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Black"/>
      <p:bold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Old Standard TT"/>
      <p:regular r:id="rId39"/>
      <p:bold r:id="rId40"/>
      <p:italic r:id="rId41"/>
    </p:embeddedFont>
    <p:embeddedFont>
      <p:font typeface="Montserrat ExtraBold"/>
      <p:bold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ldStandardT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ExtraBold-bold.fntdata"/><Relationship Id="rId41" Type="http://schemas.openxmlformats.org/officeDocument/2006/relationships/font" Target="fonts/OldStandardT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ExtraBold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Black-bold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Black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c8a0800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6c8a0800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ca2535734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ca253573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c690dad2c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c690dad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c690dad2c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c690dad2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c690dad2c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c690dad2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c690dad2c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c690dad2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c690dad2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6c690dad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c690dad2c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6c690dad2c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c690dad2c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6c690dad2c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ca25357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6ca25357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c690dad2c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6c690dad2c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ca253573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6ca253573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c690dad2c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26c690dad2c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6c690dad2c_0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26c690dad2c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6c690dad2c_0_1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6c690dad2c_0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c690dad2c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6c690dad2c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c690dad2c_0_13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6c690dad2c_0_1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6c690dad2c_0_13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6c690dad2c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c690dad2c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c690dad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ca25357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ca25357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ca2535734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ca25357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_1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-1700"/>
            <a:ext cx="9144000" cy="5149800"/>
          </a:xfrm>
          <a:prstGeom prst="homePlate">
            <a:avLst>
              <a:gd fmla="val 1336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712956" y="2816352"/>
            <a:ext cx="236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2" type="subTitle"/>
          </p:nvPr>
        </p:nvSpPr>
        <p:spPr>
          <a:xfrm>
            <a:off x="3387494" y="2816352"/>
            <a:ext cx="236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3" type="subTitle"/>
          </p:nvPr>
        </p:nvSpPr>
        <p:spPr>
          <a:xfrm>
            <a:off x="6061644" y="2816352"/>
            <a:ext cx="236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4" type="subTitle"/>
          </p:nvPr>
        </p:nvSpPr>
        <p:spPr>
          <a:xfrm>
            <a:off x="713556" y="3230198"/>
            <a:ext cx="23682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5" type="subTitle"/>
          </p:nvPr>
        </p:nvSpPr>
        <p:spPr>
          <a:xfrm>
            <a:off x="3388244" y="3230198"/>
            <a:ext cx="23682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6" type="subTitle"/>
          </p:nvPr>
        </p:nvSpPr>
        <p:spPr>
          <a:xfrm>
            <a:off x="6061494" y="3230198"/>
            <a:ext cx="23682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7" type="title"/>
          </p:nvPr>
        </p:nvSpPr>
        <p:spPr>
          <a:xfrm>
            <a:off x="1632473" y="1880227"/>
            <a:ext cx="5304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8" type="title"/>
          </p:nvPr>
        </p:nvSpPr>
        <p:spPr>
          <a:xfrm>
            <a:off x="6982227" y="1878714"/>
            <a:ext cx="5304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9" type="title"/>
          </p:nvPr>
        </p:nvSpPr>
        <p:spPr>
          <a:xfrm>
            <a:off x="4306998" y="1880227"/>
            <a:ext cx="5304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ONLY_1_1_1_2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flipH="1">
            <a:off x="0" y="-1700"/>
            <a:ext cx="9144000" cy="5149800"/>
          </a:xfrm>
          <a:prstGeom prst="homePlate">
            <a:avLst>
              <a:gd fmla="val 1336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713225" y="448050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6020225" y="2618229"/>
            <a:ext cx="2410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713225" y="1096800"/>
            <a:ext cx="40083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713225" y="3550100"/>
            <a:ext cx="3861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5"/>
          <p:cNvSpPr/>
          <p:nvPr/>
        </p:nvSpPr>
        <p:spPr>
          <a:xfrm rot="10800000">
            <a:off x="4574750" y="-1700"/>
            <a:ext cx="4582500" cy="5149800"/>
          </a:xfrm>
          <a:prstGeom prst="homePlate">
            <a:avLst>
              <a:gd fmla="val 1639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pp.diagrams.net/#G1aym6xZmk-rX1zF7UwvQ580BPaFCht3u3#%7B%22pageId%22%3A%22xeZUvUIi0DepvlZcn7yK%22%7D" TargetMode="External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MdMostafizurRahaman/SPL-II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-1774400" y="168675"/>
            <a:ext cx="8449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>
                <a:solidFill>
                  <a:srgbClr val="351C75"/>
                </a:solidFill>
              </a:rPr>
              <a:t>Intern &amp; Placement Office</a:t>
            </a:r>
            <a:endParaRPr sz="3000">
              <a:solidFill>
                <a:srgbClr val="351C7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>
                <a:solidFill>
                  <a:srgbClr val="351C75"/>
                </a:solidFill>
              </a:rPr>
              <a:t> </a:t>
            </a:r>
            <a:r>
              <a:rPr lang="en" sz="3000">
                <a:solidFill>
                  <a:srgbClr val="351C75"/>
                </a:solidFill>
              </a:rPr>
              <a:t>Management(IPOM)</a:t>
            </a:r>
            <a:endParaRPr sz="3000">
              <a:solidFill>
                <a:srgbClr val="351C75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39275" y="2058075"/>
            <a:ext cx="4698600" cy="148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solidFill>
                  <a:srgbClr val="351C75"/>
                </a:solidFill>
              </a:rPr>
              <a:t>Team Members</a:t>
            </a:r>
            <a:endParaRPr b="1">
              <a:solidFill>
                <a:srgbClr val="351C75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AutoNum type="arabicPeriod"/>
            </a:pPr>
            <a:r>
              <a:rPr b="1" lang="en">
                <a:solidFill>
                  <a:srgbClr val="351C75"/>
                </a:solidFill>
              </a:rPr>
              <a:t>Mahir Faisal BSSE-1316</a:t>
            </a:r>
            <a:endParaRPr b="1">
              <a:solidFill>
                <a:srgbClr val="351C75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AutoNum type="arabicPeriod"/>
            </a:pPr>
            <a:r>
              <a:rPr b="1" lang="en">
                <a:solidFill>
                  <a:srgbClr val="351C75"/>
                </a:solidFill>
              </a:rPr>
              <a:t>Mostafizur Rahaman Rakib BSSE-1320</a:t>
            </a:r>
            <a:endParaRPr b="1">
              <a:solidFill>
                <a:srgbClr val="351C75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50" y="3949879"/>
            <a:ext cx="1324763" cy="7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9325" y="3823475"/>
            <a:ext cx="722100" cy="9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694825" y="966900"/>
            <a:ext cx="4483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Submitted As,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SRS Document Presentation 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Midterm 1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Course: SE 503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Supervised By,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Dr. Zerina Begum</a:t>
            </a:r>
            <a:endParaRPr b="1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Professor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IIT, Du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36500" y="-87900"/>
            <a:ext cx="17505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SRS</a:t>
            </a:r>
            <a:endParaRPr sz="3200"/>
          </a:p>
        </p:txBody>
      </p:sp>
      <p:sp>
        <p:nvSpPr>
          <p:cNvPr id="149" name="Google Shape;149;p25"/>
          <p:cNvSpPr txBox="1"/>
          <p:nvPr/>
        </p:nvSpPr>
        <p:spPr>
          <a:xfrm>
            <a:off x="457200" y="2842125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 Case Diagram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Level: 1 &amp; 1.2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2934" l="1928" r="2101" t="3018"/>
          <a:stretch/>
        </p:blipFill>
        <p:spPr>
          <a:xfrm>
            <a:off x="4076675" y="647700"/>
            <a:ext cx="4404375" cy="33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284100" y="-87900"/>
            <a:ext cx="41889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SRS(continued)</a:t>
            </a:r>
            <a:endParaRPr sz="3200"/>
          </a:p>
        </p:txBody>
      </p:sp>
      <p:sp>
        <p:nvSpPr>
          <p:cNvPr id="156" name="Google Shape;156;p26"/>
          <p:cNvSpPr txBox="1"/>
          <p:nvPr/>
        </p:nvSpPr>
        <p:spPr>
          <a:xfrm>
            <a:off x="335300" y="2826900"/>
            <a:ext cx="24537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Activity</a:t>
            </a: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Diagram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Level: 1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1774" l="2131" r="2284" t="2330"/>
          <a:stretch/>
        </p:blipFill>
        <p:spPr>
          <a:xfrm>
            <a:off x="4130050" y="147575"/>
            <a:ext cx="4305301" cy="484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284100" y="-87900"/>
            <a:ext cx="41889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SRS(continued)</a:t>
            </a:r>
            <a:endParaRPr sz="3200"/>
          </a:p>
        </p:txBody>
      </p:sp>
      <p:sp>
        <p:nvSpPr>
          <p:cNvPr id="163" name="Google Shape;163;p27"/>
          <p:cNvSpPr txBox="1"/>
          <p:nvPr/>
        </p:nvSpPr>
        <p:spPr>
          <a:xfrm>
            <a:off x="335300" y="2826900"/>
            <a:ext cx="24537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Activity Diagram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Level: 1.3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b="2215" l="2079" r="2089" t="1454"/>
          <a:stretch/>
        </p:blipFill>
        <p:spPr>
          <a:xfrm>
            <a:off x="3954775" y="235050"/>
            <a:ext cx="4511025" cy="474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284100" y="-87900"/>
            <a:ext cx="41889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SRS(continued)</a:t>
            </a:r>
            <a:endParaRPr sz="3200"/>
          </a:p>
        </p:txBody>
      </p:sp>
      <p:sp>
        <p:nvSpPr>
          <p:cNvPr id="170" name="Google Shape;170;p28"/>
          <p:cNvSpPr txBox="1"/>
          <p:nvPr/>
        </p:nvSpPr>
        <p:spPr>
          <a:xfrm>
            <a:off x="335300" y="2826900"/>
            <a:ext cx="24537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Swimlane</a:t>
            </a: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Diagram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Level: 1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525" y="94825"/>
            <a:ext cx="4777750" cy="495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284100" y="-87900"/>
            <a:ext cx="41889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SRS(continued)</a:t>
            </a:r>
            <a:endParaRPr sz="3200"/>
          </a:p>
        </p:txBody>
      </p:sp>
      <p:sp>
        <p:nvSpPr>
          <p:cNvPr id="177" name="Google Shape;177;p29"/>
          <p:cNvSpPr txBox="1"/>
          <p:nvPr/>
        </p:nvSpPr>
        <p:spPr>
          <a:xfrm>
            <a:off x="335300" y="2826900"/>
            <a:ext cx="24537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Swimlane Diagram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Level: 1.3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275" y="305863"/>
            <a:ext cx="4960625" cy="45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/>
          <p:nvPr/>
        </p:nvSpPr>
        <p:spPr>
          <a:xfrm rot="-984884">
            <a:off x="6873661" y="2943160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0"/>
          <p:cNvSpPr/>
          <p:nvPr/>
        </p:nvSpPr>
        <p:spPr>
          <a:xfrm flipH="1" rot="984884">
            <a:off x="5839909" y="2943160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0"/>
          <p:cNvSpPr/>
          <p:nvPr/>
        </p:nvSpPr>
        <p:spPr>
          <a:xfrm rot="-984884">
            <a:off x="4813398" y="2943160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0"/>
          <p:cNvSpPr/>
          <p:nvPr/>
        </p:nvSpPr>
        <p:spPr>
          <a:xfrm flipH="1" rot="984884">
            <a:off x="3782615" y="2943160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/>
          <p:nvPr/>
        </p:nvSpPr>
        <p:spPr>
          <a:xfrm rot="-984884">
            <a:off x="2760232" y="2943160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/>
          <p:nvPr/>
        </p:nvSpPr>
        <p:spPr>
          <a:xfrm flipH="1" rot="984884">
            <a:off x="1729438" y="2943160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/>
          <p:nvPr/>
        </p:nvSpPr>
        <p:spPr>
          <a:xfrm rot="-984884">
            <a:off x="707055" y="2943160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2462142" y="3197774"/>
            <a:ext cx="696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30"/>
          <p:cNvSpPr/>
          <p:nvPr/>
        </p:nvSpPr>
        <p:spPr>
          <a:xfrm rot="-1789476">
            <a:off x="2727580" y="3033262"/>
            <a:ext cx="160451" cy="160451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1954240" y="3531203"/>
            <a:ext cx="1712700" cy="703500"/>
          </a:xfrm>
          <a:prstGeom prst="roundRect">
            <a:avLst>
              <a:gd fmla="val 4485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1998490" y="3568403"/>
            <a:ext cx="16242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Classification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2765590" y="3466554"/>
            <a:ext cx="90000" cy="67500"/>
          </a:xfrm>
          <a:prstGeom prst="triangle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/>
          <p:nvPr/>
        </p:nvSpPr>
        <p:spPr>
          <a:xfrm rot="-1789476">
            <a:off x="4780757" y="3033262"/>
            <a:ext cx="160451" cy="160451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8585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4504629" y="3197774"/>
            <a:ext cx="696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4004640" y="3531203"/>
            <a:ext cx="1712700" cy="703500"/>
          </a:xfrm>
          <a:prstGeom prst="roundRect">
            <a:avLst>
              <a:gd fmla="val 4485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4048890" y="3568403"/>
            <a:ext cx="16242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Attribute and Method Distribution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4815990" y="3466554"/>
            <a:ext cx="90000" cy="675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916895" y="1682132"/>
            <a:ext cx="1712700" cy="703500"/>
          </a:xfrm>
          <a:prstGeom prst="roundRect">
            <a:avLst>
              <a:gd fmla="val 4485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1423965" y="2447487"/>
            <a:ext cx="696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0"/>
          <p:cNvSpPr/>
          <p:nvPr/>
        </p:nvSpPr>
        <p:spPr>
          <a:xfrm rot="10800000">
            <a:off x="1728220" y="2381226"/>
            <a:ext cx="90000" cy="67500"/>
          </a:xfrm>
          <a:prstGeom prst="triangle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961145" y="1719332"/>
            <a:ext cx="16242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Noun and Verb List Identification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0"/>
          <p:cNvSpPr/>
          <p:nvPr/>
        </p:nvSpPr>
        <p:spPr>
          <a:xfrm rot="-1789476">
            <a:off x="1690185" y="2739160"/>
            <a:ext cx="160451" cy="160451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/>
          <p:nvPr/>
        </p:nvSpPr>
        <p:spPr>
          <a:xfrm rot="-1789476">
            <a:off x="3738758" y="2739160"/>
            <a:ext cx="160451" cy="160451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8585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3475071" y="2447487"/>
            <a:ext cx="696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2962640" y="1682132"/>
            <a:ext cx="1712700" cy="703500"/>
          </a:xfrm>
          <a:prstGeom prst="roundRect">
            <a:avLst>
              <a:gd fmla="val 4485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/>
          <p:nvPr/>
        </p:nvSpPr>
        <p:spPr>
          <a:xfrm rot="10800000">
            <a:off x="3773965" y="2381226"/>
            <a:ext cx="90000" cy="675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3006890" y="1719332"/>
            <a:ext cx="16242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Selection Criteria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0"/>
          <p:cNvSpPr/>
          <p:nvPr/>
        </p:nvSpPr>
        <p:spPr>
          <a:xfrm rot="-1789476">
            <a:off x="5806598" y="2739160"/>
            <a:ext cx="160451" cy="16045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8585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5550731" y="2447487"/>
            <a:ext cx="696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5030195" y="1682132"/>
            <a:ext cx="1712700" cy="703500"/>
          </a:xfrm>
          <a:prstGeom prst="roundRect">
            <a:avLst>
              <a:gd fmla="val 4485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0"/>
          <p:cNvSpPr/>
          <p:nvPr/>
        </p:nvSpPr>
        <p:spPr>
          <a:xfrm rot="10800000">
            <a:off x="5841520" y="2381226"/>
            <a:ext cx="90000" cy="67500"/>
          </a:xfrm>
          <a:prstGeom prst="triangle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5074445" y="1719332"/>
            <a:ext cx="1624200" cy="624600"/>
          </a:xfrm>
          <a:prstGeom prst="rect">
            <a:avLst/>
          </a:prstGeom>
          <a:solidFill>
            <a:srgbClr val="701C7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0"/>
          <p:cNvSpPr/>
          <p:nvPr/>
        </p:nvSpPr>
        <p:spPr>
          <a:xfrm rot="-1789476">
            <a:off x="6831170" y="3033262"/>
            <a:ext cx="160451" cy="160451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8585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6555042" y="3197774"/>
            <a:ext cx="696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6055053" y="3531203"/>
            <a:ext cx="1712700" cy="703500"/>
          </a:xfrm>
          <a:prstGeom prst="roundRect">
            <a:avLst>
              <a:gd fmla="val 4485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6099303" y="3568403"/>
            <a:ext cx="1624200" cy="624600"/>
          </a:xfrm>
          <a:prstGeom prst="rect">
            <a:avLst/>
          </a:prstGeom>
          <a:solidFill>
            <a:srgbClr val="701C7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Class Cards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6866403" y="3466554"/>
            <a:ext cx="90000" cy="67500"/>
          </a:xfrm>
          <a:prstGeom prst="triangle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 txBox="1"/>
          <p:nvPr>
            <p:ph idx="4294967295" type="title"/>
          </p:nvPr>
        </p:nvSpPr>
        <p:spPr>
          <a:xfrm>
            <a:off x="238975" y="696825"/>
            <a:ext cx="7605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rgbClr val="351C75"/>
                </a:solidFill>
              </a:rPr>
              <a:t>Class Based Modeling</a:t>
            </a:r>
            <a:endParaRPr sz="3300">
              <a:solidFill>
                <a:srgbClr val="351C75"/>
              </a:solidFill>
            </a:endParaRPr>
          </a:p>
        </p:txBody>
      </p:sp>
      <p:cxnSp>
        <p:nvCxnSpPr>
          <p:cNvPr id="221" name="Google Shape;221;p30"/>
          <p:cNvCxnSpPr/>
          <p:nvPr/>
        </p:nvCxnSpPr>
        <p:spPr>
          <a:xfrm>
            <a:off x="102500" y="1430850"/>
            <a:ext cx="8492400" cy="0"/>
          </a:xfrm>
          <a:prstGeom prst="straightConnector1">
            <a:avLst/>
          </a:prstGeom>
          <a:noFill/>
          <a:ln cap="flat" cmpd="sng" w="7620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30"/>
          <p:cNvSpPr txBox="1"/>
          <p:nvPr/>
        </p:nvSpPr>
        <p:spPr>
          <a:xfrm>
            <a:off x="236225" y="-60950"/>
            <a:ext cx="4395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351C7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SRS(continued)</a:t>
            </a:r>
            <a:endParaRPr sz="3300">
              <a:solidFill>
                <a:srgbClr val="351C7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/>
        </p:nvSpPr>
        <p:spPr>
          <a:xfrm>
            <a:off x="246725" y="611475"/>
            <a:ext cx="3000000" cy="44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01C7F"/>
                </a:solidFill>
                <a:latin typeface="Arial"/>
                <a:ea typeface="Arial"/>
                <a:cs typeface="Arial"/>
                <a:sym typeface="Arial"/>
              </a:rPr>
              <a:t>General Classification</a:t>
            </a:r>
            <a:endParaRPr b="1" i="0" sz="1400" u="none" cap="none" strike="noStrike">
              <a:solidFill>
                <a:srgbClr val="701C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entities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Things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Occurrences or events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Roles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Organizational units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Places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01C7F"/>
                </a:solidFill>
                <a:latin typeface="Arial"/>
                <a:ea typeface="Arial"/>
                <a:cs typeface="Arial"/>
                <a:sym typeface="Arial"/>
              </a:rPr>
              <a:t>Selection Criteria</a:t>
            </a:r>
            <a:endParaRPr b="1" i="0" sz="1400" u="none" cap="none" strike="noStrike">
              <a:solidFill>
                <a:srgbClr val="701C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701C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Retain information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Needed services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attributes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attributes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operations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Essential requirements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246725" y="149775"/>
            <a:ext cx="614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Class-Based Modeling (Cont.)</a:t>
            </a:r>
            <a:endParaRPr b="1" i="0" sz="2400" u="none" cap="none" strike="noStrike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/>
        </p:nvSpPr>
        <p:spPr>
          <a:xfrm>
            <a:off x="503550" y="667850"/>
            <a:ext cx="3000000" cy="27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701C7F"/>
                </a:solidFill>
                <a:latin typeface="Arial"/>
                <a:ea typeface="Arial"/>
                <a:cs typeface="Arial"/>
                <a:sym typeface="Arial"/>
              </a:rPr>
              <a:t>Final Classes After Analysis</a:t>
            </a:r>
            <a:endParaRPr b="1" i="0" sz="1600" u="none" cap="none" strike="noStrike">
              <a:solidFill>
                <a:srgbClr val="701C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Classes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IPOC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IPO Head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IPOC Officer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2"/>
          <p:cNvSpPr txBox="1"/>
          <p:nvPr>
            <p:ph type="title"/>
          </p:nvPr>
        </p:nvSpPr>
        <p:spPr>
          <a:xfrm>
            <a:off x="5622425" y="340175"/>
            <a:ext cx="44436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51C75"/>
                </a:solidFill>
              </a:rPr>
              <a:t>C</a:t>
            </a:r>
            <a:r>
              <a:rPr lang="en" sz="1400">
                <a:solidFill>
                  <a:srgbClr val="351C75"/>
                </a:solidFill>
              </a:rPr>
              <a:t>lass Cards</a:t>
            </a:r>
            <a:endParaRPr sz="1400">
              <a:solidFill>
                <a:srgbClr val="351C75"/>
              </a:solidFill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487825" y="113750"/>
            <a:ext cx="489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Class-Based Modeling (Cont.)</a:t>
            </a:r>
            <a:endParaRPr b="1" i="0" sz="2400" u="none" cap="none" strike="noStrike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750" y="622125"/>
            <a:ext cx="2935350" cy="43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/>
        </p:nvSpPr>
        <p:spPr>
          <a:xfrm>
            <a:off x="503550" y="667850"/>
            <a:ext cx="3000000" cy="27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701C7F"/>
                </a:solidFill>
                <a:latin typeface="Arial"/>
                <a:ea typeface="Arial"/>
                <a:cs typeface="Arial"/>
                <a:sym typeface="Arial"/>
              </a:rPr>
              <a:t>Final Classes After Analysis</a:t>
            </a:r>
            <a:endParaRPr b="1" i="0" sz="1600" u="none" cap="none" strike="noStrike">
              <a:solidFill>
                <a:srgbClr val="701C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Classes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IPOC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IPO Head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IPOC Officer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3"/>
          <p:cNvSpPr txBox="1"/>
          <p:nvPr>
            <p:ph type="title"/>
          </p:nvPr>
        </p:nvSpPr>
        <p:spPr>
          <a:xfrm>
            <a:off x="5470025" y="644975"/>
            <a:ext cx="44436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51C75"/>
                </a:solidFill>
              </a:rPr>
              <a:t>Class Cards</a:t>
            </a:r>
            <a:endParaRPr sz="1400">
              <a:solidFill>
                <a:srgbClr val="351C75"/>
              </a:solidFill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487825" y="113750"/>
            <a:ext cx="489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Class-Based Modeling (Cont.)</a:t>
            </a:r>
            <a:endParaRPr b="1" i="0" sz="2400" u="none" cap="none" strike="noStrike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800" y="923475"/>
            <a:ext cx="2768865" cy="34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idx="4294967295" type="title"/>
          </p:nvPr>
        </p:nvSpPr>
        <p:spPr>
          <a:xfrm>
            <a:off x="586775" y="2325300"/>
            <a:ext cx="444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351C75"/>
                </a:solidFill>
              </a:rPr>
              <a:t>CRC Diagram </a:t>
            </a:r>
            <a:endParaRPr sz="23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351C75"/>
              </a:solidFill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205775" y="155900"/>
            <a:ext cx="653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Class-Based Modeling (Cont.)</a:t>
            </a:r>
            <a:endParaRPr b="1" i="0" sz="2400" u="none" cap="none" strike="noStrike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350" y="709999"/>
            <a:ext cx="4443601" cy="423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151425" y="-13024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IPOM ?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69314">
            <a:off x="457201" y="2019026"/>
            <a:ext cx="3901426" cy="232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74520">
            <a:off x="4505359" y="1953784"/>
            <a:ext cx="3917706" cy="2454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4294967295" type="title"/>
          </p:nvPr>
        </p:nvSpPr>
        <p:spPr>
          <a:xfrm>
            <a:off x="586775" y="2325300"/>
            <a:ext cx="444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351C75"/>
                </a:solidFill>
              </a:rPr>
              <a:t>CRC Diagram </a:t>
            </a:r>
            <a:endParaRPr sz="23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351C75"/>
              </a:solidFill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205775" y="155900"/>
            <a:ext cx="653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Class-Based Modeling (Cont.)</a:t>
            </a:r>
            <a:endParaRPr b="1" i="0" sz="2400" u="none" cap="none" strike="noStrike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625" y="795801"/>
            <a:ext cx="4107175" cy="38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/>
        </p:nvSpPr>
        <p:spPr>
          <a:xfrm>
            <a:off x="259225" y="37550"/>
            <a:ext cx="4895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rgbClr val="351C7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SRS(continued)</a:t>
            </a:r>
            <a:r>
              <a:rPr i="0" lang="en" sz="2100" u="none" cap="none" strike="noStrike">
                <a:solidFill>
                  <a:srgbClr val="20124D"/>
                </a:solidFill>
              </a:rPr>
              <a:t> </a:t>
            </a:r>
            <a:endParaRPr i="0" sz="2100" u="none" cap="none" strike="noStrike">
              <a:solidFill>
                <a:srgbClr val="20124D"/>
              </a:solidFill>
            </a:endParaRPr>
          </a:p>
        </p:txBody>
      </p:sp>
      <p:pic>
        <p:nvPicPr>
          <p:cNvPr id="264" name="Google Shape;264;p36"/>
          <p:cNvPicPr preferRelativeResize="0"/>
          <p:nvPr/>
        </p:nvPicPr>
        <p:blipFill rotWithShape="1">
          <a:blip r:embed="rId3">
            <a:alphaModFix/>
          </a:blip>
          <a:srcRect b="2772" l="2631" r="2012" t="2932"/>
          <a:stretch/>
        </p:blipFill>
        <p:spPr>
          <a:xfrm>
            <a:off x="3505200" y="373375"/>
            <a:ext cx="5103175" cy="465582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 txBox="1"/>
          <p:nvPr/>
        </p:nvSpPr>
        <p:spPr>
          <a:xfrm>
            <a:off x="1051575" y="2442238"/>
            <a:ext cx="1996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51C7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ER diagram:</a:t>
            </a:r>
            <a:endParaRPr sz="2200">
              <a:solidFill>
                <a:srgbClr val="351C7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/>
        </p:nvSpPr>
        <p:spPr>
          <a:xfrm>
            <a:off x="205775" y="155900"/>
            <a:ext cx="653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20124D"/>
                </a:solidFill>
              </a:rPr>
              <a:t>Behavioral</a:t>
            </a:r>
            <a:r>
              <a:rPr b="1" i="0" lang="en" sz="24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 Modeling</a:t>
            </a:r>
            <a:endParaRPr b="1" i="0" sz="2400" u="none" cap="none" strike="noStrike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647700" y="1508750"/>
            <a:ext cx="27888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1B47"/>
                </a:solidFill>
              </a:rPr>
              <a:t>ID: </a:t>
            </a:r>
            <a:r>
              <a:rPr b="1" lang="en" sz="1600">
                <a:solidFill>
                  <a:srgbClr val="741B47"/>
                </a:solidFill>
              </a:rPr>
              <a:t>2</a:t>
            </a:r>
            <a:endParaRPr b="1" sz="1600">
              <a:solidFill>
                <a:srgbClr val="741B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Name: Company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72" name="Google Shape;272;p37"/>
          <p:cNvPicPr preferRelativeResize="0"/>
          <p:nvPr/>
        </p:nvPicPr>
        <p:blipFill rotWithShape="1">
          <a:blip r:embed="rId3">
            <a:alphaModFix/>
          </a:blip>
          <a:srcRect b="0" l="455" r="445" t="0"/>
          <a:stretch/>
        </p:blipFill>
        <p:spPr>
          <a:xfrm>
            <a:off x="3192775" y="923575"/>
            <a:ext cx="4948900" cy="34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/>
        </p:nvSpPr>
        <p:spPr>
          <a:xfrm>
            <a:off x="205775" y="155900"/>
            <a:ext cx="653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20124D"/>
                </a:solidFill>
              </a:rPr>
              <a:t>Flow Oriented</a:t>
            </a:r>
            <a:r>
              <a:rPr b="1" i="0" lang="en" sz="24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 Modeling</a:t>
            </a:r>
            <a:endParaRPr b="1" i="0" sz="2400" u="none" cap="none" strike="noStrike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>
            <a:off x="495300" y="2164065"/>
            <a:ext cx="27888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741B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Sequence Diagram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79" name="Google Shape;279;p3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975" y="152400"/>
            <a:ext cx="444302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/>
        </p:nvSpPr>
        <p:spPr>
          <a:xfrm>
            <a:off x="205775" y="155900"/>
            <a:ext cx="653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20124D"/>
                </a:solidFill>
              </a:rPr>
              <a:t>Data</a:t>
            </a:r>
            <a:r>
              <a:rPr b="1" i="0" lang="en" sz="24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400">
                <a:solidFill>
                  <a:srgbClr val="20124D"/>
                </a:solidFill>
              </a:rPr>
              <a:t>Flow</a:t>
            </a:r>
            <a:endParaRPr b="1" i="0" sz="2400" u="none" cap="none" strike="noStrike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9"/>
          <p:cNvSpPr txBox="1"/>
          <p:nvPr/>
        </p:nvSpPr>
        <p:spPr>
          <a:xfrm>
            <a:off x="647700" y="1508750"/>
            <a:ext cx="27888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41B47"/>
                </a:solidFill>
              </a:rPr>
              <a:t>Level</a:t>
            </a:r>
            <a:r>
              <a:rPr b="1" lang="en" sz="1600">
                <a:solidFill>
                  <a:srgbClr val="741B47"/>
                </a:solidFill>
              </a:rPr>
              <a:t>: 1</a:t>
            </a:r>
            <a:endParaRPr b="1" sz="1600">
              <a:solidFill>
                <a:srgbClr val="741B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Name: Details IPOM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86" name="Google Shape;286;p39"/>
          <p:cNvPicPr preferRelativeResize="0"/>
          <p:nvPr/>
        </p:nvPicPr>
        <p:blipFill rotWithShape="1">
          <a:blip r:embed="rId3">
            <a:alphaModFix/>
          </a:blip>
          <a:srcRect b="0" l="465" r="465" t="0"/>
          <a:stretch/>
        </p:blipFill>
        <p:spPr>
          <a:xfrm>
            <a:off x="2750825" y="314225"/>
            <a:ext cx="5722624" cy="41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Progress so far</a:t>
            </a:r>
            <a:endParaRPr b="1"/>
          </a:p>
        </p:txBody>
      </p:sp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Completed authentication part both of front and back end.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Design landing page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Developed drag &amp; drop option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93" name="Google Shape;293;p40"/>
          <p:cNvPicPr preferRelativeResize="0"/>
          <p:nvPr/>
        </p:nvPicPr>
        <p:blipFill rotWithShape="1">
          <a:blip r:embed="rId3">
            <a:alphaModFix/>
          </a:blip>
          <a:srcRect b="4512" l="0" r="0" t="4512"/>
          <a:stretch/>
        </p:blipFill>
        <p:spPr>
          <a:xfrm>
            <a:off x="4705150" y="342525"/>
            <a:ext cx="2035799" cy="1955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 rotWithShape="1">
          <a:blip r:embed="rId4">
            <a:alphaModFix/>
          </a:blip>
          <a:srcRect b="0" l="18765" r="18765" t="0"/>
          <a:stretch/>
        </p:blipFill>
        <p:spPr>
          <a:xfrm>
            <a:off x="6796425" y="342525"/>
            <a:ext cx="2035798" cy="194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 rotWithShape="1">
          <a:blip r:embed="rId5">
            <a:alphaModFix/>
          </a:blip>
          <a:srcRect b="0" l="6483" r="6492" t="0"/>
          <a:stretch/>
        </p:blipFill>
        <p:spPr>
          <a:xfrm>
            <a:off x="4705200" y="2336175"/>
            <a:ext cx="4127101" cy="242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341700" y="10775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Github Repository Link</a:t>
            </a:r>
            <a:endParaRPr sz="3200"/>
          </a:p>
        </p:txBody>
      </p:sp>
      <p:sp>
        <p:nvSpPr>
          <p:cNvPr id="301" name="Google Shape;301;p41"/>
          <p:cNvSpPr txBox="1"/>
          <p:nvPr>
            <p:ph idx="2" type="body"/>
          </p:nvPr>
        </p:nvSpPr>
        <p:spPr>
          <a:xfrm>
            <a:off x="4939500" y="724200"/>
            <a:ext cx="3937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hlinkClick r:id="rId3"/>
              </a:rPr>
              <a:t>https://github.com/MdMostafizurRahaman/SPL-II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/>
        </p:nvSpPr>
        <p:spPr>
          <a:xfrm>
            <a:off x="2964175" y="1699250"/>
            <a:ext cx="41985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1C7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Thank You</a:t>
            </a:r>
            <a:endParaRPr b="1" sz="4800">
              <a:solidFill>
                <a:srgbClr val="351C7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41700" y="10775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Language &amp; Tools</a:t>
            </a:r>
            <a:endParaRPr sz="3200"/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265500" y="23118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(Front-End)</a:t>
            </a:r>
            <a:endParaRPr/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Script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React js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41700" y="10775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Language &amp; Tools</a:t>
            </a:r>
            <a:endParaRPr sz="3200"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265500" y="23118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(Back-End)</a:t>
            </a:r>
            <a:endParaRPr/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 js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</a:t>
            </a:r>
            <a:r>
              <a:rPr b="1" lang="en"/>
              <a:t>e</a:t>
            </a:r>
            <a:r>
              <a:rPr b="1" lang="en"/>
              <a:t>nda</a:t>
            </a:r>
            <a:endParaRPr b="1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Requirement Collection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Software Requirement Specification(SRS) of the IPOM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Development Progress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Github repository link</a:t>
            </a:r>
            <a:endParaRPr sz="1600"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8353" r="8361" t="0"/>
          <a:stretch/>
        </p:blipFill>
        <p:spPr>
          <a:xfrm>
            <a:off x="4705150" y="342525"/>
            <a:ext cx="2035799" cy="195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20308" r="20308" t="0"/>
          <a:stretch/>
        </p:blipFill>
        <p:spPr>
          <a:xfrm>
            <a:off x="6796425" y="342525"/>
            <a:ext cx="2035799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5">
            <a:alphaModFix/>
          </a:blip>
          <a:srcRect b="0" l="2633" r="2633" t="0"/>
          <a:stretch/>
        </p:blipFill>
        <p:spPr>
          <a:xfrm>
            <a:off x="4705200" y="2336175"/>
            <a:ext cx="4127099" cy="242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4294967295" type="title"/>
          </p:nvPr>
        </p:nvSpPr>
        <p:spPr>
          <a:xfrm>
            <a:off x="85975" y="49275"/>
            <a:ext cx="59415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Requirement Collection</a:t>
            </a:r>
            <a:endParaRPr sz="3300"/>
          </a:p>
        </p:txBody>
      </p:sp>
      <p:sp>
        <p:nvSpPr>
          <p:cNvPr id="119" name="Google Shape;119;p21"/>
          <p:cNvSpPr txBox="1"/>
          <p:nvPr/>
        </p:nvSpPr>
        <p:spPr>
          <a:xfrm>
            <a:off x="411475" y="733875"/>
            <a:ext cx="80619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Normal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requirements according to IPO Committee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member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754375" y="1409700"/>
            <a:ext cx="7719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➣ Student, IPO head, IPO coordinator &amp; company HR will sign up &amp; sign in their accounts.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➣ Anyone with the permission of authority can be the head of the IPOC.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➣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IPOC coordinator can enter the intern taking company names, available intern positions, the job responsibilities of each position with company address and HR’s email address.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➣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IPOC coordinator can inform the student to upload their CV.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➣ IPO head has the authority to allocate any student to any company.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4294967295" type="title"/>
          </p:nvPr>
        </p:nvSpPr>
        <p:spPr>
          <a:xfrm>
            <a:off x="85975" y="49275"/>
            <a:ext cx="86388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Requirement Collection(cont.)</a:t>
            </a:r>
            <a:endParaRPr sz="3300"/>
          </a:p>
        </p:txBody>
      </p:sp>
      <p:sp>
        <p:nvSpPr>
          <p:cNvPr id="126" name="Google Shape;126;p22"/>
          <p:cNvSpPr txBox="1"/>
          <p:nvPr/>
        </p:nvSpPr>
        <p:spPr>
          <a:xfrm>
            <a:off x="411475" y="733875"/>
            <a:ext cx="80619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Expected requirements 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according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to IPO 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Committee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member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906775" y="1638300"/>
            <a:ext cx="7719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➣ Student can upload their CV.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➣ Student also can upload their Skill set &amp; CGPA.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➣ IPOC member can suggest the student list.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➣ IPO head can allocate students.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➣ Student &amp; IPOC can view the current status.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➣ The IPOC coordinator can utilize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 Set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search criteria, enabling the system to display the targeted list of students.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300" y="977700"/>
            <a:ext cx="2225050" cy="22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4294967295" type="title"/>
          </p:nvPr>
        </p:nvSpPr>
        <p:spPr>
          <a:xfrm>
            <a:off x="85975" y="49275"/>
            <a:ext cx="86505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Requirement Collection</a:t>
            </a:r>
            <a:r>
              <a:rPr lang="en" sz="3300"/>
              <a:t>(cont.)</a:t>
            </a:r>
            <a:endParaRPr sz="3300"/>
          </a:p>
        </p:txBody>
      </p:sp>
      <p:sp>
        <p:nvSpPr>
          <p:cNvPr id="134" name="Google Shape;134;p23"/>
          <p:cNvSpPr txBox="1"/>
          <p:nvPr/>
        </p:nvSpPr>
        <p:spPr>
          <a:xfrm>
            <a:off x="411475" y="733875"/>
            <a:ext cx="80619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Exciting requirements according to IPO Committee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member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906775" y="1714500"/>
            <a:ext cx="7719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➣ Auto-generated Admit card.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➣  System can send email to the student.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➣ Auto-generated formal letter.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➣ A mapping system may be available to illustrate the route and distance between the student's address and the company.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325" y="346700"/>
            <a:ext cx="2225050" cy="22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36500" y="-87900"/>
            <a:ext cx="17505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SRS</a:t>
            </a:r>
            <a:endParaRPr sz="3200"/>
          </a:p>
        </p:txBody>
      </p:sp>
      <p:sp>
        <p:nvSpPr>
          <p:cNvPr id="142" name="Google Shape;142;p24"/>
          <p:cNvSpPr txBox="1"/>
          <p:nvPr/>
        </p:nvSpPr>
        <p:spPr>
          <a:xfrm>
            <a:off x="457200" y="2842125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 Case Diagram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Level: 1 &amp; 1.2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2278" l="1759" r="2086" t="2383"/>
          <a:stretch/>
        </p:blipFill>
        <p:spPr>
          <a:xfrm>
            <a:off x="4076675" y="403850"/>
            <a:ext cx="4404375" cy="41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