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61" r:id="rId4"/>
    <p:sldId id="258" r:id="rId5"/>
    <p:sldId id="262" r:id="rId6"/>
    <p:sldId id="259" r:id="rId7"/>
    <p:sldId id="260" r:id="rId8"/>
  </p:sldIdLst>
  <p:sldSz cx="9144000" cy="5143500" type="screen16x9"/>
  <p:notesSz cx="6858000" cy="9144000"/>
  <p:embeddedFontLst>
    <p:embeddedFont>
      <p:font typeface="Gill Sans MT" panose="020B0502020104020203" pitchFamily="34" charset="0"/>
      <p:regular r:id="rId10"/>
      <p:bold r:id="rId11"/>
      <p:italic r:id="rId12"/>
      <p:bold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6ad2fd5c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6ad2fd5c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6ad2fd5c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6ad2fd5c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6ad2fd5c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6ad2fd5c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74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934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79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21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732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28610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315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0945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383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507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2296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1/31/2024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399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1/31/2024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640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72950" y="1040750"/>
            <a:ext cx="63078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980000"/>
                </a:solidFill>
              </a:rPr>
              <a:t>SPL-II</a:t>
            </a:r>
            <a:endParaRPr sz="2400" dirty="0">
              <a:solidFill>
                <a:srgbClr val="980000"/>
              </a:solidFill>
            </a:endParaRPr>
          </a:p>
          <a:p>
            <a:pPr marL="0" lvl="0" indent="0" algn="ctr" rtl="0">
              <a:spcBef>
                <a:spcPts val="0"/>
              </a:spcBef>
              <a:spcAft>
                <a:spcPts val="0"/>
              </a:spcAft>
              <a:buNone/>
            </a:pPr>
            <a:r>
              <a:rPr lang="en" sz="2400" dirty="0">
                <a:solidFill>
                  <a:srgbClr val="980000"/>
                </a:solidFill>
              </a:rPr>
              <a:t>Intern &amp; Placement Management (IPM)</a:t>
            </a:r>
            <a:endParaRPr sz="2400" dirty="0">
              <a:solidFill>
                <a:srgbClr val="980000"/>
              </a:solidFill>
            </a:endParaRPr>
          </a:p>
          <a:p>
            <a:pPr marL="0" lvl="0" indent="0" algn="ctr" rtl="0">
              <a:spcBef>
                <a:spcPts val="0"/>
              </a:spcBef>
              <a:spcAft>
                <a:spcPts val="0"/>
              </a:spcAft>
              <a:buNone/>
            </a:pPr>
            <a:endParaRPr sz="2300" dirty="0"/>
          </a:p>
          <a:p>
            <a:pPr marL="0" lvl="0" indent="0" algn="ctr" rtl="0">
              <a:spcBef>
                <a:spcPts val="0"/>
              </a:spcBef>
              <a:spcAft>
                <a:spcPts val="0"/>
              </a:spcAft>
              <a:buNone/>
            </a:pPr>
            <a:endParaRPr sz="2000" dirty="0"/>
          </a:p>
        </p:txBody>
      </p:sp>
      <p:sp>
        <p:nvSpPr>
          <p:cNvPr id="131" name="Google Shape;131;p13"/>
          <p:cNvSpPr txBox="1">
            <a:spLocks noGrp="1"/>
          </p:cNvSpPr>
          <p:nvPr>
            <p:ph type="subTitle" idx="4294967295"/>
          </p:nvPr>
        </p:nvSpPr>
        <p:spPr>
          <a:xfrm>
            <a:off x="6148388" y="2962275"/>
            <a:ext cx="2995612" cy="9175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solidFill>
                  <a:srgbClr val="741B47"/>
                </a:solidFill>
              </a:rPr>
              <a:t>Supervised by:</a:t>
            </a:r>
            <a:endParaRPr sz="1700">
              <a:solidFill>
                <a:srgbClr val="741B47"/>
              </a:solidFill>
            </a:endParaRPr>
          </a:p>
          <a:p>
            <a:pPr marL="0" lvl="0" indent="0" algn="ctr" rtl="0">
              <a:spcBef>
                <a:spcPts val="0"/>
              </a:spcBef>
              <a:spcAft>
                <a:spcPts val="0"/>
              </a:spcAft>
              <a:buNone/>
            </a:pPr>
            <a:r>
              <a:rPr lang="en" sz="1700">
                <a:solidFill>
                  <a:srgbClr val="741B47"/>
                </a:solidFill>
              </a:rPr>
              <a:t>Prof. Dr Zerina Begum</a:t>
            </a:r>
            <a:endParaRPr sz="1700">
              <a:solidFill>
                <a:srgbClr val="741B47"/>
              </a:solidFill>
            </a:endParaRPr>
          </a:p>
          <a:p>
            <a:pPr marL="0" lvl="0" indent="0" algn="ctr" rtl="0">
              <a:spcBef>
                <a:spcPts val="0"/>
              </a:spcBef>
              <a:spcAft>
                <a:spcPts val="0"/>
              </a:spcAft>
              <a:buNone/>
            </a:pPr>
            <a:endParaRPr/>
          </a:p>
        </p:txBody>
      </p:sp>
      <p:sp>
        <p:nvSpPr>
          <p:cNvPr id="129" name="Google Shape;129;p13"/>
          <p:cNvSpPr txBox="1">
            <a:spLocks noGrp="1"/>
          </p:cNvSpPr>
          <p:nvPr>
            <p:ph type="subTitle" idx="4294967295"/>
          </p:nvPr>
        </p:nvSpPr>
        <p:spPr>
          <a:xfrm>
            <a:off x="903111" y="1880063"/>
            <a:ext cx="2995613" cy="919162"/>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dirty="0">
                <a:solidFill>
                  <a:srgbClr val="1155CC"/>
                </a:solidFill>
              </a:rPr>
              <a:t> </a:t>
            </a:r>
            <a:r>
              <a:rPr lang="en" sz="1800" dirty="0">
                <a:solidFill>
                  <a:srgbClr val="7030A0"/>
                </a:solidFill>
              </a:rPr>
              <a:t>Mahir Faisal</a:t>
            </a:r>
            <a:endParaRPr sz="1800" dirty="0">
              <a:solidFill>
                <a:srgbClr val="7030A0"/>
              </a:solidFill>
            </a:endParaRPr>
          </a:p>
          <a:p>
            <a:pPr marL="0" lvl="0" indent="0" algn="ctr" rtl="0">
              <a:spcBef>
                <a:spcPts val="0"/>
              </a:spcBef>
              <a:spcAft>
                <a:spcPts val="0"/>
              </a:spcAft>
              <a:buNone/>
            </a:pPr>
            <a:r>
              <a:rPr lang="en" sz="1800" dirty="0">
                <a:solidFill>
                  <a:srgbClr val="7030A0"/>
                </a:solidFill>
              </a:rPr>
              <a:t>BSSE-1316</a:t>
            </a:r>
            <a:endParaRPr sz="1800" dirty="0">
              <a:solidFill>
                <a:srgbClr val="7030A0"/>
              </a:solidFill>
            </a:endParaRPr>
          </a:p>
          <a:p>
            <a:pPr marL="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1414BB3F-81CC-71AC-EFD6-9F5C4864AA91}"/>
              </a:ext>
            </a:extLst>
          </p:cNvPr>
          <p:cNvSpPr txBox="1"/>
          <p:nvPr/>
        </p:nvSpPr>
        <p:spPr>
          <a:xfrm>
            <a:off x="6031883" y="1996399"/>
            <a:ext cx="3228622" cy="646331"/>
          </a:xfrm>
          <a:prstGeom prst="rect">
            <a:avLst/>
          </a:prstGeom>
          <a:noFill/>
        </p:spPr>
        <p:txBody>
          <a:bodyPr wrap="square" rtlCol="0">
            <a:spAutoFit/>
          </a:bodyPr>
          <a:lstStyle/>
          <a:p>
            <a:r>
              <a:rPr lang="en-US" dirty="0">
                <a:solidFill>
                  <a:srgbClr val="7030A0"/>
                </a:solidFill>
              </a:rPr>
              <a:t>Md. </a:t>
            </a:r>
            <a:r>
              <a:rPr lang="en-US" dirty="0" err="1">
                <a:solidFill>
                  <a:srgbClr val="7030A0"/>
                </a:solidFill>
              </a:rPr>
              <a:t>Mostafizur</a:t>
            </a:r>
            <a:r>
              <a:rPr lang="en-US" dirty="0">
                <a:solidFill>
                  <a:srgbClr val="7030A0"/>
                </a:solidFill>
              </a:rPr>
              <a:t> </a:t>
            </a:r>
            <a:r>
              <a:rPr lang="en-US" dirty="0" err="1">
                <a:solidFill>
                  <a:srgbClr val="7030A0"/>
                </a:solidFill>
              </a:rPr>
              <a:t>Rahaman</a:t>
            </a:r>
            <a:endParaRPr lang="en-US" dirty="0">
              <a:solidFill>
                <a:srgbClr val="7030A0"/>
              </a:solidFill>
            </a:endParaRPr>
          </a:p>
          <a:p>
            <a:r>
              <a:rPr lang="en-US" dirty="0">
                <a:solidFill>
                  <a:srgbClr val="7030A0"/>
                </a:solidFill>
              </a:rPr>
              <a:t>BSSE-1320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428125" y="334250"/>
            <a:ext cx="27453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chemeClr val="bg1"/>
                </a:solidFill>
              </a:rPr>
              <a:t>Why IPM</a:t>
            </a:r>
            <a:endParaRPr sz="2400" b="1" dirty="0">
              <a:solidFill>
                <a:schemeClr val="bg1"/>
              </a:solidFill>
            </a:endParaRPr>
          </a:p>
        </p:txBody>
      </p:sp>
      <p:sp>
        <p:nvSpPr>
          <p:cNvPr id="137" name="Google Shape;137;p14"/>
          <p:cNvSpPr txBox="1">
            <a:spLocks noGrp="1"/>
          </p:cNvSpPr>
          <p:nvPr>
            <p:ph type="body" idx="1"/>
          </p:nvPr>
        </p:nvSpPr>
        <p:spPr>
          <a:xfrm>
            <a:off x="819150" y="817416"/>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2000" dirty="0"/>
              <a:t>Every year, numerous issues arise during the internship program at IIT. One common problem is the inadequate allocation of students to companies, often resulting in mismatches between student skills and company requirements. This poses a challenge for the Internship Placement Office (IPO) committee, as they must keep track of which students are already allocated and which are still awaiting placement. To address these issues, we propose developing an automated system to streamline and optimize the student allocation process within companies.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56CD-740E-3BF0-FB69-6D7A2FE8E40D}"/>
              </a:ext>
            </a:extLst>
          </p:cNvPr>
          <p:cNvSpPr>
            <a:spLocks noGrp="1"/>
          </p:cNvSpPr>
          <p:nvPr>
            <p:ph type="title"/>
          </p:nvPr>
        </p:nvSpPr>
        <p:spPr>
          <a:xfrm>
            <a:off x="220838" y="319887"/>
            <a:ext cx="2409473" cy="463911"/>
          </a:xfrm>
        </p:spPr>
        <p:txBody>
          <a:bodyPr>
            <a:noAutofit/>
          </a:bodyPr>
          <a:lstStyle/>
          <a:p>
            <a:r>
              <a:rPr lang="en-US" sz="2000" dirty="0">
                <a:solidFill>
                  <a:schemeClr val="bg1"/>
                </a:solidFill>
              </a:rPr>
              <a:t>Software mode</a:t>
            </a:r>
          </a:p>
        </p:txBody>
      </p:sp>
      <p:sp>
        <p:nvSpPr>
          <p:cNvPr id="3" name="Text Placeholder 2">
            <a:extLst>
              <a:ext uri="{FF2B5EF4-FFF2-40B4-BE49-F238E27FC236}">
                <a16:creationId xmlns:a16="http://schemas.microsoft.com/office/drawing/2014/main" id="{26A75A49-820E-DB04-0296-0017D841ACBD}"/>
              </a:ext>
            </a:extLst>
          </p:cNvPr>
          <p:cNvSpPr>
            <a:spLocks noGrp="1"/>
          </p:cNvSpPr>
          <p:nvPr>
            <p:ph type="body" idx="1"/>
          </p:nvPr>
        </p:nvSpPr>
        <p:spPr>
          <a:xfrm>
            <a:off x="943327" y="845217"/>
            <a:ext cx="7505700" cy="479792"/>
          </a:xfrm>
        </p:spPr>
        <p:txBody>
          <a:bodyPr>
            <a:noAutofit/>
          </a:bodyPr>
          <a:lstStyle/>
          <a:p>
            <a:r>
              <a:rPr lang="en-US" sz="2000" dirty="0">
                <a:solidFill>
                  <a:schemeClr val="accent3">
                    <a:lumMod val="60000"/>
                    <a:lumOff val="40000"/>
                  </a:schemeClr>
                </a:solidFill>
              </a:rPr>
              <a:t>This is a web based software. </a:t>
            </a:r>
          </a:p>
        </p:txBody>
      </p:sp>
      <p:sp>
        <p:nvSpPr>
          <p:cNvPr id="5" name="Rectangle 4">
            <a:extLst>
              <a:ext uri="{FF2B5EF4-FFF2-40B4-BE49-F238E27FC236}">
                <a16:creationId xmlns:a16="http://schemas.microsoft.com/office/drawing/2014/main" id="{F39C9258-0A88-5C9B-30E2-8E2C1D52D8DD}"/>
              </a:ext>
            </a:extLst>
          </p:cNvPr>
          <p:cNvSpPr/>
          <p:nvPr/>
        </p:nvSpPr>
        <p:spPr>
          <a:xfrm>
            <a:off x="943327" y="1653174"/>
            <a:ext cx="948267"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
        <p:nvSpPr>
          <p:cNvPr id="6" name="Rectangle 5">
            <a:extLst>
              <a:ext uri="{FF2B5EF4-FFF2-40B4-BE49-F238E27FC236}">
                <a16:creationId xmlns:a16="http://schemas.microsoft.com/office/drawing/2014/main" id="{D3F95FC4-A252-1E62-13F5-29673E1AE327}"/>
              </a:ext>
            </a:extLst>
          </p:cNvPr>
          <p:cNvSpPr/>
          <p:nvPr/>
        </p:nvSpPr>
        <p:spPr>
          <a:xfrm>
            <a:off x="2246487" y="2847298"/>
            <a:ext cx="106433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Backend</a:t>
            </a:r>
          </a:p>
        </p:txBody>
      </p:sp>
      <p:sp>
        <p:nvSpPr>
          <p:cNvPr id="7" name="Rectangle 6">
            <a:extLst>
              <a:ext uri="{FF2B5EF4-FFF2-40B4-BE49-F238E27FC236}">
                <a16:creationId xmlns:a16="http://schemas.microsoft.com/office/drawing/2014/main" id="{B878E866-2FD9-DFF2-FEE5-D4592CB1E0D4}"/>
              </a:ext>
            </a:extLst>
          </p:cNvPr>
          <p:cNvSpPr/>
          <p:nvPr/>
        </p:nvSpPr>
        <p:spPr>
          <a:xfrm>
            <a:off x="2246487" y="3515614"/>
            <a:ext cx="106433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8" name="Rectangle 7">
            <a:extLst>
              <a:ext uri="{FF2B5EF4-FFF2-40B4-BE49-F238E27FC236}">
                <a16:creationId xmlns:a16="http://schemas.microsoft.com/office/drawing/2014/main" id="{4F94B1D3-AA2B-9049-CE79-60294111E376}"/>
              </a:ext>
            </a:extLst>
          </p:cNvPr>
          <p:cNvSpPr/>
          <p:nvPr/>
        </p:nvSpPr>
        <p:spPr>
          <a:xfrm>
            <a:off x="2246487" y="2197756"/>
            <a:ext cx="106433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cxnSp>
        <p:nvCxnSpPr>
          <p:cNvPr id="10" name="Straight Connector 9">
            <a:extLst>
              <a:ext uri="{FF2B5EF4-FFF2-40B4-BE49-F238E27FC236}">
                <a16:creationId xmlns:a16="http://schemas.microsoft.com/office/drawing/2014/main" id="{6A8CD536-D1F1-0F43-17EE-9AB565090648}"/>
              </a:ext>
            </a:extLst>
          </p:cNvPr>
          <p:cNvCxnSpPr>
            <a:cxnSpLocks/>
            <a:stCxn id="5" idx="2"/>
          </p:cNvCxnSpPr>
          <p:nvPr/>
        </p:nvCxnSpPr>
        <p:spPr>
          <a:xfrm>
            <a:off x="1417461" y="1994330"/>
            <a:ext cx="0" cy="17059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8A264D-AA68-76F0-EBFE-C113AAAED8A4}"/>
              </a:ext>
            </a:extLst>
          </p:cNvPr>
          <p:cNvSpPr/>
          <p:nvPr/>
        </p:nvSpPr>
        <p:spPr>
          <a:xfrm>
            <a:off x="4097866" y="3516124"/>
            <a:ext cx="314960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MongoDb</a:t>
            </a:r>
            <a:endParaRPr lang="en-US" dirty="0"/>
          </a:p>
        </p:txBody>
      </p:sp>
      <p:sp>
        <p:nvSpPr>
          <p:cNvPr id="12" name="Rectangle 11">
            <a:extLst>
              <a:ext uri="{FF2B5EF4-FFF2-40B4-BE49-F238E27FC236}">
                <a16:creationId xmlns:a16="http://schemas.microsoft.com/office/drawing/2014/main" id="{28AD3F0B-B77D-5098-B76A-F8F53931103C}"/>
              </a:ext>
            </a:extLst>
          </p:cNvPr>
          <p:cNvSpPr/>
          <p:nvPr/>
        </p:nvSpPr>
        <p:spPr>
          <a:xfrm>
            <a:off x="4097866" y="2197756"/>
            <a:ext cx="314960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HTML, CSS, React</a:t>
            </a:r>
          </a:p>
        </p:txBody>
      </p:sp>
      <p:sp>
        <p:nvSpPr>
          <p:cNvPr id="13" name="Rectangle 12">
            <a:extLst>
              <a:ext uri="{FF2B5EF4-FFF2-40B4-BE49-F238E27FC236}">
                <a16:creationId xmlns:a16="http://schemas.microsoft.com/office/drawing/2014/main" id="{152170FC-D658-96A6-5B2D-19693E80CB93}"/>
              </a:ext>
            </a:extLst>
          </p:cNvPr>
          <p:cNvSpPr/>
          <p:nvPr/>
        </p:nvSpPr>
        <p:spPr>
          <a:xfrm>
            <a:off x="4097865" y="2846926"/>
            <a:ext cx="3149601" cy="341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Node.js</a:t>
            </a:r>
          </a:p>
        </p:txBody>
      </p:sp>
      <p:cxnSp>
        <p:nvCxnSpPr>
          <p:cNvPr id="16" name="Straight Arrow Connector 15">
            <a:extLst>
              <a:ext uri="{FF2B5EF4-FFF2-40B4-BE49-F238E27FC236}">
                <a16:creationId xmlns:a16="http://schemas.microsoft.com/office/drawing/2014/main" id="{A215FF7D-2A91-B5E6-5B2A-8944B39F5B7A}"/>
              </a:ext>
            </a:extLst>
          </p:cNvPr>
          <p:cNvCxnSpPr>
            <a:cxnSpLocks/>
            <a:endCxn id="8" idx="1"/>
          </p:cNvCxnSpPr>
          <p:nvPr/>
        </p:nvCxnSpPr>
        <p:spPr>
          <a:xfrm>
            <a:off x="1417461" y="2368334"/>
            <a:ext cx="82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2EB4786-CC56-B46A-C5B2-F0C2AFBD3117}"/>
              </a:ext>
            </a:extLst>
          </p:cNvPr>
          <p:cNvCxnSpPr>
            <a:cxnSpLocks/>
            <a:endCxn id="6" idx="1"/>
          </p:cNvCxnSpPr>
          <p:nvPr/>
        </p:nvCxnSpPr>
        <p:spPr>
          <a:xfrm>
            <a:off x="1417461" y="3017876"/>
            <a:ext cx="82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7C4C93-5F07-7FA5-8D77-DD313DD0D168}"/>
              </a:ext>
            </a:extLst>
          </p:cNvPr>
          <p:cNvCxnSpPr>
            <a:endCxn id="7" idx="1"/>
          </p:cNvCxnSpPr>
          <p:nvPr/>
        </p:nvCxnSpPr>
        <p:spPr>
          <a:xfrm flipV="1">
            <a:off x="1417461" y="3686192"/>
            <a:ext cx="829026" cy="1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3C44EE-C4C7-9F8C-4FB5-C19E793437B5}"/>
              </a:ext>
            </a:extLst>
          </p:cNvPr>
          <p:cNvCxnSpPr>
            <a:stCxn id="8" idx="3"/>
            <a:endCxn id="12" idx="1"/>
          </p:cNvCxnSpPr>
          <p:nvPr/>
        </p:nvCxnSpPr>
        <p:spPr>
          <a:xfrm>
            <a:off x="3310818" y="2368334"/>
            <a:ext cx="787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A638C5-F336-54D4-2824-F9EBD69EA403}"/>
              </a:ext>
            </a:extLst>
          </p:cNvPr>
          <p:cNvCxnSpPr>
            <a:cxnSpLocks/>
            <a:stCxn id="6" idx="3"/>
            <a:endCxn id="13" idx="1"/>
          </p:cNvCxnSpPr>
          <p:nvPr/>
        </p:nvCxnSpPr>
        <p:spPr>
          <a:xfrm flipV="1">
            <a:off x="3310818" y="3017504"/>
            <a:ext cx="787047" cy="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AB3843-CEC5-9851-1E5C-7318F6BD2116}"/>
              </a:ext>
            </a:extLst>
          </p:cNvPr>
          <p:cNvCxnSpPr>
            <a:stCxn id="7" idx="3"/>
            <a:endCxn id="11" idx="1"/>
          </p:cNvCxnSpPr>
          <p:nvPr/>
        </p:nvCxnSpPr>
        <p:spPr>
          <a:xfrm>
            <a:off x="3310818" y="3686192"/>
            <a:ext cx="787048" cy="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55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383025" y="289150"/>
            <a:ext cx="2406900" cy="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dirty="0">
                <a:solidFill>
                  <a:schemeClr val="bg1"/>
                </a:solidFill>
              </a:rPr>
              <a:t>Stakeholders</a:t>
            </a:r>
            <a:endParaRPr sz="2000" b="1" dirty="0">
              <a:solidFill>
                <a:schemeClr val="bg1"/>
              </a:solidFill>
            </a:endParaRPr>
          </a:p>
        </p:txBody>
      </p:sp>
      <p:cxnSp>
        <p:nvCxnSpPr>
          <p:cNvPr id="143" name="Google Shape;143;p15"/>
          <p:cNvCxnSpPr/>
          <p:nvPr/>
        </p:nvCxnSpPr>
        <p:spPr>
          <a:xfrm flipH="1">
            <a:off x="2240925" y="1263325"/>
            <a:ext cx="15000" cy="23310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5"/>
          <p:cNvCxnSpPr/>
          <p:nvPr/>
        </p:nvCxnSpPr>
        <p:spPr>
          <a:xfrm>
            <a:off x="2255925" y="1985200"/>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5"/>
          <p:cNvCxnSpPr/>
          <p:nvPr/>
        </p:nvCxnSpPr>
        <p:spPr>
          <a:xfrm>
            <a:off x="2255925" y="2814375"/>
            <a:ext cx="15039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5"/>
          <p:cNvCxnSpPr/>
          <p:nvPr/>
        </p:nvCxnSpPr>
        <p:spPr>
          <a:xfrm>
            <a:off x="2255925" y="3599450"/>
            <a:ext cx="1503900" cy="0"/>
          </a:xfrm>
          <a:prstGeom prst="straightConnector1">
            <a:avLst/>
          </a:prstGeom>
          <a:noFill/>
          <a:ln w="9525" cap="flat" cmpd="sng">
            <a:solidFill>
              <a:schemeClr val="dk2"/>
            </a:solidFill>
            <a:prstDash val="solid"/>
            <a:round/>
            <a:headEnd type="none" w="med" len="med"/>
            <a:tailEnd type="none" w="med" len="med"/>
          </a:ln>
        </p:spPr>
      </p:cxnSp>
      <p:sp>
        <p:nvSpPr>
          <p:cNvPr id="147" name="Google Shape;147;p15"/>
          <p:cNvSpPr txBox="1"/>
          <p:nvPr/>
        </p:nvSpPr>
        <p:spPr>
          <a:xfrm>
            <a:off x="4335375" y="19852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8" name="Google Shape;148;p15"/>
          <p:cNvSpPr txBox="1"/>
          <p:nvPr/>
        </p:nvSpPr>
        <p:spPr>
          <a:xfrm>
            <a:off x="4335375" y="18689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49" name="Google Shape;149;p15"/>
          <p:cNvSpPr txBox="1"/>
          <p:nvPr/>
        </p:nvSpPr>
        <p:spPr>
          <a:xfrm>
            <a:off x="4487775" y="2137600"/>
            <a:ext cx="13686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50" name="Google Shape;150;p15"/>
          <p:cNvSpPr/>
          <p:nvPr/>
        </p:nvSpPr>
        <p:spPr>
          <a:xfrm>
            <a:off x="3759825" y="17329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51" name="Google Shape;151;p15"/>
          <p:cNvSpPr/>
          <p:nvPr/>
        </p:nvSpPr>
        <p:spPr>
          <a:xfrm>
            <a:off x="3759825" y="34029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52" name="Google Shape;152;p15"/>
          <p:cNvSpPr/>
          <p:nvPr/>
        </p:nvSpPr>
        <p:spPr>
          <a:xfrm>
            <a:off x="3759825" y="26178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53" name="Google Shape;153;p15"/>
          <p:cNvSpPr/>
          <p:nvPr/>
        </p:nvSpPr>
        <p:spPr>
          <a:xfrm>
            <a:off x="1706925" y="7820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IPM</a:t>
            </a:r>
            <a:endParaRPr sz="1700">
              <a:solidFill>
                <a:srgbClr val="1155CC"/>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9766-E06A-79B0-EF69-209A4FF1546A}"/>
              </a:ext>
            </a:extLst>
          </p:cNvPr>
          <p:cNvSpPr>
            <a:spLocks noGrp="1"/>
          </p:cNvSpPr>
          <p:nvPr>
            <p:ph type="title"/>
          </p:nvPr>
        </p:nvSpPr>
        <p:spPr>
          <a:xfrm>
            <a:off x="141816" y="269866"/>
            <a:ext cx="2759429" cy="599378"/>
          </a:xfrm>
        </p:spPr>
        <p:txBody>
          <a:bodyPr>
            <a:normAutofit/>
          </a:bodyPr>
          <a:lstStyle/>
          <a:p>
            <a:r>
              <a:rPr lang="en-US" sz="2000" dirty="0">
                <a:solidFill>
                  <a:schemeClr val="bg1"/>
                </a:solidFill>
              </a:rPr>
              <a:t>Input &amp; output</a:t>
            </a:r>
          </a:p>
        </p:txBody>
      </p:sp>
      <p:sp>
        <p:nvSpPr>
          <p:cNvPr id="4" name="Arrow: Curved Right 3">
            <a:extLst>
              <a:ext uri="{FF2B5EF4-FFF2-40B4-BE49-F238E27FC236}">
                <a16:creationId xmlns:a16="http://schemas.microsoft.com/office/drawing/2014/main" id="{93B0F49C-F96F-DD3C-BC27-637D9F0C5E57}"/>
              </a:ext>
            </a:extLst>
          </p:cNvPr>
          <p:cNvSpPr/>
          <p:nvPr/>
        </p:nvSpPr>
        <p:spPr>
          <a:xfrm>
            <a:off x="1521530" y="1273527"/>
            <a:ext cx="1941689" cy="1298223"/>
          </a:xfrm>
          <a:prstGeom prst="curvedRightArrow">
            <a:avLst>
              <a:gd name="adj1" fmla="val 25000"/>
              <a:gd name="adj2" fmla="val 50000"/>
              <a:gd name="adj3" fmla="val 2300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84A6B3F7-464D-AA9B-73AA-0EFACADBD61F}"/>
              </a:ext>
            </a:extLst>
          </p:cNvPr>
          <p:cNvSpPr txBox="1"/>
          <p:nvPr/>
        </p:nvSpPr>
        <p:spPr>
          <a:xfrm rot="596671">
            <a:off x="1679574" y="1975555"/>
            <a:ext cx="1625600" cy="369332"/>
          </a:xfrm>
          <a:prstGeom prst="rect">
            <a:avLst/>
          </a:prstGeom>
          <a:noFill/>
        </p:spPr>
        <p:txBody>
          <a:bodyPr wrap="square" rtlCol="0">
            <a:spAutoFit/>
          </a:bodyPr>
          <a:lstStyle/>
          <a:p>
            <a:r>
              <a:rPr lang="en-US" dirty="0">
                <a:solidFill>
                  <a:schemeClr val="bg1"/>
                </a:solidFill>
              </a:rPr>
              <a:t>CV &amp; Skillset</a:t>
            </a:r>
          </a:p>
        </p:txBody>
      </p:sp>
      <p:sp>
        <p:nvSpPr>
          <p:cNvPr id="6" name="TextBox 5">
            <a:extLst>
              <a:ext uri="{FF2B5EF4-FFF2-40B4-BE49-F238E27FC236}">
                <a16:creationId xmlns:a16="http://schemas.microsoft.com/office/drawing/2014/main" id="{E870261B-C011-B2E2-1D45-033073057D05}"/>
              </a:ext>
            </a:extLst>
          </p:cNvPr>
          <p:cNvSpPr txBox="1"/>
          <p:nvPr/>
        </p:nvSpPr>
        <p:spPr>
          <a:xfrm>
            <a:off x="927627" y="988341"/>
            <a:ext cx="1187805" cy="400110"/>
          </a:xfrm>
          <a:prstGeom prst="rect">
            <a:avLst/>
          </a:prstGeom>
          <a:noFill/>
        </p:spPr>
        <p:txBody>
          <a:bodyPr wrap="square" rtlCol="0">
            <a:spAutoFit/>
          </a:bodyPr>
          <a:lstStyle/>
          <a:p>
            <a:r>
              <a:rPr lang="en-US" sz="2000" dirty="0">
                <a:solidFill>
                  <a:schemeClr val="accent2"/>
                </a:solidFill>
              </a:rPr>
              <a:t>Student</a:t>
            </a:r>
          </a:p>
        </p:txBody>
      </p:sp>
      <p:sp>
        <p:nvSpPr>
          <p:cNvPr id="9" name="Arrow: Curved Right 8">
            <a:extLst>
              <a:ext uri="{FF2B5EF4-FFF2-40B4-BE49-F238E27FC236}">
                <a16:creationId xmlns:a16="http://schemas.microsoft.com/office/drawing/2014/main" id="{8CEB5F40-5C5B-45BA-3B10-9C2F7236641F}"/>
              </a:ext>
            </a:extLst>
          </p:cNvPr>
          <p:cNvSpPr/>
          <p:nvPr/>
        </p:nvSpPr>
        <p:spPr>
          <a:xfrm rot="10800000">
            <a:off x="4376436" y="1178155"/>
            <a:ext cx="1941689" cy="1298223"/>
          </a:xfrm>
          <a:prstGeom prst="curvedRightArrow">
            <a:avLst>
              <a:gd name="adj1" fmla="val 25000"/>
              <a:gd name="adj2" fmla="val 50000"/>
              <a:gd name="adj3" fmla="val 2300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7698CB58-BD12-04EB-AF28-79C0F07059E3}"/>
              </a:ext>
            </a:extLst>
          </p:cNvPr>
          <p:cNvSpPr txBox="1"/>
          <p:nvPr/>
        </p:nvSpPr>
        <p:spPr>
          <a:xfrm rot="21234571">
            <a:off x="4641244" y="1992058"/>
            <a:ext cx="1821492" cy="400110"/>
          </a:xfrm>
          <a:prstGeom prst="rect">
            <a:avLst/>
          </a:prstGeom>
          <a:noFill/>
        </p:spPr>
        <p:txBody>
          <a:bodyPr wrap="square" rtlCol="0">
            <a:spAutoFit/>
          </a:bodyPr>
          <a:lstStyle/>
          <a:p>
            <a:r>
              <a:rPr lang="en-US" sz="2000" dirty="0">
                <a:solidFill>
                  <a:schemeClr val="bg1"/>
                </a:solidFill>
              </a:rPr>
              <a:t>Requirement</a:t>
            </a:r>
          </a:p>
        </p:txBody>
      </p:sp>
      <p:sp>
        <p:nvSpPr>
          <p:cNvPr id="12" name="TextBox 11">
            <a:extLst>
              <a:ext uri="{FF2B5EF4-FFF2-40B4-BE49-F238E27FC236}">
                <a16:creationId xmlns:a16="http://schemas.microsoft.com/office/drawing/2014/main" id="{20977C7A-CCBA-951B-FD66-4E16516F7588}"/>
              </a:ext>
            </a:extLst>
          </p:cNvPr>
          <p:cNvSpPr txBox="1"/>
          <p:nvPr/>
        </p:nvSpPr>
        <p:spPr>
          <a:xfrm>
            <a:off x="4902605" y="978098"/>
            <a:ext cx="1174044" cy="400110"/>
          </a:xfrm>
          <a:prstGeom prst="rect">
            <a:avLst/>
          </a:prstGeom>
          <a:noFill/>
        </p:spPr>
        <p:txBody>
          <a:bodyPr wrap="square" rtlCol="0">
            <a:spAutoFit/>
          </a:bodyPr>
          <a:lstStyle/>
          <a:p>
            <a:r>
              <a:rPr lang="en-US" sz="2000" dirty="0">
                <a:solidFill>
                  <a:schemeClr val="accent2"/>
                </a:solidFill>
              </a:rPr>
              <a:t>Company</a:t>
            </a:r>
          </a:p>
        </p:txBody>
      </p:sp>
      <p:sp>
        <p:nvSpPr>
          <p:cNvPr id="13" name="Arrow: Down 12">
            <a:extLst>
              <a:ext uri="{FF2B5EF4-FFF2-40B4-BE49-F238E27FC236}">
                <a16:creationId xmlns:a16="http://schemas.microsoft.com/office/drawing/2014/main" id="{4815ED46-0D08-1E5D-FE38-5640103AA602}"/>
              </a:ext>
            </a:extLst>
          </p:cNvPr>
          <p:cNvSpPr/>
          <p:nvPr/>
        </p:nvSpPr>
        <p:spPr>
          <a:xfrm>
            <a:off x="3592875" y="2180824"/>
            <a:ext cx="560792" cy="8692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3235D4C-0058-F784-E64B-66B1A8DFE05F}"/>
              </a:ext>
            </a:extLst>
          </p:cNvPr>
          <p:cNvSpPr txBox="1"/>
          <p:nvPr/>
        </p:nvSpPr>
        <p:spPr>
          <a:xfrm>
            <a:off x="2151933" y="3136186"/>
            <a:ext cx="4449005" cy="400110"/>
          </a:xfrm>
          <a:prstGeom prst="rect">
            <a:avLst/>
          </a:prstGeom>
          <a:noFill/>
        </p:spPr>
        <p:txBody>
          <a:bodyPr wrap="square" rtlCol="0">
            <a:spAutoFit/>
          </a:bodyPr>
          <a:lstStyle/>
          <a:p>
            <a:r>
              <a:rPr lang="en-US" sz="2000" dirty="0">
                <a:solidFill>
                  <a:schemeClr val="accent1">
                    <a:lumMod val="75000"/>
                  </a:schemeClr>
                </a:solidFill>
              </a:rPr>
              <a:t>Show Status(allocated/ rejected)</a:t>
            </a:r>
          </a:p>
        </p:txBody>
      </p:sp>
    </p:spTree>
    <p:extLst>
      <p:ext uri="{BB962C8B-B14F-4D97-AF65-F5344CB8AC3E}">
        <p14:creationId xmlns:p14="http://schemas.microsoft.com/office/powerpoint/2010/main" val="23166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503325" y="379375"/>
            <a:ext cx="1797600" cy="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chemeClr val="bg1"/>
                </a:solidFill>
              </a:rPr>
              <a:t>Overview</a:t>
            </a:r>
            <a:endParaRPr sz="2000" b="1" dirty="0">
              <a:solidFill>
                <a:schemeClr val="bg1"/>
              </a:solidFill>
            </a:endParaRPr>
          </a:p>
        </p:txBody>
      </p:sp>
      <p:sp>
        <p:nvSpPr>
          <p:cNvPr id="159" name="Google Shape;159;p16"/>
          <p:cNvSpPr/>
          <p:nvPr/>
        </p:nvSpPr>
        <p:spPr>
          <a:xfrm>
            <a:off x="2000200" y="119145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Students</a:t>
            </a:r>
            <a:endParaRPr sz="1700">
              <a:solidFill>
                <a:srgbClr val="1155CC"/>
              </a:solidFill>
              <a:latin typeface="Calibri"/>
              <a:ea typeface="Calibri"/>
              <a:cs typeface="Calibri"/>
              <a:sym typeface="Calibri"/>
            </a:endParaRPr>
          </a:p>
        </p:txBody>
      </p:sp>
      <p:sp>
        <p:nvSpPr>
          <p:cNvPr id="160" name="Google Shape;160;p16"/>
          <p:cNvSpPr/>
          <p:nvPr/>
        </p:nvSpPr>
        <p:spPr>
          <a:xfrm>
            <a:off x="6468950" y="2325300"/>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IPOC</a:t>
            </a:r>
            <a:endParaRPr sz="1700">
              <a:solidFill>
                <a:srgbClr val="1155CC"/>
              </a:solidFill>
              <a:latin typeface="Calibri"/>
              <a:ea typeface="Calibri"/>
              <a:cs typeface="Calibri"/>
              <a:sym typeface="Calibri"/>
            </a:endParaRPr>
          </a:p>
        </p:txBody>
      </p:sp>
      <p:sp>
        <p:nvSpPr>
          <p:cNvPr id="161" name="Google Shape;161;p16"/>
          <p:cNvSpPr/>
          <p:nvPr/>
        </p:nvSpPr>
        <p:spPr>
          <a:xfrm>
            <a:off x="1990200" y="3737175"/>
            <a:ext cx="1083000" cy="4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155CC"/>
                </a:solidFill>
                <a:latin typeface="Calibri"/>
                <a:ea typeface="Calibri"/>
                <a:cs typeface="Calibri"/>
                <a:sym typeface="Calibri"/>
              </a:rPr>
              <a:t>Company HR</a:t>
            </a:r>
            <a:endParaRPr sz="1700">
              <a:solidFill>
                <a:srgbClr val="1155CC"/>
              </a:solidFill>
              <a:latin typeface="Calibri"/>
              <a:ea typeface="Calibri"/>
              <a:cs typeface="Calibri"/>
              <a:sym typeface="Calibri"/>
            </a:endParaRPr>
          </a:p>
        </p:txBody>
      </p:sp>
      <p:sp>
        <p:nvSpPr>
          <p:cNvPr id="162" name="Google Shape;162;p16"/>
          <p:cNvSpPr txBox="1"/>
          <p:nvPr/>
        </p:nvSpPr>
        <p:spPr>
          <a:xfrm rot="1139962">
            <a:off x="3409058" y="1625243"/>
            <a:ext cx="3052916" cy="6015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Provide required documents</a:t>
            </a:r>
            <a:endParaRPr sz="1600">
              <a:solidFill>
                <a:srgbClr val="FF00FF"/>
              </a:solidFill>
              <a:latin typeface="Calibri"/>
              <a:ea typeface="Calibri"/>
              <a:cs typeface="Calibri"/>
              <a:sym typeface="Calibri"/>
            </a:endParaRPr>
          </a:p>
        </p:txBody>
      </p:sp>
      <p:sp>
        <p:nvSpPr>
          <p:cNvPr id="163" name="Google Shape;163;p16"/>
          <p:cNvSpPr txBox="1"/>
          <p:nvPr/>
        </p:nvSpPr>
        <p:spPr>
          <a:xfrm rot="-1357088">
            <a:off x="3101512" y="3180043"/>
            <a:ext cx="3806677" cy="856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Verify students as per company requirement &amp; allocate them for interview</a:t>
            </a:r>
            <a:r>
              <a:rPr lang="en" sz="1600">
                <a:solidFill>
                  <a:schemeClr val="dk2"/>
                </a:solidFill>
                <a:latin typeface="Calibri"/>
                <a:ea typeface="Calibri"/>
                <a:cs typeface="Calibri"/>
                <a:sym typeface="Calibri"/>
              </a:rPr>
              <a:t> </a:t>
            </a:r>
            <a:endParaRPr sz="1600">
              <a:solidFill>
                <a:schemeClr val="dk2"/>
              </a:solidFill>
              <a:latin typeface="Calibri"/>
              <a:ea typeface="Calibri"/>
              <a:cs typeface="Calibri"/>
              <a:sym typeface="Calibri"/>
            </a:endParaRPr>
          </a:p>
        </p:txBody>
      </p:sp>
      <p:cxnSp>
        <p:nvCxnSpPr>
          <p:cNvPr id="164" name="Google Shape;164;p16"/>
          <p:cNvCxnSpPr>
            <a:stCxn id="161" idx="0"/>
            <a:endCxn id="159" idx="2"/>
          </p:cNvCxnSpPr>
          <p:nvPr/>
        </p:nvCxnSpPr>
        <p:spPr>
          <a:xfrm rot="10800000" flipH="1">
            <a:off x="2531700" y="1684275"/>
            <a:ext cx="9900" cy="205290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16"/>
          <p:cNvCxnSpPr>
            <a:stCxn id="159" idx="3"/>
          </p:cNvCxnSpPr>
          <p:nvPr/>
        </p:nvCxnSpPr>
        <p:spPr>
          <a:xfrm>
            <a:off x="3083200" y="1437900"/>
            <a:ext cx="3398700" cy="11037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16"/>
          <p:cNvCxnSpPr>
            <a:stCxn id="160" idx="1"/>
            <a:endCxn id="161" idx="3"/>
          </p:cNvCxnSpPr>
          <p:nvPr/>
        </p:nvCxnSpPr>
        <p:spPr>
          <a:xfrm flipH="1">
            <a:off x="3073250" y="2571750"/>
            <a:ext cx="3395700" cy="14118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16"/>
          <p:cNvSpPr txBox="1"/>
          <p:nvPr/>
        </p:nvSpPr>
        <p:spPr>
          <a:xfrm rot="-5400000">
            <a:off x="872150" y="1689813"/>
            <a:ext cx="31734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FF"/>
                </a:solidFill>
                <a:latin typeface="Calibri"/>
                <a:ea typeface="Calibri"/>
                <a:cs typeface="Calibri"/>
                <a:sym typeface="Calibri"/>
              </a:rPr>
              <a:t>Get intern students</a:t>
            </a:r>
            <a:endParaRPr sz="1600">
              <a:solidFill>
                <a:srgbClr val="FF00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8A95FE-83B0-BA67-1451-8A071D0759AB}"/>
              </a:ext>
            </a:extLst>
          </p:cNvPr>
          <p:cNvSpPr>
            <a:spLocks noGrp="1"/>
          </p:cNvSpPr>
          <p:nvPr>
            <p:ph type="body" idx="1"/>
          </p:nvPr>
        </p:nvSpPr>
        <p:spPr>
          <a:xfrm>
            <a:off x="2808270" y="2037467"/>
            <a:ext cx="3206428" cy="1068565"/>
          </a:xfrm>
        </p:spPr>
        <p:txBody>
          <a:bodyPr>
            <a:noAutofit/>
          </a:bodyPr>
          <a:lstStyle/>
          <a:p>
            <a:r>
              <a:rPr lang="en-US" sz="4000" b="1" dirty="0">
                <a:solidFill>
                  <a:schemeClr val="accent2">
                    <a:lumMod val="75000"/>
                  </a:schemeClr>
                </a:solidFill>
              </a:rPr>
              <a:t>Thank you</a:t>
            </a:r>
          </a:p>
        </p:txBody>
      </p:sp>
    </p:spTree>
    <p:extLst>
      <p:ext uri="{BB962C8B-B14F-4D97-AF65-F5344CB8AC3E}">
        <p14:creationId xmlns:p14="http://schemas.microsoft.com/office/powerpoint/2010/main" val="3206743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47</TotalTime>
  <Words>185</Words>
  <Application>Microsoft Office PowerPoint</Application>
  <PresentationFormat>On-screen Show (16:9)</PresentationFormat>
  <Paragraphs>38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SPL-II Intern &amp; Placement Management (IPM)  </vt:lpstr>
      <vt:lpstr>Why IPM</vt:lpstr>
      <vt:lpstr>Software mode</vt:lpstr>
      <vt:lpstr>Stakeholders</vt:lpstr>
      <vt:lpstr>Input &amp; output</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SPL-II Intern &amp; Placement Management (IPM)</dc:title>
  <dc:creator>Mahir Faisal</dc:creator>
  <cp:lastModifiedBy>Mahir Faisal</cp:lastModifiedBy>
  <cp:revision>3</cp:revision>
  <dcterms:modified xsi:type="dcterms:W3CDTF">2024-01-31T04:45:17Z</dcterms:modified>
</cp:coreProperties>
</file>