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6ad2fd5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6ad2fd5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6ad2fd5c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6ad2fd5c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6ad2fd5c3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6ad2fd5c3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72950" y="1040750"/>
            <a:ext cx="6307800" cy="7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980000"/>
                </a:solidFill>
              </a:rPr>
              <a:t>SPL-II</a:t>
            </a:r>
            <a:endParaRPr sz="2300">
              <a:solidFill>
                <a:srgbClr val="980000"/>
              </a:solidFill>
            </a:endParaRPr>
          </a:p>
          <a:p>
            <a:pPr indent="0" lvl="0" marL="0" rtl="0" algn="ctr">
              <a:spcBef>
                <a:spcPts val="0"/>
              </a:spcBef>
              <a:spcAft>
                <a:spcPts val="0"/>
              </a:spcAft>
              <a:buNone/>
            </a:pPr>
            <a:r>
              <a:rPr lang="en" sz="2000">
                <a:solidFill>
                  <a:srgbClr val="980000"/>
                </a:solidFill>
              </a:rPr>
              <a:t>Intern &amp; Placement Management (IPM)</a:t>
            </a:r>
            <a:endParaRPr sz="2000">
              <a:solidFill>
                <a:srgbClr val="980000"/>
              </a:solidFill>
            </a:endParaRPr>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000"/>
          </a:p>
        </p:txBody>
      </p:sp>
      <p:sp>
        <p:nvSpPr>
          <p:cNvPr id="129" name="Google Shape;129;p13"/>
          <p:cNvSpPr txBox="1"/>
          <p:nvPr>
            <p:ph idx="1" type="subTitle"/>
          </p:nvPr>
        </p:nvSpPr>
        <p:spPr>
          <a:xfrm>
            <a:off x="1710875" y="1894175"/>
            <a:ext cx="2996400" cy="918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700">
                <a:solidFill>
                  <a:srgbClr val="1155CC"/>
                </a:solidFill>
              </a:rPr>
              <a:t>Mahir Faisal</a:t>
            </a:r>
            <a:endParaRPr sz="1700">
              <a:solidFill>
                <a:srgbClr val="1155CC"/>
              </a:solidFill>
            </a:endParaRPr>
          </a:p>
          <a:p>
            <a:pPr indent="0" lvl="0" marL="0" rtl="0" algn="ctr">
              <a:spcBef>
                <a:spcPts val="0"/>
              </a:spcBef>
              <a:spcAft>
                <a:spcPts val="0"/>
              </a:spcAft>
              <a:buNone/>
            </a:pPr>
            <a:r>
              <a:rPr lang="en" sz="1700">
                <a:solidFill>
                  <a:srgbClr val="1155CC"/>
                </a:solidFill>
              </a:rPr>
              <a:t>BSSE-1316</a:t>
            </a:r>
            <a:endParaRPr sz="1700">
              <a:solidFill>
                <a:srgbClr val="1155CC"/>
              </a:solidFill>
            </a:endParaRPr>
          </a:p>
          <a:p>
            <a:pPr indent="0" lvl="0" marL="0" rtl="0" algn="ctr">
              <a:spcBef>
                <a:spcPts val="0"/>
              </a:spcBef>
              <a:spcAft>
                <a:spcPts val="0"/>
              </a:spcAft>
              <a:buNone/>
            </a:pPr>
            <a:r>
              <a:t/>
            </a:r>
            <a:endParaRPr/>
          </a:p>
        </p:txBody>
      </p:sp>
      <p:sp>
        <p:nvSpPr>
          <p:cNvPr id="130" name="Google Shape;130;p13"/>
          <p:cNvSpPr txBox="1"/>
          <p:nvPr>
            <p:ph idx="1" type="subTitle"/>
          </p:nvPr>
        </p:nvSpPr>
        <p:spPr>
          <a:xfrm>
            <a:off x="4989625" y="1894175"/>
            <a:ext cx="2996400" cy="918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700">
                <a:solidFill>
                  <a:srgbClr val="1155CC"/>
                </a:solidFill>
              </a:rPr>
              <a:t>Md Mostafizur Rahaman</a:t>
            </a:r>
            <a:endParaRPr sz="1700">
              <a:solidFill>
                <a:srgbClr val="1155CC"/>
              </a:solidFill>
            </a:endParaRPr>
          </a:p>
          <a:p>
            <a:pPr indent="0" lvl="0" marL="0" rtl="0" algn="ctr">
              <a:spcBef>
                <a:spcPts val="0"/>
              </a:spcBef>
              <a:spcAft>
                <a:spcPts val="0"/>
              </a:spcAft>
              <a:buNone/>
            </a:pPr>
            <a:r>
              <a:rPr lang="en" sz="1700">
                <a:solidFill>
                  <a:srgbClr val="1155CC"/>
                </a:solidFill>
              </a:rPr>
              <a:t>BSSE-1320</a:t>
            </a:r>
            <a:endParaRPr sz="1700">
              <a:solidFill>
                <a:srgbClr val="1155CC"/>
              </a:solidFill>
            </a:endParaRPr>
          </a:p>
          <a:p>
            <a:pPr indent="0" lvl="0" marL="0" rtl="0" algn="ctr">
              <a:spcBef>
                <a:spcPts val="0"/>
              </a:spcBef>
              <a:spcAft>
                <a:spcPts val="0"/>
              </a:spcAft>
              <a:buNone/>
            </a:pPr>
            <a:r>
              <a:t/>
            </a:r>
            <a:endParaRPr/>
          </a:p>
        </p:txBody>
      </p:sp>
      <p:sp>
        <p:nvSpPr>
          <p:cNvPr id="131" name="Google Shape;131;p13"/>
          <p:cNvSpPr txBox="1"/>
          <p:nvPr>
            <p:ph idx="1" type="subTitle"/>
          </p:nvPr>
        </p:nvSpPr>
        <p:spPr>
          <a:xfrm>
            <a:off x="3294025" y="2962100"/>
            <a:ext cx="2996400" cy="918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700">
                <a:solidFill>
                  <a:srgbClr val="741B47"/>
                </a:solidFill>
              </a:rPr>
              <a:t>Supervised by:</a:t>
            </a:r>
            <a:endParaRPr sz="1700">
              <a:solidFill>
                <a:srgbClr val="741B47"/>
              </a:solidFill>
            </a:endParaRPr>
          </a:p>
          <a:p>
            <a:pPr indent="0" lvl="0" marL="0" rtl="0" algn="ctr">
              <a:spcBef>
                <a:spcPts val="0"/>
              </a:spcBef>
              <a:spcAft>
                <a:spcPts val="0"/>
              </a:spcAft>
              <a:buNone/>
            </a:pPr>
            <a:r>
              <a:rPr lang="en" sz="1700">
                <a:solidFill>
                  <a:srgbClr val="741B47"/>
                </a:solidFill>
              </a:rPr>
              <a:t>Prof. Dr Zerina Begum</a:t>
            </a:r>
            <a:endParaRPr sz="1700">
              <a:solidFill>
                <a:srgbClr val="741B47"/>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28125" y="334250"/>
            <a:ext cx="27453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980000"/>
                </a:solidFill>
              </a:rPr>
              <a:t>Why IPM</a:t>
            </a:r>
            <a:endParaRPr b="1" sz="2400">
              <a:solidFill>
                <a:srgbClr val="980000"/>
              </a:solidFill>
            </a:endParaRPr>
          </a:p>
        </p:txBody>
      </p:sp>
      <p:sp>
        <p:nvSpPr>
          <p:cNvPr id="137" name="Google Shape;137;p14"/>
          <p:cNvSpPr txBox="1"/>
          <p:nvPr>
            <p:ph idx="1" type="body"/>
          </p:nvPr>
        </p:nvSpPr>
        <p:spPr>
          <a:xfrm>
            <a:off x="819150" y="108835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700"/>
              <a:t>Every year, numerous issues arise during the internship program at IIT. One common problem is the inadequate allocation of students to companies, often resulting in mismatches between student skills and company requirements. This poses a challenge for the Internship Placement Office (IPO) committee, as they must keep track of which students are already allocated and which are still awaiting placement. To address these issues, we propose developing an automated system to streamline and optimize the student allocation process within companies.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83025" y="289150"/>
            <a:ext cx="19482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00">
                <a:solidFill>
                  <a:srgbClr val="980000"/>
                </a:solidFill>
              </a:rPr>
              <a:t>Stakeholders</a:t>
            </a:r>
            <a:endParaRPr b="1" sz="2000">
              <a:solidFill>
                <a:srgbClr val="980000"/>
              </a:solidFill>
            </a:endParaRPr>
          </a:p>
        </p:txBody>
      </p:sp>
      <p:cxnSp>
        <p:nvCxnSpPr>
          <p:cNvPr id="143" name="Google Shape;143;p15"/>
          <p:cNvCxnSpPr/>
          <p:nvPr/>
        </p:nvCxnSpPr>
        <p:spPr>
          <a:xfrm flipH="1">
            <a:off x="2240925" y="1263325"/>
            <a:ext cx="15000" cy="23310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5"/>
          <p:cNvCxnSpPr/>
          <p:nvPr/>
        </p:nvCxnSpPr>
        <p:spPr>
          <a:xfrm>
            <a:off x="2255925" y="1985200"/>
            <a:ext cx="15039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5"/>
          <p:cNvCxnSpPr/>
          <p:nvPr/>
        </p:nvCxnSpPr>
        <p:spPr>
          <a:xfrm>
            <a:off x="2255925" y="2814375"/>
            <a:ext cx="1503900" cy="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5"/>
          <p:cNvCxnSpPr/>
          <p:nvPr/>
        </p:nvCxnSpPr>
        <p:spPr>
          <a:xfrm>
            <a:off x="2255925" y="3599450"/>
            <a:ext cx="1503900" cy="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5"/>
          <p:cNvSpPr txBox="1"/>
          <p:nvPr/>
        </p:nvSpPr>
        <p:spPr>
          <a:xfrm>
            <a:off x="4335375" y="1985200"/>
            <a:ext cx="13686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48" name="Google Shape;148;p15"/>
          <p:cNvSpPr txBox="1"/>
          <p:nvPr/>
        </p:nvSpPr>
        <p:spPr>
          <a:xfrm>
            <a:off x="4335375" y="1868900"/>
            <a:ext cx="13686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49" name="Google Shape;149;p15"/>
          <p:cNvSpPr txBox="1"/>
          <p:nvPr/>
        </p:nvSpPr>
        <p:spPr>
          <a:xfrm>
            <a:off x="4487775" y="2137600"/>
            <a:ext cx="13686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50" name="Google Shape;150;p15"/>
          <p:cNvSpPr/>
          <p:nvPr/>
        </p:nvSpPr>
        <p:spPr>
          <a:xfrm>
            <a:off x="3759825" y="1732900"/>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51" name="Google Shape;151;p15"/>
          <p:cNvSpPr/>
          <p:nvPr/>
        </p:nvSpPr>
        <p:spPr>
          <a:xfrm>
            <a:off x="3759825" y="3402950"/>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52" name="Google Shape;152;p15"/>
          <p:cNvSpPr/>
          <p:nvPr/>
        </p:nvSpPr>
        <p:spPr>
          <a:xfrm>
            <a:off x="3759825" y="2617875"/>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53" name="Google Shape;153;p15"/>
          <p:cNvSpPr/>
          <p:nvPr/>
        </p:nvSpPr>
        <p:spPr>
          <a:xfrm>
            <a:off x="1706925" y="782050"/>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IPM</a:t>
            </a:r>
            <a:endParaRPr sz="1700">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503325" y="379375"/>
            <a:ext cx="1797600" cy="4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980000"/>
                </a:solidFill>
              </a:rPr>
              <a:t>Overview</a:t>
            </a:r>
            <a:endParaRPr b="1" sz="2000">
              <a:solidFill>
                <a:srgbClr val="980000"/>
              </a:solidFill>
            </a:endParaRPr>
          </a:p>
        </p:txBody>
      </p:sp>
      <p:sp>
        <p:nvSpPr>
          <p:cNvPr id="159" name="Google Shape;159;p16"/>
          <p:cNvSpPr/>
          <p:nvPr/>
        </p:nvSpPr>
        <p:spPr>
          <a:xfrm>
            <a:off x="2000200" y="1191450"/>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60" name="Google Shape;160;p16"/>
          <p:cNvSpPr/>
          <p:nvPr/>
        </p:nvSpPr>
        <p:spPr>
          <a:xfrm>
            <a:off x="6468950" y="2325300"/>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61" name="Google Shape;161;p16"/>
          <p:cNvSpPr/>
          <p:nvPr/>
        </p:nvSpPr>
        <p:spPr>
          <a:xfrm>
            <a:off x="1990200" y="3737175"/>
            <a:ext cx="10830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62" name="Google Shape;162;p16"/>
          <p:cNvSpPr txBox="1"/>
          <p:nvPr/>
        </p:nvSpPr>
        <p:spPr>
          <a:xfrm rot="1139962">
            <a:off x="3409058" y="1625243"/>
            <a:ext cx="3052916" cy="60159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FF"/>
                </a:solidFill>
                <a:latin typeface="Calibri"/>
                <a:ea typeface="Calibri"/>
                <a:cs typeface="Calibri"/>
                <a:sym typeface="Calibri"/>
              </a:rPr>
              <a:t>Provide required documents</a:t>
            </a:r>
            <a:endParaRPr sz="1600">
              <a:solidFill>
                <a:srgbClr val="FF00FF"/>
              </a:solidFill>
              <a:latin typeface="Calibri"/>
              <a:ea typeface="Calibri"/>
              <a:cs typeface="Calibri"/>
              <a:sym typeface="Calibri"/>
            </a:endParaRPr>
          </a:p>
        </p:txBody>
      </p:sp>
      <p:sp>
        <p:nvSpPr>
          <p:cNvPr id="163" name="Google Shape;163;p16"/>
          <p:cNvSpPr txBox="1"/>
          <p:nvPr/>
        </p:nvSpPr>
        <p:spPr>
          <a:xfrm rot="-1357088">
            <a:off x="3101512" y="3180043"/>
            <a:ext cx="3806677" cy="8566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FF"/>
                </a:solidFill>
                <a:latin typeface="Calibri"/>
                <a:ea typeface="Calibri"/>
                <a:cs typeface="Calibri"/>
                <a:sym typeface="Calibri"/>
              </a:rPr>
              <a:t>Verify students as per company</a:t>
            </a:r>
            <a:r>
              <a:rPr lang="en" sz="1600">
                <a:solidFill>
                  <a:srgbClr val="FF00FF"/>
                </a:solidFill>
                <a:latin typeface="Calibri"/>
                <a:ea typeface="Calibri"/>
                <a:cs typeface="Calibri"/>
                <a:sym typeface="Calibri"/>
              </a:rPr>
              <a:t> </a:t>
            </a:r>
            <a:r>
              <a:rPr lang="en" sz="1600">
                <a:solidFill>
                  <a:srgbClr val="FF00FF"/>
                </a:solidFill>
                <a:latin typeface="Calibri"/>
                <a:ea typeface="Calibri"/>
                <a:cs typeface="Calibri"/>
                <a:sym typeface="Calibri"/>
              </a:rPr>
              <a:t>requirement &amp; allocate them for interview</a:t>
            </a:r>
            <a:r>
              <a:rPr lang="en" sz="1600">
                <a:solidFill>
                  <a:schemeClr val="dk2"/>
                </a:solidFill>
                <a:latin typeface="Calibri"/>
                <a:ea typeface="Calibri"/>
                <a:cs typeface="Calibri"/>
                <a:sym typeface="Calibri"/>
              </a:rPr>
              <a:t> </a:t>
            </a:r>
            <a:endParaRPr sz="1600">
              <a:solidFill>
                <a:schemeClr val="dk2"/>
              </a:solidFill>
              <a:latin typeface="Calibri"/>
              <a:ea typeface="Calibri"/>
              <a:cs typeface="Calibri"/>
              <a:sym typeface="Calibri"/>
            </a:endParaRPr>
          </a:p>
        </p:txBody>
      </p:sp>
      <p:cxnSp>
        <p:nvCxnSpPr>
          <p:cNvPr id="164" name="Google Shape;164;p16"/>
          <p:cNvCxnSpPr>
            <a:stCxn id="161" idx="0"/>
            <a:endCxn id="159" idx="2"/>
          </p:cNvCxnSpPr>
          <p:nvPr/>
        </p:nvCxnSpPr>
        <p:spPr>
          <a:xfrm flipH="1" rot="10800000">
            <a:off x="2531700" y="1684275"/>
            <a:ext cx="9900" cy="20529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6"/>
          <p:cNvCxnSpPr>
            <a:stCxn id="159" idx="3"/>
          </p:cNvCxnSpPr>
          <p:nvPr/>
        </p:nvCxnSpPr>
        <p:spPr>
          <a:xfrm>
            <a:off x="3083200" y="1437900"/>
            <a:ext cx="3398700" cy="11037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6"/>
          <p:cNvCxnSpPr>
            <a:stCxn id="160" idx="1"/>
            <a:endCxn id="161" idx="3"/>
          </p:cNvCxnSpPr>
          <p:nvPr/>
        </p:nvCxnSpPr>
        <p:spPr>
          <a:xfrm flipH="1">
            <a:off x="3073250" y="2571750"/>
            <a:ext cx="3395700" cy="14118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6"/>
          <p:cNvSpPr txBox="1"/>
          <p:nvPr/>
        </p:nvSpPr>
        <p:spPr>
          <a:xfrm rot="-5400000">
            <a:off x="872150" y="1689813"/>
            <a:ext cx="31734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FF"/>
                </a:solidFill>
                <a:latin typeface="Calibri"/>
                <a:ea typeface="Calibri"/>
                <a:cs typeface="Calibri"/>
                <a:sym typeface="Calibri"/>
              </a:rPr>
              <a:t>Get intern students</a:t>
            </a:r>
            <a:endParaRPr sz="1600">
              <a:solidFill>
                <a:srgbClr val="FF00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