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Gill Sans MT" panose="020B0502020104020203" pitchFamily="34" charset="0"/>
      <p:regular r:id="rId8"/>
      <p:bold r:id="rId9"/>
      <p:italic r:id="rId10"/>
      <p:boldItalic r:id="rId1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66ad2fd5c3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66ad2fd5c3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66ad2fd5c3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66ad2fd5c3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6ad2fd5c3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6ad2fd5c3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1/30/2024</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374467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99348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87967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9216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2732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286103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0315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709459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03832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5076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22296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1/30/2024</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73990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1/30/2024</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640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572950" y="1040750"/>
            <a:ext cx="6307800" cy="70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rgbClr val="980000"/>
                </a:solidFill>
              </a:rPr>
              <a:t>SPL-II</a:t>
            </a:r>
            <a:endParaRPr sz="2300">
              <a:solidFill>
                <a:srgbClr val="980000"/>
              </a:solidFill>
            </a:endParaRPr>
          </a:p>
          <a:p>
            <a:pPr marL="0" lvl="0" indent="0" algn="ctr" rtl="0">
              <a:spcBef>
                <a:spcPts val="0"/>
              </a:spcBef>
              <a:spcAft>
                <a:spcPts val="0"/>
              </a:spcAft>
              <a:buNone/>
            </a:pPr>
            <a:r>
              <a:rPr lang="en" sz="2000">
                <a:solidFill>
                  <a:srgbClr val="980000"/>
                </a:solidFill>
              </a:rPr>
              <a:t>Intern &amp; Placement Management (IPM)</a:t>
            </a:r>
            <a:endParaRPr sz="2000">
              <a:solidFill>
                <a:srgbClr val="980000"/>
              </a:solidFill>
            </a:endParaRPr>
          </a:p>
          <a:p>
            <a:pPr marL="0" lvl="0" indent="0" algn="ctr" rtl="0">
              <a:spcBef>
                <a:spcPts val="0"/>
              </a:spcBef>
              <a:spcAft>
                <a:spcPts val="0"/>
              </a:spcAft>
              <a:buNone/>
            </a:pPr>
            <a:endParaRPr sz="2300"/>
          </a:p>
          <a:p>
            <a:pPr marL="0" lvl="0" indent="0" algn="ctr" rtl="0">
              <a:spcBef>
                <a:spcPts val="0"/>
              </a:spcBef>
              <a:spcAft>
                <a:spcPts val="0"/>
              </a:spcAft>
              <a:buNone/>
            </a:pPr>
            <a:endParaRPr sz="2000"/>
          </a:p>
        </p:txBody>
      </p:sp>
      <p:sp>
        <p:nvSpPr>
          <p:cNvPr id="130" name="Google Shape;130;p13"/>
          <p:cNvSpPr txBox="1">
            <a:spLocks noGrp="1"/>
          </p:cNvSpPr>
          <p:nvPr>
            <p:ph type="subTitle" idx="1"/>
          </p:nvPr>
        </p:nvSpPr>
        <p:spPr>
          <a:xfrm>
            <a:off x="5441181" y="1915256"/>
            <a:ext cx="2996400" cy="918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700" dirty="0">
                <a:solidFill>
                  <a:srgbClr val="1155CC"/>
                </a:solidFill>
              </a:rPr>
              <a:t>Md Mostafizur Rahaman</a:t>
            </a:r>
            <a:endParaRPr sz="1700" dirty="0">
              <a:solidFill>
                <a:srgbClr val="1155CC"/>
              </a:solidFill>
            </a:endParaRPr>
          </a:p>
          <a:p>
            <a:pPr marL="0" lvl="0" indent="0" algn="ctr" rtl="0">
              <a:spcBef>
                <a:spcPts val="0"/>
              </a:spcBef>
              <a:spcAft>
                <a:spcPts val="0"/>
              </a:spcAft>
              <a:buNone/>
            </a:pPr>
            <a:r>
              <a:rPr lang="en" sz="1700" dirty="0">
                <a:solidFill>
                  <a:srgbClr val="1155CC"/>
                </a:solidFill>
              </a:rPr>
              <a:t>BSSE-1320</a:t>
            </a:r>
            <a:endParaRPr sz="1700" dirty="0">
              <a:solidFill>
                <a:srgbClr val="1155CC"/>
              </a:solidFill>
            </a:endParaRPr>
          </a:p>
          <a:p>
            <a:pPr marL="0" lvl="0" indent="0" algn="ctr" rtl="0">
              <a:spcBef>
                <a:spcPts val="0"/>
              </a:spcBef>
              <a:spcAft>
                <a:spcPts val="0"/>
              </a:spcAft>
              <a:buNone/>
            </a:pPr>
            <a:endParaRPr dirty="0"/>
          </a:p>
        </p:txBody>
      </p:sp>
      <p:sp>
        <p:nvSpPr>
          <p:cNvPr id="131" name="Google Shape;131;p13"/>
          <p:cNvSpPr txBox="1">
            <a:spLocks noGrp="1"/>
          </p:cNvSpPr>
          <p:nvPr>
            <p:ph type="subTitle" idx="4294967295"/>
          </p:nvPr>
        </p:nvSpPr>
        <p:spPr>
          <a:xfrm>
            <a:off x="6148388" y="2962275"/>
            <a:ext cx="2995612" cy="917575"/>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700">
                <a:solidFill>
                  <a:srgbClr val="741B47"/>
                </a:solidFill>
              </a:rPr>
              <a:t>Supervised by:</a:t>
            </a:r>
            <a:endParaRPr sz="1700">
              <a:solidFill>
                <a:srgbClr val="741B47"/>
              </a:solidFill>
            </a:endParaRPr>
          </a:p>
          <a:p>
            <a:pPr marL="0" lvl="0" indent="0" algn="ctr" rtl="0">
              <a:spcBef>
                <a:spcPts val="0"/>
              </a:spcBef>
              <a:spcAft>
                <a:spcPts val="0"/>
              </a:spcAft>
              <a:buNone/>
            </a:pPr>
            <a:r>
              <a:rPr lang="en" sz="1700">
                <a:solidFill>
                  <a:srgbClr val="741B47"/>
                </a:solidFill>
              </a:rPr>
              <a:t>Prof. Dr Zerina Begum</a:t>
            </a:r>
            <a:endParaRPr sz="1700">
              <a:solidFill>
                <a:srgbClr val="741B47"/>
              </a:solidFill>
            </a:endParaRPr>
          </a:p>
          <a:p>
            <a:pPr marL="0" lvl="0" indent="0" algn="ctr" rtl="0">
              <a:spcBef>
                <a:spcPts val="0"/>
              </a:spcBef>
              <a:spcAft>
                <a:spcPts val="0"/>
              </a:spcAft>
              <a:buNone/>
            </a:pPr>
            <a:endParaRPr/>
          </a:p>
        </p:txBody>
      </p:sp>
      <p:sp>
        <p:nvSpPr>
          <p:cNvPr id="129" name="Google Shape;129;p13"/>
          <p:cNvSpPr txBox="1">
            <a:spLocks noGrp="1"/>
          </p:cNvSpPr>
          <p:nvPr>
            <p:ph type="subTitle" idx="4294967295"/>
          </p:nvPr>
        </p:nvSpPr>
        <p:spPr>
          <a:xfrm>
            <a:off x="790222" y="1914394"/>
            <a:ext cx="2995613" cy="919162"/>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700" dirty="0">
                <a:solidFill>
                  <a:srgbClr val="1155CC"/>
                </a:solidFill>
              </a:rPr>
              <a:t> Mahir Faisal</a:t>
            </a:r>
            <a:endParaRPr sz="1700" dirty="0">
              <a:solidFill>
                <a:srgbClr val="1155CC"/>
              </a:solidFill>
            </a:endParaRPr>
          </a:p>
          <a:p>
            <a:pPr marL="0" lvl="0" indent="0" algn="ctr" rtl="0">
              <a:spcBef>
                <a:spcPts val="0"/>
              </a:spcBef>
              <a:spcAft>
                <a:spcPts val="0"/>
              </a:spcAft>
              <a:buNone/>
            </a:pPr>
            <a:r>
              <a:rPr lang="en" sz="1700" dirty="0">
                <a:solidFill>
                  <a:srgbClr val="1155CC"/>
                </a:solidFill>
              </a:rPr>
              <a:t>BSSE-1316</a:t>
            </a:r>
            <a:endParaRPr sz="1700" dirty="0">
              <a:solidFill>
                <a:srgbClr val="1155CC"/>
              </a:solidFill>
            </a:endParaRPr>
          </a:p>
          <a:p>
            <a:pPr marL="0" lvl="0" indent="0" algn="ctr"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4"/>
          <p:cNvSpPr txBox="1">
            <a:spLocks noGrp="1"/>
          </p:cNvSpPr>
          <p:nvPr>
            <p:ph type="title"/>
          </p:nvPr>
        </p:nvSpPr>
        <p:spPr>
          <a:xfrm>
            <a:off x="428125" y="334250"/>
            <a:ext cx="2745300" cy="61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dirty="0">
                <a:solidFill>
                  <a:schemeClr val="bg1"/>
                </a:solidFill>
              </a:rPr>
              <a:t>Why IPM</a:t>
            </a:r>
            <a:endParaRPr sz="2400" b="1" dirty="0">
              <a:solidFill>
                <a:schemeClr val="bg1"/>
              </a:solidFill>
            </a:endParaRPr>
          </a:p>
        </p:txBody>
      </p:sp>
      <p:sp>
        <p:nvSpPr>
          <p:cNvPr id="137" name="Google Shape;137;p14"/>
          <p:cNvSpPr txBox="1">
            <a:spLocks noGrp="1"/>
          </p:cNvSpPr>
          <p:nvPr>
            <p:ph type="body" idx="1"/>
          </p:nvPr>
        </p:nvSpPr>
        <p:spPr>
          <a:xfrm>
            <a:off x="819150" y="1088350"/>
            <a:ext cx="7505700" cy="24480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en" sz="1700"/>
              <a:t>Every year, numerous issues arise during the internship program at IIT. One common problem is the inadequate allocation of students to companies, often resulting in mismatches between student skills and company requirements. This poses a challenge for the Internship Placement Office (IPO) committee, as they must keep track of which students are already allocated and which are still awaiting placement. To address these issues, we propose developing an automated system to streamline and optimize the student allocation process within companies.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383025" y="289150"/>
            <a:ext cx="2406900" cy="49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00" b="1" dirty="0">
                <a:solidFill>
                  <a:schemeClr val="bg1"/>
                </a:solidFill>
              </a:rPr>
              <a:t>Stakeholders</a:t>
            </a:r>
            <a:endParaRPr sz="2000" b="1" dirty="0">
              <a:solidFill>
                <a:schemeClr val="bg1"/>
              </a:solidFill>
            </a:endParaRPr>
          </a:p>
        </p:txBody>
      </p:sp>
      <p:cxnSp>
        <p:nvCxnSpPr>
          <p:cNvPr id="143" name="Google Shape;143;p15"/>
          <p:cNvCxnSpPr/>
          <p:nvPr/>
        </p:nvCxnSpPr>
        <p:spPr>
          <a:xfrm flipH="1">
            <a:off x="2240925" y="1263325"/>
            <a:ext cx="15000" cy="2331000"/>
          </a:xfrm>
          <a:prstGeom prst="straightConnector1">
            <a:avLst/>
          </a:prstGeom>
          <a:noFill/>
          <a:ln w="9525" cap="flat" cmpd="sng">
            <a:solidFill>
              <a:schemeClr val="dk2"/>
            </a:solidFill>
            <a:prstDash val="solid"/>
            <a:round/>
            <a:headEnd type="none" w="med" len="med"/>
            <a:tailEnd type="none" w="med" len="med"/>
          </a:ln>
        </p:spPr>
      </p:cxnSp>
      <p:cxnSp>
        <p:nvCxnSpPr>
          <p:cNvPr id="144" name="Google Shape;144;p15"/>
          <p:cNvCxnSpPr/>
          <p:nvPr/>
        </p:nvCxnSpPr>
        <p:spPr>
          <a:xfrm>
            <a:off x="2255925" y="1985200"/>
            <a:ext cx="1503900" cy="0"/>
          </a:xfrm>
          <a:prstGeom prst="straightConnector1">
            <a:avLst/>
          </a:prstGeom>
          <a:noFill/>
          <a:ln w="9525" cap="flat" cmpd="sng">
            <a:solidFill>
              <a:schemeClr val="dk2"/>
            </a:solidFill>
            <a:prstDash val="solid"/>
            <a:round/>
            <a:headEnd type="none" w="med" len="med"/>
            <a:tailEnd type="none" w="med" len="med"/>
          </a:ln>
        </p:spPr>
      </p:cxnSp>
      <p:cxnSp>
        <p:nvCxnSpPr>
          <p:cNvPr id="145" name="Google Shape;145;p15"/>
          <p:cNvCxnSpPr/>
          <p:nvPr/>
        </p:nvCxnSpPr>
        <p:spPr>
          <a:xfrm>
            <a:off x="2255925" y="2814375"/>
            <a:ext cx="1503900" cy="0"/>
          </a:xfrm>
          <a:prstGeom prst="straightConnector1">
            <a:avLst/>
          </a:prstGeom>
          <a:noFill/>
          <a:ln w="9525" cap="flat" cmpd="sng">
            <a:solidFill>
              <a:schemeClr val="dk2"/>
            </a:solidFill>
            <a:prstDash val="solid"/>
            <a:round/>
            <a:headEnd type="none" w="med" len="med"/>
            <a:tailEnd type="none" w="med" len="med"/>
          </a:ln>
        </p:spPr>
      </p:cxnSp>
      <p:cxnSp>
        <p:nvCxnSpPr>
          <p:cNvPr id="146" name="Google Shape;146;p15"/>
          <p:cNvCxnSpPr/>
          <p:nvPr/>
        </p:nvCxnSpPr>
        <p:spPr>
          <a:xfrm>
            <a:off x="2255925" y="3599450"/>
            <a:ext cx="1503900" cy="0"/>
          </a:xfrm>
          <a:prstGeom prst="straightConnector1">
            <a:avLst/>
          </a:prstGeom>
          <a:noFill/>
          <a:ln w="9525" cap="flat" cmpd="sng">
            <a:solidFill>
              <a:schemeClr val="dk2"/>
            </a:solidFill>
            <a:prstDash val="solid"/>
            <a:round/>
            <a:headEnd type="none" w="med" len="med"/>
            <a:tailEnd type="none" w="med" len="med"/>
          </a:ln>
        </p:spPr>
      </p:cxnSp>
      <p:sp>
        <p:nvSpPr>
          <p:cNvPr id="147" name="Google Shape;147;p15"/>
          <p:cNvSpPr txBox="1"/>
          <p:nvPr/>
        </p:nvSpPr>
        <p:spPr>
          <a:xfrm>
            <a:off x="4335375" y="1985200"/>
            <a:ext cx="13686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sp>
        <p:nvSpPr>
          <p:cNvPr id="148" name="Google Shape;148;p15"/>
          <p:cNvSpPr txBox="1"/>
          <p:nvPr/>
        </p:nvSpPr>
        <p:spPr>
          <a:xfrm>
            <a:off x="4335375" y="1868900"/>
            <a:ext cx="13686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sp>
        <p:nvSpPr>
          <p:cNvPr id="149" name="Google Shape;149;p15"/>
          <p:cNvSpPr txBox="1"/>
          <p:nvPr/>
        </p:nvSpPr>
        <p:spPr>
          <a:xfrm>
            <a:off x="4487775" y="2137600"/>
            <a:ext cx="13686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sp>
        <p:nvSpPr>
          <p:cNvPr id="150" name="Google Shape;150;p15"/>
          <p:cNvSpPr/>
          <p:nvPr/>
        </p:nvSpPr>
        <p:spPr>
          <a:xfrm>
            <a:off x="3759825" y="1732900"/>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Students</a:t>
            </a:r>
            <a:endParaRPr sz="1700">
              <a:solidFill>
                <a:srgbClr val="1155CC"/>
              </a:solidFill>
              <a:latin typeface="Calibri"/>
              <a:ea typeface="Calibri"/>
              <a:cs typeface="Calibri"/>
              <a:sym typeface="Calibri"/>
            </a:endParaRPr>
          </a:p>
        </p:txBody>
      </p:sp>
      <p:sp>
        <p:nvSpPr>
          <p:cNvPr id="151" name="Google Shape;151;p15"/>
          <p:cNvSpPr/>
          <p:nvPr/>
        </p:nvSpPr>
        <p:spPr>
          <a:xfrm>
            <a:off x="3759825" y="3402950"/>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Company HR</a:t>
            </a:r>
            <a:endParaRPr sz="1700">
              <a:solidFill>
                <a:srgbClr val="1155CC"/>
              </a:solidFill>
              <a:latin typeface="Calibri"/>
              <a:ea typeface="Calibri"/>
              <a:cs typeface="Calibri"/>
              <a:sym typeface="Calibri"/>
            </a:endParaRPr>
          </a:p>
        </p:txBody>
      </p:sp>
      <p:sp>
        <p:nvSpPr>
          <p:cNvPr id="152" name="Google Shape;152;p15"/>
          <p:cNvSpPr/>
          <p:nvPr/>
        </p:nvSpPr>
        <p:spPr>
          <a:xfrm>
            <a:off x="3759825" y="2617875"/>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IPOC</a:t>
            </a:r>
            <a:endParaRPr sz="1700">
              <a:solidFill>
                <a:srgbClr val="1155CC"/>
              </a:solidFill>
              <a:latin typeface="Calibri"/>
              <a:ea typeface="Calibri"/>
              <a:cs typeface="Calibri"/>
              <a:sym typeface="Calibri"/>
            </a:endParaRPr>
          </a:p>
        </p:txBody>
      </p:sp>
      <p:sp>
        <p:nvSpPr>
          <p:cNvPr id="153" name="Google Shape;153;p15"/>
          <p:cNvSpPr/>
          <p:nvPr/>
        </p:nvSpPr>
        <p:spPr>
          <a:xfrm>
            <a:off x="1706925" y="782050"/>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IPM</a:t>
            </a:r>
            <a:endParaRPr sz="1700">
              <a:solidFill>
                <a:srgbClr val="1155CC"/>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title"/>
          </p:nvPr>
        </p:nvSpPr>
        <p:spPr>
          <a:xfrm>
            <a:off x="503325" y="379375"/>
            <a:ext cx="1797600" cy="49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dirty="0">
                <a:solidFill>
                  <a:schemeClr val="bg1"/>
                </a:solidFill>
              </a:rPr>
              <a:t>Overview</a:t>
            </a:r>
            <a:endParaRPr sz="2000" b="1" dirty="0">
              <a:solidFill>
                <a:schemeClr val="bg1"/>
              </a:solidFill>
            </a:endParaRPr>
          </a:p>
        </p:txBody>
      </p:sp>
      <p:sp>
        <p:nvSpPr>
          <p:cNvPr id="159" name="Google Shape;159;p16"/>
          <p:cNvSpPr/>
          <p:nvPr/>
        </p:nvSpPr>
        <p:spPr>
          <a:xfrm>
            <a:off x="2000200" y="1191450"/>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Students</a:t>
            </a:r>
            <a:endParaRPr sz="1700">
              <a:solidFill>
                <a:srgbClr val="1155CC"/>
              </a:solidFill>
              <a:latin typeface="Calibri"/>
              <a:ea typeface="Calibri"/>
              <a:cs typeface="Calibri"/>
              <a:sym typeface="Calibri"/>
            </a:endParaRPr>
          </a:p>
        </p:txBody>
      </p:sp>
      <p:sp>
        <p:nvSpPr>
          <p:cNvPr id="160" name="Google Shape;160;p16"/>
          <p:cNvSpPr/>
          <p:nvPr/>
        </p:nvSpPr>
        <p:spPr>
          <a:xfrm>
            <a:off x="6468950" y="2325300"/>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IPOC</a:t>
            </a:r>
            <a:endParaRPr sz="1700">
              <a:solidFill>
                <a:srgbClr val="1155CC"/>
              </a:solidFill>
              <a:latin typeface="Calibri"/>
              <a:ea typeface="Calibri"/>
              <a:cs typeface="Calibri"/>
              <a:sym typeface="Calibri"/>
            </a:endParaRPr>
          </a:p>
        </p:txBody>
      </p:sp>
      <p:sp>
        <p:nvSpPr>
          <p:cNvPr id="161" name="Google Shape;161;p16"/>
          <p:cNvSpPr/>
          <p:nvPr/>
        </p:nvSpPr>
        <p:spPr>
          <a:xfrm>
            <a:off x="1990200" y="3737175"/>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Company HR</a:t>
            </a:r>
            <a:endParaRPr sz="1700">
              <a:solidFill>
                <a:srgbClr val="1155CC"/>
              </a:solidFill>
              <a:latin typeface="Calibri"/>
              <a:ea typeface="Calibri"/>
              <a:cs typeface="Calibri"/>
              <a:sym typeface="Calibri"/>
            </a:endParaRPr>
          </a:p>
        </p:txBody>
      </p:sp>
      <p:sp>
        <p:nvSpPr>
          <p:cNvPr id="162" name="Google Shape;162;p16"/>
          <p:cNvSpPr txBox="1"/>
          <p:nvPr/>
        </p:nvSpPr>
        <p:spPr>
          <a:xfrm rot="1139962">
            <a:off x="3409058" y="1625243"/>
            <a:ext cx="3052916" cy="6015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00FF"/>
                </a:solidFill>
                <a:latin typeface="Calibri"/>
                <a:ea typeface="Calibri"/>
                <a:cs typeface="Calibri"/>
                <a:sym typeface="Calibri"/>
              </a:rPr>
              <a:t>Provide required documents</a:t>
            </a:r>
            <a:endParaRPr sz="1600">
              <a:solidFill>
                <a:srgbClr val="FF00FF"/>
              </a:solidFill>
              <a:latin typeface="Calibri"/>
              <a:ea typeface="Calibri"/>
              <a:cs typeface="Calibri"/>
              <a:sym typeface="Calibri"/>
            </a:endParaRPr>
          </a:p>
        </p:txBody>
      </p:sp>
      <p:sp>
        <p:nvSpPr>
          <p:cNvPr id="163" name="Google Shape;163;p16"/>
          <p:cNvSpPr txBox="1"/>
          <p:nvPr/>
        </p:nvSpPr>
        <p:spPr>
          <a:xfrm rot="-1357088">
            <a:off x="3101512" y="3180043"/>
            <a:ext cx="3806677" cy="8566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00FF"/>
                </a:solidFill>
                <a:latin typeface="Calibri"/>
                <a:ea typeface="Calibri"/>
                <a:cs typeface="Calibri"/>
                <a:sym typeface="Calibri"/>
              </a:rPr>
              <a:t>Verify students as per company requirement &amp; allocate them for interview</a:t>
            </a:r>
            <a:r>
              <a:rPr lang="en" sz="1600">
                <a:solidFill>
                  <a:schemeClr val="dk2"/>
                </a:solidFill>
                <a:latin typeface="Calibri"/>
                <a:ea typeface="Calibri"/>
                <a:cs typeface="Calibri"/>
                <a:sym typeface="Calibri"/>
              </a:rPr>
              <a:t> </a:t>
            </a:r>
            <a:endParaRPr sz="1600">
              <a:solidFill>
                <a:schemeClr val="dk2"/>
              </a:solidFill>
              <a:latin typeface="Calibri"/>
              <a:ea typeface="Calibri"/>
              <a:cs typeface="Calibri"/>
              <a:sym typeface="Calibri"/>
            </a:endParaRPr>
          </a:p>
        </p:txBody>
      </p:sp>
      <p:cxnSp>
        <p:nvCxnSpPr>
          <p:cNvPr id="164" name="Google Shape;164;p16"/>
          <p:cNvCxnSpPr>
            <a:stCxn id="161" idx="0"/>
            <a:endCxn id="159" idx="2"/>
          </p:cNvCxnSpPr>
          <p:nvPr/>
        </p:nvCxnSpPr>
        <p:spPr>
          <a:xfrm rot="10800000" flipH="1">
            <a:off x="2531700" y="1684275"/>
            <a:ext cx="9900" cy="2052900"/>
          </a:xfrm>
          <a:prstGeom prst="straightConnector1">
            <a:avLst/>
          </a:prstGeom>
          <a:noFill/>
          <a:ln w="9525" cap="flat" cmpd="sng">
            <a:solidFill>
              <a:schemeClr val="dk2"/>
            </a:solidFill>
            <a:prstDash val="solid"/>
            <a:round/>
            <a:headEnd type="none" w="med" len="med"/>
            <a:tailEnd type="triangle" w="med" len="med"/>
          </a:ln>
        </p:spPr>
      </p:cxnSp>
      <p:cxnSp>
        <p:nvCxnSpPr>
          <p:cNvPr id="165" name="Google Shape;165;p16"/>
          <p:cNvCxnSpPr>
            <a:stCxn id="159" idx="3"/>
          </p:cNvCxnSpPr>
          <p:nvPr/>
        </p:nvCxnSpPr>
        <p:spPr>
          <a:xfrm>
            <a:off x="3083200" y="1437900"/>
            <a:ext cx="3398700" cy="1103700"/>
          </a:xfrm>
          <a:prstGeom prst="straightConnector1">
            <a:avLst/>
          </a:prstGeom>
          <a:noFill/>
          <a:ln w="9525" cap="flat" cmpd="sng">
            <a:solidFill>
              <a:schemeClr val="dk2"/>
            </a:solidFill>
            <a:prstDash val="solid"/>
            <a:round/>
            <a:headEnd type="none" w="med" len="med"/>
            <a:tailEnd type="triangle" w="med" len="med"/>
          </a:ln>
        </p:spPr>
      </p:cxnSp>
      <p:cxnSp>
        <p:nvCxnSpPr>
          <p:cNvPr id="166" name="Google Shape;166;p16"/>
          <p:cNvCxnSpPr>
            <a:stCxn id="160" idx="1"/>
            <a:endCxn id="161" idx="3"/>
          </p:cNvCxnSpPr>
          <p:nvPr/>
        </p:nvCxnSpPr>
        <p:spPr>
          <a:xfrm flipH="1">
            <a:off x="3073250" y="2571750"/>
            <a:ext cx="3395700" cy="1411800"/>
          </a:xfrm>
          <a:prstGeom prst="straightConnector1">
            <a:avLst/>
          </a:prstGeom>
          <a:noFill/>
          <a:ln w="9525" cap="flat" cmpd="sng">
            <a:solidFill>
              <a:schemeClr val="dk2"/>
            </a:solidFill>
            <a:prstDash val="solid"/>
            <a:round/>
            <a:headEnd type="none" w="med" len="med"/>
            <a:tailEnd type="triangle" w="med" len="med"/>
          </a:ln>
        </p:spPr>
      </p:cxnSp>
      <p:sp>
        <p:nvSpPr>
          <p:cNvPr id="167" name="Google Shape;167;p16"/>
          <p:cNvSpPr txBox="1"/>
          <p:nvPr/>
        </p:nvSpPr>
        <p:spPr>
          <a:xfrm rot="-5400000">
            <a:off x="872150" y="1689813"/>
            <a:ext cx="3173400" cy="6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00FF"/>
                </a:solidFill>
                <a:latin typeface="Calibri"/>
                <a:ea typeface="Calibri"/>
                <a:cs typeface="Calibri"/>
                <a:sym typeface="Calibri"/>
              </a:rPr>
              <a:t>Get intern students</a:t>
            </a:r>
            <a:endParaRPr sz="1600">
              <a:solidFill>
                <a:srgbClr val="FF00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8A95FE-83B0-BA67-1451-8A071D0759AB}"/>
              </a:ext>
            </a:extLst>
          </p:cNvPr>
          <p:cNvSpPr>
            <a:spLocks noGrp="1"/>
          </p:cNvSpPr>
          <p:nvPr>
            <p:ph type="body" idx="1"/>
          </p:nvPr>
        </p:nvSpPr>
        <p:spPr>
          <a:xfrm>
            <a:off x="2808270" y="2037467"/>
            <a:ext cx="3206428" cy="1068565"/>
          </a:xfrm>
        </p:spPr>
        <p:txBody>
          <a:bodyPr>
            <a:noAutofit/>
          </a:bodyPr>
          <a:lstStyle/>
          <a:p>
            <a:r>
              <a:rPr lang="en-US" sz="4000" b="1" dirty="0">
                <a:solidFill>
                  <a:schemeClr val="accent2">
                    <a:lumMod val="75000"/>
                  </a:schemeClr>
                </a:solidFill>
              </a:rPr>
              <a:t>Thank you</a:t>
            </a:r>
          </a:p>
        </p:txBody>
      </p:sp>
    </p:spTree>
    <p:extLst>
      <p:ext uri="{BB962C8B-B14F-4D97-AF65-F5344CB8AC3E}">
        <p14:creationId xmlns:p14="http://schemas.microsoft.com/office/powerpoint/2010/main" val="32067434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0</TotalTime>
  <Words>146</Words>
  <Application>Microsoft Office PowerPoint</Application>
  <PresentationFormat>On-screen Show (16:9)</PresentationFormat>
  <Paragraphs>23</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Gill Sans MT</vt:lpstr>
      <vt:lpstr>Gallery</vt:lpstr>
      <vt:lpstr>SPL-II Intern &amp; Placement Management (IPM)  </vt:lpstr>
      <vt:lpstr>Why IPM</vt:lpstr>
      <vt:lpstr>Stakeholders</vt:lpstr>
      <vt:lpstr>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SPL-II Intern &amp; Placement Management (IPM)</dc:title>
  <dc:creator>Mahir Faisal</dc:creator>
  <cp:lastModifiedBy>Mahir Faisal</cp:lastModifiedBy>
  <cp:revision>1</cp:revision>
  <dcterms:modified xsi:type="dcterms:W3CDTF">2024-01-30T10:39:14Z</dcterms:modified>
</cp:coreProperties>
</file>