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3" r:id="rId5"/>
    <p:sldId id="264" r:id="rId6"/>
    <p:sldId id="266" r:id="rId7"/>
    <p:sldId id="265" r:id="rId8"/>
    <p:sldId id="256" r:id="rId9"/>
    <p:sldId id="257" r:id="rId10"/>
    <p:sldId id="262"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6" autoAdjust="0"/>
    <p:restoredTop sz="94660"/>
  </p:normalViewPr>
  <p:slideViewPr>
    <p:cSldViewPr snapToGrid="0">
      <p:cViewPr varScale="1">
        <p:scale>
          <a:sx n="72" d="100"/>
          <a:sy n="72" d="100"/>
        </p:scale>
        <p:origin x="5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0046D54-1612-425E-B93D-402CBA58F59D}" type="datetimeFigureOut">
              <a:rPr lang="en-US" smtClean="0"/>
              <a:t>26-Jan-18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77743-ACFB-4747-AE8D-0DCCB94DA319}" type="slidenum">
              <a:rPr lang="en-US" smtClean="0"/>
              <a:t>‹#›</a:t>
            </a:fld>
            <a:endParaRPr lang="en-US"/>
          </a:p>
        </p:txBody>
      </p:sp>
    </p:spTree>
    <p:extLst>
      <p:ext uri="{BB962C8B-B14F-4D97-AF65-F5344CB8AC3E}">
        <p14:creationId xmlns:p14="http://schemas.microsoft.com/office/powerpoint/2010/main" val="427841221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046D54-1612-425E-B93D-402CBA58F59D}" type="datetimeFigureOut">
              <a:rPr lang="en-US" smtClean="0"/>
              <a:t>26-Jan-18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77743-ACFB-4747-AE8D-0DCCB94DA319}" type="slidenum">
              <a:rPr lang="en-US" smtClean="0"/>
              <a:t>‹#›</a:t>
            </a:fld>
            <a:endParaRPr lang="en-US"/>
          </a:p>
        </p:txBody>
      </p:sp>
    </p:spTree>
    <p:extLst>
      <p:ext uri="{BB962C8B-B14F-4D97-AF65-F5344CB8AC3E}">
        <p14:creationId xmlns:p14="http://schemas.microsoft.com/office/powerpoint/2010/main" val="71063320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046D54-1612-425E-B93D-402CBA58F59D}" type="datetimeFigureOut">
              <a:rPr lang="en-US" smtClean="0"/>
              <a:t>26-Jan-18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77743-ACFB-4747-AE8D-0DCCB94DA319}" type="slidenum">
              <a:rPr lang="en-US" smtClean="0"/>
              <a:t>‹#›</a:t>
            </a:fld>
            <a:endParaRPr lang="en-US"/>
          </a:p>
        </p:txBody>
      </p:sp>
    </p:spTree>
    <p:extLst>
      <p:ext uri="{BB962C8B-B14F-4D97-AF65-F5344CB8AC3E}">
        <p14:creationId xmlns:p14="http://schemas.microsoft.com/office/powerpoint/2010/main" val="135378560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046D54-1612-425E-B93D-402CBA58F59D}" type="datetimeFigureOut">
              <a:rPr lang="en-US" smtClean="0"/>
              <a:t>26-Jan-18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77743-ACFB-4747-AE8D-0DCCB94DA319}" type="slidenum">
              <a:rPr lang="en-US" smtClean="0"/>
              <a:t>‹#›</a:t>
            </a:fld>
            <a:endParaRPr lang="en-US"/>
          </a:p>
        </p:txBody>
      </p:sp>
    </p:spTree>
    <p:extLst>
      <p:ext uri="{BB962C8B-B14F-4D97-AF65-F5344CB8AC3E}">
        <p14:creationId xmlns:p14="http://schemas.microsoft.com/office/powerpoint/2010/main" val="302778875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046D54-1612-425E-B93D-402CBA58F59D}" type="datetimeFigureOut">
              <a:rPr lang="en-US" smtClean="0"/>
              <a:t>26-Jan-18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77743-ACFB-4747-AE8D-0DCCB94DA319}" type="slidenum">
              <a:rPr lang="en-US" smtClean="0"/>
              <a:t>‹#›</a:t>
            </a:fld>
            <a:endParaRPr lang="en-US"/>
          </a:p>
        </p:txBody>
      </p:sp>
    </p:spTree>
    <p:extLst>
      <p:ext uri="{BB962C8B-B14F-4D97-AF65-F5344CB8AC3E}">
        <p14:creationId xmlns:p14="http://schemas.microsoft.com/office/powerpoint/2010/main" val="130480878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0046D54-1612-425E-B93D-402CBA58F59D}" type="datetimeFigureOut">
              <a:rPr lang="en-US" smtClean="0"/>
              <a:t>26-Jan-18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77743-ACFB-4747-AE8D-0DCCB94DA319}" type="slidenum">
              <a:rPr lang="en-US" smtClean="0"/>
              <a:t>‹#›</a:t>
            </a:fld>
            <a:endParaRPr lang="en-US"/>
          </a:p>
        </p:txBody>
      </p:sp>
    </p:spTree>
    <p:extLst>
      <p:ext uri="{BB962C8B-B14F-4D97-AF65-F5344CB8AC3E}">
        <p14:creationId xmlns:p14="http://schemas.microsoft.com/office/powerpoint/2010/main" val="413916887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0046D54-1612-425E-B93D-402CBA58F59D}" type="datetimeFigureOut">
              <a:rPr lang="en-US" smtClean="0"/>
              <a:t>26-Jan-18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777743-ACFB-4747-AE8D-0DCCB94DA319}" type="slidenum">
              <a:rPr lang="en-US" smtClean="0"/>
              <a:t>‹#›</a:t>
            </a:fld>
            <a:endParaRPr lang="en-US"/>
          </a:p>
        </p:txBody>
      </p:sp>
    </p:spTree>
    <p:extLst>
      <p:ext uri="{BB962C8B-B14F-4D97-AF65-F5344CB8AC3E}">
        <p14:creationId xmlns:p14="http://schemas.microsoft.com/office/powerpoint/2010/main" val="195951075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0046D54-1612-425E-B93D-402CBA58F59D}" type="datetimeFigureOut">
              <a:rPr lang="en-US" smtClean="0"/>
              <a:t>26-Jan-18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777743-ACFB-4747-AE8D-0DCCB94DA319}" type="slidenum">
              <a:rPr lang="en-US" smtClean="0"/>
              <a:t>‹#›</a:t>
            </a:fld>
            <a:endParaRPr lang="en-US"/>
          </a:p>
        </p:txBody>
      </p:sp>
    </p:spTree>
    <p:extLst>
      <p:ext uri="{BB962C8B-B14F-4D97-AF65-F5344CB8AC3E}">
        <p14:creationId xmlns:p14="http://schemas.microsoft.com/office/powerpoint/2010/main" val="229088907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46D54-1612-425E-B93D-402CBA58F59D}" type="datetimeFigureOut">
              <a:rPr lang="en-US" smtClean="0"/>
              <a:t>26-Jan-18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777743-ACFB-4747-AE8D-0DCCB94DA319}" type="slidenum">
              <a:rPr lang="en-US" smtClean="0"/>
              <a:t>‹#›</a:t>
            </a:fld>
            <a:endParaRPr lang="en-US"/>
          </a:p>
        </p:txBody>
      </p:sp>
    </p:spTree>
    <p:extLst>
      <p:ext uri="{BB962C8B-B14F-4D97-AF65-F5344CB8AC3E}">
        <p14:creationId xmlns:p14="http://schemas.microsoft.com/office/powerpoint/2010/main" val="2133205560"/>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046D54-1612-425E-B93D-402CBA58F59D}" type="datetimeFigureOut">
              <a:rPr lang="en-US" smtClean="0"/>
              <a:t>26-Jan-18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77743-ACFB-4747-AE8D-0DCCB94DA319}" type="slidenum">
              <a:rPr lang="en-US" smtClean="0"/>
              <a:t>‹#›</a:t>
            </a:fld>
            <a:endParaRPr lang="en-US"/>
          </a:p>
        </p:txBody>
      </p:sp>
    </p:spTree>
    <p:extLst>
      <p:ext uri="{BB962C8B-B14F-4D97-AF65-F5344CB8AC3E}">
        <p14:creationId xmlns:p14="http://schemas.microsoft.com/office/powerpoint/2010/main" val="398053219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046D54-1612-425E-B93D-402CBA58F59D}" type="datetimeFigureOut">
              <a:rPr lang="en-US" smtClean="0"/>
              <a:t>26-Jan-18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77743-ACFB-4747-AE8D-0DCCB94DA319}" type="slidenum">
              <a:rPr lang="en-US" smtClean="0"/>
              <a:t>‹#›</a:t>
            </a:fld>
            <a:endParaRPr lang="en-US"/>
          </a:p>
        </p:txBody>
      </p:sp>
    </p:spTree>
    <p:extLst>
      <p:ext uri="{BB962C8B-B14F-4D97-AF65-F5344CB8AC3E}">
        <p14:creationId xmlns:p14="http://schemas.microsoft.com/office/powerpoint/2010/main" val="156266901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046D54-1612-425E-B93D-402CBA58F59D}" type="datetimeFigureOut">
              <a:rPr lang="en-US" smtClean="0"/>
              <a:t>26-Jan-18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77743-ACFB-4747-AE8D-0DCCB94DA319}" type="slidenum">
              <a:rPr lang="en-US" smtClean="0"/>
              <a:t>‹#›</a:t>
            </a:fld>
            <a:endParaRPr lang="en-US"/>
          </a:p>
        </p:txBody>
      </p:sp>
    </p:spTree>
    <p:extLst>
      <p:ext uri="{BB962C8B-B14F-4D97-AF65-F5344CB8AC3E}">
        <p14:creationId xmlns:p14="http://schemas.microsoft.com/office/powerpoint/2010/main" val="3169806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8.xml"/><Relationship Id="rId5" Type="http://schemas.openxmlformats.org/officeDocument/2006/relationships/image" Target="../media/image4.jp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800" y="735043"/>
            <a:ext cx="8268353" cy="1256939"/>
          </a:xfrm>
        </p:spPr>
        <p:txBody>
          <a:bodyPr>
            <a:normAutofit fontScale="90000"/>
          </a:bodyPr>
          <a:lstStyle/>
          <a:p>
            <a:r>
              <a:rPr lang="en-US" sz="3600" u="sng" dirty="0">
                <a:solidFill>
                  <a:srgbClr val="0070C0"/>
                </a:solidFill>
                <a:latin typeface="BatangChe" panose="02030609000101010101" pitchFamily="49" charset="-127"/>
                <a:ea typeface="BatangChe" panose="02030609000101010101" pitchFamily="49" charset="-127"/>
              </a:rPr>
              <a:t>MAULANA AZAD NATIONAL URDU UNIVERSITY</a:t>
            </a:r>
            <a:br>
              <a:rPr lang="en-US" sz="3600" u="sng" dirty="0">
                <a:solidFill>
                  <a:srgbClr val="0070C0"/>
                </a:solidFill>
                <a:latin typeface="BatangChe" panose="02030609000101010101" pitchFamily="49" charset="-127"/>
                <a:ea typeface="BatangChe" panose="02030609000101010101" pitchFamily="49" charset="-127"/>
              </a:rPr>
            </a:br>
            <a:r>
              <a:rPr lang="en-US" sz="2200" dirty="0">
                <a:latin typeface="Agency FB" panose="020B0503020202020204" pitchFamily="34" charset="0"/>
              </a:rPr>
              <a:t>(A Central University  Established By An Act Of Parliament In 1998)</a:t>
            </a:r>
            <a:br>
              <a:rPr lang="en-US" sz="2200" dirty="0">
                <a:latin typeface="Agency FB" panose="020B0503020202020204" pitchFamily="34" charset="0"/>
              </a:rPr>
            </a:br>
            <a:endParaRPr lang="en-US" sz="2200" dirty="0">
              <a:latin typeface="Agency FB" panose="020B0503020202020204" pitchFamily="34" charset="0"/>
            </a:endParaRPr>
          </a:p>
        </p:txBody>
      </p:sp>
      <p:sp>
        <p:nvSpPr>
          <p:cNvPr id="4" name="Text Placeholder 3"/>
          <p:cNvSpPr>
            <a:spLocks noGrp="1"/>
          </p:cNvSpPr>
          <p:nvPr>
            <p:ph type="body" sz="half" idx="2"/>
          </p:nvPr>
        </p:nvSpPr>
        <p:spPr>
          <a:xfrm>
            <a:off x="1099764" y="1842617"/>
            <a:ext cx="7748400" cy="740340"/>
          </a:xfrm>
        </p:spPr>
        <p:txBody>
          <a:bodyPr>
            <a:normAutofit fontScale="92500" lnSpcReduction="10000"/>
          </a:bodyPr>
          <a:lstStyle/>
          <a:p>
            <a:endParaRPr lang="en-US" dirty="0"/>
          </a:p>
          <a:p>
            <a:r>
              <a:rPr lang="en-US" sz="2800" dirty="0">
                <a:latin typeface="Algerian" panose="04020705040A02060702" pitchFamily="82" charset="0"/>
              </a:rPr>
              <a:t>                              (DEPARTMENT OF CS &amp; IT)</a:t>
            </a:r>
          </a:p>
          <a:p>
            <a:pPr algn="ct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7365" y="4138532"/>
            <a:ext cx="5934635" cy="290210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2684" y="735043"/>
            <a:ext cx="1485900" cy="1485900"/>
          </a:xfrm>
          <a:prstGeom prst="rect">
            <a:avLst/>
          </a:prstGeom>
        </p:spPr>
      </p:pic>
      <p:pic>
        <p:nvPicPr>
          <p:cNvPr id="12" name="Content Placeholder 11"/>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9978807" y="2684463"/>
            <a:ext cx="206811" cy="112712"/>
          </a:xfrm>
        </p:spPr>
      </p:pic>
      <p:sp>
        <p:nvSpPr>
          <p:cNvPr id="11" name="Explosion 1 10"/>
          <p:cNvSpPr/>
          <p:nvPr/>
        </p:nvSpPr>
        <p:spPr>
          <a:xfrm>
            <a:off x="12939" y="1610213"/>
            <a:ext cx="3308992" cy="267510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urlz MT" panose="04040404050702020202" pitchFamily="82" charset="0"/>
              </a:rPr>
              <a:t>TECH TURING</a:t>
            </a:r>
          </a:p>
          <a:p>
            <a:pPr algn="ctr"/>
            <a:r>
              <a:rPr lang="en-US" sz="2400" dirty="0">
                <a:solidFill>
                  <a:srgbClr val="FF0000"/>
                </a:solidFill>
                <a:latin typeface="Curlz MT" panose="04040404050702020202" pitchFamily="82" charset="0"/>
              </a:rPr>
              <a:t>2k17</a:t>
            </a: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0316" y="4138532"/>
            <a:ext cx="5824231" cy="3174206"/>
          </a:xfrm>
          <a:prstGeom prst="rect">
            <a:avLst/>
          </a:prstGeom>
        </p:spPr>
      </p:pic>
      <p:sp>
        <p:nvSpPr>
          <p:cNvPr id="14" name="Explosion 2 13"/>
          <p:cNvSpPr/>
          <p:nvPr/>
        </p:nvSpPr>
        <p:spPr>
          <a:xfrm>
            <a:off x="7670425" y="2049896"/>
            <a:ext cx="3875503" cy="2066954"/>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latin typeface="Curlz MT" panose="04040404050702020202" pitchFamily="82" charset="0"/>
              </a:rPr>
              <a:t>Innovation from waste to best</a:t>
            </a:r>
          </a:p>
        </p:txBody>
      </p:sp>
    </p:spTree>
    <p:extLst>
      <p:ext uri="{BB962C8B-B14F-4D97-AF65-F5344CB8AC3E}">
        <p14:creationId xmlns:p14="http://schemas.microsoft.com/office/powerpoint/2010/main" val="147865685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F0000"/>
                </a:solidFill>
              </a:rPr>
              <a:t>Conclusion:</a:t>
            </a:r>
          </a:p>
        </p:txBody>
      </p:sp>
      <p:sp>
        <p:nvSpPr>
          <p:cNvPr id="3" name="Content Placeholder 2"/>
          <p:cNvSpPr>
            <a:spLocks noGrp="1"/>
          </p:cNvSpPr>
          <p:nvPr>
            <p:ph idx="1"/>
          </p:nvPr>
        </p:nvSpPr>
        <p:spPr/>
        <p:txBody>
          <a:bodyPr/>
          <a:lstStyle/>
          <a:p>
            <a:r>
              <a:rPr lang="en-US" b="1" dirty="0"/>
              <a:t>In developing countries most of the cities are very congested with narrow roads. Because of historical reasons these roads cannot be broadened. For such roads non-polluting vehicles like </a:t>
            </a:r>
            <a:r>
              <a:rPr lang="en-US" b="1" dirty="0" err="1"/>
              <a:t>auto,erickshaw</a:t>
            </a:r>
            <a:r>
              <a:rPr lang="en-US" b="1" dirty="0"/>
              <a:t> etc. can provide a very attractive transport system. </a:t>
            </a:r>
            <a:endParaRPr lang="en-US" dirty="0"/>
          </a:p>
        </p:txBody>
      </p:sp>
    </p:spTree>
    <p:extLst>
      <p:ext uri="{BB962C8B-B14F-4D97-AF65-F5344CB8AC3E}">
        <p14:creationId xmlns:p14="http://schemas.microsoft.com/office/powerpoint/2010/main" val="368396572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458" y="-860611"/>
            <a:ext cx="13231906" cy="8086164"/>
          </a:xfrm>
          <a:prstGeom prst="rect">
            <a:avLst/>
          </a:prstGeom>
        </p:spPr>
      </p:pic>
    </p:spTree>
    <p:extLst>
      <p:ext uri="{BB962C8B-B14F-4D97-AF65-F5344CB8AC3E}">
        <p14:creationId xmlns:p14="http://schemas.microsoft.com/office/powerpoint/2010/main" val="309899236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775" y="355600"/>
            <a:ext cx="10515600" cy="1325563"/>
          </a:xfrm>
        </p:spPr>
        <p:txBody>
          <a:bodyPr>
            <a:normAutofit/>
          </a:bodyPr>
          <a:lstStyle/>
          <a:p>
            <a:r>
              <a:rPr lang="en-US" sz="5400" i="1" dirty="0">
                <a:solidFill>
                  <a:srgbClr val="FF0000"/>
                </a:solidFill>
              </a:rPr>
              <a:t>Topic:</a:t>
            </a:r>
          </a:p>
        </p:txBody>
      </p:sp>
      <p:sp>
        <p:nvSpPr>
          <p:cNvPr id="3" name="Text Placeholder 2"/>
          <p:cNvSpPr>
            <a:spLocks noGrp="1"/>
          </p:cNvSpPr>
          <p:nvPr>
            <p:ph type="body" idx="1"/>
          </p:nvPr>
        </p:nvSpPr>
        <p:spPr/>
        <p:txBody>
          <a:bodyPr>
            <a:normAutofit/>
          </a:bodyPr>
          <a:lstStyle/>
          <a:p>
            <a:r>
              <a:rPr lang="en-US" sz="3200" dirty="0">
                <a:latin typeface="+mj-lt"/>
              </a:rPr>
              <a:t>E-Rickshaw</a:t>
            </a:r>
          </a:p>
        </p:txBody>
      </p:sp>
      <p:sp>
        <p:nvSpPr>
          <p:cNvPr id="4" name="Content Placeholder 3"/>
          <p:cNvSpPr>
            <a:spLocks noGrp="1"/>
          </p:cNvSpPr>
          <p:nvPr>
            <p:ph sz="half" idx="2"/>
          </p:nvPr>
        </p:nvSpPr>
        <p:spPr>
          <a:xfrm>
            <a:off x="6550491" y="3805471"/>
            <a:ext cx="4252166" cy="2999627"/>
          </a:xfrm>
        </p:spPr>
        <p:txBody>
          <a:bodyPr>
            <a:normAutofit/>
          </a:bodyPr>
          <a:lstStyle/>
          <a:p>
            <a:r>
              <a:rPr lang="en-US" dirty="0">
                <a:solidFill>
                  <a:srgbClr val="C00000"/>
                </a:solidFill>
              </a:rPr>
              <a:t>Presented by:</a:t>
            </a:r>
          </a:p>
          <a:p>
            <a:pPr marL="0" indent="0">
              <a:buNone/>
            </a:pPr>
            <a:r>
              <a:rPr lang="en-US" sz="2000" dirty="0"/>
              <a:t>1. Name: Md Mozammil Anwar</a:t>
            </a:r>
          </a:p>
          <a:p>
            <a:pPr marL="0" indent="0">
              <a:buNone/>
            </a:pPr>
            <a:r>
              <a:rPr lang="en-US" sz="2000" dirty="0"/>
              <a:t>Course: B.tech (3</a:t>
            </a:r>
            <a:r>
              <a:rPr lang="en-US" sz="2000" baseline="30000" dirty="0"/>
              <a:t>rd</a:t>
            </a:r>
            <a:r>
              <a:rPr lang="en-US" sz="2000" dirty="0"/>
              <a:t>  year)</a:t>
            </a:r>
          </a:p>
          <a:p>
            <a:pPr marL="0" indent="0">
              <a:buNone/>
            </a:pPr>
            <a:r>
              <a:rPr lang="en-US" sz="2000" dirty="0"/>
              <a:t>Dept.:- CS&amp;IT</a:t>
            </a:r>
          </a:p>
          <a:p>
            <a:pPr marL="0" indent="0">
              <a:buNone/>
            </a:pPr>
            <a:endParaRPr lang="en-US" sz="2000" dirty="0"/>
          </a:p>
          <a:p>
            <a:pPr marL="0" indent="0">
              <a:buNone/>
            </a:pPr>
            <a:endParaRPr lang="en-US" sz="1800" dirty="0"/>
          </a:p>
          <a:p>
            <a:endParaRPr lang="en-US" baseline="0" dirty="0"/>
          </a:p>
          <a:p>
            <a:endParaRPr lang="en-US" dirty="0"/>
          </a:p>
        </p:txBody>
      </p:sp>
      <p:pic>
        <p:nvPicPr>
          <p:cNvPr id="7" name="Content Placeholder 4"/>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5722563" y="686011"/>
            <a:ext cx="5080094" cy="2814216"/>
          </a:xfrm>
        </p:spPr>
      </p:pic>
    </p:spTree>
    <p:extLst>
      <p:ext uri="{BB962C8B-B14F-4D97-AF65-F5344CB8AC3E}">
        <p14:creationId xmlns:p14="http://schemas.microsoft.com/office/powerpoint/2010/main" val="193481356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0917" y="243822"/>
            <a:ext cx="9144000" cy="1172602"/>
          </a:xfrm>
        </p:spPr>
        <p:txBody>
          <a:bodyPr/>
          <a:lstStyle/>
          <a:p>
            <a:pPr algn="l"/>
            <a:r>
              <a:rPr lang="en-US" i="1" dirty="0">
                <a:solidFill>
                  <a:srgbClr val="C00000"/>
                </a:solidFill>
              </a:rPr>
              <a:t>CONTENTS</a:t>
            </a:r>
          </a:p>
        </p:txBody>
      </p:sp>
      <p:sp>
        <p:nvSpPr>
          <p:cNvPr id="3" name="Subtitle 2"/>
          <p:cNvSpPr>
            <a:spLocks noGrp="1"/>
          </p:cNvSpPr>
          <p:nvPr>
            <p:ph type="subTitle" idx="1"/>
          </p:nvPr>
        </p:nvSpPr>
        <p:spPr>
          <a:xfrm>
            <a:off x="1290917" y="1593943"/>
            <a:ext cx="9144000" cy="4502057"/>
          </a:xfrm>
        </p:spPr>
        <p:txBody>
          <a:bodyPr>
            <a:normAutofit/>
          </a:bodyPr>
          <a:lstStyle/>
          <a:p>
            <a:pPr marL="342900" indent="-342900" algn="l">
              <a:buFont typeface="Wingdings" panose="05000000000000000000" pitchFamily="2" charset="2"/>
              <a:buChar char="Ø"/>
            </a:pPr>
            <a:r>
              <a:rPr lang="en-US" dirty="0"/>
              <a:t>Introduction</a:t>
            </a:r>
          </a:p>
          <a:p>
            <a:pPr marL="342900" indent="-342900" algn="l">
              <a:buFont typeface="Wingdings" panose="05000000000000000000" pitchFamily="2" charset="2"/>
              <a:buChar char="Ø"/>
            </a:pPr>
            <a:r>
              <a:rPr lang="en-US" dirty="0"/>
              <a:t>History</a:t>
            </a:r>
          </a:p>
          <a:p>
            <a:pPr marL="342900" indent="-342900" algn="l">
              <a:buFont typeface="Wingdings" panose="05000000000000000000" pitchFamily="2" charset="2"/>
              <a:buChar char="Ø"/>
            </a:pPr>
            <a:r>
              <a:rPr lang="en-US" dirty="0"/>
              <a:t>Objective of solid waste mgmt.</a:t>
            </a:r>
          </a:p>
          <a:p>
            <a:pPr marL="342900" indent="-342900" algn="l">
              <a:buFont typeface="Wingdings" panose="05000000000000000000" pitchFamily="2" charset="2"/>
              <a:buChar char="Ø"/>
            </a:pPr>
            <a:r>
              <a:rPr lang="en-US" dirty="0"/>
              <a:t>Working function</a:t>
            </a:r>
          </a:p>
          <a:p>
            <a:pPr marL="342900" indent="-342900" algn="l">
              <a:buFont typeface="Wingdings" panose="05000000000000000000" pitchFamily="2" charset="2"/>
              <a:buChar char="Ø"/>
            </a:pPr>
            <a:r>
              <a:rPr lang="en-US" dirty="0"/>
              <a:t>Pros</a:t>
            </a:r>
          </a:p>
          <a:p>
            <a:pPr marL="342900" indent="-342900" algn="l">
              <a:buFont typeface="Wingdings" panose="05000000000000000000" pitchFamily="2" charset="2"/>
              <a:buChar char="Ø"/>
            </a:pPr>
            <a:r>
              <a:rPr lang="en-US" dirty="0"/>
              <a:t>cons</a:t>
            </a:r>
          </a:p>
        </p:txBody>
      </p:sp>
    </p:spTree>
    <p:extLst>
      <p:ext uri="{BB962C8B-B14F-4D97-AF65-F5344CB8AC3E}">
        <p14:creationId xmlns:p14="http://schemas.microsoft.com/office/powerpoint/2010/main" val="87623494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4094" y="591670"/>
            <a:ext cx="9144000" cy="1326777"/>
          </a:xfrm>
        </p:spPr>
        <p:txBody>
          <a:bodyPr/>
          <a:lstStyle/>
          <a:p>
            <a:pPr algn="l"/>
            <a:r>
              <a:rPr lang="en-US" i="1" dirty="0">
                <a:solidFill>
                  <a:srgbClr val="FF0000"/>
                </a:solidFill>
              </a:rPr>
              <a:t>Introduction:</a:t>
            </a:r>
          </a:p>
        </p:txBody>
      </p:sp>
      <p:sp>
        <p:nvSpPr>
          <p:cNvPr id="3" name="Subtitle 2"/>
          <p:cNvSpPr>
            <a:spLocks noGrp="1"/>
          </p:cNvSpPr>
          <p:nvPr>
            <p:ph type="subTitle" idx="1"/>
          </p:nvPr>
        </p:nvSpPr>
        <p:spPr>
          <a:xfrm>
            <a:off x="878541" y="2492188"/>
            <a:ext cx="9789459" cy="4365812"/>
          </a:xfrm>
        </p:spPr>
        <p:txBody>
          <a:bodyPr>
            <a:normAutofit/>
          </a:bodyPr>
          <a:lstStyle/>
          <a:p>
            <a:pPr marL="342900" indent="-342900" algn="just">
              <a:buFont typeface="Wingdings" panose="05000000000000000000" pitchFamily="2" charset="2"/>
              <a:buChar char="§"/>
            </a:pPr>
            <a:r>
              <a:rPr lang="en-US" b="1" dirty="0">
                <a:latin typeface="+mj-lt"/>
              </a:rPr>
              <a:t>Most of the cities in developing countries are highly polluted. The main reasons are the air and noise pollution caused by transport vehicles, especially petrol-powered two and three wheelers.</a:t>
            </a:r>
          </a:p>
          <a:p>
            <a:pPr marL="342900" indent="-342900" algn="just">
              <a:buFont typeface="Wingdings" panose="05000000000000000000" pitchFamily="2" charset="2"/>
              <a:buChar char="§"/>
            </a:pPr>
            <a:r>
              <a:rPr lang="en-US" b="1" dirty="0">
                <a:latin typeface="+mj-lt"/>
              </a:rPr>
              <a:t>An electric cycle rickshaw can provide a non-polluting and a very silent transport system for urban and rural area,</a:t>
            </a:r>
            <a:endParaRPr lang="en-US" dirty="0">
              <a:latin typeface="+mj-lt"/>
            </a:endParaRPr>
          </a:p>
          <a:p>
            <a:pPr marL="342900" indent="-342900" algn="just">
              <a:buFont typeface="Wingdings" panose="05000000000000000000" pitchFamily="2" charset="2"/>
              <a:buChar char="§"/>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E Rickshaws are three wheel battery operated vehicles, which are considered as an upgrade to conventional rickshaws, and economically better than auto rickshaws and other fuel variants, these rickshaws, since are battery powered have zero emission, and is often argued to be much better than other rickshaws as they are considered almost pollution free.</a:t>
            </a:r>
          </a:p>
          <a:p>
            <a:pPr marL="342900" indent="-342900" algn="just">
              <a:buFont typeface="Wingdings" panose="05000000000000000000" pitchFamily="2" charset="2"/>
              <a:buChar char="§"/>
            </a:pP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19932325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F0000"/>
                </a:solidFill>
              </a:rPr>
              <a:t>History:</a:t>
            </a:r>
          </a:p>
        </p:txBody>
      </p:sp>
      <p:sp>
        <p:nvSpPr>
          <p:cNvPr id="3" name="Content Placeholder 2"/>
          <p:cNvSpPr>
            <a:spLocks noGrp="1"/>
          </p:cNvSpPr>
          <p:nvPr>
            <p:ph sz="half" idx="1"/>
          </p:nvPr>
        </p:nvSpPr>
        <p:spPr>
          <a:xfrm>
            <a:off x="838199" y="1825625"/>
            <a:ext cx="5419165" cy="4351338"/>
          </a:xfrm>
        </p:spPr>
        <p:txBody>
          <a:bodyPr>
            <a:normAutofit lnSpcReduction="10000"/>
          </a:bodyPr>
          <a:lstStyle/>
          <a:p>
            <a:pPr>
              <a:buFont typeface="Wingdings" panose="05000000000000000000" pitchFamily="2" charset="2"/>
              <a:buChar char="Ø"/>
            </a:pPr>
            <a:r>
              <a:rPr lang="en-US" b="1" dirty="0"/>
              <a:t>Rickshaw</a:t>
            </a:r>
            <a:r>
              <a:rPr lang="en-US" dirty="0"/>
              <a:t> began as a two or three-wheeled passenger cart, called a pulled rickshaw.</a:t>
            </a:r>
          </a:p>
          <a:p>
            <a:pPr>
              <a:buFont typeface="Wingdings" panose="05000000000000000000" pitchFamily="2" charset="2"/>
              <a:buChar char="Ø"/>
            </a:pPr>
            <a:r>
              <a:rPr lang="en-US" dirty="0"/>
              <a:t>Jonathan Goble invented the </a:t>
            </a:r>
            <a:r>
              <a:rPr lang="en-US" b="1" dirty="0"/>
              <a:t>rickshaw</a:t>
            </a:r>
            <a:r>
              <a:rPr lang="en-US" dirty="0"/>
              <a:t> around 1869 to transport his invalid wife through the streets of Yokohama(Japan).</a:t>
            </a:r>
          </a:p>
          <a:p>
            <a:pPr>
              <a:buFont typeface="Wingdings" panose="05000000000000000000" pitchFamily="2" charset="2"/>
              <a:buChar char="Ø"/>
            </a:pPr>
            <a:r>
              <a:rPr lang="en-US" dirty="0"/>
              <a:t>Auto rickshaws are becoming more popular in some cities in the 21st century as an alternative to taxis because of their low cost.</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75198" y="365125"/>
            <a:ext cx="5369260" cy="4117228"/>
          </a:xfrm>
        </p:spPr>
      </p:pic>
    </p:spTree>
    <p:extLst>
      <p:ext uri="{BB962C8B-B14F-4D97-AF65-F5344CB8AC3E}">
        <p14:creationId xmlns:p14="http://schemas.microsoft.com/office/powerpoint/2010/main" val="331296694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8494" y="225892"/>
            <a:ext cx="9144000" cy="1226390"/>
          </a:xfrm>
        </p:spPr>
        <p:txBody>
          <a:bodyPr/>
          <a:lstStyle/>
          <a:p>
            <a:pPr algn="l"/>
            <a:r>
              <a:rPr lang="en-US" i="1" dirty="0">
                <a:solidFill>
                  <a:srgbClr val="FF0000"/>
                </a:solidFill>
              </a:rPr>
              <a:t>How it Works?</a:t>
            </a:r>
          </a:p>
        </p:txBody>
      </p:sp>
      <p:sp>
        <p:nvSpPr>
          <p:cNvPr id="3" name="Subtitle 2"/>
          <p:cNvSpPr>
            <a:spLocks noGrp="1"/>
          </p:cNvSpPr>
          <p:nvPr>
            <p:ph type="subTitle" idx="1"/>
          </p:nvPr>
        </p:nvSpPr>
        <p:spPr>
          <a:xfrm>
            <a:off x="1398494" y="1981199"/>
            <a:ext cx="9144000" cy="4894730"/>
          </a:xfrm>
        </p:spPr>
        <p:txBody>
          <a:bodyPr>
            <a:normAutofit/>
          </a:bodyPr>
          <a:lstStyle/>
          <a:p>
            <a:pPr marL="342900" indent="-342900" algn="l">
              <a:buFont typeface="Wingdings" panose="05000000000000000000" pitchFamily="2" charset="2"/>
              <a:buChar char="Ø"/>
            </a:pPr>
            <a:r>
              <a:rPr lang="en-US" dirty="0"/>
              <a:t>The electric rickshaw has been built with a light body so that the battery life may be increased. </a:t>
            </a:r>
          </a:p>
          <a:p>
            <a:pPr marL="342900" indent="-342900" algn="l">
              <a:buFont typeface="Wingdings" panose="05000000000000000000" pitchFamily="2" charset="2"/>
              <a:buChar char="Ø"/>
            </a:pPr>
            <a:r>
              <a:rPr lang="en-US" dirty="0"/>
              <a:t>The motor of most of the E Rickshaws is powered by a standard lead battery of 650W to 1250W; while government rules allow for a minimum of 650W.</a:t>
            </a:r>
          </a:p>
          <a:p>
            <a:pPr marL="342900" indent="-342900" algn="l">
              <a:buFont typeface="Wingdings" panose="05000000000000000000" pitchFamily="2" charset="2"/>
              <a:buChar char="Ø"/>
            </a:pPr>
            <a:r>
              <a:rPr lang="en-US" dirty="0"/>
              <a:t>The E rickshaw requires minimum maintenance.</a:t>
            </a:r>
          </a:p>
          <a:p>
            <a:pPr marL="342900" indent="-342900" algn="l">
              <a:buFont typeface="Wingdings" panose="05000000000000000000" pitchFamily="2" charset="2"/>
              <a:buChar char="Ø"/>
            </a:pPr>
            <a:r>
              <a:rPr lang="en-US" dirty="0"/>
              <a:t>The E Rickshaw is a vehicle that has been designed to provide efficiency, improved battery life, pollution free service, cost effectiveness and for contribution to resourceful income that will make rich dividends over a period of time. </a:t>
            </a:r>
          </a:p>
          <a:p>
            <a:pPr algn="l"/>
            <a:endParaRPr lang="en-US" dirty="0"/>
          </a:p>
        </p:txBody>
      </p:sp>
    </p:spTree>
    <p:extLst>
      <p:ext uri="{BB962C8B-B14F-4D97-AF65-F5344CB8AC3E}">
        <p14:creationId xmlns:p14="http://schemas.microsoft.com/office/powerpoint/2010/main" val="307697992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14400"/>
            <a:ext cx="9144000" cy="1304646"/>
          </a:xfrm>
        </p:spPr>
        <p:txBody>
          <a:bodyPr>
            <a:normAutofit fontScale="90000"/>
          </a:bodyPr>
          <a:lstStyle/>
          <a:p>
            <a:pPr algn="l"/>
            <a:br>
              <a:rPr lang="en-US" dirty="0"/>
            </a:br>
            <a:r>
              <a:rPr lang="en-US" i="1" dirty="0">
                <a:solidFill>
                  <a:srgbClr val="FF0000"/>
                </a:solidFill>
              </a:rPr>
              <a:t>Objective of solid waste </a:t>
            </a:r>
            <a:r>
              <a:rPr lang="en-US" i="1" dirty="0" err="1">
                <a:solidFill>
                  <a:srgbClr val="FF0000"/>
                </a:solidFill>
              </a:rPr>
              <a:t>mgmt</a:t>
            </a:r>
            <a:r>
              <a:rPr lang="en-US" i="1" dirty="0">
                <a:solidFill>
                  <a:srgbClr val="FF0000"/>
                </a:solidFill>
              </a:rPr>
              <a:t>:</a:t>
            </a:r>
          </a:p>
        </p:txBody>
      </p:sp>
      <p:sp>
        <p:nvSpPr>
          <p:cNvPr id="3" name="Subtitle 2"/>
          <p:cNvSpPr>
            <a:spLocks noGrp="1"/>
          </p:cNvSpPr>
          <p:nvPr>
            <p:ph type="subTitle" idx="1"/>
          </p:nvPr>
        </p:nvSpPr>
        <p:spPr>
          <a:xfrm>
            <a:off x="1524000" y="2364908"/>
            <a:ext cx="9144000" cy="3856597"/>
          </a:xfrm>
        </p:spPr>
        <p:txBody>
          <a:bodyPr/>
          <a:lstStyle/>
          <a:p>
            <a:pPr marL="342900" indent="-342900" algn="l">
              <a:buFont typeface="Wingdings" panose="05000000000000000000" pitchFamily="2" charset="2"/>
              <a:buChar char="ü"/>
            </a:pPr>
            <a:r>
              <a:rPr lang="en-US" dirty="0"/>
              <a:t>To control, collect, process and dispose solid waste in an economical and consistent way with public health protection. </a:t>
            </a:r>
          </a:p>
          <a:p>
            <a:pPr marL="342900" indent="-342900" algn="l">
              <a:buFont typeface="Wingdings" panose="05000000000000000000" pitchFamily="2" charset="2"/>
              <a:buChar char="ü"/>
            </a:pPr>
            <a:r>
              <a:rPr lang="en-US" dirty="0"/>
              <a:t>To reduce the quantity of toxic and hazardous chemicals and materials. </a:t>
            </a:r>
          </a:p>
          <a:p>
            <a:pPr marL="342900" indent="-342900" algn="l">
              <a:buFont typeface="Wingdings" panose="05000000000000000000" pitchFamily="2" charset="2"/>
              <a:buChar char="ü"/>
            </a:pPr>
            <a:r>
              <a:rPr lang="en-US" dirty="0"/>
              <a:t>To maintain waste recycling programs regularly. </a:t>
            </a:r>
          </a:p>
          <a:p>
            <a:pPr marL="342900" indent="-342900" algn="l">
              <a:buFont typeface="Wingdings" panose="05000000000000000000" pitchFamily="2" charset="2"/>
              <a:buChar char="ü"/>
            </a:pPr>
            <a:r>
              <a:rPr lang="en-US" dirty="0"/>
              <a:t>To reuse and recover the material from waste.</a:t>
            </a:r>
          </a:p>
          <a:p>
            <a:pPr marL="342900"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366888811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3115"/>
            <a:ext cx="9144000" cy="1226391"/>
          </a:xfrm>
        </p:spPr>
        <p:txBody>
          <a:bodyPr/>
          <a:lstStyle/>
          <a:p>
            <a:pPr algn="l"/>
            <a:r>
              <a:rPr lang="en-US" i="1" u="sng" dirty="0">
                <a:solidFill>
                  <a:srgbClr val="C00000"/>
                </a:solidFill>
              </a:rPr>
              <a:t>Pros:-</a:t>
            </a:r>
          </a:p>
        </p:txBody>
      </p:sp>
      <p:sp>
        <p:nvSpPr>
          <p:cNvPr id="3" name="Subtitle 2"/>
          <p:cNvSpPr>
            <a:spLocks noGrp="1"/>
          </p:cNvSpPr>
          <p:nvPr>
            <p:ph type="subTitle" idx="1"/>
          </p:nvPr>
        </p:nvSpPr>
        <p:spPr>
          <a:xfrm>
            <a:off x="215153" y="2078037"/>
            <a:ext cx="9144000" cy="4107609"/>
          </a:xfrm>
        </p:spPr>
        <p:txBody>
          <a:bodyPr>
            <a:normAutofit/>
          </a:bodyPr>
          <a:lstStyle/>
          <a:p>
            <a:pPr marL="342900" indent="-342900" algn="l">
              <a:buFont typeface="Wingdings" panose="05000000000000000000" pitchFamily="2" charset="2"/>
              <a:buChar char="ü"/>
            </a:pPr>
            <a:r>
              <a:rPr lang="en-US" b="1" dirty="0"/>
              <a:t>Zero pollution</a:t>
            </a:r>
            <a:r>
              <a:rPr lang="en-US" dirty="0"/>
              <a:t> :</a:t>
            </a:r>
            <a:endParaRPr lang="en-US" b="1" dirty="0"/>
          </a:p>
          <a:p>
            <a:pPr marL="342900" indent="-342900" algn="l">
              <a:buFont typeface="Wingdings" panose="05000000000000000000" pitchFamily="2" charset="2"/>
              <a:buChar char="ü"/>
            </a:pPr>
            <a:r>
              <a:rPr lang="en-US" b="1" dirty="0"/>
              <a:t>Eco-friendly:</a:t>
            </a:r>
            <a:r>
              <a:rPr lang="en-US" dirty="0"/>
              <a:t> </a:t>
            </a:r>
          </a:p>
          <a:p>
            <a:pPr marL="342900" indent="-342900" algn="l">
              <a:buFont typeface="Wingdings" panose="05000000000000000000" pitchFamily="2" charset="2"/>
              <a:buChar char="ü"/>
            </a:pPr>
            <a:r>
              <a:rPr lang="en-US" b="1" dirty="0"/>
              <a:t>Economical:</a:t>
            </a:r>
            <a:r>
              <a:rPr lang="en-US" dirty="0"/>
              <a:t> </a:t>
            </a:r>
          </a:p>
          <a:p>
            <a:pPr marL="342900" indent="-342900" algn="l">
              <a:buFont typeface="Wingdings" panose="05000000000000000000" pitchFamily="2" charset="2"/>
              <a:buChar char="ü"/>
            </a:pPr>
            <a:r>
              <a:rPr lang="en-US" b="1" dirty="0"/>
              <a:t>Easy to drive:</a:t>
            </a:r>
            <a:r>
              <a:rPr lang="en-US" dirty="0"/>
              <a:t> </a:t>
            </a:r>
          </a:p>
          <a:p>
            <a:pPr marL="342900" indent="-342900" algn="l">
              <a:buFont typeface="Wingdings" panose="05000000000000000000" pitchFamily="2" charset="2"/>
              <a:buChar char="ü"/>
            </a:pPr>
            <a:r>
              <a:rPr lang="en-US" b="1" dirty="0"/>
              <a:t>No noise pollution:</a:t>
            </a:r>
            <a:r>
              <a:rPr lang="en-US" dirty="0"/>
              <a:t> </a:t>
            </a:r>
          </a:p>
          <a:p>
            <a:pPr marL="342900" indent="-342900" algn="l">
              <a:buFont typeface="Wingdings" panose="05000000000000000000" pitchFamily="2" charset="2"/>
              <a:buChar char="ü"/>
            </a:pPr>
            <a:r>
              <a:rPr lang="en-US" b="1" dirty="0"/>
              <a:t>Generation of high income at less expenditure: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212" y="423115"/>
            <a:ext cx="7426288" cy="3962400"/>
          </a:xfrm>
          <a:prstGeom prst="rect">
            <a:avLst/>
          </a:prstGeom>
        </p:spPr>
      </p:pic>
    </p:spTree>
    <p:extLst>
      <p:ext uri="{BB962C8B-B14F-4D97-AF65-F5344CB8AC3E}">
        <p14:creationId xmlns:p14="http://schemas.microsoft.com/office/powerpoint/2010/main" val="206864447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a:solidFill>
                  <a:srgbClr val="C00000"/>
                </a:solidFill>
              </a:rPr>
              <a:t>Cons:-</a:t>
            </a:r>
          </a:p>
        </p:txBody>
      </p:sp>
      <p:sp>
        <p:nvSpPr>
          <p:cNvPr id="3" name="Content Placeholder 2"/>
          <p:cNvSpPr>
            <a:spLocks noGrp="1"/>
          </p:cNvSpPr>
          <p:nvPr>
            <p:ph sz="half" idx="1"/>
          </p:nvPr>
        </p:nvSpPr>
        <p:spPr/>
        <p:txBody>
          <a:bodyPr>
            <a:normAutofit/>
          </a:bodyPr>
          <a:lstStyle/>
          <a:p>
            <a:pPr>
              <a:buFont typeface="Wingdings" panose="05000000000000000000" pitchFamily="2" charset="2"/>
              <a:buChar char="ü"/>
            </a:pPr>
            <a:r>
              <a:rPr lang="en-US" b="1" dirty="0"/>
              <a:t>Not for long distance</a:t>
            </a:r>
            <a:r>
              <a:rPr lang="en-US" dirty="0"/>
              <a:t> - </a:t>
            </a:r>
          </a:p>
          <a:p>
            <a:pPr>
              <a:buFont typeface="Wingdings" panose="05000000000000000000" pitchFamily="2" charset="2"/>
              <a:buChar char="ü"/>
            </a:pPr>
            <a:r>
              <a:rPr lang="en-US" b="1" dirty="0"/>
              <a:t>Safety</a:t>
            </a:r>
            <a:r>
              <a:rPr lang="en-US" dirty="0"/>
              <a:t> -</a:t>
            </a:r>
          </a:p>
          <a:p>
            <a:pPr>
              <a:buFont typeface="Wingdings" panose="05000000000000000000" pitchFamily="2" charset="2"/>
              <a:buChar char="ü"/>
            </a:pPr>
            <a:r>
              <a:rPr lang="en-US" b="1" dirty="0"/>
              <a:t>Weather insulation inadequacy </a:t>
            </a:r>
            <a:r>
              <a:rPr lang="en-US" dirty="0"/>
              <a:t>- </a:t>
            </a:r>
          </a:p>
          <a:p>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690688"/>
            <a:ext cx="5181600" cy="3886200"/>
          </a:xfrm>
        </p:spPr>
      </p:pic>
    </p:spTree>
    <p:extLst>
      <p:ext uri="{BB962C8B-B14F-4D97-AF65-F5344CB8AC3E}">
        <p14:creationId xmlns:p14="http://schemas.microsoft.com/office/powerpoint/2010/main" val="1170671459"/>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383</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BatangChe</vt:lpstr>
      <vt:lpstr>Agency FB</vt:lpstr>
      <vt:lpstr>Algerian</vt:lpstr>
      <vt:lpstr>Arial</vt:lpstr>
      <vt:lpstr>Arial Unicode MS</vt:lpstr>
      <vt:lpstr>Calibri</vt:lpstr>
      <vt:lpstr>Calibri Light</vt:lpstr>
      <vt:lpstr>Curlz MT</vt:lpstr>
      <vt:lpstr>Wingdings</vt:lpstr>
      <vt:lpstr>Office Theme</vt:lpstr>
      <vt:lpstr>MAULANA AZAD NATIONAL URDU UNIVERSITY (A Central University  Established By An Act Of Parliament In 1998) </vt:lpstr>
      <vt:lpstr>Topic:</vt:lpstr>
      <vt:lpstr>CONTENTS</vt:lpstr>
      <vt:lpstr>Introduction:</vt:lpstr>
      <vt:lpstr>History:</vt:lpstr>
      <vt:lpstr>How it Works?</vt:lpstr>
      <vt:lpstr> Objective of solid waste mgmt:</vt:lpstr>
      <vt:lpstr>Pros:-</vt:lpstr>
      <vt:lpstr>Cons:-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wasim reza</dc:creator>
  <cp:lastModifiedBy>Md Mozammil Anwar Quadri</cp:lastModifiedBy>
  <cp:revision>16</cp:revision>
  <dcterms:created xsi:type="dcterms:W3CDTF">2017-03-06T22:08:20Z</dcterms:created>
  <dcterms:modified xsi:type="dcterms:W3CDTF">2018-01-26T21:57:44Z</dcterms:modified>
</cp:coreProperties>
</file>