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10_2033C5C.xml" ContentType="application/vnd.ms-powerpoint.comments+xml"/>
  <Override PartName="/ppt/comments/modernComment_119_3F7EC5F1.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4"/>
  </p:sldMasterIdLst>
  <p:sldIdLst>
    <p:sldId id="256" r:id="rId5"/>
    <p:sldId id="257" r:id="rId6"/>
    <p:sldId id="269" r:id="rId7"/>
    <p:sldId id="270" r:id="rId8"/>
    <p:sldId id="261" r:id="rId9"/>
    <p:sldId id="258" r:id="rId10"/>
    <p:sldId id="267" r:id="rId11"/>
    <p:sldId id="272" r:id="rId12"/>
    <p:sldId id="273" r:id="rId13"/>
    <p:sldId id="263" r:id="rId14"/>
    <p:sldId id="271" r:id="rId15"/>
    <p:sldId id="278" r:id="rId16"/>
    <p:sldId id="279" r:id="rId17"/>
    <p:sldId id="274" r:id="rId18"/>
    <p:sldId id="276" r:id="rId19"/>
    <p:sldId id="280" r:id="rId20"/>
    <p:sldId id="281"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EFD5927-418C-60C5-C66E-322AFCF0E2B6}" name="devalmalhotra44@gmail.com" initials="de" userId="S::urn:spo:guest#devalmalhotra44@gmail.com::" providerId="AD"/>
  <p188:author id="{09C2FD8F-DB53-B260-37C9-7296780542A6}" name="Saif Chhipa" initials="SC" userId="S::mchhipa@my.bcit.ca::d5a8b5a8-037f-4366-80a6-a8745f49386d" providerId="AD"/>
  <p188:author id="{BAEDE2BC-2A44-1DE3-EF38-74B46A223308}" name="Deval Malhotra" initials="DM" userId="S::dmalhotra2@my.bcit.ca::1d2e7d5a-12f9-4016-99e9-97c8725b9fc0"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342AD-85A1-BE13-5F86-58EF97EA645E}" v="119" dt="2024-11-24T16:35:26.262"/>
    <p1510:client id="{215D4A35-17BE-3F61-AC32-D860CEE99C0E}" v="1" dt="2024-11-25T00:57:40.875"/>
    <p1510:client id="{AEDA01A0-6334-42F8-8787-B0EA0F87C799}" v="52" dt="2024-11-25T03:44:35.512"/>
    <p1510:client id="{E3259A5F-012D-4969-85F4-CE45D7AEEF1D}" v="1042" dt="2024-11-24T22:34:26.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5/10/relationships/revisionInfo" Target="revisionInfo.xml"/></Relationships>
</file>

<file path=ppt/comments/modernComment_110_2033C5C.xml><?xml version="1.0" encoding="utf-8"?>
<p188:cmLst xmlns:a="http://schemas.openxmlformats.org/drawingml/2006/main" xmlns:r="http://schemas.openxmlformats.org/officeDocument/2006/relationships" xmlns:p188="http://schemas.microsoft.com/office/powerpoint/2018/8/main">
  <p188:cm id="{4701803B-BD16-4C32-B12A-26B5BC05F0B1}" authorId="{09C2FD8F-DB53-B260-37C9-7296780542A6}" created="2024-11-19T00:24:42.162">
    <ac:txMkLst xmlns:ac="http://schemas.microsoft.com/office/drawing/2013/main/command">
      <pc:docMk xmlns:pc="http://schemas.microsoft.com/office/powerpoint/2013/main/command"/>
      <pc:sldMk xmlns:pc="http://schemas.microsoft.com/office/powerpoint/2013/main/command" cId="33766492" sldId="272"/>
      <ac:spMk id="3" creationId="{0477AD65-73C1-9046-A7F1-E8E53607927A}"/>
      <ac:txMk cp="137" len="47">
        <ac:context len="311" hash="182561523"/>
      </ac:txMk>
    </ac:txMkLst>
    <p188:pos x="5729097" y="1212541"/>
    <p188:txBody>
      <a:bodyPr/>
      <a:lstStyle/>
      <a:p>
        <a:r>
          <a:rPr lang="en-CA"/>
          <a:t>This command is used to install software properties tools such as add-apt-repo..
Add-apt-repo.. Command is to link or add suricata Personal Package Archive so we can regularly receive updates and also install Suricata.</a:t>
        </a:r>
      </a:p>
    </p188:txBody>
  </p188:cm>
  <p188:cm id="{92196074-0927-47D8-8554-98266682A643}" authorId="{09C2FD8F-DB53-B260-37C9-7296780542A6}" created="2024-11-19T00:26:46.775">
    <ac:txMkLst xmlns:ac="http://schemas.microsoft.com/office/drawing/2013/main/command">
      <pc:docMk xmlns:pc="http://schemas.microsoft.com/office/powerpoint/2013/main/command"/>
      <pc:sldMk xmlns:pc="http://schemas.microsoft.com/office/powerpoint/2013/main/command" cId="33766492" sldId="272"/>
      <ac:spMk id="3" creationId="{0477AD65-73C1-9046-A7F1-E8E53607927A}"/>
      <ac:txMk cp="276" len="2">
        <ac:context len="311" hash="182561523"/>
      </ac:txMk>
    </ac:txMkLst>
    <p188:pos x="3176397" y="2174566"/>
    <p188:txBody>
      <a:bodyPr/>
      <a:lstStyle/>
      <a:p>
        <a:r>
          <a:rPr lang="en-CA"/>
          <a:t>JQ is the tool, we are explicitly installing it along with Suricata </a:t>
        </a:r>
      </a:p>
    </p188:txBody>
  </p188:cm>
  <p188:cm id="{864DCF7C-CF67-4CB8-94D1-2E0BF58B4E2C}" authorId="{09C2FD8F-DB53-B260-37C9-7296780542A6}" created="2024-11-19T00:28:40.944">
    <ac:txMkLst xmlns:ac="http://schemas.microsoft.com/office/drawing/2013/main/command">
      <pc:docMk xmlns:pc="http://schemas.microsoft.com/office/powerpoint/2013/main/command"/>
      <pc:sldMk xmlns:pc="http://schemas.microsoft.com/office/powerpoint/2013/main/command" cId="33766492" sldId="272"/>
      <ac:spMk id="3" creationId="{0477AD65-73C1-9046-A7F1-E8E53607927A}"/>
      <ac:txMk cp="280" len="30">
        <ac:context len="311" hash="182561523"/>
      </ac:txMk>
    </ac:txMkLst>
    <p188:pos x="3614547" y="2803216"/>
    <p188:txBody>
      <a:bodyPr/>
      <a:lstStyle/>
      <a:p>
        <a:r>
          <a:rPr lang="en-CA"/>
          <a:t>This command is to check the status, start or stop Suricata</a:t>
        </a:r>
      </a:p>
    </p188:txBody>
  </p188:cm>
</p188:cmLst>
</file>

<file path=ppt/comments/modernComment_119_3F7EC5F1.xml><?xml version="1.0" encoding="utf-8"?>
<p188:cmLst xmlns:a="http://schemas.openxmlformats.org/drawingml/2006/main" xmlns:r="http://schemas.openxmlformats.org/officeDocument/2006/relationships" xmlns:p188="http://schemas.microsoft.com/office/powerpoint/2018/8/main">
  <p188:cm id="{40CC103E-81A2-4E38-AEAF-07327BF222D1}" authorId="{09C2FD8F-DB53-B260-37C9-7296780542A6}" status="resolved" created="2024-11-24T22:34:26.435" complete="100000">
    <pc:sldMkLst xmlns:pc="http://schemas.microsoft.com/office/powerpoint/2013/main/command">
      <pc:docMk/>
      <pc:sldMk cId="1065272817" sldId="281"/>
    </pc:sldMkLst>
    <p188:txBody>
      <a:bodyPr/>
      <a:lstStyle/>
      <a:p>
        <a:r>
          <a:rPr lang="en-CA"/>
          <a:t>Good Job, but we are actually monitoring the whole 10.xxx/24 network, not a single device, so instead of Monitored computer you can write anything, and we are not specifically attacking it, we are just monitoring what each device is doing on the network, such as the Kali Linux could be just a common workstation and another one could be a OPC server, or an HMI or any ICS workstation. Scenario is that typically a common workstation should not  be visiting or talking to that device, if it still doesn’t make sense call me</a:t>
        </a:r>
      </a:p>
    </p188:txBody>
    <p188:extLst>
      <p:ext xmlns:p="http://schemas.openxmlformats.org/presentationml/2006/main" uri="{57CB4572-C831-44C2-8A1C-0ADB6CCDFE69}">
        <p223:reactions xmlns:p223="http://schemas.microsoft.com/office/powerpoint/2022/03/main">
          <p223:rxn type="👍">
            <p223:instance time="2024-11-25T00:57:40.875" authorId="{BAEDE2BC-2A44-1DE3-EF38-74B46A223308}"/>
          </p223:rxn>
        </p223:reactions>
      </p:ext>
    </p188:extLst>
  </p188:cm>
</p188: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ABDEE4-0E9E-4BEF-B963-7ACEBFCE044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320E5A1-585E-494B-AC52-B57C0732BA14}">
      <dgm:prSet/>
      <dgm:spPr/>
      <dgm:t>
        <a:bodyPr/>
        <a:lstStyle/>
        <a:p>
          <a:r>
            <a:rPr lang="en-CA"/>
            <a:t>Introduction to IDS</a:t>
          </a:r>
          <a:endParaRPr lang="en-US"/>
        </a:p>
      </dgm:t>
    </dgm:pt>
    <dgm:pt modelId="{E75A0C49-733E-45B0-9D57-8D5A1B61F83D}" type="parTrans" cxnId="{E96A5849-6211-49FA-9597-2335D290C4EF}">
      <dgm:prSet/>
      <dgm:spPr/>
      <dgm:t>
        <a:bodyPr/>
        <a:lstStyle/>
        <a:p>
          <a:endParaRPr lang="en-US"/>
        </a:p>
      </dgm:t>
    </dgm:pt>
    <dgm:pt modelId="{30423001-34C3-43FD-98A0-57E6C2F3E5A9}" type="sibTrans" cxnId="{E96A5849-6211-49FA-9597-2335D290C4EF}">
      <dgm:prSet/>
      <dgm:spPr/>
      <dgm:t>
        <a:bodyPr/>
        <a:lstStyle/>
        <a:p>
          <a:endParaRPr lang="en-US"/>
        </a:p>
      </dgm:t>
    </dgm:pt>
    <dgm:pt modelId="{5F1E0169-71B6-4A31-B094-1E1FCB31A4DC}">
      <dgm:prSet/>
      <dgm:spPr/>
      <dgm:t>
        <a:bodyPr/>
        <a:lstStyle/>
        <a:p>
          <a:pPr rtl="0"/>
          <a:r>
            <a:rPr lang="en-CA"/>
            <a:t>Installation &amp; Configuration</a:t>
          </a:r>
          <a:endParaRPr lang="en-US">
            <a:latin typeface="Footlight MT Light"/>
          </a:endParaRPr>
        </a:p>
      </dgm:t>
    </dgm:pt>
    <dgm:pt modelId="{CCCAE558-91CD-4E1F-AA6D-D8A884AC72C0}" type="parTrans" cxnId="{766E04C4-AEE1-4817-B59A-39503FB4B45A}">
      <dgm:prSet/>
      <dgm:spPr/>
      <dgm:t>
        <a:bodyPr/>
        <a:lstStyle/>
        <a:p>
          <a:endParaRPr lang="en-US"/>
        </a:p>
      </dgm:t>
    </dgm:pt>
    <dgm:pt modelId="{E98D49A1-6D62-4B02-BCA0-4AA03724CCAF}" type="sibTrans" cxnId="{766E04C4-AEE1-4817-B59A-39503FB4B45A}">
      <dgm:prSet/>
      <dgm:spPr/>
      <dgm:t>
        <a:bodyPr/>
        <a:lstStyle/>
        <a:p>
          <a:endParaRPr lang="en-US"/>
        </a:p>
      </dgm:t>
    </dgm:pt>
    <dgm:pt modelId="{71CE7447-C1D6-4DA8-B228-C5D2CD069AAD}">
      <dgm:prSet/>
      <dgm:spPr/>
      <dgm:t>
        <a:bodyPr/>
        <a:lstStyle/>
        <a:p>
          <a:r>
            <a:rPr lang="en-CA"/>
            <a:t>Configuration Files</a:t>
          </a:r>
          <a:endParaRPr lang="en-US"/>
        </a:p>
      </dgm:t>
    </dgm:pt>
    <dgm:pt modelId="{21150BD7-627E-4643-B5BB-01E3A9E476D8}" type="parTrans" cxnId="{6A5206F2-0FDB-4AE6-B9DC-F33702AEAD89}">
      <dgm:prSet/>
      <dgm:spPr/>
      <dgm:t>
        <a:bodyPr/>
        <a:lstStyle/>
        <a:p>
          <a:endParaRPr lang="en-US"/>
        </a:p>
      </dgm:t>
    </dgm:pt>
    <dgm:pt modelId="{B1C3C361-FDB9-44C2-A68F-A409E296CEDB}" type="sibTrans" cxnId="{6A5206F2-0FDB-4AE6-B9DC-F33702AEAD89}">
      <dgm:prSet/>
      <dgm:spPr/>
      <dgm:t>
        <a:bodyPr/>
        <a:lstStyle/>
        <a:p>
          <a:endParaRPr lang="en-US"/>
        </a:p>
      </dgm:t>
    </dgm:pt>
    <dgm:pt modelId="{A07B6BC1-6AC5-4AFF-AC62-5B32B1F0F09E}">
      <dgm:prSet/>
      <dgm:spPr/>
      <dgm:t>
        <a:bodyPr/>
        <a:lstStyle/>
        <a:p>
          <a:r>
            <a:rPr lang="en-CA"/>
            <a:t>Suricata Rules</a:t>
          </a:r>
          <a:endParaRPr lang="en-US"/>
        </a:p>
      </dgm:t>
    </dgm:pt>
    <dgm:pt modelId="{ACDB71BC-E3AA-478E-A3DD-F78DBB039E9D}" type="parTrans" cxnId="{DEDF7709-85C0-4572-8544-33FEB3C8FA23}">
      <dgm:prSet/>
      <dgm:spPr/>
      <dgm:t>
        <a:bodyPr/>
        <a:lstStyle/>
        <a:p>
          <a:endParaRPr lang="en-US"/>
        </a:p>
      </dgm:t>
    </dgm:pt>
    <dgm:pt modelId="{87501899-42A6-4193-A54D-722FC0D6D02F}" type="sibTrans" cxnId="{DEDF7709-85C0-4572-8544-33FEB3C8FA23}">
      <dgm:prSet/>
      <dgm:spPr/>
      <dgm:t>
        <a:bodyPr/>
        <a:lstStyle/>
        <a:p>
          <a:endParaRPr lang="en-US"/>
        </a:p>
      </dgm:t>
    </dgm:pt>
    <dgm:pt modelId="{DF999513-7E01-4124-93CF-3944DDB33CC2}">
      <dgm:prSet/>
      <dgm:spPr/>
      <dgm:t>
        <a:bodyPr/>
        <a:lstStyle/>
        <a:p>
          <a:r>
            <a:rPr lang="en-CA"/>
            <a:t>Network Intrusion Detection using Suricata</a:t>
          </a:r>
          <a:endParaRPr lang="en-US"/>
        </a:p>
      </dgm:t>
    </dgm:pt>
    <dgm:pt modelId="{C0338CB4-5BCE-4A31-9CBF-C4B43C3FF9C4}" type="parTrans" cxnId="{30BE56E9-AAE8-4E94-9E7D-13730EA47A1A}">
      <dgm:prSet/>
      <dgm:spPr/>
      <dgm:t>
        <a:bodyPr/>
        <a:lstStyle/>
        <a:p>
          <a:endParaRPr lang="en-US"/>
        </a:p>
      </dgm:t>
    </dgm:pt>
    <dgm:pt modelId="{3C0C85C6-6896-4DF8-9FFF-DDF96625D2F7}" type="sibTrans" cxnId="{30BE56E9-AAE8-4E94-9E7D-13730EA47A1A}">
      <dgm:prSet/>
      <dgm:spPr/>
      <dgm:t>
        <a:bodyPr/>
        <a:lstStyle/>
        <a:p>
          <a:endParaRPr lang="en-US"/>
        </a:p>
      </dgm:t>
    </dgm:pt>
    <dgm:pt modelId="{AE324B6A-07DA-4E17-9EBF-CD8D9E9082CF}">
      <dgm:prSet/>
      <dgm:spPr/>
      <dgm:t>
        <a:bodyPr/>
        <a:lstStyle/>
        <a:p>
          <a:r>
            <a:rPr lang="en-CA"/>
            <a:t>Integrating IDS with SIEM</a:t>
          </a:r>
          <a:endParaRPr lang="en-US"/>
        </a:p>
      </dgm:t>
    </dgm:pt>
    <dgm:pt modelId="{A335143E-DC9A-4F5E-A474-CEE8F46395FB}" type="parTrans" cxnId="{CD433916-20AC-4EBA-8B9F-A931C15171A5}">
      <dgm:prSet/>
      <dgm:spPr/>
      <dgm:t>
        <a:bodyPr/>
        <a:lstStyle/>
        <a:p>
          <a:endParaRPr lang="en-CA"/>
        </a:p>
      </dgm:t>
    </dgm:pt>
    <dgm:pt modelId="{8FE67C1C-8C8E-4A86-8177-FEE9A60DCB54}" type="sibTrans" cxnId="{CD433916-20AC-4EBA-8B9F-A931C15171A5}">
      <dgm:prSet/>
      <dgm:spPr/>
      <dgm:t>
        <a:bodyPr/>
        <a:lstStyle/>
        <a:p>
          <a:endParaRPr lang="en-CA"/>
        </a:p>
      </dgm:t>
    </dgm:pt>
    <dgm:pt modelId="{048D0634-50F2-4DE4-AB81-BE3773C899E4}">
      <dgm:prSet/>
      <dgm:spPr/>
      <dgm:t>
        <a:bodyPr/>
        <a:lstStyle/>
        <a:p>
          <a:r>
            <a:rPr lang="en-CA"/>
            <a:t>What is Suricata</a:t>
          </a:r>
          <a:endParaRPr lang="en-US"/>
        </a:p>
      </dgm:t>
    </dgm:pt>
    <dgm:pt modelId="{0594E611-36AF-4F7C-B12C-DD494E515B42}" type="parTrans" cxnId="{D2B2BA4A-9804-4653-BA74-CEC0284D4F70}">
      <dgm:prSet/>
      <dgm:spPr/>
      <dgm:t>
        <a:bodyPr/>
        <a:lstStyle/>
        <a:p>
          <a:endParaRPr lang="en-CA"/>
        </a:p>
      </dgm:t>
    </dgm:pt>
    <dgm:pt modelId="{2C8FF4DE-AC18-449A-9B3B-A055C0BDB256}" type="sibTrans" cxnId="{D2B2BA4A-9804-4653-BA74-CEC0284D4F70}">
      <dgm:prSet/>
      <dgm:spPr/>
      <dgm:t>
        <a:bodyPr/>
        <a:lstStyle/>
        <a:p>
          <a:endParaRPr lang="en-CA"/>
        </a:p>
      </dgm:t>
    </dgm:pt>
    <dgm:pt modelId="{B4709A1F-E753-4FA8-BCC0-102A284EB95B}" type="pres">
      <dgm:prSet presAssocID="{1AABDEE4-0E9E-4BEF-B963-7ACEBFCE0440}" presName="linear" presStyleCnt="0">
        <dgm:presLayoutVars>
          <dgm:animLvl val="lvl"/>
          <dgm:resizeHandles val="exact"/>
        </dgm:presLayoutVars>
      </dgm:prSet>
      <dgm:spPr/>
    </dgm:pt>
    <dgm:pt modelId="{56F443FE-405C-485F-8446-26E6168ECE1D}" type="pres">
      <dgm:prSet presAssocID="{D320E5A1-585E-494B-AC52-B57C0732BA14}" presName="parentText" presStyleLbl="node1" presStyleIdx="0" presStyleCnt="7">
        <dgm:presLayoutVars>
          <dgm:chMax val="0"/>
          <dgm:bulletEnabled val="1"/>
        </dgm:presLayoutVars>
      </dgm:prSet>
      <dgm:spPr/>
    </dgm:pt>
    <dgm:pt modelId="{98E38156-15B5-4D2B-B689-A6E755CF8F4B}" type="pres">
      <dgm:prSet presAssocID="{30423001-34C3-43FD-98A0-57E6C2F3E5A9}" presName="spacer" presStyleCnt="0"/>
      <dgm:spPr/>
    </dgm:pt>
    <dgm:pt modelId="{7E09E4E6-DDC4-44C0-985A-DFEA82B29DF6}" type="pres">
      <dgm:prSet presAssocID="{048D0634-50F2-4DE4-AB81-BE3773C899E4}" presName="parentText" presStyleLbl="node1" presStyleIdx="1" presStyleCnt="7">
        <dgm:presLayoutVars>
          <dgm:chMax val="0"/>
          <dgm:bulletEnabled val="1"/>
        </dgm:presLayoutVars>
      </dgm:prSet>
      <dgm:spPr/>
    </dgm:pt>
    <dgm:pt modelId="{D32C2253-9796-4E2B-9FE3-1A37470F6762}" type="pres">
      <dgm:prSet presAssocID="{2C8FF4DE-AC18-449A-9B3B-A055C0BDB256}" presName="spacer" presStyleCnt="0"/>
      <dgm:spPr/>
    </dgm:pt>
    <dgm:pt modelId="{2CF6B697-4920-427E-8344-C444FDFF96E0}" type="pres">
      <dgm:prSet presAssocID="{5F1E0169-71B6-4A31-B094-1E1FCB31A4DC}" presName="parentText" presStyleLbl="node1" presStyleIdx="2" presStyleCnt="7">
        <dgm:presLayoutVars>
          <dgm:chMax val="0"/>
          <dgm:bulletEnabled val="1"/>
        </dgm:presLayoutVars>
      </dgm:prSet>
      <dgm:spPr/>
    </dgm:pt>
    <dgm:pt modelId="{3539C543-FF4E-4991-B287-C23FBB557C8F}" type="pres">
      <dgm:prSet presAssocID="{E98D49A1-6D62-4B02-BCA0-4AA03724CCAF}" presName="spacer" presStyleCnt="0"/>
      <dgm:spPr/>
    </dgm:pt>
    <dgm:pt modelId="{F0746081-D614-4128-9CAB-6B1C6F8B36EA}" type="pres">
      <dgm:prSet presAssocID="{71CE7447-C1D6-4DA8-B228-C5D2CD069AAD}" presName="parentText" presStyleLbl="node1" presStyleIdx="3" presStyleCnt="7">
        <dgm:presLayoutVars>
          <dgm:chMax val="0"/>
          <dgm:bulletEnabled val="1"/>
        </dgm:presLayoutVars>
      </dgm:prSet>
      <dgm:spPr/>
    </dgm:pt>
    <dgm:pt modelId="{33EAD298-C86D-4741-B9F5-5437595FFE2B}" type="pres">
      <dgm:prSet presAssocID="{B1C3C361-FDB9-44C2-A68F-A409E296CEDB}" presName="spacer" presStyleCnt="0"/>
      <dgm:spPr/>
    </dgm:pt>
    <dgm:pt modelId="{5FCC253C-8167-4086-9617-9C4C788D8173}" type="pres">
      <dgm:prSet presAssocID="{A07B6BC1-6AC5-4AFF-AC62-5B32B1F0F09E}" presName="parentText" presStyleLbl="node1" presStyleIdx="4" presStyleCnt="7">
        <dgm:presLayoutVars>
          <dgm:chMax val="0"/>
          <dgm:bulletEnabled val="1"/>
        </dgm:presLayoutVars>
      </dgm:prSet>
      <dgm:spPr/>
    </dgm:pt>
    <dgm:pt modelId="{9CF02A54-6720-4D1E-8B78-563460ADE155}" type="pres">
      <dgm:prSet presAssocID="{87501899-42A6-4193-A54D-722FC0D6D02F}" presName="spacer" presStyleCnt="0"/>
      <dgm:spPr/>
    </dgm:pt>
    <dgm:pt modelId="{B0D0C52E-3499-4F4E-AB98-BAC524079E6E}" type="pres">
      <dgm:prSet presAssocID="{DF999513-7E01-4124-93CF-3944DDB33CC2}" presName="parentText" presStyleLbl="node1" presStyleIdx="5" presStyleCnt="7">
        <dgm:presLayoutVars>
          <dgm:chMax val="0"/>
          <dgm:bulletEnabled val="1"/>
        </dgm:presLayoutVars>
      </dgm:prSet>
      <dgm:spPr/>
    </dgm:pt>
    <dgm:pt modelId="{A0ECE123-C5E6-428D-AC36-3A58C0E318E3}" type="pres">
      <dgm:prSet presAssocID="{3C0C85C6-6896-4DF8-9FFF-DDF96625D2F7}" presName="spacer" presStyleCnt="0"/>
      <dgm:spPr/>
    </dgm:pt>
    <dgm:pt modelId="{24C17C3A-4860-4B73-8DBC-ADC70098D198}" type="pres">
      <dgm:prSet presAssocID="{AE324B6A-07DA-4E17-9EBF-CD8D9E9082CF}" presName="parentText" presStyleLbl="node1" presStyleIdx="6" presStyleCnt="7">
        <dgm:presLayoutVars>
          <dgm:chMax val="0"/>
          <dgm:bulletEnabled val="1"/>
        </dgm:presLayoutVars>
      </dgm:prSet>
      <dgm:spPr/>
    </dgm:pt>
  </dgm:ptLst>
  <dgm:cxnLst>
    <dgm:cxn modelId="{DEDF7709-85C0-4572-8544-33FEB3C8FA23}" srcId="{1AABDEE4-0E9E-4BEF-B963-7ACEBFCE0440}" destId="{A07B6BC1-6AC5-4AFF-AC62-5B32B1F0F09E}" srcOrd="4" destOrd="0" parTransId="{ACDB71BC-E3AA-478E-A3DD-F78DBB039E9D}" sibTransId="{87501899-42A6-4193-A54D-722FC0D6D02F}"/>
    <dgm:cxn modelId="{CD433916-20AC-4EBA-8B9F-A931C15171A5}" srcId="{1AABDEE4-0E9E-4BEF-B963-7ACEBFCE0440}" destId="{AE324B6A-07DA-4E17-9EBF-CD8D9E9082CF}" srcOrd="6" destOrd="0" parTransId="{A335143E-DC9A-4F5E-A474-CEE8F46395FB}" sibTransId="{8FE67C1C-8C8E-4A86-8177-FEE9A60DCB54}"/>
    <dgm:cxn modelId="{C60B0A29-0D1A-4AD4-97D4-0F5B96CF2174}" type="presOf" srcId="{048D0634-50F2-4DE4-AB81-BE3773C899E4}" destId="{7E09E4E6-DDC4-44C0-985A-DFEA82B29DF6}" srcOrd="0" destOrd="0" presId="urn:microsoft.com/office/officeart/2005/8/layout/vList2"/>
    <dgm:cxn modelId="{E96A5849-6211-49FA-9597-2335D290C4EF}" srcId="{1AABDEE4-0E9E-4BEF-B963-7ACEBFCE0440}" destId="{D320E5A1-585E-494B-AC52-B57C0732BA14}" srcOrd="0" destOrd="0" parTransId="{E75A0C49-733E-45B0-9D57-8D5A1B61F83D}" sibTransId="{30423001-34C3-43FD-98A0-57E6C2F3E5A9}"/>
    <dgm:cxn modelId="{99C7E549-891B-4911-B3DA-3FF6BAD2AE33}" type="presOf" srcId="{A07B6BC1-6AC5-4AFF-AC62-5B32B1F0F09E}" destId="{5FCC253C-8167-4086-9617-9C4C788D8173}" srcOrd="0" destOrd="0" presId="urn:microsoft.com/office/officeart/2005/8/layout/vList2"/>
    <dgm:cxn modelId="{D2B2BA4A-9804-4653-BA74-CEC0284D4F70}" srcId="{1AABDEE4-0E9E-4BEF-B963-7ACEBFCE0440}" destId="{048D0634-50F2-4DE4-AB81-BE3773C899E4}" srcOrd="1" destOrd="0" parTransId="{0594E611-36AF-4F7C-B12C-DD494E515B42}" sibTransId="{2C8FF4DE-AC18-449A-9B3B-A055C0BDB256}"/>
    <dgm:cxn modelId="{E828A073-EF1C-4340-9D10-B76A094A30EB}" type="presOf" srcId="{D320E5A1-585E-494B-AC52-B57C0732BA14}" destId="{56F443FE-405C-485F-8446-26E6168ECE1D}" srcOrd="0" destOrd="0" presId="urn:microsoft.com/office/officeart/2005/8/layout/vList2"/>
    <dgm:cxn modelId="{2DC09A79-54C7-4680-ACF3-CCA951B9B350}" type="presOf" srcId="{1AABDEE4-0E9E-4BEF-B963-7ACEBFCE0440}" destId="{B4709A1F-E753-4FA8-BCC0-102A284EB95B}" srcOrd="0" destOrd="0" presId="urn:microsoft.com/office/officeart/2005/8/layout/vList2"/>
    <dgm:cxn modelId="{B49F6E85-5055-418B-8B8C-463F5B5B39EF}" type="presOf" srcId="{71CE7447-C1D6-4DA8-B228-C5D2CD069AAD}" destId="{F0746081-D614-4128-9CAB-6B1C6F8B36EA}" srcOrd="0" destOrd="0" presId="urn:microsoft.com/office/officeart/2005/8/layout/vList2"/>
    <dgm:cxn modelId="{766E04C4-AEE1-4817-B59A-39503FB4B45A}" srcId="{1AABDEE4-0E9E-4BEF-B963-7ACEBFCE0440}" destId="{5F1E0169-71B6-4A31-B094-1E1FCB31A4DC}" srcOrd="2" destOrd="0" parTransId="{CCCAE558-91CD-4E1F-AA6D-D8A884AC72C0}" sibTransId="{E98D49A1-6D62-4B02-BCA0-4AA03724CCAF}"/>
    <dgm:cxn modelId="{EBB966CC-C557-43B4-B32F-4FB354EC5781}" type="presOf" srcId="{AE324B6A-07DA-4E17-9EBF-CD8D9E9082CF}" destId="{24C17C3A-4860-4B73-8DBC-ADC70098D198}" srcOrd="0" destOrd="0" presId="urn:microsoft.com/office/officeart/2005/8/layout/vList2"/>
    <dgm:cxn modelId="{F195F8E5-75D0-40A9-95CF-1A5AA6A62B8F}" type="presOf" srcId="{5F1E0169-71B6-4A31-B094-1E1FCB31A4DC}" destId="{2CF6B697-4920-427E-8344-C444FDFF96E0}" srcOrd="0" destOrd="0" presId="urn:microsoft.com/office/officeart/2005/8/layout/vList2"/>
    <dgm:cxn modelId="{30BE56E9-AAE8-4E94-9E7D-13730EA47A1A}" srcId="{1AABDEE4-0E9E-4BEF-B963-7ACEBFCE0440}" destId="{DF999513-7E01-4124-93CF-3944DDB33CC2}" srcOrd="5" destOrd="0" parTransId="{C0338CB4-5BCE-4A31-9CBF-C4B43C3FF9C4}" sibTransId="{3C0C85C6-6896-4DF8-9FFF-DDF96625D2F7}"/>
    <dgm:cxn modelId="{38FFADEE-29BC-4ABA-8BD8-1DBA11482CB9}" type="presOf" srcId="{DF999513-7E01-4124-93CF-3944DDB33CC2}" destId="{B0D0C52E-3499-4F4E-AB98-BAC524079E6E}" srcOrd="0" destOrd="0" presId="urn:microsoft.com/office/officeart/2005/8/layout/vList2"/>
    <dgm:cxn modelId="{6A5206F2-0FDB-4AE6-B9DC-F33702AEAD89}" srcId="{1AABDEE4-0E9E-4BEF-B963-7ACEBFCE0440}" destId="{71CE7447-C1D6-4DA8-B228-C5D2CD069AAD}" srcOrd="3" destOrd="0" parTransId="{21150BD7-627E-4643-B5BB-01E3A9E476D8}" sibTransId="{B1C3C361-FDB9-44C2-A68F-A409E296CEDB}"/>
    <dgm:cxn modelId="{72F66FAE-81A6-4F48-91B9-83DE31A2A6B5}" type="presParOf" srcId="{B4709A1F-E753-4FA8-BCC0-102A284EB95B}" destId="{56F443FE-405C-485F-8446-26E6168ECE1D}" srcOrd="0" destOrd="0" presId="urn:microsoft.com/office/officeart/2005/8/layout/vList2"/>
    <dgm:cxn modelId="{43959675-B0C8-49B9-860B-759057CD29B8}" type="presParOf" srcId="{B4709A1F-E753-4FA8-BCC0-102A284EB95B}" destId="{98E38156-15B5-4D2B-B689-A6E755CF8F4B}" srcOrd="1" destOrd="0" presId="urn:microsoft.com/office/officeart/2005/8/layout/vList2"/>
    <dgm:cxn modelId="{15F0407B-5A15-446E-B7E1-8BBA2DE0BB99}" type="presParOf" srcId="{B4709A1F-E753-4FA8-BCC0-102A284EB95B}" destId="{7E09E4E6-DDC4-44C0-985A-DFEA82B29DF6}" srcOrd="2" destOrd="0" presId="urn:microsoft.com/office/officeart/2005/8/layout/vList2"/>
    <dgm:cxn modelId="{D360F233-42E9-45C6-A1EA-BD9374CA8D9B}" type="presParOf" srcId="{B4709A1F-E753-4FA8-BCC0-102A284EB95B}" destId="{D32C2253-9796-4E2B-9FE3-1A37470F6762}" srcOrd="3" destOrd="0" presId="urn:microsoft.com/office/officeart/2005/8/layout/vList2"/>
    <dgm:cxn modelId="{1D596864-547F-4BBA-B6B6-C0608DD9F661}" type="presParOf" srcId="{B4709A1F-E753-4FA8-BCC0-102A284EB95B}" destId="{2CF6B697-4920-427E-8344-C444FDFF96E0}" srcOrd="4" destOrd="0" presId="urn:microsoft.com/office/officeart/2005/8/layout/vList2"/>
    <dgm:cxn modelId="{5F318125-7272-4586-B43D-C50290549274}" type="presParOf" srcId="{B4709A1F-E753-4FA8-BCC0-102A284EB95B}" destId="{3539C543-FF4E-4991-B287-C23FBB557C8F}" srcOrd="5" destOrd="0" presId="urn:microsoft.com/office/officeart/2005/8/layout/vList2"/>
    <dgm:cxn modelId="{F6A2677E-5255-49D7-88C3-54E75CDD1554}" type="presParOf" srcId="{B4709A1F-E753-4FA8-BCC0-102A284EB95B}" destId="{F0746081-D614-4128-9CAB-6B1C6F8B36EA}" srcOrd="6" destOrd="0" presId="urn:microsoft.com/office/officeart/2005/8/layout/vList2"/>
    <dgm:cxn modelId="{EBF99D6B-A89C-4024-9E0B-7A05BF7BB494}" type="presParOf" srcId="{B4709A1F-E753-4FA8-BCC0-102A284EB95B}" destId="{33EAD298-C86D-4741-B9F5-5437595FFE2B}" srcOrd="7" destOrd="0" presId="urn:microsoft.com/office/officeart/2005/8/layout/vList2"/>
    <dgm:cxn modelId="{8459089A-0128-4264-A60E-B280C3734A1B}" type="presParOf" srcId="{B4709A1F-E753-4FA8-BCC0-102A284EB95B}" destId="{5FCC253C-8167-4086-9617-9C4C788D8173}" srcOrd="8" destOrd="0" presId="urn:microsoft.com/office/officeart/2005/8/layout/vList2"/>
    <dgm:cxn modelId="{2962DE8F-AF50-4302-A6D0-F54F314FE1AD}" type="presParOf" srcId="{B4709A1F-E753-4FA8-BCC0-102A284EB95B}" destId="{9CF02A54-6720-4D1E-8B78-563460ADE155}" srcOrd="9" destOrd="0" presId="urn:microsoft.com/office/officeart/2005/8/layout/vList2"/>
    <dgm:cxn modelId="{9CFFDA1B-EF53-4B6B-9489-FB717311B68D}" type="presParOf" srcId="{B4709A1F-E753-4FA8-BCC0-102A284EB95B}" destId="{B0D0C52E-3499-4F4E-AB98-BAC524079E6E}" srcOrd="10" destOrd="0" presId="urn:microsoft.com/office/officeart/2005/8/layout/vList2"/>
    <dgm:cxn modelId="{C28E6BFE-E763-44C5-B10F-78897E3473E9}" type="presParOf" srcId="{B4709A1F-E753-4FA8-BCC0-102A284EB95B}" destId="{A0ECE123-C5E6-428D-AC36-3A58C0E318E3}" srcOrd="11" destOrd="0" presId="urn:microsoft.com/office/officeart/2005/8/layout/vList2"/>
    <dgm:cxn modelId="{CB6C426C-C40F-4FCB-9285-670136F407CC}" type="presParOf" srcId="{B4709A1F-E753-4FA8-BCC0-102A284EB95B}" destId="{24C17C3A-4860-4B73-8DBC-ADC70098D19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443FE-405C-485F-8446-26E6168ECE1D}">
      <dsp:nvSpPr>
        <dsp:cNvPr id="0" name=""/>
        <dsp:cNvSpPr/>
      </dsp:nvSpPr>
      <dsp:spPr>
        <a:xfrm>
          <a:off x="0" y="611670"/>
          <a:ext cx="5826934" cy="527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Introduction to IDS</a:t>
          </a:r>
          <a:endParaRPr lang="en-US" sz="2200" kern="1200"/>
        </a:p>
      </dsp:txBody>
      <dsp:txXfrm>
        <a:off x="25759" y="637429"/>
        <a:ext cx="5775416" cy="476152"/>
      </dsp:txXfrm>
    </dsp:sp>
    <dsp:sp modelId="{7E09E4E6-DDC4-44C0-985A-DFEA82B29DF6}">
      <dsp:nvSpPr>
        <dsp:cNvPr id="0" name=""/>
        <dsp:cNvSpPr/>
      </dsp:nvSpPr>
      <dsp:spPr>
        <a:xfrm>
          <a:off x="0" y="1202700"/>
          <a:ext cx="5826934" cy="527670"/>
        </a:xfrm>
        <a:prstGeom prst="roundRect">
          <a:avLst/>
        </a:prstGeom>
        <a:solidFill>
          <a:schemeClr val="accent2">
            <a:hueOff val="347367"/>
            <a:satOff val="1059"/>
            <a:lumOff val="-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What is Suricata</a:t>
          </a:r>
          <a:endParaRPr lang="en-US" sz="2200" kern="1200"/>
        </a:p>
      </dsp:txBody>
      <dsp:txXfrm>
        <a:off x="25759" y="1228459"/>
        <a:ext cx="5775416" cy="476152"/>
      </dsp:txXfrm>
    </dsp:sp>
    <dsp:sp modelId="{2CF6B697-4920-427E-8344-C444FDFF96E0}">
      <dsp:nvSpPr>
        <dsp:cNvPr id="0" name=""/>
        <dsp:cNvSpPr/>
      </dsp:nvSpPr>
      <dsp:spPr>
        <a:xfrm>
          <a:off x="0" y="1793731"/>
          <a:ext cx="5826934" cy="527670"/>
        </a:xfrm>
        <a:prstGeom prst="roundRect">
          <a:avLst/>
        </a:prstGeom>
        <a:solidFill>
          <a:schemeClr val="accent2">
            <a:hueOff val="694734"/>
            <a:satOff val="2118"/>
            <a:lumOff val="-15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CA" sz="2200" kern="1200"/>
            <a:t>Installation &amp; Configuration</a:t>
          </a:r>
          <a:endParaRPr lang="en-US" sz="2200" kern="1200">
            <a:latin typeface="Footlight MT Light"/>
          </a:endParaRPr>
        </a:p>
      </dsp:txBody>
      <dsp:txXfrm>
        <a:off x="25759" y="1819490"/>
        <a:ext cx="5775416" cy="476152"/>
      </dsp:txXfrm>
    </dsp:sp>
    <dsp:sp modelId="{F0746081-D614-4128-9CAB-6B1C6F8B36EA}">
      <dsp:nvSpPr>
        <dsp:cNvPr id="0" name=""/>
        <dsp:cNvSpPr/>
      </dsp:nvSpPr>
      <dsp:spPr>
        <a:xfrm>
          <a:off x="0" y="2384761"/>
          <a:ext cx="5826934" cy="527670"/>
        </a:xfrm>
        <a:prstGeom prst="roundRect">
          <a:avLst/>
        </a:prstGeom>
        <a:solidFill>
          <a:schemeClr val="accent2">
            <a:hueOff val="1042102"/>
            <a:satOff val="3177"/>
            <a:lumOff val="-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Configuration Files</a:t>
          </a:r>
          <a:endParaRPr lang="en-US" sz="2200" kern="1200"/>
        </a:p>
      </dsp:txBody>
      <dsp:txXfrm>
        <a:off x="25759" y="2410520"/>
        <a:ext cx="5775416" cy="476152"/>
      </dsp:txXfrm>
    </dsp:sp>
    <dsp:sp modelId="{5FCC253C-8167-4086-9617-9C4C788D8173}">
      <dsp:nvSpPr>
        <dsp:cNvPr id="0" name=""/>
        <dsp:cNvSpPr/>
      </dsp:nvSpPr>
      <dsp:spPr>
        <a:xfrm>
          <a:off x="0" y="2975791"/>
          <a:ext cx="5826934" cy="527670"/>
        </a:xfrm>
        <a:prstGeom prst="roundRect">
          <a:avLst/>
        </a:prstGeom>
        <a:solidFill>
          <a:schemeClr val="accent2">
            <a:hueOff val="1389469"/>
            <a:satOff val="4237"/>
            <a:lumOff val="-3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Suricata Rules</a:t>
          </a:r>
          <a:endParaRPr lang="en-US" sz="2200" kern="1200"/>
        </a:p>
      </dsp:txBody>
      <dsp:txXfrm>
        <a:off x="25759" y="3001550"/>
        <a:ext cx="5775416" cy="476152"/>
      </dsp:txXfrm>
    </dsp:sp>
    <dsp:sp modelId="{B0D0C52E-3499-4F4E-AB98-BAC524079E6E}">
      <dsp:nvSpPr>
        <dsp:cNvPr id="0" name=""/>
        <dsp:cNvSpPr/>
      </dsp:nvSpPr>
      <dsp:spPr>
        <a:xfrm>
          <a:off x="0" y="3566821"/>
          <a:ext cx="5826934" cy="527670"/>
        </a:xfrm>
        <a:prstGeom prst="roundRect">
          <a:avLst/>
        </a:prstGeom>
        <a:solidFill>
          <a:schemeClr val="accent2">
            <a:hueOff val="1736836"/>
            <a:satOff val="5296"/>
            <a:lumOff val="-37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Network Intrusion Detection using Suricata</a:t>
          </a:r>
          <a:endParaRPr lang="en-US" sz="2200" kern="1200"/>
        </a:p>
      </dsp:txBody>
      <dsp:txXfrm>
        <a:off x="25759" y="3592580"/>
        <a:ext cx="5775416" cy="476152"/>
      </dsp:txXfrm>
    </dsp:sp>
    <dsp:sp modelId="{24C17C3A-4860-4B73-8DBC-ADC70098D198}">
      <dsp:nvSpPr>
        <dsp:cNvPr id="0" name=""/>
        <dsp:cNvSpPr/>
      </dsp:nvSpPr>
      <dsp:spPr>
        <a:xfrm>
          <a:off x="0" y="4157851"/>
          <a:ext cx="5826934" cy="527670"/>
        </a:xfrm>
        <a:prstGeom prst="roundRect">
          <a:avLst/>
        </a:prstGeom>
        <a:solidFill>
          <a:schemeClr val="accent2">
            <a:hueOff val="2084203"/>
            <a:satOff val="6355"/>
            <a:lumOff val="-45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CA" sz="2200" kern="1200"/>
            <a:t>Integrating IDS with SIEM</a:t>
          </a:r>
          <a:endParaRPr lang="en-US" sz="2200" kern="1200"/>
        </a:p>
      </dsp:txBody>
      <dsp:txXfrm>
        <a:off x="25759" y="4183610"/>
        <a:ext cx="5775416" cy="476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11/24/2024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83210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11/24/2024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257947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11/24/2024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33415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11/24/2024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27833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11/24/2024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96985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11/24/2024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19019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11/24/2024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775242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11/24/2024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3515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11/24/2024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81338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11/24/2024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14317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11/24/2024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83088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11/24/2024</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a:p>
        </p:txBody>
      </p:sp>
    </p:spTree>
    <p:extLst>
      <p:ext uri="{BB962C8B-B14F-4D97-AF65-F5344CB8AC3E}">
        <p14:creationId xmlns:p14="http://schemas.microsoft.com/office/powerpoint/2010/main" val="119960225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83" r:id="rId6"/>
    <p:sldLayoutId id="2147483788" r:id="rId7"/>
    <p:sldLayoutId id="2147483784" r:id="rId8"/>
    <p:sldLayoutId id="2147483785" r:id="rId9"/>
    <p:sldLayoutId id="2147483786" r:id="rId10"/>
    <p:sldLayoutId id="2147483787"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19_3F7EC5F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ibm.com/topics/intrusion-detection-system" TargetMode="External"/><Relationship Id="rId3" Type="http://schemas.openxmlformats.org/officeDocument/2006/relationships/hyperlink" Target="https://oisf.net/" TargetMode="External"/><Relationship Id="rId7" Type="http://schemas.openxmlformats.org/officeDocument/2006/relationships/hyperlink" Target="https://www.paloaltonetworks.ca/cyberpedia/what-is-an-intrusion-detection-system-ids" TargetMode="External"/><Relationship Id="rId2" Type="http://schemas.openxmlformats.org/officeDocument/2006/relationships/hyperlink" Target="https://suricata.io/" TargetMode="External"/><Relationship Id="rId1" Type="http://schemas.openxmlformats.org/officeDocument/2006/relationships/slideLayout" Target="../slideLayouts/slideLayout2.xml"/><Relationship Id="rId6" Type="http://schemas.openxmlformats.org/officeDocument/2006/relationships/hyperlink" Target="https://docs.suricata.io/en/latest/install.html" TargetMode="External"/><Relationship Id="rId5" Type="http://schemas.openxmlformats.org/officeDocument/2006/relationships/hyperlink" Target="https://ubuntu.com/download/server" TargetMode="External"/><Relationship Id="rId4" Type="http://schemas.openxmlformats.org/officeDocument/2006/relationships/hyperlink" Target="https://www.splunk.com/"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uricata.io/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10_2033C5C.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red geometric pattern">
            <a:extLst>
              <a:ext uri="{FF2B5EF4-FFF2-40B4-BE49-F238E27FC236}">
                <a16:creationId xmlns:a16="http://schemas.microsoft.com/office/drawing/2014/main" id="{3046E5C1-1968-DFE2-6FB9-CABBE79269C9}"/>
              </a:ext>
            </a:extLst>
          </p:cNvPr>
          <p:cNvPicPr>
            <a:picLocks noChangeAspect="1"/>
          </p:cNvPicPr>
          <p:nvPr/>
        </p:nvPicPr>
        <p:blipFill>
          <a:blip r:embed="rId2">
            <a:alphaModFix amt="40000"/>
          </a:blip>
          <a:srcRect t="11474" r="-1" b="4234"/>
          <a:stretch/>
        </p:blipFill>
        <p:spPr>
          <a:xfrm>
            <a:off x="20" y="10"/>
            <a:ext cx="12188932" cy="6857990"/>
          </a:xfrm>
          <a:prstGeom prst="rect">
            <a:avLst/>
          </a:prstGeom>
          <a:ln w="12700">
            <a:noFill/>
          </a:ln>
        </p:spPr>
      </p:pic>
      <p:grpSp>
        <p:nvGrpSpPr>
          <p:cNvPr id="22" name="Group 21">
            <a:extLst>
              <a:ext uri="{FF2B5EF4-FFF2-40B4-BE49-F238E27FC236}">
                <a16:creationId xmlns:a16="http://schemas.microsoft.com/office/drawing/2014/main" id="{654AC0FE-C43D-49AC-9730-284354DEC8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8366" y="87"/>
            <a:ext cx="10933011" cy="6864297"/>
            <a:chOff x="628366" y="87"/>
            <a:chExt cx="10933011" cy="6864297"/>
          </a:xfrm>
        </p:grpSpPr>
        <p:cxnSp>
          <p:nvCxnSpPr>
            <p:cNvPr id="23" name="Straight Connector 22">
              <a:extLst>
                <a:ext uri="{FF2B5EF4-FFF2-40B4-BE49-F238E27FC236}">
                  <a16:creationId xmlns:a16="http://schemas.microsoft.com/office/drawing/2014/main" id="{246F6FE9-8F24-4E96-8FA6-DABE61A20C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282750" y="3429044"/>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C5E755-8FD9-4EBF-978B-015F9339F3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688336" y="3429043"/>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C7F63B7-3E85-42EC-8447-F6699247E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8366"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Graphic 11">
              <a:extLst>
                <a:ext uri="{FF2B5EF4-FFF2-40B4-BE49-F238E27FC236}">
                  <a16:creationId xmlns:a16="http://schemas.microsoft.com/office/drawing/2014/main" id="{AFDFA9EA-AAC0-416F-A0E9-ACD410E9D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cxnSp>
          <p:nvCxnSpPr>
            <p:cNvPr id="27" name="Straight Connector 26">
              <a:extLst>
                <a:ext uri="{FF2B5EF4-FFF2-40B4-BE49-F238E27FC236}">
                  <a16:creationId xmlns:a16="http://schemas.microsoft.com/office/drawing/2014/main" id="{C4EF7E7E-9948-4D78-BE70-F624A62D85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4010"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975AAAB-9AEC-496F-94E4-CE5330CB4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2421" y="3431507"/>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5BF383-42C5-4FE4-894A-17B84AF22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6164"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846425B-F59D-B637-2E3F-974B9919EB19}"/>
              </a:ext>
            </a:extLst>
          </p:cNvPr>
          <p:cNvSpPr>
            <a:spLocks noGrp="1"/>
          </p:cNvSpPr>
          <p:nvPr>
            <p:ph type="ctrTitle"/>
          </p:nvPr>
        </p:nvSpPr>
        <p:spPr>
          <a:xfrm>
            <a:off x="3471863" y="2569464"/>
            <a:ext cx="5248275" cy="1024128"/>
          </a:xfrm>
        </p:spPr>
        <p:txBody>
          <a:bodyPr anchor="t">
            <a:normAutofit/>
          </a:bodyPr>
          <a:lstStyle/>
          <a:p>
            <a:pPr algn="ctr"/>
            <a:r>
              <a:rPr lang="en-CA">
                <a:solidFill>
                  <a:srgbClr val="FFFFFF"/>
                </a:solidFill>
              </a:rPr>
              <a:t>SURICATA</a:t>
            </a:r>
          </a:p>
        </p:txBody>
      </p:sp>
      <p:sp>
        <p:nvSpPr>
          <p:cNvPr id="3" name="Subtitle 2">
            <a:extLst>
              <a:ext uri="{FF2B5EF4-FFF2-40B4-BE49-F238E27FC236}">
                <a16:creationId xmlns:a16="http://schemas.microsoft.com/office/drawing/2014/main" id="{1A9D2ACE-AB10-2A24-F461-BF8828B2692B}"/>
              </a:ext>
            </a:extLst>
          </p:cNvPr>
          <p:cNvSpPr>
            <a:spLocks noGrp="1"/>
          </p:cNvSpPr>
          <p:nvPr>
            <p:ph type="subTitle" idx="1"/>
          </p:nvPr>
        </p:nvSpPr>
        <p:spPr>
          <a:xfrm>
            <a:off x="3471863" y="3364992"/>
            <a:ext cx="5248275" cy="739878"/>
          </a:xfrm>
        </p:spPr>
        <p:txBody>
          <a:bodyPr anchor="ctr">
            <a:normAutofit/>
          </a:bodyPr>
          <a:lstStyle/>
          <a:p>
            <a:pPr algn="ctr"/>
            <a:r>
              <a:rPr lang="en-CA">
                <a:solidFill>
                  <a:srgbClr val="FFFFFF"/>
                </a:solidFill>
              </a:rPr>
              <a:t>Intrusion Detection System</a:t>
            </a:r>
          </a:p>
        </p:txBody>
      </p:sp>
    </p:spTree>
    <p:extLst>
      <p:ext uri="{BB962C8B-B14F-4D97-AF65-F5344CB8AC3E}">
        <p14:creationId xmlns:p14="http://schemas.microsoft.com/office/powerpoint/2010/main" val="22324319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77628-23AF-A066-27BC-B5961727680C}"/>
              </a:ext>
            </a:extLst>
          </p:cNvPr>
          <p:cNvSpPr>
            <a:spLocks noGrp="1"/>
          </p:cNvSpPr>
          <p:nvPr>
            <p:ph type="title"/>
          </p:nvPr>
        </p:nvSpPr>
        <p:spPr>
          <a:xfrm>
            <a:off x="838200" y="727323"/>
            <a:ext cx="10515600" cy="918597"/>
          </a:xfrm>
        </p:spPr>
        <p:txBody>
          <a:bodyPr>
            <a:normAutofit/>
          </a:bodyPr>
          <a:lstStyle/>
          <a:p>
            <a:r>
              <a:rPr lang="en-CA" sz="4000"/>
              <a:t>Configuration Files</a:t>
            </a:r>
          </a:p>
        </p:txBody>
      </p:sp>
      <p:sp>
        <p:nvSpPr>
          <p:cNvPr id="3" name="Content Placeholder 2">
            <a:extLst>
              <a:ext uri="{FF2B5EF4-FFF2-40B4-BE49-F238E27FC236}">
                <a16:creationId xmlns:a16="http://schemas.microsoft.com/office/drawing/2014/main" id="{4E79DF70-E71B-AEDD-69DD-FBC1C4205742}"/>
              </a:ext>
            </a:extLst>
          </p:cNvPr>
          <p:cNvSpPr>
            <a:spLocks noGrp="1"/>
          </p:cNvSpPr>
          <p:nvPr>
            <p:ph idx="1"/>
          </p:nvPr>
        </p:nvSpPr>
        <p:spPr>
          <a:xfrm>
            <a:off x="838200" y="1878512"/>
            <a:ext cx="10515600" cy="3821778"/>
          </a:xfrm>
        </p:spPr>
        <p:txBody>
          <a:bodyPr/>
          <a:lstStyle/>
          <a:p>
            <a:r>
              <a:rPr lang="en-CA"/>
              <a:t>To effectively monitor network traffic, we must specify the correct </a:t>
            </a:r>
            <a:r>
              <a:rPr lang="en-CA" b="1"/>
              <a:t>interfaces</a:t>
            </a:r>
            <a:r>
              <a:rPr lang="en-CA"/>
              <a:t> and the appropriate </a:t>
            </a:r>
            <a:r>
              <a:rPr lang="en-CA" b="1"/>
              <a:t>network address</a:t>
            </a:r>
            <a:r>
              <a:rPr lang="en-CA"/>
              <a:t>.</a:t>
            </a:r>
          </a:p>
          <a:p>
            <a:r>
              <a:rPr lang="en-CA"/>
              <a:t>Suricata's configuration are stored in the </a:t>
            </a:r>
            <a:r>
              <a:rPr lang="en-CA" b="1"/>
              <a:t>suricata.yaml </a:t>
            </a:r>
            <a:r>
              <a:rPr lang="en-CA"/>
              <a:t>file, which is located in the </a:t>
            </a:r>
            <a:r>
              <a:rPr lang="en-CA" u="sng"/>
              <a:t>/etc/suricata/</a:t>
            </a:r>
            <a:r>
              <a:rPr lang="en-CA"/>
              <a:t> directory.</a:t>
            </a:r>
          </a:p>
          <a:p>
            <a:endParaRPr lang="en-CA"/>
          </a:p>
        </p:txBody>
      </p:sp>
      <p:pic>
        <p:nvPicPr>
          <p:cNvPr id="5" name="Picture 4" descr="A screenshot of a computer error&#10;&#10;Description automatically generated">
            <a:extLst>
              <a:ext uri="{FF2B5EF4-FFF2-40B4-BE49-F238E27FC236}">
                <a16:creationId xmlns:a16="http://schemas.microsoft.com/office/drawing/2014/main" id="{A9BC5214-B824-7F6F-D965-0C1E98368D26}"/>
              </a:ext>
            </a:extLst>
          </p:cNvPr>
          <p:cNvPicPr>
            <a:picLocks noChangeAspect="1"/>
          </p:cNvPicPr>
          <p:nvPr/>
        </p:nvPicPr>
        <p:blipFill>
          <a:blip r:embed="rId2">
            <a:extLst>
              <a:ext uri="{28A0092B-C50C-407E-A947-70E740481C1C}">
                <a14:useLocalDpi xmlns:a14="http://schemas.microsoft.com/office/drawing/2010/main" val="0"/>
              </a:ext>
            </a:extLst>
          </a:blip>
          <a:srcRect r="6693"/>
          <a:stretch/>
        </p:blipFill>
        <p:spPr>
          <a:xfrm>
            <a:off x="1049802" y="3547872"/>
            <a:ext cx="4968794" cy="1750072"/>
          </a:xfrm>
          <a:prstGeom prst="rect">
            <a:avLst/>
          </a:prstGeom>
          <a:ln w="19050">
            <a:solidFill>
              <a:schemeClr val="accent2"/>
            </a:solidFill>
          </a:ln>
        </p:spPr>
      </p:pic>
      <p:cxnSp>
        <p:nvCxnSpPr>
          <p:cNvPr id="7" name="Straight Arrow Connector 6">
            <a:extLst>
              <a:ext uri="{FF2B5EF4-FFF2-40B4-BE49-F238E27FC236}">
                <a16:creationId xmlns:a16="http://schemas.microsoft.com/office/drawing/2014/main" id="{654DC96B-E44A-7836-EE65-6689B4304A59}"/>
              </a:ext>
            </a:extLst>
          </p:cNvPr>
          <p:cNvCxnSpPr>
            <a:cxnSpLocks/>
          </p:cNvCxnSpPr>
          <p:nvPr/>
        </p:nvCxnSpPr>
        <p:spPr>
          <a:xfrm flipH="1">
            <a:off x="3712412" y="3429000"/>
            <a:ext cx="1618540" cy="667512"/>
          </a:xfrm>
          <a:prstGeom prst="straightConnector1">
            <a:avLst/>
          </a:prstGeom>
          <a:ln w="28575">
            <a:solidFill>
              <a:srgbClr val="7030A0"/>
            </a:solidFill>
            <a:tailEnd type="triangle"/>
          </a:ln>
        </p:spPr>
        <p:style>
          <a:lnRef idx="1">
            <a:schemeClr val="accent3"/>
          </a:lnRef>
          <a:fillRef idx="0">
            <a:schemeClr val="accent3"/>
          </a:fillRef>
          <a:effectRef idx="0">
            <a:schemeClr val="accent3"/>
          </a:effectRef>
          <a:fontRef idx="minor">
            <a:schemeClr val="tx1"/>
          </a:fontRef>
        </p:style>
      </p:cxnSp>
      <p:pic>
        <p:nvPicPr>
          <p:cNvPr id="11" name="Picture 10" descr="A screenshot of a computer&#10;&#10;Description automatically generated">
            <a:extLst>
              <a:ext uri="{FF2B5EF4-FFF2-40B4-BE49-F238E27FC236}">
                <a16:creationId xmlns:a16="http://schemas.microsoft.com/office/drawing/2014/main" id="{2C63D64F-4C43-B3B8-5C5D-295409A44411}"/>
              </a:ext>
            </a:extLst>
          </p:cNvPr>
          <p:cNvPicPr>
            <a:picLocks noChangeAspect="1"/>
          </p:cNvPicPr>
          <p:nvPr/>
        </p:nvPicPr>
        <p:blipFill>
          <a:blip r:embed="rId3">
            <a:extLst>
              <a:ext uri="{28A0092B-C50C-407E-A947-70E740481C1C}">
                <a14:useLocalDpi xmlns:a14="http://schemas.microsoft.com/office/drawing/2010/main" val="0"/>
              </a:ext>
            </a:extLst>
          </a:blip>
          <a:srcRect r="9785"/>
          <a:stretch/>
        </p:blipFill>
        <p:spPr>
          <a:xfrm>
            <a:off x="6329029" y="3395434"/>
            <a:ext cx="4813169" cy="2054947"/>
          </a:xfrm>
          <a:prstGeom prst="rect">
            <a:avLst/>
          </a:prstGeom>
          <a:ln w="19050">
            <a:solidFill>
              <a:schemeClr val="accent2"/>
            </a:solidFill>
          </a:ln>
        </p:spPr>
      </p:pic>
      <p:cxnSp>
        <p:nvCxnSpPr>
          <p:cNvPr id="12" name="Straight Arrow Connector 11">
            <a:extLst>
              <a:ext uri="{FF2B5EF4-FFF2-40B4-BE49-F238E27FC236}">
                <a16:creationId xmlns:a16="http://schemas.microsoft.com/office/drawing/2014/main" id="{AA5FA118-3D14-FDD2-1F0D-F1B95EF480E8}"/>
              </a:ext>
            </a:extLst>
          </p:cNvPr>
          <p:cNvCxnSpPr>
            <a:cxnSpLocks/>
          </p:cNvCxnSpPr>
          <p:nvPr/>
        </p:nvCxnSpPr>
        <p:spPr>
          <a:xfrm flipH="1">
            <a:off x="7926343" y="3095244"/>
            <a:ext cx="1618540" cy="667512"/>
          </a:xfrm>
          <a:prstGeom prst="straightConnector1">
            <a:avLst/>
          </a:prstGeom>
          <a:ln w="28575">
            <a:solidFill>
              <a:srgbClr val="7030A0"/>
            </a:solidFill>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033069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7FA49-77D2-8011-0DF5-9ABFC6D3B4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0DD983-2B06-7508-FD31-BFFCF81B16A7}"/>
              </a:ext>
            </a:extLst>
          </p:cNvPr>
          <p:cNvSpPr>
            <a:spLocks noGrp="1"/>
          </p:cNvSpPr>
          <p:nvPr>
            <p:ph type="title"/>
          </p:nvPr>
        </p:nvSpPr>
        <p:spPr>
          <a:xfrm>
            <a:off x="838200" y="727323"/>
            <a:ext cx="10515600" cy="918597"/>
          </a:xfrm>
        </p:spPr>
        <p:txBody>
          <a:bodyPr/>
          <a:lstStyle/>
          <a:p>
            <a:r>
              <a:rPr lang="en-CA"/>
              <a:t>Rules</a:t>
            </a:r>
          </a:p>
        </p:txBody>
      </p:sp>
      <p:sp>
        <p:nvSpPr>
          <p:cNvPr id="3" name="Content Placeholder 2">
            <a:extLst>
              <a:ext uri="{FF2B5EF4-FFF2-40B4-BE49-F238E27FC236}">
                <a16:creationId xmlns:a16="http://schemas.microsoft.com/office/drawing/2014/main" id="{BD18699C-A1E6-43E5-9C11-3A47DAB97538}"/>
              </a:ext>
            </a:extLst>
          </p:cNvPr>
          <p:cNvSpPr>
            <a:spLocks noGrp="1"/>
          </p:cNvSpPr>
          <p:nvPr>
            <p:ph idx="1"/>
          </p:nvPr>
        </p:nvSpPr>
        <p:spPr>
          <a:xfrm>
            <a:off x="938784" y="1837944"/>
            <a:ext cx="9951720" cy="3821778"/>
          </a:xfrm>
        </p:spPr>
        <p:txBody>
          <a:bodyPr>
            <a:normAutofit/>
          </a:bodyPr>
          <a:lstStyle/>
          <a:p>
            <a:pPr algn="just">
              <a:spcAft>
                <a:spcPts val="600"/>
              </a:spcAft>
            </a:pPr>
            <a:r>
              <a:rPr lang="en-CA" sz="2000" b="1"/>
              <a:t>Rules</a:t>
            </a:r>
            <a:r>
              <a:rPr lang="en-CA" sz="2000"/>
              <a:t> are a </a:t>
            </a:r>
            <a:r>
              <a:rPr lang="en-CA" sz="2000" u="sng"/>
              <a:t>set of instructions </a:t>
            </a:r>
            <a:r>
              <a:rPr lang="en-CA" sz="2000"/>
              <a:t>that tell Suricata </a:t>
            </a:r>
            <a:r>
              <a:rPr lang="en-CA" sz="2000" u="sng"/>
              <a:t>how to detect attacks</a:t>
            </a:r>
            <a:r>
              <a:rPr lang="en-CA" sz="2000"/>
              <a:t>, </a:t>
            </a:r>
            <a:r>
              <a:rPr lang="en-CA" sz="2000" u="sng"/>
              <a:t>unusual behaviour</a:t>
            </a:r>
            <a:r>
              <a:rPr lang="en-CA" sz="2000"/>
              <a:t>, or </a:t>
            </a:r>
            <a:r>
              <a:rPr lang="en-CA" sz="2000" u="sng"/>
              <a:t>specific network events</a:t>
            </a:r>
            <a:r>
              <a:rPr lang="en-CA" sz="2000"/>
              <a:t>. </a:t>
            </a:r>
          </a:p>
          <a:p>
            <a:pPr algn="just">
              <a:spcAft>
                <a:spcPts val="600"/>
              </a:spcAft>
            </a:pPr>
            <a:r>
              <a:rPr lang="en-CA" sz="2000"/>
              <a:t>For example, a rule might look for </a:t>
            </a:r>
            <a:r>
              <a:rPr lang="en-CA" sz="2000" u="sng"/>
              <a:t>a known malware signature</a:t>
            </a:r>
            <a:r>
              <a:rPr lang="en-CA" sz="2000"/>
              <a:t>, </a:t>
            </a:r>
            <a:r>
              <a:rPr lang="en-CA" sz="2000" u="sng"/>
              <a:t>an unauthorized login </a:t>
            </a:r>
            <a:r>
              <a:rPr lang="en-CA" sz="2000"/>
              <a:t>attempt, or a large </a:t>
            </a:r>
            <a:r>
              <a:rPr lang="en-CA" sz="2000" u="sng"/>
              <a:t>data transfer to an unfamiliar server</a:t>
            </a:r>
            <a:r>
              <a:rPr lang="en-CA" sz="2000"/>
              <a:t>.</a:t>
            </a:r>
          </a:p>
          <a:p>
            <a:pPr algn="just">
              <a:spcAft>
                <a:spcPts val="600"/>
              </a:spcAft>
            </a:pPr>
            <a:r>
              <a:rPr lang="en-CA" sz="2000"/>
              <a:t>Suricata provides predefined rules for various scenarios, and </a:t>
            </a:r>
            <a:r>
              <a:rPr lang="en-CA" sz="2000" b="1"/>
              <a:t>custom rules </a:t>
            </a:r>
            <a:r>
              <a:rPr lang="en-CA" sz="2000"/>
              <a:t>can be configured to </a:t>
            </a:r>
            <a:r>
              <a:rPr lang="en-CA" sz="2000" u="sng"/>
              <a:t>suit our environment</a:t>
            </a:r>
            <a:r>
              <a:rPr lang="en-CA" sz="2000"/>
              <a:t>.</a:t>
            </a:r>
          </a:p>
          <a:p>
            <a:pPr algn="just">
              <a:spcAft>
                <a:spcPts val="600"/>
              </a:spcAft>
            </a:pPr>
            <a:r>
              <a:rPr lang="en-CA" sz="2000"/>
              <a:t>It </a:t>
            </a:r>
            <a:r>
              <a:rPr lang="en-CA" sz="2000" b="1"/>
              <a:t>compares</a:t>
            </a:r>
            <a:r>
              <a:rPr lang="en-CA" sz="2000"/>
              <a:t> </a:t>
            </a:r>
            <a:r>
              <a:rPr lang="en-CA" sz="2000" u="sng"/>
              <a:t>network packets</a:t>
            </a:r>
            <a:r>
              <a:rPr lang="en-CA" sz="2000"/>
              <a:t> against predefined </a:t>
            </a:r>
            <a:r>
              <a:rPr lang="en-CA" sz="2000" b="1"/>
              <a:t>rules</a:t>
            </a:r>
            <a:r>
              <a:rPr lang="en-CA" sz="2000"/>
              <a:t>. If a packet matches, the configured action determines whether to </a:t>
            </a:r>
            <a:r>
              <a:rPr lang="en-CA" sz="2000" u="sng"/>
              <a:t>drop or log the traffic</a:t>
            </a:r>
            <a:r>
              <a:rPr lang="en-CA" sz="2000"/>
              <a:t>.</a:t>
            </a:r>
          </a:p>
        </p:txBody>
      </p:sp>
    </p:spTree>
    <p:extLst>
      <p:ext uri="{BB962C8B-B14F-4D97-AF65-F5344CB8AC3E}">
        <p14:creationId xmlns:p14="http://schemas.microsoft.com/office/powerpoint/2010/main" val="317621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8F87B-6471-0D5F-A06F-C7672F8830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06D071-8FE0-56D1-7A74-AE93FCF77EFB}"/>
              </a:ext>
            </a:extLst>
          </p:cNvPr>
          <p:cNvSpPr>
            <a:spLocks noGrp="1"/>
          </p:cNvSpPr>
          <p:nvPr>
            <p:ph type="title"/>
          </p:nvPr>
        </p:nvSpPr>
        <p:spPr>
          <a:xfrm>
            <a:off x="838200" y="571053"/>
            <a:ext cx="10515600" cy="918597"/>
          </a:xfrm>
        </p:spPr>
        <p:txBody>
          <a:bodyPr/>
          <a:lstStyle/>
          <a:p>
            <a:r>
              <a:rPr lang="en-CA"/>
              <a:t>Rules</a:t>
            </a:r>
          </a:p>
        </p:txBody>
      </p:sp>
      <p:sp>
        <p:nvSpPr>
          <p:cNvPr id="3" name="Content Placeholder 2">
            <a:extLst>
              <a:ext uri="{FF2B5EF4-FFF2-40B4-BE49-F238E27FC236}">
                <a16:creationId xmlns:a16="http://schemas.microsoft.com/office/drawing/2014/main" id="{5289F7B5-B02B-9F20-B8FF-BD1B9EC6195C}"/>
              </a:ext>
            </a:extLst>
          </p:cNvPr>
          <p:cNvSpPr>
            <a:spLocks noGrp="1"/>
          </p:cNvSpPr>
          <p:nvPr>
            <p:ph idx="1"/>
          </p:nvPr>
        </p:nvSpPr>
        <p:spPr>
          <a:xfrm>
            <a:off x="938784" y="1597455"/>
            <a:ext cx="8991600" cy="918596"/>
          </a:xfrm>
        </p:spPr>
        <p:txBody>
          <a:bodyPr>
            <a:normAutofit/>
          </a:bodyPr>
          <a:lstStyle/>
          <a:p>
            <a:pPr marL="0" indent="0">
              <a:buNone/>
            </a:pPr>
            <a:r>
              <a:rPr lang="en-CA" b="1"/>
              <a:t>      Suricata rules</a:t>
            </a:r>
          </a:p>
          <a:p>
            <a:pPr marL="0" indent="0">
              <a:buNone/>
            </a:pPr>
            <a:r>
              <a:rPr lang="en-CA"/>
              <a:t> Not all rules are enabled by default, a </a:t>
            </a:r>
            <a:r>
              <a:rPr lang="en-CA" u="sng"/>
              <a:t>pound symbol </a:t>
            </a:r>
            <a:r>
              <a:rPr lang="en-CA"/>
              <a:t>indicates </a:t>
            </a:r>
            <a:r>
              <a:rPr lang="en-CA" b="1"/>
              <a:t>a disabled rule</a:t>
            </a:r>
            <a:r>
              <a:rPr lang="en-CA"/>
              <a:t>.</a:t>
            </a:r>
          </a:p>
        </p:txBody>
      </p:sp>
      <p:pic>
        <p:nvPicPr>
          <p:cNvPr id="5" name="Picture 4">
            <a:extLst>
              <a:ext uri="{FF2B5EF4-FFF2-40B4-BE49-F238E27FC236}">
                <a16:creationId xmlns:a16="http://schemas.microsoft.com/office/drawing/2014/main" id="{142B7258-FF9F-7C03-90D6-16F1C33A76E4}"/>
              </a:ext>
            </a:extLst>
          </p:cNvPr>
          <p:cNvPicPr>
            <a:picLocks noChangeAspect="1"/>
          </p:cNvPicPr>
          <p:nvPr/>
        </p:nvPicPr>
        <p:blipFill>
          <a:blip r:embed="rId2">
            <a:extLst>
              <a:ext uri="{28A0092B-C50C-407E-A947-70E740481C1C}">
                <a14:useLocalDpi xmlns:a14="http://schemas.microsoft.com/office/drawing/2010/main" val="0"/>
              </a:ext>
            </a:extLst>
          </a:blip>
          <a:srcRect r="38350"/>
          <a:stretch/>
        </p:blipFill>
        <p:spPr>
          <a:xfrm>
            <a:off x="1152143" y="2761488"/>
            <a:ext cx="9285997" cy="877824"/>
          </a:xfrm>
          <a:prstGeom prst="rect">
            <a:avLst/>
          </a:prstGeom>
          <a:ln w="28575">
            <a:solidFill>
              <a:schemeClr val="accent2"/>
            </a:solidFill>
            <a:prstDash val="sysDot"/>
          </a:ln>
        </p:spPr>
      </p:pic>
      <p:pic>
        <p:nvPicPr>
          <p:cNvPr id="7" name="Picture 6" descr="A screen shot of a computer&#10;&#10;Description automatically generated">
            <a:extLst>
              <a:ext uri="{FF2B5EF4-FFF2-40B4-BE49-F238E27FC236}">
                <a16:creationId xmlns:a16="http://schemas.microsoft.com/office/drawing/2014/main" id="{067F8C22-BCFB-4C5C-0DCD-E077C3E5C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142" y="4008919"/>
            <a:ext cx="9285997" cy="1367753"/>
          </a:xfrm>
          <a:prstGeom prst="rect">
            <a:avLst/>
          </a:prstGeom>
          <a:ln w="28575">
            <a:solidFill>
              <a:schemeClr val="accent2"/>
            </a:solidFill>
            <a:prstDash val="sysDot"/>
          </a:ln>
        </p:spPr>
      </p:pic>
      <p:sp>
        <p:nvSpPr>
          <p:cNvPr id="8" name="Oval 7">
            <a:extLst>
              <a:ext uri="{FF2B5EF4-FFF2-40B4-BE49-F238E27FC236}">
                <a16:creationId xmlns:a16="http://schemas.microsoft.com/office/drawing/2014/main" id="{920938D0-D684-CA4D-7C8C-FFFE497A62B1}"/>
              </a:ext>
            </a:extLst>
          </p:cNvPr>
          <p:cNvSpPr/>
          <p:nvPr/>
        </p:nvSpPr>
        <p:spPr>
          <a:xfrm>
            <a:off x="1505184" y="3396270"/>
            <a:ext cx="524784" cy="243041"/>
          </a:xfrm>
          <a:prstGeom prst="ellipse">
            <a:avLst/>
          </a:prstGeom>
          <a:noFill/>
          <a:ln>
            <a:solidFill>
              <a:srgbClr val="FFFF00"/>
            </a:solid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noFill/>
            </a:endParaRPr>
          </a:p>
        </p:txBody>
      </p:sp>
      <p:sp>
        <p:nvSpPr>
          <p:cNvPr id="9" name="Oval 8">
            <a:extLst>
              <a:ext uri="{FF2B5EF4-FFF2-40B4-BE49-F238E27FC236}">
                <a16:creationId xmlns:a16="http://schemas.microsoft.com/office/drawing/2014/main" id="{24A28813-1E83-86F4-FC17-B733037F5061}"/>
              </a:ext>
            </a:extLst>
          </p:cNvPr>
          <p:cNvSpPr/>
          <p:nvPr/>
        </p:nvSpPr>
        <p:spPr>
          <a:xfrm>
            <a:off x="1674348" y="2734056"/>
            <a:ext cx="611652" cy="243041"/>
          </a:xfrm>
          <a:prstGeom prst="ellipse">
            <a:avLst/>
          </a:prstGeom>
          <a:noFill/>
          <a:ln>
            <a:solidFill>
              <a:srgbClr val="FFFF00"/>
            </a:solidFill>
          </a:ln>
          <a:effectLst>
            <a:glow rad="635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noFill/>
            </a:endParaRPr>
          </a:p>
        </p:txBody>
      </p:sp>
      <p:sp>
        <p:nvSpPr>
          <p:cNvPr id="10" name="Rectangle: Rounded Corners 9">
            <a:extLst>
              <a:ext uri="{FF2B5EF4-FFF2-40B4-BE49-F238E27FC236}">
                <a16:creationId xmlns:a16="http://schemas.microsoft.com/office/drawing/2014/main" id="{DF51BF20-EF1E-E69E-FCC0-D6EED5F8AB09}"/>
              </a:ext>
            </a:extLst>
          </p:cNvPr>
          <p:cNvSpPr/>
          <p:nvPr/>
        </p:nvSpPr>
        <p:spPr>
          <a:xfrm>
            <a:off x="5248656" y="4261104"/>
            <a:ext cx="1124712" cy="246888"/>
          </a:xfrm>
          <a:prstGeom prst="roundRect">
            <a:avLst/>
          </a:prstGeom>
          <a:noFill/>
          <a:ln w="28575">
            <a:solidFill>
              <a:srgbClr val="FF0000"/>
            </a:solidFill>
          </a:ln>
          <a:effectLst>
            <a:glow rad="635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Right 10">
            <a:extLst>
              <a:ext uri="{FF2B5EF4-FFF2-40B4-BE49-F238E27FC236}">
                <a16:creationId xmlns:a16="http://schemas.microsoft.com/office/drawing/2014/main" id="{9FF4F4B5-5F47-FC2F-087E-9086840C6ADC}"/>
              </a:ext>
            </a:extLst>
          </p:cNvPr>
          <p:cNvSpPr/>
          <p:nvPr/>
        </p:nvSpPr>
        <p:spPr>
          <a:xfrm>
            <a:off x="696468" y="1698511"/>
            <a:ext cx="521208" cy="20116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7763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27D2B-FA36-6E7E-BAD6-9F42968427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C40A42-AD95-FBAB-8210-2E76E2E8CFA1}"/>
              </a:ext>
            </a:extLst>
          </p:cNvPr>
          <p:cNvSpPr>
            <a:spLocks noGrp="1"/>
          </p:cNvSpPr>
          <p:nvPr>
            <p:ph type="title"/>
          </p:nvPr>
        </p:nvSpPr>
        <p:spPr>
          <a:xfrm>
            <a:off x="838200" y="562731"/>
            <a:ext cx="10515600" cy="918597"/>
          </a:xfrm>
        </p:spPr>
        <p:txBody>
          <a:bodyPr/>
          <a:lstStyle/>
          <a:p>
            <a:r>
              <a:rPr lang="en-CA"/>
              <a:t>Rules</a:t>
            </a:r>
          </a:p>
        </p:txBody>
      </p:sp>
      <p:sp>
        <p:nvSpPr>
          <p:cNvPr id="3" name="Content Placeholder 2">
            <a:extLst>
              <a:ext uri="{FF2B5EF4-FFF2-40B4-BE49-F238E27FC236}">
                <a16:creationId xmlns:a16="http://schemas.microsoft.com/office/drawing/2014/main" id="{8D3AF680-9DED-44EA-73A7-324F35F1BA12}"/>
              </a:ext>
            </a:extLst>
          </p:cNvPr>
          <p:cNvSpPr>
            <a:spLocks noGrp="1"/>
          </p:cNvSpPr>
          <p:nvPr>
            <p:ph idx="1"/>
          </p:nvPr>
        </p:nvSpPr>
        <p:spPr>
          <a:xfrm>
            <a:off x="838200" y="1503608"/>
            <a:ext cx="9942576" cy="818968"/>
          </a:xfrm>
        </p:spPr>
        <p:txBody>
          <a:bodyPr/>
          <a:lstStyle/>
          <a:p>
            <a:r>
              <a:rPr lang="en-CA"/>
              <a:t>Suricata allows us to </a:t>
            </a:r>
            <a:r>
              <a:rPr lang="en-CA" b="1"/>
              <a:t>download rules </a:t>
            </a:r>
            <a:r>
              <a:rPr lang="en-CA" u="sng"/>
              <a:t>from various sources</a:t>
            </a:r>
            <a:r>
              <a:rPr lang="en-CA"/>
              <a:t>. You can view the </a:t>
            </a:r>
            <a:r>
              <a:rPr lang="en-CA" b="1"/>
              <a:t>list</a:t>
            </a:r>
            <a:r>
              <a:rPr lang="en-CA"/>
              <a:t> of </a:t>
            </a:r>
            <a:r>
              <a:rPr lang="en-CA" u="sng"/>
              <a:t>available sources</a:t>
            </a:r>
            <a:r>
              <a:rPr lang="en-CA"/>
              <a:t> by entering the command: </a:t>
            </a:r>
            <a:r>
              <a:rPr lang="en-CA" i="1">
                <a:solidFill>
                  <a:schemeClr val="tx2"/>
                </a:solidFill>
              </a:rPr>
              <a:t>suricata-update list-sources</a:t>
            </a:r>
            <a:r>
              <a:rPr lang="en-CA"/>
              <a:t>.</a:t>
            </a:r>
          </a:p>
        </p:txBody>
      </p:sp>
      <p:pic>
        <p:nvPicPr>
          <p:cNvPr id="4" name="Picture 3">
            <a:extLst>
              <a:ext uri="{FF2B5EF4-FFF2-40B4-BE49-F238E27FC236}">
                <a16:creationId xmlns:a16="http://schemas.microsoft.com/office/drawing/2014/main" id="{09FA2E5F-F7FF-2581-1E98-4DF185A6BA36}"/>
              </a:ext>
            </a:extLst>
          </p:cNvPr>
          <p:cNvPicPr>
            <a:picLocks noChangeAspect="1"/>
          </p:cNvPicPr>
          <p:nvPr/>
        </p:nvPicPr>
        <p:blipFill>
          <a:blip r:embed="rId2"/>
          <a:srcRect t="5928" r="11229" b="-586"/>
          <a:stretch/>
        </p:blipFill>
        <p:spPr>
          <a:xfrm>
            <a:off x="1121664" y="2523744"/>
            <a:ext cx="5846063" cy="3058766"/>
          </a:xfrm>
          <a:prstGeom prst="rect">
            <a:avLst/>
          </a:prstGeom>
          <a:ln w="19050">
            <a:solidFill>
              <a:schemeClr val="accent2"/>
            </a:solidFill>
          </a:ln>
        </p:spPr>
      </p:pic>
      <p:cxnSp>
        <p:nvCxnSpPr>
          <p:cNvPr id="9" name="Straight Arrow Connector 8">
            <a:extLst>
              <a:ext uri="{FF2B5EF4-FFF2-40B4-BE49-F238E27FC236}">
                <a16:creationId xmlns:a16="http://schemas.microsoft.com/office/drawing/2014/main" id="{163ABA5F-A032-786F-3970-EA4059D6209A}"/>
              </a:ext>
            </a:extLst>
          </p:cNvPr>
          <p:cNvCxnSpPr>
            <a:cxnSpLocks/>
          </p:cNvCxnSpPr>
          <p:nvPr/>
        </p:nvCxnSpPr>
        <p:spPr>
          <a:xfrm flipH="1">
            <a:off x="2020824" y="3551294"/>
            <a:ext cx="1517904" cy="57265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2" name="Rectangle: Rounded Corners 11">
            <a:extLst>
              <a:ext uri="{FF2B5EF4-FFF2-40B4-BE49-F238E27FC236}">
                <a16:creationId xmlns:a16="http://schemas.microsoft.com/office/drawing/2014/main" id="{5046BDDB-041F-0953-4059-1DAC9C2CA8C5}"/>
              </a:ext>
            </a:extLst>
          </p:cNvPr>
          <p:cNvSpPr/>
          <p:nvPr/>
        </p:nvSpPr>
        <p:spPr>
          <a:xfrm>
            <a:off x="1027168" y="4999785"/>
            <a:ext cx="3137478" cy="665021"/>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0F626540-009A-FFAA-830F-4CEA3C4022AA}"/>
              </a:ext>
            </a:extLst>
          </p:cNvPr>
          <p:cNvSpPr txBox="1"/>
          <p:nvPr/>
        </p:nvSpPr>
        <p:spPr>
          <a:xfrm>
            <a:off x="7062223" y="2624328"/>
            <a:ext cx="4291577" cy="2308324"/>
          </a:xfrm>
          <a:prstGeom prst="rect">
            <a:avLst/>
          </a:prstGeom>
          <a:noFill/>
        </p:spPr>
        <p:txBody>
          <a:bodyPr wrap="square" rtlCol="0">
            <a:spAutoFit/>
          </a:bodyPr>
          <a:lstStyle/>
          <a:p>
            <a:pPr marL="285750" indent="-285750">
              <a:buFont typeface="Wingdings" panose="05000000000000000000" pitchFamily="2" charset="2"/>
              <a:buChar char="Ø"/>
            </a:pPr>
            <a:r>
              <a:rPr lang="en-CA">
                <a:solidFill>
                  <a:schemeClr val="accent2"/>
                </a:solidFill>
              </a:rPr>
              <a:t>Selected rules can be enabled by the command</a:t>
            </a:r>
            <a:r>
              <a:rPr lang="en-CA"/>
              <a:t> </a:t>
            </a:r>
            <a:r>
              <a:rPr lang="en-CA" i="1"/>
              <a:t>suricata-update enable &lt;source-name&gt;</a:t>
            </a:r>
            <a:endParaRPr lang="en-CA">
              <a:solidFill>
                <a:schemeClr val="accent2"/>
              </a:solidFill>
            </a:endParaRPr>
          </a:p>
          <a:p>
            <a:r>
              <a:rPr lang="en-CA">
                <a:solidFill>
                  <a:schemeClr val="accent2"/>
                </a:solidFill>
              </a:rPr>
              <a:t> </a:t>
            </a:r>
          </a:p>
          <a:p>
            <a:pPr marL="285750" indent="-285750">
              <a:buFont typeface="Wingdings" panose="05000000000000000000" pitchFamily="2" charset="2"/>
              <a:buChar char="Ø"/>
            </a:pPr>
            <a:r>
              <a:rPr lang="en-CA">
                <a:solidFill>
                  <a:schemeClr val="accent2"/>
                </a:solidFill>
              </a:rPr>
              <a:t>After enabling the source, you must update the rules by entering </a:t>
            </a:r>
            <a:r>
              <a:rPr lang="en-CA" i="1"/>
              <a:t>suricata-update</a:t>
            </a:r>
            <a:endParaRPr lang="en-CA"/>
          </a:p>
          <a:p>
            <a:pPr marL="285750" indent="-285750">
              <a:buFont typeface="Wingdings" panose="05000000000000000000" pitchFamily="2" charset="2"/>
              <a:buChar char="Ø"/>
            </a:pPr>
            <a:endParaRPr lang="en-CA"/>
          </a:p>
        </p:txBody>
      </p:sp>
    </p:spTree>
    <p:extLst>
      <p:ext uri="{BB962C8B-B14F-4D97-AF65-F5344CB8AC3E}">
        <p14:creationId xmlns:p14="http://schemas.microsoft.com/office/powerpoint/2010/main" val="216467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9A46C-FEA1-A366-973B-0DAF7B403C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063DF0-FAA8-7307-2B2D-92F9265389E5}"/>
              </a:ext>
            </a:extLst>
          </p:cNvPr>
          <p:cNvSpPr>
            <a:spLocks noGrp="1"/>
          </p:cNvSpPr>
          <p:nvPr>
            <p:ph type="title"/>
          </p:nvPr>
        </p:nvSpPr>
        <p:spPr>
          <a:xfrm>
            <a:off x="838200" y="548435"/>
            <a:ext cx="10515600" cy="918597"/>
          </a:xfrm>
        </p:spPr>
        <p:txBody>
          <a:bodyPr>
            <a:normAutofit/>
          </a:bodyPr>
          <a:lstStyle/>
          <a:p>
            <a:r>
              <a:rPr lang="en-CA" sz="4000"/>
              <a:t>Rules</a:t>
            </a:r>
          </a:p>
        </p:txBody>
      </p:sp>
      <p:sp>
        <p:nvSpPr>
          <p:cNvPr id="3" name="Content Placeholder 2">
            <a:extLst>
              <a:ext uri="{FF2B5EF4-FFF2-40B4-BE49-F238E27FC236}">
                <a16:creationId xmlns:a16="http://schemas.microsoft.com/office/drawing/2014/main" id="{CF0384D0-57F2-B029-76A1-A02421DD765C}"/>
              </a:ext>
            </a:extLst>
          </p:cNvPr>
          <p:cNvSpPr>
            <a:spLocks noGrp="1"/>
          </p:cNvSpPr>
          <p:nvPr>
            <p:ph idx="1"/>
          </p:nvPr>
        </p:nvSpPr>
        <p:spPr>
          <a:xfrm>
            <a:off x="819912" y="1503608"/>
            <a:ext cx="10515600" cy="2949520"/>
          </a:xfrm>
        </p:spPr>
        <p:txBody>
          <a:bodyPr/>
          <a:lstStyle/>
          <a:p>
            <a:pPr marL="0" indent="0">
              <a:buNone/>
            </a:pPr>
            <a:r>
              <a:rPr lang="en-CA" b="1"/>
              <a:t>Custom rules </a:t>
            </a:r>
            <a:r>
              <a:rPr lang="en-CA"/>
              <a:t>can be created and added to the Suricata configuration.</a:t>
            </a:r>
          </a:p>
          <a:p>
            <a:pPr marL="0" indent="0">
              <a:buNone/>
            </a:pPr>
            <a:r>
              <a:rPr lang="en-CA"/>
              <a:t>Rules Examples;</a:t>
            </a:r>
          </a:p>
          <a:p>
            <a:r>
              <a:rPr lang="en-CA">
                <a:solidFill>
                  <a:schemeClr val="accent2"/>
                </a:solidFill>
              </a:rPr>
              <a:t>A suspicious ping from the Corporate Network to the ICS Network.</a:t>
            </a:r>
          </a:p>
          <a:p>
            <a:pPr marL="0" indent="0">
              <a:buNone/>
            </a:pPr>
            <a:r>
              <a:rPr lang="en-CA" sz="1600" b="1">
                <a:solidFill>
                  <a:srgbClr val="C00000"/>
                </a:solidFill>
              </a:rPr>
              <a:t>alert</a:t>
            </a:r>
            <a:r>
              <a:rPr lang="en-CA" sz="1600">
                <a:solidFill>
                  <a:srgbClr val="C00000"/>
                </a:solidFill>
              </a:rPr>
              <a:t> </a:t>
            </a:r>
            <a:r>
              <a:rPr lang="en-CA" sz="1600" b="1" err="1">
                <a:solidFill>
                  <a:schemeClr val="accent3"/>
                </a:solidFill>
              </a:rPr>
              <a:t>icmp</a:t>
            </a:r>
            <a:r>
              <a:rPr lang="en-CA" sz="1600" b="1">
                <a:solidFill>
                  <a:schemeClr val="accent3"/>
                </a:solidFill>
              </a:rPr>
              <a:t> $CORP_NET any -&gt; $ICS_NET any </a:t>
            </a:r>
            <a:r>
              <a:rPr lang="en-CA" sz="1600" b="1">
                <a:solidFill>
                  <a:srgbClr val="7030A0"/>
                </a:solidFill>
              </a:rPr>
              <a:t>(msg: ”Suspicious PING Detected”; sid:1; rev:1;)</a:t>
            </a:r>
          </a:p>
          <a:p>
            <a:r>
              <a:rPr lang="en-CA">
                <a:solidFill>
                  <a:schemeClr val="accent2"/>
                </a:solidFill>
              </a:rPr>
              <a:t>Detecting a Brute Force attack</a:t>
            </a:r>
          </a:p>
          <a:p>
            <a:pPr marL="0" indent="0">
              <a:buNone/>
            </a:pPr>
            <a:r>
              <a:rPr lang="en-CA" sz="1600" b="1">
                <a:solidFill>
                  <a:srgbClr val="C00000"/>
                </a:solidFill>
              </a:rPr>
              <a:t>alert</a:t>
            </a:r>
            <a:r>
              <a:rPr lang="en-CA" sz="1600" b="1">
                <a:solidFill>
                  <a:schemeClr val="tx1"/>
                </a:solidFill>
              </a:rPr>
              <a:t> </a:t>
            </a:r>
            <a:r>
              <a:rPr lang="en-CA" sz="1600" b="1" err="1">
                <a:solidFill>
                  <a:schemeClr val="accent3"/>
                </a:solidFill>
              </a:rPr>
              <a:t>tcp</a:t>
            </a:r>
            <a:r>
              <a:rPr lang="en-CA" sz="1600" b="1">
                <a:solidFill>
                  <a:schemeClr val="accent3"/>
                </a:solidFill>
              </a:rPr>
              <a:t> any </a:t>
            </a:r>
            <a:r>
              <a:rPr lang="en-CA" sz="1600" b="1" err="1">
                <a:solidFill>
                  <a:schemeClr val="accent3"/>
                </a:solidFill>
              </a:rPr>
              <a:t>any</a:t>
            </a:r>
            <a:r>
              <a:rPr lang="en-CA" sz="1600" b="1">
                <a:solidFill>
                  <a:schemeClr val="accent3"/>
                </a:solidFill>
              </a:rPr>
              <a:t> -&gt; any 22 </a:t>
            </a:r>
            <a:r>
              <a:rPr lang="en-CA" sz="1600" b="1">
                <a:solidFill>
                  <a:srgbClr val="7030A0"/>
                </a:solidFill>
              </a:rPr>
              <a:t>(</a:t>
            </a:r>
            <a:r>
              <a:rPr lang="en-CA" sz="1600" b="1" err="1">
                <a:solidFill>
                  <a:srgbClr val="7030A0"/>
                </a:solidFill>
              </a:rPr>
              <a:t>msg:"Potential</a:t>
            </a:r>
            <a:r>
              <a:rPr lang="en-CA" sz="1600" b="1">
                <a:solidFill>
                  <a:srgbClr val="7030A0"/>
                </a:solidFill>
              </a:rPr>
              <a:t> SSH Brute-Force Attack"; </a:t>
            </a:r>
            <a:r>
              <a:rPr lang="en-CA" sz="1600" b="1" err="1">
                <a:solidFill>
                  <a:srgbClr val="7030A0"/>
                </a:solidFill>
              </a:rPr>
              <a:t>flags:S</a:t>
            </a:r>
            <a:r>
              <a:rPr lang="en-CA" sz="1600" b="1">
                <a:solidFill>
                  <a:srgbClr val="7030A0"/>
                </a:solidFill>
              </a:rPr>
              <a:t>; </a:t>
            </a:r>
            <a:r>
              <a:rPr lang="en-CA" sz="1600" b="1" err="1">
                <a:solidFill>
                  <a:srgbClr val="7030A0"/>
                </a:solidFill>
              </a:rPr>
              <a:t>threshold:type</a:t>
            </a:r>
            <a:r>
              <a:rPr lang="en-CA" sz="1600" b="1">
                <a:solidFill>
                  <a:srgbClr val="7030A0"/>
                </a:solidFill>
              </a:rPr>
              <a:t> both, track </a:t>
            </a:r>
            <a:r>
              <a:rPr lang="en-CA" sz="1600" b="1" err="1">
                <a:solidFill>
                  <a:srgbClr val="7030A0"/>
                </a:solidFill>
              </a:rPr>
              <a:t>by_src</a:t>
            </a:r>
            <a:r>
              <a:rPr lang="en-CA" sz="1600" b="1">
                <a:solidFill>
                  <a:srgbClr val="7030A0"/>
                </a:solidFill>
              </a:rPr>
              <a:t>, count 5, seconds 60; sid:100002; rev:1;)</a:t>
            </a:r>
            <a:endParaRPr lang="en-CA" sz="1400" b="1">
              <a:solidFill>
                <a:srgbClr val="7030A0"/>
              </a:solidFill>
            </a:endParaRPr>
          </a:p>
        </p:txBody>
      </p:sp>
      <p:pic>
        <p:nvPicPr>
          <p:cNvPr id="5" name="Picture 4" descr="A close-up of a computer code&#10;&#10;Description automatically generated">
            <a:extLst>
              <a:ext uri="{FF2B5EF4-FFF2-40B4-BE49-F238E27FC236}">
                <a16:creationId xmlns:a16="http://schemas.microsoft.com/office/drawing/2014/main" id="{769C2A60-F358-A8A2-6827-9B2DF84D6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377" y="4600820"/>
            <a:ext cx="4194023" cy="966487"/>
          </a:xfrm>
          <a:prstGeom prst="rect">
            <a:avLst/>
          </a:prstGeom>
          <a:ln w="28575">
            <a:solidFill>
              <a:schemeClr val="accent2"/>
            </a:solidFill>
          </a:ln>
        </p:spPr>
      </p:pic>
      <p:cxnSp>
        <p:nvCxnSpPr>
          <p:cNvPr id="6" name="Straight Arrow Connector 5">
            <a:extLst>
              <a:ext uri="{FF2B5EF4-FFF2-40B4-BE49-F238E27FC236}">
                <a16:creationId xmlns:a16="http://schemas.microsoft.com/office/drawing/2014/main" id="{E5595184-AD47-860F-8056-990DA30BFA78}"/>
              </a:ext>
            </a:extLst>
          </p:cNvPr>
          <p:cNvCxnSpPr>
            <a:cxnSpLocks/>
          </p:cNvCxnSpPr>
          <p:nvPr/>
        </p:nvCxnSpPr>
        <p:spPr>
          <a:xfrm flipH="1">
            <a:off x="2880360" y="5276088"/>
            <a:ext cx="1261872" cy="20116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29A92DA-EB5F-FEA3-E376-230E6716A2DA}"/>
              </a:ext>
            </a:extLst>
          </p:cNvPr>
          <p:cNvCxnSpPr/>
          <p:nvPr/>
        </p:nvCxnSpPr>
        <p:spPr>
          <a:xfrm>
            <a:off x="1700784" y="5477256"/>
            <a:ext cx="1069848" cy="0"/>
          </a:xfrm>
          <a:prstGeom prst="line">
            <a:avLst/>
          </a:prstGeom>
          <a:ln w="1270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24711F5-54E1-92C7-61BB-C9B7A7DFB8E7}"/>
              </a:ext>
            </a:extLst>
          </p:cNvPr>
          <p:cNvSpPr txBox="1"/>
          <p:nvPr/>
        </p:nvSpPr>
        <p:spPr>
          <a:xfrm>
            <a:off x="5449960" y="4629757"/>
            <a:ext cx="5669280" cy="646331"/>
          </a:xfrm>
          <a:prstGeom prst="rect">
            <a:avLst/>
          </a:prstGeom>
          <a:noFill/>
        </p:spPr>
        <p:txBody>
          <a:bodyPr wrap="square" rtlCol="0">
            <a:spAutoFit/>
          </a:bodyPr>
          <a:lstStyle/>
          <a:p>
            <a:r>
              <a:rPr lang="en-CA" u="sng">
                <a:solidFill>
                  <a:schemeClr val="accent2"/>
                </a:solidFill>
              </a:rPr>
              <a:t>After adding these rules into a .rules file, you must specify the path to that file in suricata.yaml</a:t>
            </a:r>
          </a:p>
        </p:txBody>
      </p:sp>
    </p:spTree>
    <p:extLst>
      <p:ext uri="{BB962C8B-B14F-4D97-AF65-F5344CB8AC3E}">
        <p14:creationId xmlns:p14="http://schemas.microsoft.com/office/powerpoint/2010/main" val="2124866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EC82-B16C-9433-7C30-BFB7DB6F8A31}"/>
              </a:ext>
            </a:extLst>
          </p:cNvPr>
          <p:cNvSpPr>
            <a:spLocks noGrp="1"/>
          </p:cNvSpPr>
          <p:nvPr>
            <p:ph type="title"/>
          </p:nvPr>
        </p:nvSpPr>
        <p:spPr>
          <a:xfrm>
            <a:off x="838200" y="535299"/>
            <a:ext cx="4337304" cy="964317"/>
          </a:xfrm>
        </p:spPr>
        <p:txBody>
          <a:bodyPr>
            <a:normAutofit/>
          </a:bodyPr>
          <a:lstStyle/>
          <a:p>
            <a:r>
              <a:rPr lang="en-CA" sz="4000"/>
              <a:t>Configuration Test</a:t>
            </a:r>
          </a:p>
        </p:txBody>
      </p:sp>
      <p:sp>
        <p:nvSpPr>
          <p:cNvPr id="3" name="Content Placeholder 2">
            <a:extLst>
              <a:ext uri="{FF2B5EF4-FFF2-40B4-BE49-F238E27FC236}">
                <a16:creationId xmlns:a16="http://schemas.microsoft.com/office/drawing/2014/main" id="{8C9C0B63-324D-500E-9C3A-69511D018B98}"/>
              </a:ext>
            </a:extLst>
          </p:cNvPr>
          <p:cNvSpPr>
            <a:spLocks noGrp="1"/>
          </p:cNvSpPr>
          <p:nvPr>
            <p:ph idx="1"/>
          </p:nvPr>
        </p:nvSpPr>
        <p:spPr>
          <a:xfrm>
            <a:off x="924629" y="1518111"/>
            <a:ext cx="10515600" cy="3008169"/>
          </a:xfrm>
        </p:spPr>
        <p:txBody>
          <a:bodyPr>
            <a:normAutofit fontScale="92500" lnSpcReduction="10000"/>
          </a:bodyPr>
          <a:lstStyle/>
          <a:p>
            <a:pPr marL="0" indent="0">
              <a:buNone/>
            </a:pPr>
            <a:r>
              <a:rPr lang="en-CA"/>
              <a:t>Before running Suricata, we can execute the configuration file in the test environment to verify whether it detects the correct interface, utilizes the rules, generates .</a:t>
            </a:r>
            <a:r>
              <a:rPr lang="en-CA" err="1"/>
              <a:t>json</a:t>
            </a:r>
            <a:r>
              <a:rPr lang="en-CA"/>
              <a:t> logs, and so on.</a:t>
            </a:r>
          </a:p>
          <a:p>
            <a:pPr marL="0" indent="0">
              <a:buNone/>
            </a:pPr>
            <a:endParaRPr lang="fr-FR" i="1">
              <a:solidFill>
                <a:schemeClr val="tx1"/>
              </a:solidFill>
            </a:endParaRPr>
          </a:p>
          <a:p>
            <a:pPr marL="0" indent="0">
              <a:spcBef>
                <a:spcPts val="800"/>
              </a:spcBef>
              <a:buNone/>
            </a:pPr>
            <a:r>
              <a:rPr lang="fr-FR" i="1">
                <a:solidFill>
                  <a:schemeClr val="tx1"/>
                </a:solidFill>
              </a:rPr>
              <a:t>suricata -T -c /etc/suricata/suricata.yaml –v</a:t>
            </a:r>
          </a:p>
          <a:p>
            <a:pPr marL="0" indent="0">
              <a:buNone/>
            </a:pPr>
            <a:endParaRPr lang="en-CA"/>
          </a:p>
          <a:p>
            <a:pPr marL="0" indent="0">
              <a:buNone/>
            </a:pPr>
            <a:r>
              <a:rPr lang="en-CA"/>
              <a:t>Options: </a:t>
            </a:r>
          </a:p>
          <a:p>
            <a:pPr marL="0" indent="0">
              <a:spcBef>
                <a:spcPts val="0"/>
              </a:spcBef>
              <a:buNone/>
            </a:pPr>
            <a:r>
              <a:rPr lang="en-CA"/>
              <a:t>- T for test mode </a:t>
            </a:r>
          </a:p>
          <a:p>
            <a:pPr marL="0" indent="0">
              <a:spcBef>
                <a:spcPts val="0"/>
              </a:spcBef>
              <a:buNone/>
            </a:pPr>
            <a:r>
              <a:rPr lang="en-CA"/>
              <a:t>- c specify the configuration file </a:t>
            </a:r>
          </a:p>
          <a:p>
            <a:pPr marL="0" indent="0">
              <a:spcBef>
                <a:spcPts val="0"/>
              </a:spcBef>
              <a:buNone/>
            </a:pPr>
            <a:r>
              <a:rPr lang="en-CA"/>
              <a:t>- v for verbose output </a:t>
            </a:r>
          </a:p>
        </p:txBody>
      </p:sp>
      <p:pic>
        <p:nvPicPr>
          <p:cNvPr id="5" name="Picture 4">
            <a:extLst>
              <a:ext uri="{FF2B5EF4-FFF2-40B4-BE49-F238E27FC236}">
                <a16:creationId xmlns:a16="http://schemas.microsoft.com/office/drawing/2014/main" id="{63F70C74-C9C9-9310-8748-47014A75FF79}"/>
              </a:ext>
            </a:extLst>
          </p:cNvPr>
          <p:cNvPicPr>
            <a:picLocks noChangeAspect="1"/>
          </p:cNvPicPr>
          <p:nvPr/>
        </p:nvPicPr>
        <p:blipFill>
          <a:blip r:embed="rId2"/>
          <a:srcRect r="11570"/>
          <a:stretch/>
        </p:blipFill>
        <p:spPr>
          <a:xfrm>
            <a:off x="4232588" y="3054096"/>
            <a:ext cx="7043624" cy="2304288"/>
          </a:xfrm>
          <a:prstGeom prst="rect">
            <a:avLst/>
          </a:prstGeom>
          <a:ln w="28575">
            <a:solidFill>
              <a:schemeClr val="accent2"/>
            </a:solidFill>
          </a:ln>
        </p:spPr>
      </p:pic>
    </p:spTree>
    <p:extLst>
      <p:ext uri="{BB962C8B-B14F-4D97-AF65-F5344CB8AC3E}">
        <p14:creationId xmlns:p14="http://schemas.microsoft.com/office/powerpoint/2010/main" val="949800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CB49-C370-4782-D59C-0F4609AFC7A5}"/>
              </a:ext>
            </a:extLst>
          </p:cNvPr>
          <p:cNvSpPr>
            <a:spLocks noGrp="1"/>
          </p:cNvSpPr>
          <p:nvPr>
            <p:ph type="title"/>
          </p:nvPr>
        </p:nvSpPr>
        <p:spPr>
          <a:xfrm>
            <a:off x="838200" y="727323"/>
            <a:ext cx="10515600" cy="845445"/>
          </a:xfrm>
        </p:spPr>
        <p:txBody>
          <a:bodyPr>
            <a:normAutofit/>
          </a:bodyPr>
          <a:lstStyle/>
          <a:p>
            <a:r>
              <a:rPr lang="en-CA" sz="4000"/>
              <a:t>Summary</a:t>
            </a:r>
          </a:p>
        </p:txBody>
      </p:sp>
      <p:sp>
        <p:nvSpPr>
          <p:cNvPr id="3" name="Content Placeholder 2">
            <a:extLst>
              <a:ext uri="{FF2B5EF4-FFF2-40B4-BE49-F238E27FC236}">
                <a16:creationId xmlns:a16="http://schemas.microsoft.com/office/drawing/2014/main" id="{2CF4F49E-7FA6-B7E2-B728-9BE191D175E4}"/>
              </a:ext>
            </a:extLst>
          </p:cNvPr>
          <p:cNvSpPr>
            <a:spLocks noGrp="1"/>
          </p:cNvSpPr>
          <p:nvPr>
            <p:ph idx="1"/>
          </p:nvPr>
        </p:nvSpPr>
        <p:spPr>
          <a:xfrm>
            <a:off x="902208" y="1768784"/>
            <a:ext cx="9787128" cy="3821778"/>
          </a:xfrm>
        </p:spPr>
        <p:txBody>
          <a:bodyPr>
            <a:normAutofit/>
          </a:bodyPr>
          <a:lstStyle/>
          <a:p>
            <a:pPr>
              <a:spcAft>
                <a:spcPts val="600"/>
              </a:spcAft>
            </a:pPr>
            <a:r>
              <a:rPr lang="en-CA" sz="1900"/>
              <a:t>We learned about </a:t>
            </a:r>
            <a:r>
              <a:rPr lang="en-CA" sz="1900" b="1"/>
              <a:t>IDS</a:t>
            </a:r>
            <a:r>
              <a:rPr lang="en-CA" sz="1900"/>
              <a:t> and the </a:t>
            </a:r>
            <a:r>
              <a:rPr lang="en-CA" sz="1900" u="sng"/>
              <a:t>different types</a:t>
            </a:r>
            <a:r>
              <a:rPr lang="en-CA" sz="1900"/>
              <a:t>, including </a:t>
            </a:r>
            <a:r>
              <a:rPr lang="en-CA" sz="1900" b="1"/>
              <a:t>NIDS</a:t>
            </a:r>
            <a:r>
              <a:rPr lang="en-CA" sz="1900"/>
              <a:t> and </a:t>
            </a:r>
            <a:r>
              <a:rPr lang="en-CA" sz="1900" b="1"/>
              <a:t>HIDS</a:t>
            </a:r>
            <a:r>
              <a:rPr lang="en-CA" sz="1900"/>
              <a:t>. </a:t>
            </a:r>
          </a:p>
          <a:p>
            <a:pPr>
              <a:spcAft>
                <a:spcPts val="600"/>
              </a:spcAft>
            </a:pPr>
            <a:r>
              <a:rPr lang="en-CA" sz="1900"/>
              <a:t>We explored the </a:t>
            </a:r>
            <a:r>
              <a:rPr lang="en-CA" sz="1900" u="sng"/>
              <a:t>purpose and use </a:t>
            </a:r>
            <a:r>
              <a:rPr lang="en-CA" sz="1900"/>
              <a:t>of IDSs.</a:t>
            </a:r>
          </a:p>
          <a:p>
            <a:pPr>
              <a:spcAft>
                <a:spcPts val="600"/>
              </a:spcAft>
            </a:pPr>
            <a:r>
              <a:rPr lang="en-CA" sz="1900"/>
              <a:t>Next, we studied </a:t>
            </a:r>
            <a:r>
              <a:rPr lang="en-CA" sz="1900" b="1"/>
              <a:t>Suricata</a:t>
            </a:r>
            <a:r>
              <a:rPr lang="en-CA" sz="1900"/>
              <a:t>, including </a:t>
            </a:r>
            <a:r>
              <a:rPr lang="en-CA" sz="1900" u="sng"/>
              <a:t>the supported platforms </a:t>
            </a:r>
            <a:r>
              <a:rPr lang="en-CA" sz="1900"/>
              <a:t>and </a:t>
            </a:r>
            <a:r>
              <a:rPr lang="en-CA" sz="1900" u="sng"/>
              <a:t>its different modes </a:t>
            </a:r>
            <a:r>
              <a:rPr lang="en-CA" sz="1900"/>
              <a:t>of operation, such as </a:t>
            </a:r>
            <a:r>
              <a:rPr lang="en-CA" sz="1900" b="1"/>
              <a:t>IPS</a:t>
            </a:r>
            <a:r>
              <a:rPr lang="en-CA" sz="1900"/>
              <a:t> and </a:t>
            </a:r>
            <a:r>
              <a:rPr lang="en-CA" sz="1900" b="1"/>
              <a:t>IDS</a:t>
            </a:r>
            <a:r>
              <a:rPr lang="en-CA" sz="1900"/>
              <a:t>. </a:t>
            </a:r>
          </a:p>
          <a:p>
            <a:pPr>
              <a:spcAft>
                <a:spcPts val="600"/>
              </a:spcAft>
            </a:pPr>
            <a:r>
              <a:rPr lang="en-CA" sz="1900"/>
              <a:t>We went through the installation process of Suricata, starting with adding the </a:t>
            </a:r>
            <a:r>
              <a:rPr lang="en-CA" sz="1900" b="1"/>
              <a:t>repository</a:t>
            </a:r>
            <a:r>
              <a:rPr lang="en-CA" sz="1900"/>
              <a:t> followed by the actual installation.</a:t>
            </a:r>
          </a:p>
          <a:p>
            <a:pPr>
              <a:spcAft>
                <a:spcPts val="600"/>
              </a:spcAft>
            </a:pPr>
            <a:r>
              <a:rPr lang="en-CA" sz="1900"/>
              <a:t>After installation, we configured the </a:t>
            </a:r>
            <a:r>
              <a:rPr lang="en-CA" sz="1900" b="1"/>
              <a:t>suricata.yaml </a:t>
            </a:r>
            <a:r>
              <a:rPr lang="en-CA" sz="1900"/>
              <a:t>file and reviewed the </a:t>
            </a:r>
            <a:r>
              <a:rPr lang="en-CA" sz="1900" b="1"/>
              <a:t>rules</a:t>
            </a:r>
            <a:r>
              <a:rPr lang="en-CA" sz="1900"/>
              <a:t> associated with Suricata.</a:t>
            </a:r>
          </a:p>
        </p:txBody>
      </p:sp>
    </p:spTree>
    <p:extLst>
      <p:ext uri="{BB962C8B-B14F-4D97-AF65-F5344CB8AC3E}">
        <p14:creationId xmlns:p14="http://schemas.microsoft.com/office/powerpoint/2010/main" val="2653950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71A3-888B-C44B-BB9A-E769BBCC3F7A}"/>
              </a:ext>
            </a:extLst>
          </p:cNvPr>
          <p:cNvSpPr>
            <a:spLocks noGrp="1"/>
          </p:cNvSpPr>
          <p:nvPr>
            <p:ph type="title"/>
          </p:nvPr>
        </p:nvSpPr>
        <p:spPr>
          <a:xfrm>
            <a:off x="667753" y="607007"/>
            <a:ext cx="10515600" cy="734011"/>
          </a:xfrm>
        </p:spPr>
        <p:txBody>
          <a:bodyPr>
            <a:normAutofit/>
          </a:bodyPr>
          <a:lstStyle/>
          <a:p>
            <a:r>
              <a:rPr lang="en-US" sz="3600"/>
              <a:t>Demonstration Topology</a:t>
            </a:r>
          </a:p>
        </p:txBody>
      </p:sp>
      <p:pic>
        <p:nvPicPr>
          <p:cNvPr id="4" name="Content Placeholder 3" descr="A screenshot of a computer&#10;&#10;Description automatically generated">
            <a:extLst>
              <a:ext uri="{FF2B5EF4-FFF2-40B4-BE49-F238E27FC236}">
                <a16:creationId xmlns:a16="http://schemas.microsoft.com/office/drawing/2014/main" id="{2165EC23-626A-6A53-4A6F-63B425151D9A}"/>
              </a:ext>
            </a:extLst>
          </p:cNvPr>
          <p:cNvPicPr>
            <a:picLocks noGrp="1" noChangeAspect="1"/>
          </p:cNvPicPr>
          <p:nvPr>
            <p:ph idx="1"/>
          </p:nvPr>
        </p:nvPicPr>
        <p:blipFill>
          <a:blip r:embed="rId3"/>
          <a:stretch>
            <a:fillRect/>
          </a:stretch>
        </p:blipFill>
        <p:spPr>
          <a:xfrm>
            <a:off x="2884966" y="1341055"/>
            <a:ext cx="6432097" cy="4896852"/>
          </a:xfrm>
        </p:spPr>
      </p:pic>
    </p:spTree>
    <p:extLst>
      <p:ext uri="{BB962C8B-B14F-4D97-AF65-F5344CB8AC3E}">
        <p14:creationId xmlns:p14="http://schemas.microsoft.com/office/powerpoint/2010/main" val="1065272817"/>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FAC2-CB9F-0BAA-3282-40C96B6BA9F2}"/>
              </a:ext>
            </a:extLst>
          </p:cNvPr>
          <p:cNvSpPr>
            <a:spLocks noGrp="1"/>
          </p:cNvSpPr>
          <p:nvPr>
            <p:ph type="title"/>
          </p:nvPr>
        </p:nvSpPr>
        <p:spPr/>
        <p:txBody>
          <a:bodyPr/>
          <a:lstStyle/>
          <a:p>
            <a:pPr algn="ctr"/>
            <a:r>
              <a:rPr lang="en-CA"/>
              <a:t>References</a:t>
            </a:r>
          </a:p>
        </p:txBody>
      </p:sp>
      <p:sp>
        <p:nvSpPr>
          <p:cNvPr id="3" name="Content Placeholder 2">
            <a:extLst>
              <a:ext uri="{FF2B5EF4-FFF2-40B4-BE49-F238E27FC236}">
                <a16:creationId xmlns:a16="http://schemas.microsoft.com/office/drawing/2014/main" id="{4D0855C3-8941-2D1F-4706-B1EFBE442F39}"/>
              </a:ext>
            </a:extLst>
          </p:cNvPr>
          <p:cNvSpPr>
            <a:spLocks noGrp="1"/>
          </p:cNvSpPr>
          <p:nvPr>
            <p:ph idx="1"/>
          </p:nvPr>
        </p:nvSpPr>
        <p:spPr>
          <a:xfrm>
            <a:off x="838200" y="1823648"/>
            <a:ext cx="10515600" cy="3821778"/>
          </a:xfrm>
        </p:spPr>
        <p:txBody>
          <a:bodyPr/>
          <a:lstStyle/>
          <a:p>
            <a:pPr marL="0" indent="0">
              <a:buNone/>
            </a:pPr>
            <a:r>
              <a:rPr lang="en-CA"/>
              <a:t>Suricata - </a:t>
            </a:r>
            <a:r>
              <a:rPr lang="en-CA">
                <a:hlinkClick r:id="rId2"/>
              </a:rPr>
              <a:t>https://suricata.io/</a:t>
            </a:r>
            <a:endParaRPr lang="en-CA"/>
          </a:p>
          <a:p>
            <a:pPr marL="0" indent="0">
              <a:buNone/>
            </a:pPr>
            <a:r>
              <a:rPr lang="en-CA"/>
              <a:t>OISF - </a:t>
            </a:r>
            <a:r>
              <a:rPr lang="en-CA">
                <a:hlinkClick r:id="rId3"/>
              </a:rPr>
              <a:t>https://oisf.net/</a:t>
            </a:r>
            <a:endParaRPr lang="en-CA"/>
          </a:p>
          <a:p>
            <a:pPr marL="0" indent="0">
              <a:buNone/>
            </a:pPr>
            <a:r>
              <a:rPr lang="en-CA"/>
              <a:t>Splunk - </a:t>
            </a:r>
            <a:r>
              <a:rPr lang="en-CA" u="sng">
                <a:hlinkClick r:id="rId4"/>
              </a:rPr>
              <a:t>https://www.splunk.com/</a:t>
            </a:r>
            <a:r>
              <a:rPr lang="en-CA" u="sng"/>
              <a:t> </a:t>
            </a:r>
          </a:p>
          <a:p>
            <a:pPr marL="0" indent="0">
              <a:buNone/>
            </a:pPr>
            <a:r>
              <a:rPr lang="en-CA"/>
              <a:t>Ubuntu - </a:t>
            </a:r>
            <a:r>
              <a:rPr lang="en-CA">
                <a:hlinkClick r:id="rId5"/>
              </a:rPr>
              <a:t>https://ubuntu.com/download/server</a:t>
            </a:r>
            <a:endParaRPr lang="en-CA"/>
          </a:p>
          <a:p>
            <a:pPr marL="0" indent="0">
              <a:buNone/>
            </a:pPr>
            <a:r>
              <a:rPr lang="en-CA"/>
              <a:t>Documentation - </a:t>
            </a:r>
            <a:r>
              <a:rPr lang="en-CA">
                <a:hlinkClick r:id="rId6"/>
              </a:rPr>
              <a:t>https://docs.suricata.io/en/latest/install.html</a:t>
            </a:r>
            <a:endParaRPr lang="en-CA"/>
          </a:p>
          <a:p>
            <a:pPr marL="0" indent="0">
              <a:buNone/>
            </a:pPr>
            <a:r>
              <a:rPr lang="en-CA"/>
              <a:t>IDS/IPS - </a:t>
            </a:r>
            <a:r>
              <a:rPr lang="en-CA">
                <a:hlinkClick r:id="rId7"/>
              </a:rPr>
              <a:t>https://www.paloaltonetworks.ca/cyberpedia/what-is-an-intrusion-detection-system-ids</a:t>
            </a:r>
            <a:endParaRPr lang="en-CA"/>
          </a:p>
          <a:p>
            <a:pPr marL="0" indent="0">
              <a:buNone/>
            </a:pPr>
            <a:r>
              <a:rPr lang="en-CA"/>
              <a:t>	</a:t>
            </a:r>
            <a:r>
              <a:rPr lang="en-CA">
                <a:hlinkClick r:id="rId8"/>
              </a:rPr>
              <a:t>https://www.ibm.com/topics/intrusion-detection-system</a:t>
            </a:r>
            <a:endParaRPr lang="en-CA"/>
          </a:p>
          <a:p>
            <a:pPr marL="0" indent="0">
              <a:buNone/>
            </a:pPr>
            <a:endParaRPr lang="en-CA"/>
          </a:p>
          <a:p>
            <a:pPr marL="0" indent="0">
              <a:buNone/>
            </a:pPr>
            <a:endParaRPr lang="en-CA"/>
          </a:p>
          <a:p>
            <a:pPr marL="0" indent="0">
              <a:buNone/>
            </a:pPr>
            <a:endParaRPr lang="en-CA"/>
          </a:p>
          <a:p>
            <a:pPr marL="0" indent="0">
              <a:buNone/>
            </a:pPr>
            <a:endParaRPr lang="en-CA"/>
          </a:p>
          <a:p>
            <a:pPr marL="0" indent="0">
              <a:buNone/>
            </a:pPr>
            <a:endParaRPr lang="en-CA"/>
          </a:p>
        </p:txBody>
      </p:sp>
    </p:spTree>
    <p:extLst>
      <p:ext uri="{BB962C8B-B14F-4D97-AF65-F5344CB8AC3E}">
        <p14:creationId xmlns:p14="http://schemas.microsoft.com/office/powerpoint/2010/main" val="88362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C500373-6BCD-49C7-86D2-7DC695C43C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14" name="Straight Connector 13">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3928F34-C1F4-426C-A393-E2052F48D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90DE79-7D3C-40C4-926C-026AE2773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9B1A4736-4ED3-C453-D506-3891C5126078}"/>
              </a:ext>
            </a:extLst>
          </p:cNvPr>
          <p:cNvGraphicFramePr>
            <a:graphicFrameLocks noGrp="1"/>
          </p:cNvGraphicFramePr>
          <p:nvPr>
            <p:ph idx="1"/>
            <p:extLst>
              <p:ext uri="{D42A27DB-BD31-4B8C-83A1-F6EECF244321}">
                <p14:modId xmlns:p14="http://schemas.microsoft.com/office/powerpoint/2010/main" val="3048075651"/>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7A84817C-5EDD-1E2D-40A2-1CE48DB2A8C9}"/>
              </a:ext>
            </a:extLst>
          </p:cNvPr>
          <p:cNvSpPr txBox="1"/>
          <p:nvPr/>
        </p:nvSpPr>
        <p:spPr>
          <a:xfrm>
            <a:off x="7107620" y="537961"/>
            <a:ext cx="1874231" cy="646331"/>
          </a:xfrm>
          <a:prstGeom prst="rect">
            <a:avLst/>
          </a:prstGeom>
          <a:noFill/>
        </p:spPr>
        <p:txBody>
          <a:bodyPr wrap="none" rtlCol="0">
            <a:spAutoFit/>
          </a:bodyPr>
          <a:lstStyle/>
          <a:p>
            <a:r>
              <a:rPr lang="en-CA" sz="3600">
                <a:solidFill>
                  <a:schemeClr val="accent2"/>
                </a:solidFill>
              </a:rPr>
              <a:t>Agenda</a:t>
            </a:r>
          </a:p>
        </p:txBody>
      </p:sp>
    </p:spTree>
    <p:extLst>
      <p:ext uri="{BB962C8B-B14F-4D97-AF65-F5344CB8AC3E}">
        <p14:creationId xmlns:p14="http://schemas.microsoft.com/office/powerpoint/2010/main" val="331411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9CF9FE-867B-1C10-03E9-8C29BBB56C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188C10-79DE-A816-E6FC-11EF1B3A5C05}"/>
              </a:ext>
            </a:extLst>
          </p:cNvPr>
          <p:cNvSpPr>
            <a:spLocks noGrp="1"/>
          </p:cNvSpPr>
          <p:nvPr>
            <p:ph type="title"/>
          </p:nvPr>
        </p:nvSpPr>
        <p:spPr>
          <a:xfrm>
            <a:off x="838200" y="592654"/>
            <a:ext cx="6347580" cy="792717"/>
          </a:xfrm>
        </p:spPr>
        <p:txBody>
          <a:bodyPr vert="horz" lIns="91440" tIns="45720" rIns="91440" bIns="45720" rtlCol="0" anchor="b">
            <a:normAutofit/>
          </a:bodyPr>
          <a:lstStyle/>
          <a:p>
            <a:r>
              <a:rPr lang="en-US" sz="4000"/>
              <a:t>Intrusion Detection System</a:t>
            </a:r>
          </a:p>
        </p:txBody>
      </p:sp>
      <p:sp>
        <p:nvSpPr>
          <p:cNvPr id="8" name="Content Placeholder 7">
            <a:extLst>
              <a:ext uri="{FF2B5EF4-FFF2-40B4-BE49-F238E27FC236}">
                <a16:creationId xmlns:a16="http://schemas.microsoft.com/office/drawing/2014/main" id="{B2A8E9D4-A648-D6E1-8F96-2D575FC9E0D6}"/>
              </a:ext>
            </a:extLst>
          </p:cNvPr>
          <p:cNvSpPr>
            <a:spLocks noGrp="1"/>
          </p:cNvSpPr>
          <p:nvPr>
            <p:ph type="body" sz="half" idx="2"/>
          </p:nvPr>
        </p:nvSpPr>
        <p:spPr/>
        <p:txBody>
          <a:bodyPr/>
          <a:lstStyle/>
          <a:p>
            <a:endParaRPr lang="en-CA"/>
          </a:p>
          <a:p>
            <a:pPr marL="0" indent="0">
              <a:buNone/>
            </a:pPr>
            <a:endParaRPr lang="en-CA"/>
          </a:p>
        </p:txBody>
      </p:sp>
      <p:sp>
        <p:nvSpPr>
          <p:cNvPr id="5" name="Content Placeholder 2">
            <a:extLst>
              <a:ext uri="{FF2B5EF4-FFF2-40B4-BE49-F238E27FC236}">
                <a16:creationId xmlns:a16="http://schemas.microsoft.com/office/drawing/2014/main" id="{C92AC861-10CC-DF18-E090-301B9C3637F0}"/>
              </a:ext>
            </a:extLst>
          </p:cNvPr>
          <p:cNvSpPr txBox="1">
            <a:spLocks/>
          </p:cNvSpPr>
          <p:nvPr/>
        </p:nvSpPr>
        <p:spPr>
          <a:xfrm>
            <a:off x="838200" y="1572737"/>
            <a:ext cx="10372344" cy="4389151"/>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3200" kern="1200">
                <a:solidFill>
                  <a:schemeClr val="tx2">
                    <a:lumMod val="60000"/>
                    <a:lumOff val="40000"/>
                  </a:schemeClr>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800" kern="1200">
                <a:solidFill>
                  <a:schemeClr val="tx2">
                    <a:lumMod val="60000"/>
                    <a:lumOff val="40000"/>
                  </a:schemeClr>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2400" kern="1200">
                <a:solidFill>
                  <a:schemeClr val="tx2">
                    <a:lumMod val="60000"/>
                    <a:lumOff val="40000"/>
                  </a:schemeClr>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342900" indent="-342900">
              <a:lnSpc>
                <a:spcPct val="120000"/>
              </a:lnSpc>
              <a:buFont typeface="Arial" panose="020B0604020202020204" pitchFamily="34" charset="0"/>
              <a:buChar char="•"/>
            </a:pPr>
            <a:r>
              <a:rPr lang="en-CA" sz="1900"/>
              <a:t>An </a:t>
            </a:r>
            <a:r>
              <a:rPr lang="en-CA" sz="1900" b="1"/>
              <a:t>Intrusion Detection System </a:t>
            </a:r>
            <a:r>
              <a:rPr lang="en-CA" sz="1900"/>
              <a:t>(IDS) is a cybersecurity solution designed to monitor network traffic and devices for </a:t>
            </a:r>
            <a:r>
              <a:rPr lang="en-CA" sz="1900" b="1"/>
              <a:t>anomalies</a:t>
            </a:r>
            <a:r>
              <a:rPr lang="en-CA" sz="1900"/>
              <a:t>, </a:t>
            </a:r>
            <a:r>
              <a:rPr lang="en-CA" sz="1900" b="1"/>
              <a:t>malicious activities</a:t>
            </a:r>
            <a:r>
              <a:rPr lang="en-CA" sz="1900"/>
              <a:t>, and </a:t>
            </a:r>
            <a:r>
              <a:rPr lang="en-CA" sz="1900" b="1"/>
              <a:t>policy violations </a:t>
            </a:r>
            <a:r>
              <a:rPr lang="en-CA" sz="1900"/>
              <a:t>(e.g.: Port scanning or Nmap Scans).</a:t>
            </a:r>
          </a:p>
          <a:p>
            <a:pPr marL="342900" indent="-342900">
              <a:lnSpc>
                <a:spcPct val="120000"/>
              </a:lnSpc>
              <a:spcBef>
                <a:spcPts val="1800"/>
              </a:spcBef>
              <a:buFont typeface="Arial" panose="020B0604020202020204" pitchFamily="34" charset="0"/>
              <a:buChar char="•"/>
            </a:pPr>
            <a:r>
              <a:rPr lang="en-CA" sz="1900"/>
              <a:t>An IDS can be implemented as </a:t>
            </a:r>
            <a:r>
              <a:rPr lang="en-CA" sz="1900" u="sng"/>
              <a:t>software on a device</a:t>
            </a:r>
            <a:r>
              <a:rPr lang="en-CA" sz="1900"/>
              <a:t>,  </a:t>
            </a:r>
            <a:r>
              <a:rPr lang="en-CA" sz="1900" u="sng"/>
              <a:t>dedicated hardware</a:t>
            </a:r>
            <a:r>
              <a:rPr lang="en-CA" sz="1900"/>
              <a:t>, or a </a:t>
            </a:r>
            <a:r>
              <a:rPr lang="en-CA" sz="1900" u="sng"/>
              <a:t>cloud-based solution</a:t>
            </a:r>
            <a:r>
              <a:rPr lang="en-CA" sz="1900"/>
              <a:t>.</a:t>
            </a:r>
          </a:p>
          <a:p>
            <a:pPr marL="342900" indent="-342900">
              <a:lnSpc>
                <a:spcPct val="120000"/>
              </a:lnSpc>
              <a:spcBef>
                <a:spcPts val="1800"/>
              </a:spcBef>
              <a:buFont typeface="Arial" panose="020B0604020202020204" pitchFamily="34" charset="0"/>
              <a:buChar char="•"/>
            </a:pPr>
            <a:r>
              <a:rPr lang="en-CA" sz="1900"/>
              <a:t>An IDS operates in </a:t>
            </a:r>
            <a:r>
              <a:rPr lang="en-CA" sz="1900" u="sng"/>
              <a:t>passive mode</a:t>
            </a:r>
            <a:r>
              <a:rPr lang="en-CA" sz="1900"/>
              <a:t>. It only detects and reports potential threats, without taking any action, unlike an IPS.</a:t>
            </a:r>
          </a:p>
          <a:p>
            <a:pPr marL="342900" indent="-342900">
              <a:lnSpc>
                <a:spcPct val="120000"/>
              </a:lnSpc>
              <a:spcBef>
                <a:spcPts val="1800"/>
              </a:spcBef>
              <a:buFont typeface="Arial" panose="020B0604020202020204" pitchFamily="34" charset="0"/>
              <a:buChar char="•"/>
            </a:pPr>
            <a:r>
              <a:rPr lang="en-CA" sz="1900"/>
              <a:t>IDS can be implemented alongside </a:t>
            </a:r>
            <a:r>
              <a:rPr lang="en-CA" sz="1900" b="1"/>
              <a:t>Honeypots</a:t>
            </a:r>
            <a:r>
              <a:rPr lang="en-CA" sz="1900"/>
              <a:t> and </a:t>
            </a:r>
            <a:r>
              <a:rPr lang="en-CA" sz="1900" b="1"/>
              <a:t>Canaries</a:t>
            </a:r>
            <a:r>
              <a:rPr lang="en-CA" sz="1900"/>
              <a:t>.</a:t>
            </a:r>
          </a:p>
          <a:p>
            <a:pPr marL="342900" indent="-342900">
              <a:lnSpc>
                <a:spcPct val="120000"/>
              </a:lnSpc>
              <a:spcBef>
                <a:spcPts val="1800"/>
              </a:spcBef>
              <a:buFont typeface="Arial" panose="020B0604020202020204" pitchFamily="34" charset="0"/>
              <a:buChar char="•"/>
            </a:pPr>
            <a:r>
              <a:rPr lang="en-CA" sz="1900" b="1"/>
              <a:t>Types of IDS:</a:t>
            </a:r>
            <a:r>
              <a:rPr lang="en-CA" sz="1900"/>
              <a:t> Network-based, Host-based, Protocol-based, Application Protocol-based and Hybrid. </a:t>
            </a:r>
          </a:p>
        </p:txBody>
      </p:sp>
    </p:spTree>
    <p:extLst>
      <p:ext uri="{BB962C8B-B14F-4D97-AF65-F5344CB8AC3E}">
        <p14:creationId xmlns:p14="http://schemas.microsoft.com/office/powerpoint/2010/main" val="344475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1589A-37CD-C436-F512-AF624A0B6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FCAC65-816C-35DF-809E-3D6DD7D992F4}"/>
              </a:ext>
            </a:extLst>
          </p:cNvPr>
          <p:cNvSpPr>
            <a:spLocks noGrp="1"/>
          </p:cNvSpPr>
          <p:nvPr>
            <p:ph type="title"/>
          </p:nvPr>
        </p:nvSpPr>
        <p:spPr>
          <a:xfrm>
            <a:off x="839788" y="831783"/>
            <a:ext cx="10529552" cy="607012"/>
          </a:xfrm>
        </p:spPr>
        <p:txBody>
          <a:bodyPr/>
          <a:lstStyle/>
          <a:p>
            <a:r>
              <a:rPr lang="en-US"/>
              <a:t>Common IDS Types</a:t>
            </a:r>
          </a:p>
        </p:txBody>
      </p:sp>
      <p:sp>
        <p:nvSpPr>
          <p:cNvPr id="4" name="Text Placeholder 3">
            <a:extLst>
              <a:ext uri="{FF2B5EF4-FFF2-40B4-BE49-F238E27FC236}">
                <a16:creationId xmlns:a16="http://schemas.microsoft.com/office/drawing/2014/main" id="{D33843F9-B89D-CCCE-9C5B-2808915A730D}"/>
              </a:ext>
            </a:extLst>
          </p:cNvPr>
          <p:cNvSpPr>
            <a:spLocks noGrp="1"/>
          </p:cNvSpPr>
          <p:nvPr>
            <p:ph type="body" sz="half" idx="2"/>
          </p:nvPr>
        </p:nvSpPr>
        <p:spPr>
          <a:xfrm>
            <a:off x="977900" y="1700784"/>
            <a:ext cx="9793732" cy="4101868"/>
          </a:xfrm>
        </p:spPr>
        <p:txBody>
          <a:bodyPr vert="horz" lIns="91440" tIns="45720" rIns="91440" bIns="45720" rtlCol="0" anchor="t">
            <a:normAutofit fontScale="85000" lnSpcReduction="10000"/>
          </a:bodyPr>
          <a:lstStyle/>
          <a:p>
            <a:pPr algn="just"/>
            <a:r>
              <a:rPr lang="en-US" b="1"/>
              <a:t>Network-based Intrusion Detection System (NIDS)</a:t>
            </a:r>
          </a:p>
          <a:p>
            <a:pPr algn="just"/>
            <a:r>
              <a:rPr lang="en-CA"/>
              <a:t>NIDS </a:t>
            </a:r>
            <a:r>
              <a:rPr lang="en-CA" u="sng"/>
              <a:t>monitors traffic across a network </a:t>
            </a:r>
            <a:r>
              <a:rPr lang="en-CA"/>
              <a:t>by identifying known patterns of suspicious activity. They inspect both sides of network communications and, in IPS mode, can block malicious traffic when a threat is detected. </a:t>
            </a:r>
          </a:p>
          <a:p>
            <a:pPr algn="just">
              <a:spcAft>
                <a:spcPts val="1000"/>
              </a:spcAft>
            </a:pPr>
            <a:r>
              <a:rPr lang="en-CA"/>
              <a:t>Typically, </a:t>
            </a:r>
            <a:r>
              <a:rPr lang="en-CA" u="sng"/>
              <a:t>NIDS is connected to the network through a SPAN/mirror port </a:t>
            </a:r>
            <a:r>
              <a:rPr lang="en-CA"/>
              <a:t>or </a:t>
            </a:r>
            <a:r>
              <a:rPr lang="en-CA" u="sng"/>
              <a:t>a network tap</a:t>
            </a:r>
            <a:r>
              <a:rPr lang="en-CA"/>
              <a:t>, allowing them to capture and analyze traffic without </a:t>
            </a:r>
            <a:r>
              <a:rPr lang="en-CA" u="sng"/>
              <a:t>affecting network operations </a:t>
            </a:r>
            <a:r>
              <a:rPr lang="en-US" i="1"/>
              <a:t>(e.g.: Snort, Suricata)</a:t>
            </a:r>
            <a:r>
              <a:rPr lang="en-US"/>
              <a:t>.</a:t>
            </a:r>
            <a:endParaRPr lang="en-US" b="1"/>
          </a:p>
          <a:p>
            <a:pPr algn="just">
              <a:spcBef>
                <a:spcPts val="2000"/>
              </a:spcBef>
            </a:pPr>
            <a:r>
              <a:rPr lang="en-US" b="1"/>
              <a:t>Host-based Intrusion Detection System (HIDS)</a:t>
            </a:r>
            <a:endParaRPr lang="en-US"/>
          </a:p>
          <a:p>
            <a:pPr algn="just"/>
            <a:r>
              <a:rPr lang="en-CA"/>
              <a:t>HIDS agent is installed </a:t>
            </a:r>
            <a:r>
              <a:rPr lang="en-CA" u="sng"/>
              <a:t>on a host device </a:t>
            </a:r>
            <a:r>
              <a:rPr lang="en-CA"/>
              <a:t>(a server or workstation) to monitor and report </a:t>
            </a:r>
            <a:r>
              <a:rPr lang="en-CA" u="sng"/>
              <a:t>system activities</a:t>
            </a:r>
            <a:r>
              <a:rPr lang="en-CA"/>
              <a:t>, </a:t>
            </a:r>
            <a:r>
              <a:rPr lang="en-CA" u="sng"/>
              <a:t>application logs</a:t>
            </a:r>
            <a:r>
              <a:rPr lang="en-CA"/>
              <a:t>, and </a:t>
            </a:r>
            <a:r>
              <a:rPr lang="en-CA" u="sng"/>
              <a:t>system calls</a:t>
            </a:r>
            <a:r>
              <a:rPr lang="en-CA"/>
              <a:t>.</a:t>
            </a:r>
          </a:p>
          <a:p>
            <a:pPr algn="just"/>
            <a:r>
              <a:rPr lang="en-CA"/>
              <a:t>It focuses on monitoring the device’s internal behaviour such as running processes and events, Registry settings and Network traffic </a:t>
            </a:r>
            <a:r>
              <a:rPr lang="en-US" i="1"/>
              <a:t>(e.g.: </a:t>
            </a:r>
            <a:r>
              <a:rPr lang="en-CA" i="1"/>
              <a:t>OSSEC , Tripwire)</a:t>
            </a:r>
            <a:r>
              <a:rPr lang="en-CA"/>
              <a:t>.</a:t>
            </a:r>
          </a:p>
        </p:txBody>
      </p:sp>
      <p:sp>
        <p:nvSpPr>
          <p:cNvPr id="3" name="Arrow: Right 2">
            <a:extLst>
              <a:ext uri="{FF2B5EF4-FFF2-40B4-BE49-F238E27FC236}">
                <a16:creationId xmlns:a16="http://schemas.microsoft.com/office/drawing/2014/main" id="{94855A7A-903B-42C3-5906-EBA9BD6B57D6}"/>
              </a:ext>
            </a:extLst>
          </p:cNvPr>
          <p:cNvSpPr/>
          <p:nvPr/>
        </p:nvSpPr>
        <p:spPr>
          <a:xfrm>
            <a:off x="669894" y="1764792"/>
            <a:ext cx="262286" cy="2286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5" name="Arrow: Right 4">
            <a:extLst>
              <a:ext uri="{FF2B5EF4-FFF2-40B4-BE49-F238E27FC236}">
                <a16:creationId xmlns:a16="http://schemas.microsoft.com/office/drawing/2014/main" id="{FE5487FD-6DBA-CFD0-ACD4-50671D064AB3}"/>
              </a:ext>
            </a:extLst>
          </p:cNvPr>
          <p:cNvSpPr/>
          <p:nvPr/>
        </p:nvSpPr>
        <p:spPr>
          <a:xfrm>
            <a:off x="669894" y="3947160"/>
            <a:ext cx="262286" cy="2286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4105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82FCE3-CEB8-F7E8-0B01-269595C9AE1F}"/>
              </a:ext>
            </a:extLst>
          </p:cNvPr>
          <p:cNvPicPr>
            <a:picLocks noChangeAspect="1"/>
          </p:cNvPicPr>
          <p:nvPr/>
        </p:nvPicPr>
        <p:blipFill>
          <a:blip r:embed="rId2"/>
          <a:srcRect t="12490" b="49357"/>
          <a:stretch/>
        </p:blipFill>
        <p:spPr>
          <a:xfrm>
            <a:off x="1131386" y="1572768"/>
            <a:ext cx="3994795" cy="1385455"/>
          </a:xfrm>
          <a:prstGeom prst="rect">
            <a:avLst/>
          </a:prstGeom>
        </p:spPr>
      </p:pic>
      <p:sp>
        <p:nvSpPr>
          <p:cNvPr id="2" name="Title 1">
            <a:extLst>
              <a:ext uri="{FF2B5EF4-FFF2-40B4-BE49-F238E27FC236}">
                <a16:creationId xmlns:a16="http://schemas.microsoft.com/office/drawing/2014/main" id="{431DEC82-8FAC-CD6F-54C0-DC4F3585CD7D}"/>
              </a:ext>
            </a:extLst>
          </p:cNvPr>
          <p:cNvSpPr>
            <a:spLocks noGrp="1"/>
          </p:cNvSpPr>
          <p:nvPr>
            <p:ph type="title"/>
          </p:nvPr>
        </p:nvSpPr>
        <p:spPr>
          <a:xfrm>
            <a:off x="838200" y="727323"/>
            <a:ext cx="8040624" cy="845445"/>
          </a:xfrm>
        </p:spPr>
        <p:txBody>
          <a:bodyPr/>
          <a:lstStyle/>
          <a:p>
            <a:r>
              <a:rPr lang="en-CA"/>
              <a:t>IDS/IPS can and can’t do</a:t>
            </a:r>
          </a:p>
        </p:txBody>
      </p:sp>
      <p:pic>
        <p:nvPicPr>
          <p:cNvPr id="7" name="Picture 6">
            <a:extLst>
              <a:ext uri="{FF2B5EF4-FFF2-40B4-BE49-F238E27FC236}">
                <a16:creationId xmlns:a16="http://schemas.microsoft.com/office/drawing/2014/main" id="{6E2C7AF5-969A-579C-9031-F2057D59A025}"/>
              </a:ext>
            </a:extLst>
          </p:cNvPr>
          <p:cNvPicPr>
            <a:picLocks noChangeAspect="1"/>
          </p:cNvPicPr>
          <p:nvPr/>
        </p:nvPicPr>
        <p:blipFill>
          <a:blip r:embed="rId2"/>
          <a:srcRect t="49760" b="12086"/>
          <a:stretch/>
        </p:blipFill>
        <p:spPr>
          <a:xfrm>
            <a:off x="6954914" y="1572767"/>
            <a:ext cx="3994795" cy="1385455"/>
          </a:xfrm>
          <a:prstGeom prst="rect">
            <a:avLst/>
          </a:prstGeom>
        </p:spPr>
      </p:pic>
      <p:sp>
        <p:nvSpPr>
          <p:cNvPr id="5" name="Text Placeholder 3">
            <a:extLst>
              <a:ext uri="{FF2B5EF4-FFF2-40B4-BE49-F238E27FC236}">
                <a16:creationId xmlns:a16="http://schemas.microsoft.com/office/drawing/2014/main" id="{B9E98B18-269C-90A6-DD44-00C539792D1F}"/>
              </a:ext>
            </a:extLst>
          </p:cNvPr>
          <p:cNvSpPr txBox="1">
            <a:spLocks/>
          </p:cNvSpPr>
          <p:nvPr/>
        </p:nvSpPr>
        <p:spPr>
          <a:xfrm>
            <a:off x="1131386" y="3099816"/>
            <a:ext cx="3994795" cy="2185416"/>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2000"/>
              <a:t>Monitor network traffic</a:t>
            </a:r>
          </a:p>
          <a:p>
            <a:pPr algn="just"/>
            <a:r>
              <a:rPr lang="en-CA" sz="2000"/>
              <a:t>Detect known threats </a:t>
            </a:r>
          </a:p>
          <a:p>
            <a:pPr algn="just"/>
            <a:r>
              <a:rPr lang="en-CA" sz="2000"/>
              <a:t>Identify Anomalies</a:t>
            </a:r>
          </a:p>
          <a:p>
            <a:pPr algn="just"/>
            <a:r>
              <a:rPr lang="en-CA" sz="2000"/>
              <a:t>Block malicious traffic (IPS only)</a:t>
            </a:r>
          </a:p>
          <a:p>
            <a:pPr algn="just"/>
            <a:r>
              <a:rPr lang="en-CA" sz="2000"/>
              <a:t>Provide Forensic Data</a:t>
            </a:r>
            <a:endParaRPr lang="en-US" sz="2000"/>
          </a:p>
        </p:txBody>
      </p:sp>
      <p:sp>
        <p:nvSpPr>
          <p:cNvPr id="6" name="Text Placeholder 3">
            <a:extLst>
              <a:ext uri="{FF2B5EF4-FFF2-40B4-BE49-F238E27FC236}">
                <a16:creationId xmlns:a16="http://schemas.microsoft.com/office/drawing/2014/main" id="{E095C021-9BF7-74E2-F862-6C4C7D5940AC}"/>
              </a:ext>
            </a:extLst>
          </p:cNvPr>
          <p:cNvSpPr txBox="1">
            <a:spLocks/>
          </p:cNvSpPr>
          <p:nvPr/>
        </p:nvSpPr>
        <p:spPr>
          <a:xfrm>
            <a:off x="6863474" y="3099816"/>
            <a:ext cx="4398886" cy="2185416"/>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CA" sz="1900"/>
              <a:t>Detect zero-day attacks reliably</a:t>
            </a:r>
          </a:p>
          <a:p>
            <a:pPr algn="just"/>
            <a:r>
              <a:rPr lang="en-CA" sz="1900"/>
              <a:t>Remediate compromised systems</a:t>
            </a:r>
          </a:p>
          <a:p>
            <a:pPr algn="just"/>
            <a:r>
              <a:rPr lang="en-CA" sz="1900"/>
              <a:t>Replace firewalls</a:t>
            </a:r>
          </a:p>
          <a:p>
            <a:pPr algn="just"/>
            <a:r>
              <a:rPr lang="en-CA" sz="1900"/>
              <a:t>Prevent insider threats</a:t>
            </a:r>
          </a:p>
          <a:p>
            <a:pPr algn="just"/>
            <a:r>
              <a:rPr lang="en-CA" sz="1900"/>
              <a:t>Cannot fully eliminate false positives</a:t>
            </a:r>
          </a:p>
        </p:txBody>
      </p:sp>
    </p:spTree>
    <p:extLst>
      <p:ext uri="{BB962C8B-B14F-4D97-AF65-F5344CB8AC3E}">
        <p14:creationId xmlns:p14="http://schemas.microsoft.com/office/powerpoint/2010/main" val="200429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6B43-F492-5DB4-2318-EC6431DF9673}"/>
              </a:ext>
            </a:extLst>
          </p:cNvPr>
          <p:cNvSpPr>
            <a:spLocks noGrp="1"/>
          </p:cNvSpPr>
          <p:nvPr>
            <p:ph type="title"/>
          </p:nvPr>
        </p:nvSpPr>
        <p:spPr>
          <a:xfrm>
            <a:off x="838200" y="727323"/>
            <a:ext cx="10515600" cy="717429"/>
          </a:xfrm>
        </p:spPr>
        <p:txBody>
          <a:bodyPr>
            <a:normAutofit fontScale="90000"/>
          </a:bodyPr>
          <a:lstStyle/>
          <a:p>
            <a:r>
              <a:rPr lang="en-CA"/>
              <a:t>Suricata</a:t>
            </a:r>
          </a:p>
        </p:txBody>
      </p:sp>
      <p:sp>
        <p:nvSpPr>
          <p:cNvPr id="3" name="Content Placeholder 2">
            <a:extLst>
              <a:ext uri="{FF2B5EF4-FFF2-40B4-BE49-F238E27FC236}">
                <a16:creationId xmlns:a16="http://schemas.microsoft.com/office/drawing/2014/main" id="{9FC12E5C-9868-F007-6CC8-A37B1B14BFEA}"/>
              </a:ext>
            </a:extLst>
          </p:cNvPr>
          <p:cNvSpPr>
            <a:spLocks noGrp="1"/>
          </p:cNvSpPr>
          <p:nvPr>
            <p:ph idx="1"/>
          </p:nvPr>
        </p:nvSpPr>
        <p:spPr>
          <a:xfrm>
            <a:off x="838200" y="1677344"/>
            <a:ext cx="9942576" cy="4183960"/>
          </a:xfrm>
        </p:spPr>
        <p:txBody>
          <a:bodyPr>
            <a:normAutofit/>
          </a:bodyPr>
          <a:lstStyle/>
          <a:p>
            <a:pPr algn="just">
              <a:spcAft>
                <a:spcPts val="500"/>
              </a:spcAft>
              <a:buFont typeface="Wingdings" panose="05000000000000000000" pitchFamily="2" charset="2"/>
              <a:buChar char="v"/>
            </a:pPr>
            <a:r>
              <a:rPr lang="en-CA" sz="1900" b="1"/>
              <a:t>Suricata</a:t>
            </a:r>
            <a:r>
              <a:rPr lang="en-CA" sz="1900"/>
              <a:t> is a high performance, </a:t>
            </a:r>
            <a:r>
              <a:rPr lang="en-CA" sz="1900" u="sng"/>
              <a:t>open-source</a:t>
            </a:r>
            <a:r>
              <a:rPr lang="en-CA" sz="1900"/>
              <a:t> </a:t>
            </a:r>
            <a:r>
              <a:rPr lang="en-CA" sz="1900" b="1"/>
              <a:t>network analysis</a:t>
            </a:r>
            <a:r>
              <a:rPr lang="en-CA" sz="1900"/>
              <a:t> and </a:t>
            </a:r>
            <a:r>
              <a:rPr lang="en-CA" sz="1900" b="1"/>
              <a:t>threat detection </a:t>
            </a:r>
            <a:r>
              <a:rPr lang="en-CA" sz="1900"/>
              <a:t>software used by many organizations and embedded by major vendors to protect their assets.</a:t>
            </a:r>
          </a:p>
          <a:p>
            <a:pPr algn="just">
              <a:spcAft>
                <a:spcPts val="500"/>
              </a:spcAft>
              <a:buFont typeface="Wingdings" panose="05000000000000000000" pitchFamily="2" charset="2"/>
              <a:buChar char="v"/>
            </a:pPr>
            <a:r>
              <a:rPr lang="en-CA" sz="1900"/>
              <a:t>Suricata is developed and managed by OISF (Open Information Security Foundation).</a:t>
            </a:r>
          </a:p>
          <a:p>
            <a:pPr algn="just">
              <a:lnSpc>
                <a:spcPct val="115000"/>
              </a:lnSpc>
              <a:spcAft>
                <a:spcPts val="500"/>
              </a:spcAft>
              <a:buFont typeface="Wingdings" panose="05000000000000000000" pitchFamily="2" charset="2"/>
              <a:buChar char="v"/>
            </a:pPr>
            <a:r>
              <a:rPr lang="en-CA" sz="1900" kern="100">
                <a:effectLst/>
                <a:ea typeface="Aptos" panose="020B0004020202020204" pitchFamily="34" charset="0"/>
                <a:cs typeface="Times New Roman" panose="02020603050405020304" pitchFamily="18" charset="0"/>
              </a:rPr>
              <a:t>It provides </a:t>
            </a:r>
            <a:r>
              <a:rPr lang="en-CA" sz="1900" b="1" kern="100">
                <a:effectLst/>
                <a:ea typeface="Aptos" panose="020B0004020202020204" pitchFamily="34" charset="0"/>
                <a:cs typeface="Times New Roman" panose="02020603050405020304" pitchFamily="18" charset="0"/>
              </a:rPr>
              <a:t>Real-time </a:t>
            </a:r>
            <a:r>
              <a:rPr lang="en-CA" sz="1900" kern="100">
                <a:effectLst/>
                <a:ea typeface="Aptos" panose="020B0004020202020204" pitchFamily="34" charset="0"/>
                <a:cs typeface="Times New Roman" panose="02020603050405020304" pitchFamily="18" charset="0"/>
              </a:rPr>
              <a:t>analysis of </a:t>
            </a:r>
            <a:r>
              <a:rPr lang="en-CA" sz="1900" u="sng" kern="100">
                <a:effectLst/>
                <a:ea typeface="Aptos" panose="020B0004020202020204" pitchFamily="34" charset="0"/>
                <a:cs typeface="Times New Roman" panose="02020603050405020304" pitchFamily="18" charset="0"/>
              </a:rPr>
              <a:t>network traffic from layer 3 to layer 7</a:t>
            </a:r>
            <a:r>
              <a:rPr lang="en-CA" sz="1900" kern="100">
                <a:effectLst/>
                <a:ea typeface="Aptos" panose="020B0004020202020204" pitchFamily="34" charset="0"/>
                <a:cs typeface="Times New Roman" panose="02020603050405020304" pitchFamily="18" charset="0"/>
              </a:rPr>
              <a:t>.</a:t>
            </a:r>
          </a:p>
          <a:p>
            <a:pPr algn="just">
              <a:lnSpc>
                <a:spcPct val="115000"/>
              </a:lnSpc>
              <a:spcAft>
                <a:spcPts val="500"/>
              </a:spcAft>
              <a:buFont typeface="Wingdings" panose="05000000000000000000" pitchFamily="2" charset="2"/>
              <a:buChar char="v"/>
            </a:pPr>
            <a:r>
              <a:rPr lang="en-CA" sz="1900" kern="100">
                <a:effectLst/>
                <a:ea typeface="Aptos" panose="020B0004020202020204" pitchFamily="34" charset="0"/>
                <a:cs typeface="Times New Roman" panose="02020603050405020304" pitchFamily="18" charset="0"/>
              </a:rPr>
              <a:t>Support for </a:t>
            </a:r>
            <a:r>
              <a:rPr lang="en-CA" sz="1900" b="1" kern="100">
                <a:effectLst/>
                <a:ea typeface="Aptos" panose="020B0004020202020204" pitchFamily="34" charset="0"/>
                <a:cs typeface="Times New Roman" panose="02020603050405020304" pitchFamily="18" charset="0"/>
              </a:rPr>
              <a:t>multi-threading</a:t>
            </a:r>
            <a:r>
              <a:rPr lang="en-CA" sz="1900" kern="100">
                <a:effectLst/>
                <a:ea typeface="Aptos" panose="020B0004020202020204" pitchFamily="34" charset="0"/>
                <a:cs typeface="Times New Roman" panose="02020603050405020304" pitchFamily="18" charset="0"/>
              </a:rPr>
              <a:t> and </a:t>
            </a:r>
            <a:r>
              <a:rPr lang="en-CA" sz="1900" b="1" kern="100">
                <a:effectLst/>
                <a:ea typeface="Aptos" panose="020B0004020202020204" pitchFamily="34" charset="0"/>
                <a:cs typeface="Times New Roman" panose="02020603050405020304" pitchFamily="18" charset="0"/>
              </a:rPr>
              <a:t>hardware acceleration</a:t>
            </a:r>
            <a:r>
              <a:rPr lang="en-CA" sz="1900" kern="100">
                <a:effectLst/>
                <a:ea typeface="Aptos" panose="020B0004020202020204" pitchFamily="34" charset="0"/>
                <a:cs typeface="Times New Roman" panose="02020603050405020304" pitchFamily="18" charset="0"/>
              </a:rPr>
              <a:t>, allowing efficient use of hardware.</a:t>
            </a:r>
          </a:p>
          <a:p>
            <a:pPr algn="just">
              <a:lnSpc>
                <a:spcPct val="115000"/>
              </a:lnSpc>
              <a:spcAft>
                <a:spcPts val="500"/>
              </a:spcAft>
              <a:buFont typeface="Wingdings" panose="05000000000000000000" pitchFamily="2" charset="2"/>
              <a:buChar char="v"/>
            </a:pPr>
            <a:r>
              <a:rPr lang="en-CA" sz="1900" kern="100">
                <a:effectLst/>
                <a:ea typeface="Aptos" panose="020B0004020202020204" pitchFamily="34" charset="0"/>
                <a:cs typeface="Times New Roman" panose="02020603050405020304" pitchFamily="18" charset="0"/>
              </a:rPr>
              <a:t>Suricata can integrate with platforms like the </a:t>
            </a:r>
            <a:r>
              <a:rPr lang="en-CA" sz="1900" b="1" kern="100">
                <a:effectLst/>
                <a:ea typeface="Aptos" panose="020B0004020202020204" pitchFamily="34" charset="0"/>
                <a:cs typeface="Times New Roman" panose="02020603050405020304" pitchFamily="18" charset="0"/>
              </a:rPr>
              <a:t>Elastic Stack </a:t>
            </a:r>
            <a:r>
              <a:rPr lang="en-CA" sz="1900" kern="100">
                <a:effectLst/>
                <a:ea typeface="Aptos" panose="020B0004020202020204" pitchFamily="34" charset="0"/>
                <a:cs typeface="Times New Roman" panose="02020603050405020304" pitchFamily="18" charset="0"/>
              </a:rPr>
              <a:t>for log management and can be used in conjunction with </a:t>
            </a:r>
            <a:r>
              <a:rPr lang="en-CA" sz="1900" b="1" kern="100">
                <a:effectLst/>
                <a:ea typeface="Aptos" panose="020B0004020202020204" pitchFamily="34" charset="0"/>
                <a:cs typeface="Times New Roman" panose="02020603050405020304" pitchFamily="18" charset="0"/>
              </a:rPr>
              <a:t>Wazuh</a:t>
            </a:r>
            <a:r>
              <a:rPr lang="en-CA" sz="1900" kern="100">
                <a:effectLst/>
                <a:ea typeface="Aptos" panose="020B0004020202020204" pitchFamily="34" charset="0"/>
                <a:cs typeface="Times New Roman" panose="02020603050405020304" pitchFamily="18" charset="0"/>
              </a:rPr>
              <a:t> or </a:t>
            </a:r>
            <a:r>
              <a:rPr lang="en-CA" sz="1900" b="1" kern="100">
                <a:effectLst/>
                <a:ea typeface="Aptos" panose="020B0004020202020204" pitchFamily="34" charset="0"/>
                <a:cs typeface="Times New Roman" panose="02020603050405020304" pitchFamily="18" charset="0"/>
              </a:rPr>
              <a:t>Splunk</a:t>
            </a:r>
            <a:r>
              <a:rPr lang="en-CA" sz="1900" kern="100">
                <a:effectLst/>
                <a:ea typeface="Aptos" panose="020B0004020202020204" pitchFamily="34" charset="0"/>
                <a:cs typeface="Times New Roman" panose="02020603050405020304" pitchFamily="18" charset="0"/>
              </a:rPr>
              <a:t> for enhanced security monitoring.</a:t>
            </a:r>
          </a:p>
        </p:txBody>
      </p:sp>
    </p:spTree>
    <p:extLst>
      <p:ext uri="{BB962C8B-B14F-4D97-AF65-F5344CB8AC3E}">
        <p14:creationId xmlns:p14="http://schemas.microsoft.com/office/powerpoint/2010/main" val="269980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D94C3-7B9D-F400-0586-07B6F46C5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AC7490-3605-AEB5-6E44-3E6440F86871}"/>
              </a:ext>
            </a:extLst>
          </p:cNvPr>
          <p:cNvSpPr>
            <a:spLocks noGrp="1"/>
          </p:cNvSpPr>
          <p:nvPr>
            <p:ph type="title"/>
          </p:nvPr>
        </p:nvSpPr>
        <p:spPr>
          <a:xfrm>
            <a:off x="947927" y="745611"/>
            <a:ext cx="6452997" cy="717429"/>
          </a:xfrm>
        </p:spPr>
        <p:txBody>
          <a:bodyPr>
            <a:normAutofit fontScale="90000"/>
          </a:bodyPr>
          <a:lstStyle/>
          <a:p>
            <a:r>
              <a:rPr lang="en-CA"/>
              <a:t>Installation &amp; Configuration</a:t>
            </a:r>
          </a:p>
        </p:txBody>
      </p:sp>
      <p:sp>
        <p:nvSpPr>
          <p:cNvPr id="3" name="Content Placeholder 2">
            <a:extLst>
              <a:ext uri="{FF2B5EF4-FFF2-40B4-BE49-F238E27FC236}">
                <a16:creationId xmlns:a16="http://schemas.microsoft.com/office/drawing/2014/main" id="{447FB0D3-DAE2-8776-D6A7-7EF9019FA6C5}"/>
              </a:ext>
            </a:extLst>
          </p:cNvPr>
          <p:cNvSpPr>
            <a:spLocks noGrp="1"/>
          </p:cNvSpPr>
          <p:nvPr>
            <p:ph idx="1"/>
          </p:nvPr>
        </p:nvSpPr>
        <p:spPr>
          <a:xfrm>
            <a:off x="947928" y="1768784"/>
            <a:ext cx="9796272" cy="3821778"/>
          </a:xfrm>
        </p:spPr>
        <p:txBody>
          <a:bodyPr>
            <a:normAutofit/>
          </a:bodyPr>
          <a:lstStyle/>
          <a:p>
            <a:pPr marL="0" indent="0" algn="just">
              <a:spcAft>
                <a:spcPts val="700"/>
              </a:spcAft>
              <a:buNone/>
            </a:pPr>
            <a:r>
              <a:rPr lang="en-CA" sz="1900" b="1"/>
              <a:t>         Suricata </a:t>
            </a:r>
            <a:r>
              <a:rPr lang="en-CA" sz="1900"/>
              <a:t>can be installed on </a:t>
            </a:r>
            <a:r>
              <a:rPr lang="en-CA" sz="1900" b="1"/>
              <a:t>OS X</a:t>
            </a:r>
            <a:r>
              <a:rPr lang="en-CA" sz="1900"/>
              <a:t>, </a:t>
            </a:r>
            <a:r>
              <a:rPr lang="en-CA" sz="1900" b="1"/>
              <a:t>Linux</a:t>
            </a:r>
            <a:r>
              <a:rPr lang="en-CA" sz="1900"/>
              <a:t> and </a:t>
            </a:r>
            <a:r>
              <a:rPr lang="en-CA" sz="1900" b="1"/>
              <a:t>Windows</a:t>
            </a:r>
            <a:r>
              <a:rPr lang="en-CA" sz="1900"/>
              <a:t>.</a:t>
            </a:r>
          </a:p>
          <a:p>
            <a:pPr marL="0" indent="0" algn="just">
              <a:spcAft>
                <a:spcPts val="700"/>
              </a:spcAft>
              <a:buNone/>
            </a:pPr>
            <a:r>
              <a:rPr lang="en-CA" sz="1900"/>
              <a:t>It can be downloaded from its official web site: </a:t>
            </a:r>
            <a:r>
              <a:rPr lang="en-CA" sz="1900">
                <a:hlinkClick r:id="rId2"/>
              </a:rPr>
              <a:t>https://suricata.io/download/</a:t>
            </a:r>
            <a:endParaRPr lang="en-CA" sz="1900"/>
          </a:p>
          <a:p>
            <a:pPr marL="0" indent="0" algn="just">
              <a:spcAft>
                <a:spcPts val="700"/>
              </a:spcAft>
              <a:buNone/>
            </a:pPr>
            <a:r>
              <a:rPr lang="en-CA" sz="1900"/>
              <a:t>Suricata can be configured to operate </a:t>
            </a:r>
            <a:r>
              <a:rPr lang="en-CA" sz="1900" u="sng"/>
              <a:t>in two different modes</a:t>
            </a:r>
            <a:r>
              <a:rPr lang="en-CA" sz="1900"/>
              <a:t>. </a:t>
            </a:r>
          </a:p>
          <a:p>
            <a:pPr algn="just">
              <a:spcBef>
                <a:spcPts val="700"/>
              </a:spcBef>
              <a:buFont typeface="Wingdings" panose="05000000000000000000" pitchFamily="2" charset="2"/>
              <a:buChar char="Ø"/>
            </a:pPr>
            <a:r>
              <a:rPr lang="en-CA" sz="1900" b="1"/>
              <a:t>Active (IPS): </a:t>
            </a:r>
            <a:r>
              <a:rPr lang="en-CA" sz="1900"/>
              <a:t>Suricata is deployed in-line to prevent intrusions by blocking or dropping malicious packets in real-time.</a:t>
            </a:r>
          </a:p>
          <a:p>
            <a:pPr algn="just">
              <a:buFont typeface="Wingdings" panose="05000000000000000000" pitchFamily="2" charset="2"/>
              <a:buChar char="Ø"/>
            </a:pPr>
            <a:r>
              <a:rPr lang="en-CA" sz="1900" b="1"/>
              <a:t>Passive (IDS): </a:t>
            </a:r>
            <a:r>
              <a:rPr lang="en-CA" sz="1900"/>
              <a:t>Suricata monitors network traffic, detects intrusions, and generates alerts without blocking the traffic. </a:t>
            </a:r>
          </a:p>
          <a:p>
            <a:pPr marL="0" indent="0" algn="just">
              <a:buNone/>
            </a:pPr>
            <a:r>
              <a:rPr lang="en-CA" sz="1900"/>
              <a:t>    It is placed out of band within the network infrastructure. </a:t>
            </a:r>
          </a:p>
        </p:txBody>
      </p:sp>
      <p:sp>
        <p:nvSpPr>
          <p:cNvPr id="4" name="Arrow: Right 3">
            <a:extLst>
              <a:ext uri="{FF2B5EF4-FFF2-40B4-BE49-F238E27FC236}">
                <a16:creationId xmlns:a16="http://schemas.microsoft.com/office/drawing/2014/main" id="{F362C94F-4A37-35DE-3D43-EDA6031BFCC3}"/>
              </a:ext>
            </a:extLst>
          </p:cNvPr>
          <p:cNvSpPr/>
          <p:nvPr/>
        </p:nvSpPr>
        <p:spPr>
          <a:xfrm>
            <a:off x="926592" y="1874520"/>
            <a:ext cx="521208" cy="20116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45076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9A9E2-D08E-55E9-A7A7-7B098BCAE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1C3829-17C9-066D-4C3F-60902F874670}"/>
              </a:ext>
            </a:extLst>
          </p:cNvPr>
          <p:cNvSpPr>
            <a:spLocks noGrp="1"/>
          </p:cNvSpPr>
          <p:nvPr>
            <p:ph type="title"/>
          </p:nvPr>
        </p:nvSpPr>
        <p:spPr>
          <a:xfrm>
            <a:off x="947928" y="745611"/>
            <a:ext cx="10260851" cy="717429"/>
          </a:xfrm>
        </p:spPr>
        <p:txBody>
          <a:bodyPr>
            <a:normAutofit fontScale="90000"/>
          </a:bodyPr>
          <a:lstStyle/>
          <a:p>
            <a:r>
              <a:rPr lang="en-CA"/>
              <a:t>Installation &amp; Configuration</a:t>
            </a:r>
          </a:p>
        </p:txBody>
      </p:sp>
      <p:sp>
        <p:nvSpPr>
          <p:cNvPr id="3" name="Content Placeholder 2">
            <a:extLst>
              <a:ext uri="{FF2B5EF4-FFF2-40B4-BE49-F238E27FC236}">
                <a16:creationId xmlns:a16="http://schemas.microsoft.com/office/drawing/2014/main" id="{0477AD65-73C1-9046-A7F1-E8E53607927A}"/>
              </a:ext>
            </a:extLst>
          </p:cNvPr>
          <p:cNvSpPr>
            <a:spLocks noGrp="1"/>
          </p:cNvSpPr>
          <p:nvPr>
            <p:ph idx="1"/>
          </p:nvPr>
        </p:nvSpPr>
        <p:spPr>
          <a:xfrm>
            <a:off x="947928" y="1768784"/>
            <a:ext cx="9796272" cy="3821778"/>
          </a:xfrm>
        </p:spPr>
        <p:txBody>
          <a:bodyPr>
            <a:normAutofit/>
          </a:bodyPr>
          <a:lstStyle/>
          <a:p>
            <a:pPr marL="0" indent="0" algn="just">
              <a:spcAft>
                <a:spcPts val="700"/>
              </a:spcAft>
              <a:buNone/>
            </a:pPr>
            <a:r>
              <a:rPr lang="en-CA" sz="1900"/>
              <a:t>We will be using an Ubuntu server (latest version).</a:t>
            </a:r>
          </a:p>
          <a:p>
            <a:pPr marL="0" indent="0" algn="just">
              <a:spcAft>
                <a:spcPts val="700"/>
              </a:spcAft>
              <a:buNone/>
            </a:pPr>
            <a:r>
              <a:rPr lang="en-CA" sz="1900"/>
              <a:t>To install Suricata we must first add the official OISF repository by this commands:</a:t>
            </a:r>
          </a:p>
          <a:p>
            <a:pPr algn="just">
              <a:spcBef>
                <a:spcPts val="0"/>
              </a:spcBef>
              <a:buFont typeface="Wingdings" panose="05000000000000000000" pitchFamily="2" charset="2"/>
              <a:buChar char="Ø"/>
            </a:pPr>
            <a:r>
              <a:rPr lang="en-CA" sz="1900" i="1" err="1">
                <a:solidFill>
                  <a:schemeClr val="tx1"/>
                </a:solidFill>
              </a:rPr>
              <a:t>sudo</a:t>
            </a:r>
            <a:r>
              <a:rPr lang="en-CA" sz="1900" i="1">
                <a:solidFill>
                  <a:schemeClr val="tx1"/>
                </a:solidFill>
              </a:rPr>
              <a:t> apt-get install software-properties-common</a:t>
            </a:r>
          </a:p>
          <a:p>
            <a:pPr algn="just">
              <a:spcBef>
                <a:spcPts val="0"/>
              </a:spcBef>
              <a:buFont typeface="Wingdings" panose="05000000000000000000" pitchFamily="2" charset="2"/>
              <a:buChar char="Ø"/>
            </a:pPr>
            <a:r>
              <a:rPr lang="en-CA" sz="1900" i="1" err="1">
                <a:solidFill>
                  <a:schemeClr val="tx1"/>
                </a:solidFill>
              </a:rPr>
              <a:t>sudo</a:t>
            </a:r>
            <a:r>
              <a:rPr lang="en-CA" sz="1900" i="1">
                <a:solidFill>
                  <a:schemeClr val="tx1"/>
                </a:solidFill>
              </a:rPr>
              <a:t> add-apt-repository </a:t>
            </a:r>
            <a:r>
              <a:rPr lang="en-CA" sz="1900" i="1" err="1">
                <a:solidFill>
                  <a:schemeClr val="tx1"/>
                </a:solidFill>
              </a:rPr>
              <a:t>ppa:oisf</a:t>
            </a:r>
            <a:r>
              <a:rPr lang="en-CA" sz="1900" i="1">
                <a:solidFill>
                  <a:schemeClr val="tx1"/>
                </a:solidFill>
              </a:rPr>
              <a:t>/</a:t>
            </a:r>
            <a:r>
              <a:rPr lang="en-CA" sz="1900" i="1" err="1">
                <a:solidFill>
                  <a:schemeClr val="tx1"/>
                </a:solidFill>
              </a:rPr>
              <a:t>suricata</a:t>
            </a:r>
            <a:r>
              <a:rPr lang="en-CA" sz="1900" i="1">
                <a:solidFill>
                  <a:schemeClr val="tx1"/>
                </a:solidFill>
              </a:rPr>
              <a:t>-stable</a:t>
            </a:r>
          </a:p>
          <a:p>
            <a:pPr algn="just">
              <a:spcBef>
                <a:spcPts val="0"/>
              </a:spcBef>
              <a:buFont typeface="Wingdings" panose="05000000000000000000" pitchFamily="2" charset="2"/>
              <a:buChar char="Ø"/>
            </a:pPr>
            <a:r>
              <a:rPr lang="en-CA" sz="1900" i="1" err="1">
                <a:solidFill>
                  <a:schemeClr val="tx1"/>
                </a:solidFill>
              </a:rPr>
              <a:t>sudo</a:t>
            </a:r>
            <a:r>
              <a:rPr lang="en-CA" sz="1900" i="1">
                <a:solidFill>
                  <a:schemeClr val="tx1"/>
                </a:solidFill>
              </a:rPr>
              <a:t> apt update</a:t>
            </a:r>
          </a:p>
          <a:p>
            <a:pPr algn="just">
              <a:spcBef>
                <a:spcPts val="0"/>
              </a:spcBef>
              <a:buFont typeface="Wingdings" panose="05000000000000000000" pitchFamily="2" charset="2"/>
              <a:buChar char="Ø"/>
            </a:pPr>
            <a:r>
              <a:rPr lang="en-CA" sz="1900" i="1" err="1">
                <a:solidFill>
                  <a:schemeClr val="tx1"/>
                </a:solidFill>
              </a:rPr>
              <a:t>sudo</a:t>
            </a:r>
            <a:r>
              <a:rPr lang="en-CA" sz="1900" i="1">
                <a:solidFill>
                  <a:schemeClr val="tx1"/>
                </a:solidFill>
              </a:rPr>
              <a:t> apt install suricata </a:t>
            </a:r>
            <a:r>
              <a:rPr lang="en-CA" sz="1900" i="1" err="1">
                <a:solidFill>
                  <a:schemeClr val="tx1"/>
                </a:solidFill>
              </a:rPr>
              <a:t>jq</a:t>
            </a:r>
            <a:endParaRPr lang="en-CA" sz="1900" i="1">
              <a:solidFill>
                <a:schemeClr val="tx1"/>
              </a:solidFill>
            </a:endParaRPr>
          </a:p>
          <a:p>
            <a:pPr algn="just">
              <a:spcBef>
                <a:spcPts val="0"/>
              </a:spcBef>
              <a:buFont typeface="Wingdings" panose="05000000000000000000" pitchFamily="2" charset="2"/>
              <a:buChar char="Ø"/>
            </a:pPr>
            <a:endParaRPr lang="en-CA" sz="1900" i="1">
              <a:solidFill>
                <a:schemeClr val="tx1"/>
              </a:solidFill>
            </a:endParaRPr>
          </a:p>
          <a:p>
            <a:pPr algn="just">
              <a:spcBef>
                <a:spcPts val="0"/>
              </a:spcBef>
              <a:buFont typeface="Wingdings" panose="05000000000000000000" pitchFamily="2" charset="2"/>
              <a:buChar char="Ø"/>
            </a:pPr>
            <a:r>
              <a:rPr lang="en-CA" sz="1900" i="1" err="1">
                <a:solidFill>
                  <a:schemeClr val="tx1"/>
                </a:solidFill>
              </a:rPr>
              <a:t>sudo</a:t>
            </a:r>
            <a:r>
              <a:rPr lang="en-CA" sz="1900" i="1">
                <a:solidFill>
                  <a:schemeClr val="tx1"/>
                </a:solidFill>
              </a:rPr>
              <a:t> </a:t>
            </a:r>
            <a:r>
              <a:rPr lang="en-CA" sz="1900" i="1" err="1">
                <a:solidFill>
                  <a:schemeClr val="tx1"/>
                </a:solidFill>
              </a:rPr>
              <a:t>systemctl</a:t>
            </a:r>
            <a:r>
              <a:rPr lang="en-CA" sz="1900" i="1">
                <a:solidFill>
                  <a:schemeClr val="tx1"/>
                </a:solidFill>
              </a:rPr>
              <a:t> status suricata</a:t>
            </a:r>
          </a:p>
        </p:txBody>
      </p:sp>
    </p:spTree>
    <p:extLst>
      <p:ext uri="{BB962C8B-B14F-4D97-AF65-F5344CB8AC3E}">
        <p14:creationId xmlns:p14="http://schemas.microsoft.com/office/powerpoint/2010/main" val="33766492"/>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9EA07-255E-CDF7-65CD-FC3277F382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8B9179-ED50-F887-E4E7-2300242D2F50}"/>
              </a:ext>
            </a:extLst>
          </p:cNvPr>
          <p:cNvSpPr>
            <a:spLocks noGrp="1"/>
          </p:cNvSpPr>
          <p:nvPr>
            <p:ph type="title"/>
          </p:nvPr>
        </p:nvSpPr>
        <p:spPr>
          <a:xfrm>
            <a:off x="757428" y="745611"/>
            <a:ext cx="6972219" cy="717429"/>
          </a:xfrm>
        </p:spPr>
        <p:txBody>
          <a:bodyPr>
            <a:normAutofit fontScale="90000"/>
          </a:bodyPr>
          <a:lstStyle/>
          <a:p>
            <a:r>
              <a:rPr lang="en-CA"/>
              <a:t>Installation &amp; Configuration</a:t>
            </a:r>
          </a:p>
        </p:txBody>
      </p:sp>
      <p:pic>
        <p:nvPicPr>
          <p:cNvPr id="5" name="Content Placeholder 4">
            <a:extLst>
              <a:ext uri="{FF2B5EF4-FFF2-40B4-BE49-F238E27FC236}">
                <a16:creationId xmlns:a16="http://schemas.microsoft.com/office/drawing/2014/main" id="{F4965B45-EF0E-3E2D-B126-847C73ED9621}"/>
              </a:ext>
            </a:extLst>
          </p:cNvPr>
          <p:cNvPicPr>
            <a:picLocks noGrp="1" noChangeAspect="1"/>
          </p:cNvPicPr>
          <p:nvPr>
            <p:ph idx="1"/>
          </p:nvPr>
        </p:nvPicPr>
        <p:blipFill>
          <a:blip r:embed="rId2"/>
          <a:stretch>
            <a:fillRect/>
          </a:stretch>
        </p:blipFill>
        <p:spPr>
          <a:xfrm>
            <a:off x="1051820" y="3531904"/>
            <a:ext cx="7406380" cy="2051378"/>
          </a:xfrm>
          <a:ln w="19050">
            <a:solidFill>
              <a:schemeClr val="accent2"/>
            </a:solidFill>
          </a:ln>
        </p:spPr>
      </p:pic>
      <p:sp>
        <p:nvSpPr>
          <p:cNvPr id="6" name="Rectangle: Rounded Corners 5">
            <a:extLst>
              <a:ext uri="{FF2B5EF4-FFF2-40B4-BE49-F238E27FC236}">
                <a16:creationId xmlns:a16="http://schemas.microsoft.com/office/drawing/2014/main" id="{EB84DF47-0F5A-164D-9528-81DA237B3218}"/>
              </a:ext>
            </a:extLst>
          </p:cNvPr>
          <p:cNvSpPr/>
          <p:nvPr/>
        </p:nvSpPr>
        <p:spPr>
          <a:xfrm>
            <a:off x="1353312" y="4245537"/>
            <a:ext cx="1819656" cy="216735"/>
          </a:xfrm>
          <a:prstGeom prst="roundRect">
            <a:avLst/>
          </a:prstGeom>
          <a:noFill/>
          <a:ln w="28575">
            <a:solidFill>
              <a:srgbClr val="FF00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Arrow Connector 7">
            <a:extLst>
              <a:ext uri="{FF2B5EF4-FFF2-40B4-BE49-F238E27FC236}">
                <a16:creationId xmlns:a16="http://schemas.microsoft.com/office/drawing/2014/main" id="{965D83A9-BFD4-EE6A-4383-68C419713CCC}"/>
              </a:ext>
            </a:extLst>
          </p:cNvPr>
          <p:cNvCxnSpPr/>
          <p:nvPr/>
        </p:nvCxnSpPr>
        <p:spPr>
          <a:xfrm>
            <a:off x="795528" y="3531904"/>
            <a:ext cx="557784" cy="7136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CC059FD-9AF3-ED3A-6368-0672FDE385A6}"/>
              </a:ext>
            </a:extLst>
          </p:cNvPr>
          <p:cNvCxnSpPr/>
          <p:nvPr/>
        </p:nvCxnSpPr>
        <p:spPr>
          <a:xfrm>
            <a:off x="3300984" y="3702919"/>
            <a:ext cx="16916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2BB3D36-F5D4-DDA3-DC80-CE1BEC7E452E}"/>
              </a:ext>
            </a:extLst>
          </p:cNvPr>
          <p:cNvPicPr>
            <a:picLocks noChangeAspect="1"/>
          </p:cNvPicPr>
          <p:nvPr/>
        </p:nvPicPr>
        <p:blipFill>
          <a:blip r:embed="rId3"/>
          <a:stretch>
            <a:fillRect/>
          </a:stretch>
        </p:blipFill>
        <p:spPr>
          <a:xfrm>
            <a:off x="1051820" y="1815397"/>
            <a:ext cx="5458587" cy="1219370"/>
          </a:xfrm>
          <a:prstGeom prst="rect">
            <a:avLst/>
          </a:prstGeom>
          <a:ln w="19050">
            <a:solidFill>
              <a:schemeClr val="accent2"/>
            </a:solidFill>
          </a:ln>
        </p:spPr>
      </p:pic>
      <p:sp>
        <p:nvSpPr>
          <p:cNvPr id="3" name="TextBox 2">
            <a:extLst>
              <a:ext uri="{FF2B5EF4-FFF2-40B4-BE49-F238E27FC236}">
                <a16:creationId xmlns:a16="http://schemas.microsoft.com/office/drawing/2014/main" id="{BE84D585-BA0D-4C60-37AF-AC88AD9AEA00}"/>
              </a:ext>
            </a:extLst>
          </p:cNvPr>
          <p:cNvSpPr txBox="1"/>
          <p:nvPr/>
        </p:nvSpPr>
        <p:spPr>
          <a:xfrm>
            <a:off x="8732520" y="2071139"/>
            <a:ext cx="2103120" cy="707886"/>
          </a:xfrm>
          <a:prstGeom prst="rect">
            <a:avLst/>
          </a:prstGeom>
          <a:solidFill>
            <a:schemeClr val="bg1"/>
          </a:solidFill>
          <a:ln w="19050">
            <a:solidFill>
              <a:schemeClr val="accent2"/>
            </a:solidFill>
          </a:ln>
        </p:spPr>
        <p:txBody>
          <a:bodyPr wrap="square" rtlCol="0">
            <a:spAutoFit/>
          </a:bodyPr>
          <a:lstStyle/>
          <a:p>
            <a:pPr algn="ctr"/>
            <a:r>
              <a:rPr lang="en-CA" sz="2000">
                <a:solidFill>
                  <a:schemeClr val="accent2"/>
                </a:solidFill>
              </a:rPr>
              <a:t>Command Results</a:t>
            </a:r>
          </a:p>
        </p:txBody>
      </p:sp>
      <p:cxnSp>
        <p:nvCxnSpPr>
          <p:cNvPr id="7" name="Straight Arrow Connector 6">
            <a:extLst>
              <a:ext uri="{FF2B5EF4-FFF2-40B4-BE49-F238E27FC236}">
                <a16:creationId xmlns:a16="http://schemas.microsoft.com/office/drawing/2014/main" id="{BE4340B0-FA29-C43C-C061-E6F652D6F0E8}"/>
              </a:ext>
            </a:extLst>
          </p:cNvPr>
          <p:cNvCxnSpPr>
            <a:cxnSpLocks/>
            <a:stCxn id="3" idx="1"/>
          </p:cNvCxnSpPr>
          <p:nvPr/>
        </p:nvCxnSpPr>
        <p:spPr>
          <a:xfrm flipH="1">
            <a:off x="7013448" y="2425082"/>
            <a:ext cx="1719072"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0EFB3D6-8F51-924E-07A7-0950CFA8B9B0}"/>
              </a:ext>
            </a:extLst>
          </p:cNvPr>
          <p:cNvCxnSpPr>
            <a:cxnSpLocks/>
          </p:cNvCxnSpPr>
          <p:nvPr/>
        </p:nvCxnSpPr>
        <p:spPr>
          <a:xfrm flipH="1">
            <a:off x="8714492" y="2779025"/>
            <a:ext cx="1261612" cy="92389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582191"/>
      </p:ext>
    </p:extLst>
  </p:cSld>
  <p:clrMapOvr>
    <a:masterClrMapping/>
  </p:clrMapOvr>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cc3d854-bdd3-4bfd-924a-d2064cecd46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7AF2D3E9A0588488DE8BEF4B5D8D11C" ma:contentTypeVersion="13" ma:contentTypeDescription="Create a new document." ma:contentTypeScope="" ma:versionID="2c3216827c9e7ea38fba80129ee88642">
  <xsd:schema xmlns:xsd="http://www.w3.org/2001/XMLSchema" xmlns:xs="http://www.w3.org/2001/XMLSchema" xmlns:p="http://schemas.microsoft.com/office/2006/metadata/properties" xmlns:ns3="3cc3d854-bdd3-4bfd-924a-d2064cecd462" xmlns:ns4="a77ae313-5ba6-4bf4-b1cc-950693d68185" targetNamespace="http://schemas.microsoft.com/office/2006/metadata/properties" ma:root="true" ma:fieldsID="227ac468345a56c9b0583299911f77ec" ns3:_="" ns4:_="">
    <xsd:import namespace="3cc3d854-bdd3-4bfd-924a-d2064cecd462"/>
    <xsd:import namespace="a77ae313-5ba6-4bf4-b1cc-950693d6818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System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c3d854-bdd3-4bfd-924a-d2064cecd4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7ae313-5ba6-4bf4-b1cc-950693d6818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1DA4C6-C2D7-492F-84BF-675C4A1454DC}">
  <ds:schemaRefs>
    <ds:schemaRef ds:uri="3cc3d854-bdd3-4bfd-924a-d2064cecd462"/>
    <ds:schemaRef ds:uri="a77ae313-5ba6-4bf4-b1cc-950693d6818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9868100-8A0F-4066-AF10-BE1CDB6C1030}">
  <ds:schemaRefs>
    <ds:schemaRef ds:uri="3cc3d854-bdd3-4bfd-924a-d2064cecd462"/>
    <ds:schemaRef ds:uri="a77ae313-5ba6-4bf4-b1cc-950693d6818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5127763-3330-4661-AD4A-1E5087EAD5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ArchVTI</vt:lpstr>
      <vt:lpstr>SURICATA</vt:lpstr>
      <vt:lpstr>PowerPoint Presentation</vt:lpstr>
      <vt:lpstr>Intrusion Detection System</vt:lpstr>
      <vt:lpstr>Common IDS Types</vt:lpstr>
      <vt:lpstr>IDS/IPS can and can’t do</vt:lpstr>
      <vt:lpstr>Suricata</vt:lpstr>
      <vt:lpstr>Installation &amp; Configuration</vt:lpstr>
      <vt:lpstr>Installation &amp; Configuration</vt:lpstr>
      <vt:lpstr>Installation &amp; Configuration</vt:lpstr>
      <vt:lpstr>Configuration Files</vt:lpstr>
      <vt:lpstr>Rules</vt:lpstr>
      <vt:lpstr>Rules</vt:lpstr>
      <vt:lpstr>Rules</vt:lpstr>
      <vt:lpstr>Rules</vt:lpstr>
      <vt:lpstr>Configuration Test</vt:lpstr>
      <vt:lpstr>Summary</vt:lpstr>
      <vt:lpstr>Demonstration Topology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Saif Chhipa</dc:creator>
  <cp:revision>2</cp:revision>
  <dcterms:created xsi:type="dcterms:W3CDTF">2024-09-26T01:21:59Z</dcterms:created>
  <dcterms:modified xsi:type="dcterms:W3CDTF">2024-11-25T04:23:55Z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0x01010017AF2D3E9A0588488DE8BEF4B5D8D11C</vt:lpwstr>
  </property>
</Properties>
</file>