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60" r:id="rId10"/>
    <p:sldId id="272" r:id="rId11"/>
    <p:sldId id="273" r:id="rId12"/>
    <p:sldId id="281" r:id="rId13"/>
    <p:sldId id="280" r:id="rId14"/>
    <p:sldId id="275" r:id="rId15"/>
    <p:sldId id="279" r:id="rId16"/>
    <p:sldId id="278" r:id="rId17"/>
    <p:sldId id="276" r:id="rId18"/>
    <p:sldId id="277" r:id="rId19"/>
    <p:sldId id="274" r:id="rId20"/>
    <p:sldId id="262" r:id="rId21"/>
    <p:sldId id="286" r:id="rId22"/>
    <p:sldId id="285" r:id="rId23"/>
    <p:sldId id="284" r:id="rId24"/>
    <p:sldId id="283" r:id="rId25"/>
    <p:sldId id="282" r:id="rId26"/>
    <p:sldId id="263" r:id="rId27"/>
    <p:sldId id="264" r:id="rId28"/>
    <p:sldId id="267" r:id="rId2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9" autoAdjust="0"/>
    <p:restoredTop sz="94660"/>
  </p:normalViewPr>
  <p:slideViewPr>
    <p:cSldViewPr>
      <p:cViewPr>
        <p:scale>
          <a:sx n="75" d="100"/>
          <a:sy n="75" d="100"/>
        </p:scale>
        <p:origin x="390" y="8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15" dirty="0"/>
              <a:t>Program</a:t>
            </a:r>
            <a:r>
              <a:rPr spc="-50" dirty="0"/>
              <a:t> </a:t>
            </a:r>
            <a:r>
              <a:rPr spc="-20" dirty="0"/>
              <a:t>Name:B.Tech(CSE)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F293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15" dirty="0"/>
              <a:t>Program</a:t>
            </a:r>
            <a:r>
              <a:rPr spc="-50" dirty="0"/>
              <a:t> </a:t>
            </a:r>
            <a:r>
              <a:rPr spc="-20" dirty="0"/>
              <a:t>Name:B.Tech(CSE)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15" dirty="0"/>
              <a:t>Program</a:t>
            </a:r>
            <a:r>
              <a:rPr spc="-50" dirty="0"/>
              <a:t> </a:t>
            </a:r>
            <a:r>
              <a:rPr spc="-20" dirty="0"/>
              <a:t>Name:B.Tech(CSE)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15" dirty="0"/>
              <a:t>Program</a:t>
            </a:r>
            <a:r>
              <a:rPr spc="-50" dirty="0"/>
              <a:t> </a:t>
            </a:r>
            <a:r>
              <a:rPr spc="-20" dirty="0"/>
              <a:t>Name:B.Tech(CSE)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15" dirty="0"/>
              <a:t>Program</a:t>
            </a:r>
            <a:r>
              <a:rPr spc="-50" dirty="0"/>
              <a:t> </a:t>
            </a:r>
            <a:r>
              <a:rPr spc="-20" dirty="0"/>
              <a:t>Name:B.Tech(CSE)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018540"/>
          </a:xfrm>
          <a:custGeom>
            <a:avLst/>
            <a:gdLst/>
            <a:ahLst/>
            <a:cxnLst/>
            <a:rect l="l" t="t" r="r" b="b"/>
            <a:pathLst>
              <a:path w="12192000" h="1018540">
                <a:moveTo>
                  <a:pt x="12192000" y="0"/>
                </a:moveTo>
                <a:lnTo>
                  <a:pt x="0" y="0"/>
                </a:lnTo>
                <a:lnTo>
                  <a:pt x="0" y="1018032"/>
                </a:lnTo>
                <a:lnTo>
                  <a:pt x="12192000" y="10180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50945" y="282651"/>
            <a:ext cx="4690109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5084" y="1818259"/>
            <a:ext cx="11501831" cy="3317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F293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566909" y="6337655"/>
            <a:ext cx="2547620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15" dirty="0"/>
              <a:t>Program</a:t>
            </a:r>
            <a:r>
              <a:rPr spc="-50" dirty="0"/>
              <a:t> </a:t>
            </a:r>
            <a:r>
              <a:rPr spc="-20" dirty="0"/>
              <a:t>Name:B.Tech(CSE)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Knapsack_proble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233170"/>
          </a:xfrm>
          <a:custGeom>
            <a:avLst/>
            <a:gdLst/>
            <a:ahLst/>
            <a:cxnLst/>
            <a:rect l="l" t="t" r="r" b="b"/>
            <a:pathLst>
              <a:path w="12192000" h="1233170">
                <a:moveTo>
                  <a:pt x="12192000" y="0"/>
                </a:moveTo>
                <a:lnTo>
                  <a:pt x="0" y="0"/>
                </a:lnTo>
                <a:lnTo>
                  <a:pt x="0" y="1232915"/>
                </a:lnTo>
                <a:lnTo>
                  <a:pt x="12192000" y="12329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0" y="282651"/>
            <a:ext cx="72390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pc="-445" dirty="0"/>
              <a:t>S</a:t>
            </a:r>
            <a:r>
              <a:rPr spc="-305" dirty="0"/>
              <a:t>c</a:t>
            </a:r>
            <a:r>
              <a:rPr spc="-345" dirty="0"/>
              <a:t>h</a:t>
            </a:r>
            <a:r>
              <a:rPr spc="-400" dirty="0"/>
              <a:t>oo</a:t>
            </a:r>
            <a:r>
              <a:rPr dirty="0"/>
              <a:t>l</a:t>
            </a:r>
            <a:r>
              <a:rPr spc="-70" dirty="0"/>
              <a:t> </a:t>
            </a:r>
            <a:r>
              <a:rPr spc="-400" dirty="0"/>
              <a:t>o</a:t>
            </a:r>
            <a:r>
              <a:rPr dirty="0"/>
              <a:t>f</a:t>
            </a:r>
            <a:r>
              <a:rPr spc="-70" dirty="0"/>
              <a:t> </a:t>
            </a:r>
            <a:r>
              <a:rPr spc="-484" dirty="0"/>
              <a:t>C</a:t>
            </a:r>
            <a:r>
              <a:rPr spc="-400" dirty="0"/>
              <a:t>o</a:t>
            </a:r>
            <a:r>
              <a:rPr spc="-555" dirty="0"/>
              <a:t>m</a:t>
            </a:r>
            <a:r>
              <a:rPr spc="-360" dirty="0"/>
              <a:t>p</a:t>
            </a:r>
            <a:r>
              <a:rPr spc="-375" dirty="0"/>
              <a:t>u</a:t>
            </a:r>
            <a:r>
              <a:rPr spc="-155" dirty="0"/>
              <a:t>t</a:t>
            </a:r>
            <a:r>
              <a:rPr spc="-125" dirty="0"/>
              <a:t>i</a:t>
            </a:r>
            <a:r>
              <a:rPr spc="-330" dirty="0"/>
              <a:t>n</a:t>
            </a:r>
            <a:r>
              <a:rPr dirty="0"/>
              <a:t>g</a:t>
            </a:r>
            <a:r>
              <a:rPr spc="-270" dirty="0"/>
              <a:t> </a:t>
            </a:r>
            <a:r>
              <a:rPr spc="-445" dirty="0"/>
              <a:t>S</a:t>
            </a:r>
            <a:r>
              <a:rPr spc="-305" dirty="0"/>
              <a:t>c</a:t>
            </a:r>
            <a:r>
              <a:rPr spc="-130" dirty="0"/>
              <a:t>i</a:t>
            </a:r>
            <a:r>
              <a:rPr spc="-345" dirty="0"/>
              <a:t>e</a:t>
            </a:r>
            <a:r>
              <a:rPr spc="-350" dirty="0"/>
              <a:t>n</a:t>
            </a:r>
            <a:r>
              <a:rPr spc="-295" dirty="0"/>
              <a:t>c</a:t>
            </a:r>
            <a:r>
              <a:rPr spc="130" dirty="0"/>
              <a:t>e</a:t>
            </a:r>
            <a:r>
              <a:rPr spc="-300" dirty="0"/>
              <a:t>a</a:t>
            </a:r>
            <a:r>
              <a:rPr spc="-330" dirty="0"/>
              <a:t>n</a:t>
            </a:r>
            <a:r>
              <a:rPr dirty="0"/>
              <a:t>d</a:t>
            </a:r>
            <a:r>
              <a:rPr spc="-265" dirty="0"/>
              <a:t> </a:t>
            </a:r>
            <a:r>
              <a:rPr spc="-530" dirty="0"/>
              <a:t>E</a:t>
            </a:r>
            <a:r>
              <a:rPr spc="-330" dirty="0"/>
              <a:t>n</a:t>
            </a:r>
            <a:r>
              <a:rPr spc="-340" dirty="0"/>
              <a:t>g</a:t>
            </a:r>
            <a:r>
              <a:rPr spc="-130" dirty="0"/>
              <a:t>i</a:t>
            </a:r>
            <a:r>
              <a:rPr spc="-350" dirty="0"/>
              <a:t>n</a:t>
            </a:r>
            <a:r>
              <a:rPr spc="-355" dirty="0"/>
              <a:t>e</a:t>
            </a:r>
            <a:r>
              <a:rPr spc="-350" dirty="0"/>
              <a:t>e</a:t>
            </a:r>
            <a:r>
              <a:rPr spc="-275" dirty="0"/>
              <a:t>r</a:t>
            </a:r>
            <a:r>
              <a:rPr spc="-130" dirty="0"/>
              <a:t>i</a:t>
            </a:r>
            <a:r>
              <a:rPr spc="-330" dirty="0"/>
              <a:t>ng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6289546"/>
            <a:ext cx="12192000" cy="527685"/>
          </a:xfrm>
          <a:custGeom>
            <a:avLst/>
            <a:gdLst/>
            <a:ahLst/>
            <a:cxnLst/>
            <a:rect l="l" t="t" r="r" b="b"/>
            <a:pathLst>
              <a:path w="12192000" h="527684">
                <a:moveTo>
                  <a:pt x="12192000" y="0"/>
                </a:moveTo>
                <a:lnTo>
                  <a:pt x="0" y="0"/>
                </a:lnTo>
                <a:lnTo>
                  <a:pt x="0" y="527304"/>
                </a:lnTo>
                <a:lnTo>
                  <a:pt x="12192000" y="52730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04187" cy="127101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033776" y="1482979"/>
            <a:ext cx="6925945" cy="10761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1855" marR="5080" indent="-2129790">
              <a:lnSpc>
                <a:spcPct val="150000"/>
              </a:lnSpc>
              <a:spcBef>
                <a:spcPts val="100"/>
              </a:spcBef>
            </a:pP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TOPIC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:</a:t>
            </a:r>
            <a:r>
              <a:rPr lang="en-US" sz="2400" u="heavy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 GENETIC ALGORITHM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USING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PYTHON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5" dirty="0"/>
              <a:t>Program</a:t>
            </a:r>
            <a:r>
              <a:rPr spc="-50" dirty="0"/>
              <a:t> </a:t>
            </a:r>
            <a:r>
              <a:rPr spc="-20" dirty="0"/>
              <a:t>Name:B.Tech(CSE)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7301" y="3621278"/>
            <a:ext cx="3581299" cy="1874231"/>
          </a:xfrm>
          <a:prstGeom prst="rect">
            <a:avLst/>
          </a:prstGeom>
        </p:spPr>
        <p:txBody>
          <a:bodyPr vert="horz" wrap="square" lIns="0" tIns="22225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750"/>
              </a:spcBef>
            </a:pPr>
            <a:r>
              <a:rPr sz="2400" b="1" u="heavy" spc="-10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+mj-lt"/>
                <a:cs typeface="Calibri"/>
              </a:rPr>
              <a:t>TEAM</a:t>
            </a:r>
            <a:r>
              <a:rPr sz="2400" b="1" u="heavy" spc="-50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+mj-lt"/>
                <a:cs typeface="Calibri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+mj-lt"/>
                <a:cs typeface="Calibri"/>
              </a:rPr>
              <a:t>MEMBERS</a:t>
            </a:r>
            <a:endParaRPr sz="2400" dirty="0">
              <a:solidFill>
                <a:srgbClr val="FF0000"/>
              </a:solidFill>
              <a:latin typeface="+mj-lt"/>
              <a:cs typeface="Calibri"/>
            </a:endParaRPr>
          </a:p>
          <a:p>
            <a:pPr marL="12700" marR="5080">
              <a:lnSpc>
                <a:spcPct val="150000"/>
              </a:lnSpc>
              <a:spcBef>
                <a:spcPts val="160"/>
              </a:spcBef>
            </a:pPr>
            <a:r>
              <a:rPr lang="en-US" dirty="0">
                <a:solidFill>
                  <a:srgbClr val="FF0000"/>
                </a:solidFill>
                <a:latin typeface="+mj-lt"/>
                <a:cs typeface="Calibri"/>
              </a:rPr>
              <a:t>Md Nadeem Sarwar</a:t>
            </a:r>
            <a:r>
              <a:rPr dirty="0">
                <a:solidFill>
                  <a:srgbClr val="FF0000"/>
                </a:solidFill>
                <a:latin typeface="+mj-lt"/>
                <a:cs typeface="Calibri"/>
              </a:rPr>
              <a:t>:</a:t>
            </a:r>
            <a:r>
              <a:rPr lang="en-US" dirty="0">
                <a:solidFill>
                  <a:srgbClr val="FF0000"/>
                </a:solidFill>
                <a:latin typeface="+mj-lt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  <a:latin typeface="+mj-lt"/>
                <a:cs typeface="Calibri"/>
              </a:rPr>
              <a:t>20SCSE1010</a:t>
            </a:r>
            <a:r>
              <a:rPr lang="en-US" dirty="0">
                <a:solidFill>
                  <a:srgbClr val="FF0000"/>
                </a:solidFill>
                <a:latin typeface="+mj-lt"/>
                <a:cs typeface="Calibri"/>
              </a:rPr>
              <a:t>767</a:t>
            </a:r>
          </a:p>
          <a:p>
            <a:pPr marL="12700" marR="5080">
              <a:lnSpc>
                <a:spcPct val="150000"/>
              </a:lnSpc>
              <a:spcBef>
                <a:spcPts val="160"/>
              </a:spcBef>
            </a:pPr>
            <a:r>
              <a:rPr lang="en-US" dirty="0" err="1">
                <a:solidFill>
                  <a:srgbClr val="FF0000"/>
                </a:solidFill>
                <a:latin typeface="+mj-lt"/>
                <a:cs typeface="Calibri"/>
              </a:rPr>
              <a:t>Ziyauddin</a:t>
            </a:r>
            <a:r>
              <a:rPr lang="en-US" dirty="0">
                <a:solidFill>
                  <a:srgbClr val="FF0000"/>
                </a:solidFill>
                <a:latin typeface="+mj-lt"/>
                <a:cs typeface="Calibri"/>
              </a:rPr>
              <a:t> Zamir</a:t>
            </a:r>
            <a:r>
              <a:rPr dirty="0">
                <a:solidFill>
                  <a:srgbClr val="FF0000"/>
                </a:solidFill>
                <a:latin typeface="+mj-lt"/>
                <a:cs typeface="Calibri"/>
              </a:rPr>
              <a:t>:</a:t>
            </a:r>
            <a:r>
              <a:rPr lang="en-US" dirty="0">
                <a:solidFill>
                  <a:srgbClr val="FF0000"/>
                </a:solidFill>
                <a:latin typeface="+mj-lt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  <a:latin typeface="+mj-lt"/>
                <a:cs typeface="Calibri"/>
              </a:rPr>
              <a:t> </a:t>
            </a:r>
            <a:r>
              <a:rPr lang="en-US" dirty="0">
                <a:solidFill>
                  <a:srgbClr val="FF0000"/>
                </a:solidFill>
                <a:latin typeface="+mj-lt"/>
                <a:cs typeface="Calibri"/>
              </a:rPr>
              <a:t>  </a:t>
            </a:r>
            <a:r>
              <a:rPr dirty="0">
                <a:solidFill>
                  <a:srgbClr val="FF0000"/>
                </a:solidFill>
                <a:latin typeface="+mj-lt"/>
                <a:cs typeface="Calibri"/>
              </a:rPr>
              <a:t>20SCSE1010</a:t>
            </a:r>
            <a:r>
              <a:rPr lang="en-US" dirty="0">
                <a:solidFill>
                  <a:srgbClr val="FF0000"/>
                </a:solidFill>
                <a:latin typeface="+mj-lt"/>
                <a:cs typeface="Calibri"/>
              </a:rPr>
              <a:t>729</a:t>
            </a:r>
          </a:p>
          <a:p>
            <a:pPr marL="12700" marR="5080">
              <a:lnSpc>
                <a:spcPct val="150000"/>
              </a:lnSpc>
              <a:spcBef>
                <a:spcPts val="160"/>
              </a:spcBef>
            </a:pPr>
            <a:r>
              <a:rPr lang="en-US" dirty="0">
                <a:solidFill>
                  <a:srgbClr val="FF0000"/>
                </a:solidFill>
                <a:latin typeface="+mj-lt"/>
                <a:cs typeface="Calibri"/>
              </a:rPr>
              <a:t>Abhishek Kumar:   20SCSE1010368</a:t>
            </a:r>
            <a:endParaRPr dirty="0">
              <a:solidFill>
                <a:srgbClr val="FF0000"/>
              </a:solidFill>
              <a:latin typeface="+mj-lt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17179" y="3819525"/>
            <a:ext cx="13138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Project</a:t>
            </a:r>
            <a:r>
              <a:rPr sz="2400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ID: </a:t>
            </a:r>
            <a:r>
              <a:rPr sz="2400" spc="-5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IN" sz="2400" spc="-15" dirty="0">
                <a:solidFill>
                  <a:srgbClr val="FF0000"/>
                </a:solidFill>
                <a:latin typeface="Calibri"/>
                <a:cs typeface="Calibri"/>
              </a:rPr>
              <a:t>BT3130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1" y="282651"/>
            <a:ext cx="50120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pc="-445" dirty="0"/>
              <a:t>S</a:t>
            </a:r>
            <a:r>
              <a:rPr spc="-305" dirty="0"/>
              <a:t>c</a:t>
            </a:r>
            <a:r>
              <a:rPr spc="-345" dirty="0"/>
              <a:t>h</a:t>
            </a:r>
            <a:r>
              <a:rPr spc="-400" dirty="0"/>
              <a:t>oo</a:t>
            </a:r>
            <a:r>
              <a:rPr dirty="0"/>
              <a:t>l</a:t>
            </a:r>
            <a:r>
              <a:rPr spc="-70" dirty="0"/>
              <a:t> </a:t>
            </a:r>
            <a:r>
              <a:rPr spc="-400" dirty="0"/>
              <a:t>o</a:t>
            </a:r>
            <a:r>
              <a:rPr dirty="0"/>
              <a:t>f</a:t>
            </a:r>
            <a:r>
              <a:rPr spc="-70" dirty="0"/>
              <a:t> </a:t>
            </a:r>
            <a:r>
              <a:rPr spc="-484" dirty="0"/>
              <a:t>C</a:t>
            </a:r>
            <a:r>
              <a:rPr spc="-400" dirty="0"/>
              <a:t>o</a:t>
            </a:r>
            <a:r>
              <a:rPr spc="-555" dirty="0"/>
              <a:t>m</a:t>
            </a:r>
            <a:r>
              <a:rPr spc="-360" dirty="0"/>
              <a:t>p</a:t>
            </a:r>
            <a:r>
              <a:rPr spc="-375" dirty="0"/>
              <a:t>u</a:t>
            </a:r>
            <a:r>
              <a:rPr spc="-155" dirty="0"/>
              <a:t>t</a:t>
            </a:r>
            <a:r>
              <a:rPr spc="-125" dirty="0"/>
              <a:t>i</a:t>
            </a:r>
            <a:r>
              <a:rPr spc="-330" dirty="0"/>
              <a:t>n</a:t>
            </a:r>
            <a:r>
              <a:rPr dirty="0"/>
              <a:t>g</a:t>
            </a:r>
            <a:r>
              <a:rPr spc="-270" dirty="0"/>
              <a:t> </a:t>
            </a:r>
            <a:r>
              <a:rPr spc="-445" dirty="0"/>
              <a:t>S</a:t>
            </a:r>
            <a:r>
              <a:rPr spc="-305" dirty="0"/>
              <a:t>c</a:t>
            </a:r>
            <a:r>
              <a:rPr spc="-130" dirty="0"/>
              <a:t>i</a:t>
            </a:r>
            <a:r>
              <a:rPr spc="-345" dirty="0"/>
              <a:t>e</a:t>
            </a:r>
            <a:r>
              <a:rPr spc="-350" dirty="0"/>
              <a:t>n</a:t>
            </a:r>
            <a:r>
              <a:rPr spc="-295" dirty="0"/>
              <a:t>c</a:t>
            </a:r>
            <a:r>
              <a:rPr spc="130" dirty="0"/>
              <a:t>e</a:t>
            </a:r>
            <a:r>
              <a:rPr spc="-300" dirty="0"/>
              <a:t>a</a:t>
            </a:r>
            <a:r>
              <a:rPr spc="-330" dirty="0"/>
              <a:t>n</a:t>
            </a:r>
            <a:r>
              <a:rPr dirty="0"/>
              <a:t>d</a:t>
            </a:r>
            <a:r>
              <a:rPr spc="-265" dirty="0"/>
              <a:t> </a:t>
            </a:r>
            <a:r>
              <a:rPr spc="-530" dirty="0"/>
              <a:t>E</a:t>
            </a:r>
            <a:r>
              <a:rPr spc="-330" dirty="0"/>
              <a:t>n</a:t>
            </a:r>
            <a:r>
              <a:rPr spc="-340" dirty="0"/>
              <a:t>g</a:t>
            </a:r>
            <a:r>
              <a:rPr spc="-130" dirty="0"/>
              <a:t>i</a:t>
            </a:r>
            <a:r>
              <a:rPr spc="-350" dirty="0"/>
              <a:t>n</a:t>
            </a:r>
            <a:r>
              <a:rPr spc="-355" dirty="0"/>
              <a:t>e</a:t>
            </a:r>
            <a:r>
              <a:rPr spc="-350" dirty="0"/>
              <a:t>e</a:t>
            </a:r>
            <a:r>
              <a:rPr spc="-275" dirty="0"/>
              <a:t>r</a:t>
            </a:r>
            <a:r>
              <a:rPr spc="-130" dirty="0"/>
              <a:t>i</a:t>
            </a:r>
            <a:r>
              <a:rPr spc="-330" dirty="0"/>
              <a:t>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289546"/>
            <a:ext cx="12192000" cy="527685"/>
          </a:xfrm>
          <a:custGeom>
            <a:avLst/>
            <a:gdLst/>
            <a:ahLst/>
            <a:cxnLst/>
            <a:rect l="l" t="t" r="r" b="b"/>
            <a:pathLst>
              <a:path w="12192000" h="527684">
                <a:moveTo>
                  <a:pt x="12192000" y="0"/>
                </a:moveTo>
                <a:lnTo>
                  <a:pt x="0" y="0"/>
                </a:lnTo>
                <a:lnTo>
                  <a:pt x="0" y="527304"/>
                </a:lnTo>
                <a:lnTo>
                  <a:pt x="12192000" y="52730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6334" y="1382013"/>
            <a:ext cx="1191450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altLang="en-US" sz="3200" dirty="0"/>
              <a:t>A fitness function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5" dirty="0"/>
              <a:t>Program</a:t>
            </a:r>
            <a:r>
              <a:rPr spc="-50" dirty="0"/>
              <a:t> </a:t>
            </a:r>
            <a:r>
              <a:rPr spc="-20" dirty="0"/>
              <a:t>Name:B.Tech(CSE)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D91C13A3-3C1D-4B36-A6E2-CCA7F781D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194994"/>
            <a:ext cx="6248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222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1" y="282651"/>
            <a:ext cx="50120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pc="-445" dirty="0"/>
              <a:t>S</a:t>
            </a:r>
            <a:r>
              <a:rPr spc="-305" dirty="0"/>
              <a:t>c</a:t>
            </a:r>
            <a:r>
              <a:rPr spc="-345" dirty="0"/>
              <a:t>h</a:t>
            </a:r>
            <a:r>
              <a:rPr spc="-400" dirty="0"/>
              <a:t>oo</a:t>
            </a:r>
            <a:r>
              <a:rPr dirty="0"/>
              <a:t>l</a:t>
            </a:r>
            <a:r>
              <a:rPr spc="-70" dirty="0"/>
              <a:t> </a:t>
            </a:r>
            <a:r>
              <a:rPr spc="-400" dirty="0"/>
              <a:t>o</a:t>
            </a:r>
            <a:r>
              <a:rPr dirty="0"/>
              <a:t>f</a:t>
            </a:r>
            <a:r>
              <a:rPr spc="-70" dirty="0"/>
              <a:t> </a:t>
            </a:r>
            <a:r>
              <a:rPr spc="-484" dirty="0"/>
              <a:t>C</a:t>
            </a:r>
            <a:r>
              <a:rPr spc="-400" dirty="0"/>
              <a:t>o</a:t>
            </a:r>
            <a:r>
              <a:rPr spc="-555" dirty="0"/>
              <a:t>m</a:t>
            </a:r>
            <a:r>
              <a:rPr spc="-360" dirty="0"/>
              <a:t>p</a:t>
            </a:r>
            <a:r>
              <a:rPr spc="-375" dirty="0"/>
              <a:t>u</a:t>
            </a:r>
            <a:r>
              <a:rPr spc="-155" dirty="0"/>
              <a:t>t</a:t>
            </a:r>
            <a:r>
              <a:rPr spc="-125" dirty="0"/>
              <a:t>i</a:t>
            </a:r>
            <a:r>
              <a:rPr spc="-330" dirty="0"/>
              <a:t>n</a:t>
            </a:r>
            <a:r>
              <a:rPr dirty="0"/>
              <a:t>g</a:t>
            </a:r>
            <a:r>
              <a:rPr spc="-270" dirty="0"/>
              <a:t> </a:t>
            </a:r>
            <a:r>
              <a:rPr spc="-445" dirty="0"/>
              <a:t>S</a:t>
            </a:r>
            <a:r>
              <a:rPr spc="-305" dirty="0"/>
              <a:t>c</a:t>
            </a:r>
            <a:r>
              <a:rPr spc="-130" dirty="0"/>
              <a:t>i</a:t>
            </a:r>
            <a:r>
              <a:rPr spc="-345" dirty="0"/>
              <a:t>e</a:t>
            </a:r>
            <a:r>
              <a:rPr spc="-350" dirty="0"/>
              <a:t>n</a:t>
            </a:r>
            <a:r>
              <a:rPr spc="-295" dirty="0"/>
              <a:t>c</a:t>
            </a:r>
            <a:r>
              <a:rPr spc="130" dirty="0"/>
              <a:t>e</a:t>
            </a:r>
            <a:r>
              <a:rPr spc="-300" dirty="0"/>
              <a:t>a</a:t>
            </a:r>
            <a:r>
              <a:rPr spc="-330" dirty="0"/>
              <a:t>n</a:t>
            </a:r>
            <a:r>
              <a:rPr dirty="0"/>
              <a:t>d</a:t>
            </a:r>
            <a:r>
              <a:rPr spc="-265" dirty="0"/>
              <a:t> </a:t>
            </a:r>
            <a:r>
              <a:rPr spc="-530" dirty="0"/>
              <a:t>E</a:t>
            </a:r>
            <a:r>
              <a:rPr spc="-330" dirty="0"/>
              <a:t>n</a:t>
            </a:r>
            <a:r>
              <a:rPr spc="-340" dirty="0"/>
              <a:t>g</a:t>
            </a:r>
            <a:r>
              <a:rPr spc="-130" dirty="0"/>
              <a:t>i</a:t>
            </a:r>
            <a:r>
              <a:rPr spc="-350" dirty="0"/>
              <a:t>n</a:t>
            </a:r>
            <a:r>
              <a:rPr spc="-355" dirty="0"/>
              <a:t>e</a:t>
            </a:r>
            <a:r>
              <a:rPr spc="-350" dirty="0"/>
              <a:t>e</a:t>
            </a:r>
            <a:r>
              <a:rPr spc="-275" dirty="0"/>
              <a:t>r</a:t>
            </a:r>
            <a:r>
              <a:rPr spc="-130" dirty="0"/>
              <a:t>i</a:t>
            </a:r>
            <a:r>
              <a:rPr spc="-330" dirty="0"/>
              <a:t>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289546"/>
            <a:ext cx="12192000" cy="527685"/>
          </a:xfrm>
          <a:custGeom>
            <a:avLst/>
            <a:gdLst/>
            <a:ahLst/>
            <a:cxnLst/>
            <a:rect l="l" t="t" r="r" b="b"/>
            <a:pathLst>
              <a:path w="12192000" h="527684">
                <a:moveTo>
                  <a:pt x="12192000" y="0"/>
                </a:moveTo>
                <a:lnTo>
                  <a:pt x="0" y="0"/>
                </a:lnTo>
                <a:lnTo>
                  <a:pt x="0" y="527304"/>
                </a:lnTo>
                <a:lnTo>
                  <a:pt x="12192000" y="52730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5" dirty="0"/>
              <a:t>Program</a:t>
            </a:r>
            <a:r>
              <a:rPr spc="-50" dirty="0"/>
              <a:t> </a:t>
            </a:r>
            <a:r>
              <a:rPr spc="-20" dirty="0"/>
              <a:t>Name:B.Tech(CSE)</a:t>
            </a:r>
          </a:p>
        </p:txBody>
      </p:sp>
      <p:pic>
        <p:nvPicPr>
          <p:cNvPr id="8" name="Object 1" descr="preencoded.png">
            <a:extLst>
              <a:ext uri="{FF2B5EF4-FFF2-40B4-BE49-F238E27FC236}">
                <a16:creationId xmlns:a16="http://schemas.microsoft.com/office/drawing/2014/main" id="{2B05B97F-98D9-4EC2-A54D-B4ED368618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71486" y="1066800"/>
            <a:ext cx="10744200" cy="522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18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1" y="282651"/>
            <a:ext cx="50120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pc="-445" dirty="0"/>
              <a:t>S</a:t>
            </a:r>
            <a:r>
              <a:rPr spc="-305" dirty="0"/>
              <a:t>c</a:t>
            </a:r>
            <a:r>
              <a:rPr spc="-345" dirty="0"/>
              <a:t>h</a:t>
            </a:r>
            <a:r>
              <a:rPr spc="-400" dirty="0"/>
              <a:t>oo</a:t>
            </a:r>
            <a:r>
              <a:rPr dirty="0"/>
              <a:t>l</a:t>
            </a:r>
            <a:r>
              <a:rPr spc="-70" dirty="0"/>
              <a:t> </a:t>
            </a:r>
            <a:r>
              <a:rPr spc="-400" dirty="0"/>
              <a:t>o</a:t>
            </a:r>
            <a:r>
              <a:rPr dirty="0"/>
              <a:t>f</a:t>
            </a:r>
            <a:r>
              <a:rPr spc="-70" dirty="0"/>
              <a:t> </a:t>
            </a:r>
            <a:r>
              <a:rPr spc="-484" dirty="0"/>
              <a:t>C</a:t>
            </a:r>
            <a:r>
              <a:rPr spc="-400" dirty="0"/>
              <a:t>o</a:t>
            </a:r>
            <a:r>
              <a:rPr spc="-555" dirty="0"/>
              <a:t>m</a:t>
            </a:r>
            <a:r>
              <a:rPr spc="-360" dirty="0"/>
              <a:t>p</a:t>
            </a:r>
            <a:r>
              <a:rPr spc="-375" dirty="0"/>
              <a:t>u</a:t>
            </a:r>
            <a:r>
              <a:rPr spc="-155" dirty="0"/>
              <a:t>t</a:t>
            </a:r>
            <a:r>
              <a:rPr spc="-125" dirty="0"/>
              <a:t>i</a:t>
            </a:r>
            <a:r>
              <a:rPr spc="-330" dirty="0"/>
              <a:t>n</a:t>
            </a:r>
            <a:r>
              <a:rPr dirty="0"/>
              <a:t>g</a:t>
            </a:r>
            <a:r>
              <a:rPr spc="-270" dirty="0"/>
              <a:t> </a:t>
            </a:r>
            <a:r>
              <a:rPr spc="-445" dirty="0"/>
              <a:t>S</a:t>
            </a:r>
            <a:r>
              <a:rPr spc="-305" dirty="0"/>
              <a:t>c</a:t>
            </a:r>
            <a:r>
              <a:rPr spc="-130" dirty="0"/>
              <a:t>i</a:t>
            </a:r>
            <a:r>
              <a:rPr spc="-345" dirty="0"/>
              <a:t>e</a:t>
            </a:r>
            <a:r>
              <a:rPr spc="-350" dirty="0"/>
              <a:t>n</a:t>
            </a:r>
            <a:r>
              <a:rPr spc="-295" dirty="0"/>
              <a:t>c</a:t>
            </a:r>
            <a:r>
              <a:rPr spc="130" dirty="0"/>
              <a:t>e</a:t>
            </a:r>
            <a:r>
              <a:rPr spc="-300" dirty="0"/>
              <a:t>a</a:t>
            </a:r>
            <a:r>
              <a:rPr spc="-330" dirty="0"/>
              <a:t>n</a:t>
            </a:r>
            <a:r>
              <a:rPr dirty="0"/>
              <a:t>d</a:t>
            </a:r>
            <a:r>
              <a:rPr spc="-265" dirty="0"/>
              <a:t> </a:t>
            </a:r>
            <a:r>
              <a:rPr spc="-530" dirty="0"/>
              <a:t>E</a:t>
            </a:r>
            <a:r>
              <a:rPr spc="-330" dirty="0"/>
              <a:t>n</a:t>
            </a:r>
            <a:r>
              <a:rPr spc="-340" dirty="0"/>
              <a:t>g</a:t>
            </a:r>
            <a:r>
              <a:rPr spc="-130" dirty="0"/>
              <a:t>i</a:t>
            </a:r>
            <a:r>
              <a:rPr spc="-350" dirty="0"/>
              <a:t>n</a:t>
            </a:r>
            <a:r>
              <a:rPr spc="-355" dirty="0"/>
              <a:t>e</a:t>
            </a:r>
            <a:r>
              <a:rPr spc="-350" dirty="0"/>
              <a:t>e</a:t>
            </a:r>
            <a:r>
              <a:rPr spc="-275" dirty="0"/>
              <a:t>r</a:t>
            </a:r>
            <a:r>
              <a:rPr spc="-130" dirty="0"/>
              <a:t>i</a:t>
            </a:r>
            <a:r>
              <a:rPr spc="-330" dirty="0"/>
              <a:t>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289546"/>
            <a:ext cx="12192000" cy="527685"/>
          </a:xfrm>
          <a:custGeom>
            <a:avLst/>
            <a:gdLst/>
            <a:ahLst/>
            <a:cxnLst/>
            <a:rect l="l" t="t" r="r" b="b"/>
            <a:pathLst>
              <a:path w="12192000" h="527684">
                <a:moveTo>
                  <a:pt x="12192000" y="0"/>
                </a:moveTo>
                <a:lnTo>
                  <a:pt x="0" y="0"/>
                </a:lnTo>
                <a:lnTo>
                  <a:pt x="0" y="527304"/>
                </a:lnTo>
                <a:lnTo>
                  <a:pt x="12192000" y="52730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5" dirty="0"/>
              <a:t>Program</a:t>
            </a:r>
            <a:r>
              <a:rPr spc="-50" dirty="0"/>
              <a:t> </a:t>
            </a:r>
            <a:r>
              <a:rPr spc="-20" dirty="0"/>
              <a:t>Name:B.Tech(CSE)</a:t>
            </a:r>
          </a:p>
        </p:txBody>
      </p:sp>
      <p:pic>
        <p:nvPicPr>
          <p:cNvPr id="7" name="Object 1" descr="preencoded.png">
            <a:extLst>
              <a:ext uri="{FF2B5EF4-FFF2-40B4-BE49-F238E27FC236}">
                <a16:creationId xmlns:a16="http://schemas.microsoft.com/office/drawing/2014/main" id="{E05A7DF2-C074-4D85-A4BA-291BEE3BC9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836"/>
          <a:stretch/>
        </p:blipFill>
        <p:spPr>
          <a:xfrm>
            <a:off x="533400" y="1099057"/>
            <a:ext cx="11125200" cy="481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5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1" y="282651"/>
            <a:ext cx="50120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pc="-445" dirty="0"/>
              <a:t>S</a:t>
            </a:r>
            <a:r>
              <a:rPr spc="-305" dirty="0"/>
              <a:t>c</a:t>
            </a:r>
            <a:r>
              <a:rPr spc="-345" dirty="0"/>
              <a:t>h</a:t>
            </a:r>
            <a:r>
              <a:rPr spc="-400" dirty="0"/>
              <a:t>oo</a:t>
            </a:r>
            <a:r>
              <a:rPr dirty="0"/>
              <a:t>l</a:t>
            </a:r>
            <a:r>
              <a:rPr spc="-70" dirty="0"/>
              <a:t> </a:t>
            </a:r>
            <a:r>
              <a:rPr spc="-400" dirty="0"/>
              <a:t>o</a:t>
            </a:r>
            <a:r>
              <a:rPr dirty="0"/>
              <a:t>f</a:t>
            </a:r>
            <a:r>
              <a:rPr spc="-70" dirty="0"/>
              <a:t> </a:t>
            </a:r>
            <a:r>
              <a:rPr spc="-484" dirty="0"/>
              <a:t>C</a:t>
            </a:r>
            <a:r>
              <a:rPr spc="-400" dirty="0"/>
              <a:t>o</a:t>
            </a:r>
            <a:r>
              <a:rPr spc="-555" dirty="0"/>
              <a:t>m</a:t>
            </a:r>
            <a:r>
              <a:rPr spc="-360" dirty="0"/>
              <a:t>p</a:t>
            </a:r>
            <a:r>
              <a:rPr spc="-375" dirty="0"/>
              <a:t>u</a:t>
            </a:r>
            <a:r>
              <a:rPr spc="-155" dirty="0"/>
              <a:t>t</a:t>
            </a:r>
            <a:r>
              <a:rPr spc="-125" dirty="0"/>
              <a:t>i</a:t>
            </a:r>
            <a:r>
              <a:rPr spc="-330" dirty="0"/>
              <a:t>n</a:t>
            </a:r>
            <a:r>
              <a:rPr dirty="0"/>
              <a:t>g</a:t>
            </a:r>
            <a:r>
              <a:rPr spc="-270" dirty="0"/>
              <a:t> </a:t>
            </a:r>
            <a:r>
              <a:rPr spc="-445" dirty="0"/>
              <a:t>S</a:t>
            </a:r>
            <a:r>
              <a:rPr spc="-305" dirty="0"/>
              <a:t>c</a:t>
            </a:r>
            <a:r>
              <a:rPr spc="-130" dirty="0"/>
              <a:t>i</a:t>
            </a:r>
            <a:r>
              <a:rPr spc="-345" dirty="0"/>
              <a:t>e</a:t>
            </a:r>
            <a:r>
              <a:rPr spc="-350" dirty="0"/>
              <a:t>n</a:t>
            </a:r>
            <a:r>
              <a:rPr spc="-295" dirty="0"/>
              <a:t>c</a:t>
            </a:r>
            <a:r>
              <a:rPr spc="130" dirty="0"/>
              <a:t>e</a:t>
            </a:r>
            <a:r>
              <a:rPr spc="-300" dirty="0"/>
              <a:t>a</a:t>
            </a:r>
            <a:r>
              <a:rPr spc="-330" dirty="0"/>
              <a:t>n</a:t>
            </a:r>
            <a:r>
              <a:rPr dirty="0"/>
              <a:t>d</a:t>
            </a:r>
            <a:r>
              <a:rPr spc="-265" dirty="0"/>
              <a:t> </a:t>
            </a:r>
            <a:r>
              <a:rPr spc="-530" dirty="0"/>
              <a:t>E</a:t>
            </a:r>
            <a:r>
              <a:rPr spc="-330" dirty="0"/>
              <a:t>n</a:t>
            </a:r>
            <a:r>
              <a:rPr spc="-340" dirty="0"/>
              <a:t>g</a:t>
            </a:r>
            <a:r>
              <a:rPr spc="-130" dirty="0"/>
              <a:t>i</a:t>
            </a:r>
            <a:r>
              <a:rPr spc="-350" dirty="0"/>
              <a:t>n</a:t>
            </a:r>
            <a:r>
              <a:rPr spc="-355" dirty="0"/>
              <a:t>e</a:t>
            </a:r>
            <a:r>
              <a:rPr spc="-350" dirty="0"/>
              <a:t>e</a:t>
            </a:r>
            <a:r>
              <a:rPr spc="-275" dirty="0"/>
              <a:t>r</a:t>
            </a:r>
            <a:r>
              <a:rPr spc="-130" dirty="0"/>
              <a:t>i</a:t>
            </a:r>
            <a:r>
              <a:rPr spc="-330" dirty="0"/>
              <a:t>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289546"/>
            <a:ext cx="12192000" cy="527685"/>
          </a:xfrm>
          <a:custGeom>
            <a:avLst/>
            <a:gdLst/>
            <a:ahLst/>
            <a:cxnLst/>
            <a:rect l="l" t="t" r="r" b="b"/>
            <a:pathLst>
              <a:path w="12192000" h="527684">
                <a:moveTo>
                  <a:pt x="12192000" y="0"/>
                </a:moveTo>
                <a:lnTo>
                  <a:pt x="0" y="0"/>
                </a:lnTo>
                <a:lnTo>
                  <a:pt x="0" y="527304"/>
                </a:lnTo>
                <a:lnTo>
                  <a:pt x="12192000" y="52730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5" dirty="0"/>
              <a:t>Program</a:t>
            </a:r>
            <a:r>
              <a:rPr spc="-50" dirty="0"/>
              <a:t> </a:t>
            </a:r>
            <a:r>
              <a:rPr spc="-20" dirty="0"/>
              <a:t>Name:B.Tech(CSE)</a:t>
            </a:r>
          </a:p>
        </p:txBody>
      </p:sp>
      <p:pic>
        <p:nvPicPr>
          <p:cNvPr id="7" name="Object 1" descr="preencoded.png">
            <a:extLst>
              <a:ext uri="{FF2B5EF4-FFF2-40B4-BE49-F238E27FC236}">
                <a16:creationId xmlns:a16="http://schemas.microsoft.com/office/drawing/2014/main" id="{57FFFDEF-C79D-40D2-AEAE-CCA706D048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91" b="22826"/>
          <a:stretch/>
        </p:blipFill>
        <p:spPr>
          <a:xfrm>
            <a:off x="1066800" y="1143000"/>
            <a:ext cx="9753600" cy="3543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D35248-9DFB-4D92-A52B-178D00F154CB}"/>
              </a:ext>
            </a:extLst>
          </p:cNvPr>
          <p:cNvSpPr txBox="1"/>
          <p:nvPr/>
        </p:nvSpPr>
        <p:spPr>
          <a:xfrm>
            <a:off x="1371600" y="4734409"/>
            <a:ext cx="8856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GA-POPULATION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Population is a subset of solution in the current generation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Set of chromosomes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9290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1" y="282651"/>
            <a:ext cx="50120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pc="-445" dirty="0"/>
              <a:t>S</a:t>
            </a:r>
            <a:r>
              <a:rPr spc="-305" dirty="0"/>
              <a:t>c</a:t>
            </a:r>
            <a:r>
              <a:rPr spc="-345" dirty="0"/>
              <a:t>h</a:t>
            </a:r>
            <a:r>
              <a:rPr spc="-400" dirty="0"/>
              <a:t>oo</a:t>
            </a:r>
            <a:r>
              <a:rPr dirty="0"/>
              <a:t>l</a:t>
            </a:r>
            <a:r>
              <a:rPr spc="-70" dirty="0"/>
              <a:t> </a:t>
            </a:r>
            <a:r>
              <a:rPr spc="-400" dirty="0"/>
              <a:t>o</a:t>
            </a:r>
            <a:r>
              <a:rPr dirty="0"/>
              <a:t>f</a:t>
            </a:r>
            <a:r>
              <a:rPr spc="-70" dirty="0"/>
              <a:t> </a:t>
            </a:r>
            <a:r>
              <a:rPr spc="-484" dirty="0"/>
              <a:t>C</a:t>
            </a:r>
            <a:r>
              <a:rPr spc="-400" dirty="0"/>
              <a:t>o</a:t>
            </a:r>
            <a:r>
              <a:rPr spc="-555" dirty="0"/>
              <a:t>m</a:t>
            </a:r>
            <a:r>
              <a:rPr spc="-360" dirty="0"/>
              <a:t>p</a:t>
            </a:r>
            <a:r>
              <a:rPr spc="-375" dirty="0"/>
              <a:t>u</a:t>
            </a:r>
            <a:r>
              <a:rPr spc="-155" dirty="0"/>
              <a:t>t</a:t>
            </a:r>
            <a:r>
              <a:rPr spc="-125" dirty="0"/>
              <a:t>i</a:t>
            </a:r>
            <a:r>
              <a:rPr spc="-330" dirty="0"/>
              <a:t>n</a:t>
            </a:r>
            <a:r>
              <a:rPr dirty="0"/>
              <a:t>g</a:t>
            </a:r>
            <a:r>
              <a:rPr spc="-270" dirty="0"/>
              <a:t> </a:t>
            </a:r>
            <a:r>
              <a:rPr spc="-445" dirty="0"/>
              <a:t>S</a:t>
            </a:r>
            <a:r>
              <a:rPr spc="-305" dirty="0"/>
              <a:t>c</a:t>
            </a:r>
            <a:r>
              <a:rPr spc="-130" dirty="0"/>
              <a:t>i</a:t>
            </a:r>
            <a:r>
              <a:rPr spc="-345" dirty="0"/>
              <a:t>e</a:t>
            </a:r>
            <a:r>
              <a:rPr spc="-350" dirty="0"/>
              <a:t>n</a:t>
            </a:r>
            <a:r>
              <a:rPr spc="-295" dirty="0"/>
              <a:t>c</a:t>
            </a:r>
            <a:r>
              <a:rPr spc="130" dirty="0"/>
              <a:t>e</a:t>
            </a:r>
            <a:r>
              <a:rPr spc="-300" dirty="0"/>
              <a:t>a</a:t>
            </a:r>
            <a:r>
              <a:rPr spc="-330" dirty="0"/>
              <a:t>n</a:t>
            </a:r>
            <a:r>
              <a:rPr dirty="0"/>
              <a:t>d</a:t>
            </a:r>
            <a:r>
              <a:rPr spc="-265" dirty="0"/>
              <a:t> </a:t>
            </a:r>
            <a:r>
              <a:rPr spc="-530" dirty="0"/>
              <a:t>E</a:t>
            </a:r>
            <a:r>
              <a:rPr spc="-330" dirty="0"/>
              <a:t>n</a:t>
            </a:r>
            <a:r>
              <a:rPr spc="-340" dirty="0"/>
              <a:t>g</a:t>
            </a:r>
            <a:r>
              <a:rPr spc="-130" dirty="0"/>
              <a:t>i</a:t>
            </a:r>
            <a:r>
              <a:rPr spc="-350" dirty="0"/>
              <a:t>n</a:t>
            </a:r>
            <a:r>
              <a:rPr spc="-355" dirty="0"/>
              <a:t>e</a:t>
            </a:r>
            <a:r>
              <a:rPr spc="-350" dirty="0"/>
              <a:t>e</a:t>
            </a:r>
            <a:r>
              <a:rPr spc="-275" dirty="0"/>
              <a:t>r</a:t>
            </a:r>
            <a:r>
              <a:rPr spc="-130" dirty="0"/>
              <a:t>i</a:t>
            </a:r>
            <a:r>
              <a:rPr spc="-330" dirty="0"/>
              <a:t>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289546"/>
            <a:ext cx="12192000" cy="527685"/>
          </a:xfrm>
          <a:custGeom>
            <a:avLst/>
            <a:gdLst/>
            <a:ahLst/>
            <a:cxnLst/>
            <a:rect l="l" t="t" r="r" b="b"/>
            <a:pathLst>
              <a:path w="12192000" h="527684">
                <a:moveTo>
                  <a:pt x="12192000" y="0"/>
                </a:moveTo>
                <a:lnTo>
                  <a:pt x="0" y="0"/>
                </a:lnTo>
                <a:lnTo>
                  <a:pt x="0" y="527304"/>
                </a:lnTo>
                <a:lnTo>
                  <a:pt x="12192000" y="52730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5" dirty="0"/>
              <a:t>Program</a:t>
            </a:r>
            <a:r>
              <a:rPr spc="-50" dirty="0"/>
              <a:t> </a:t>
            </a:r>
            <a:r>
              <a:rPr spc="-20" dirty="0"/>
              <a:t>Name:B.Tech(CSE)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DEE2F-1395-43D1-9C3F-CE7AA77C350E}"/>
              </a:ext>
            </a:extLst>
          </p:cNvPr>
          <p:cNvSpPr txBox="1"/>
          <p:nvPr/>
        </p:nvSpPr>
        <p:spPr>
          <a:xfrm>
            <a:off x="2887028" y="152400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/>
              <a:t>POPULATION INITIALIZATION</a:t>
            </a:r>
          </a:p>
          <a:p>
            <a:r>
              <a:rPr lang="en-IN" sz="2800" dirty="0"/>
              <a:t> 1. RANDOM INITIALIZATION</a:t>
            </a:r>
          </a:p>
          <a:p>
            <a:r>
              <a:rPr lang="en-IN" sz="2800" dirty="0"/>
              <a:t> 2. HEURISTIC INITIALIZATION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/>
              <a:t> POPULATION MODEL</a:t>
            </a:r>
          </a:p>
          <a:p>
            <a:pPr marL="342900" indent="-342900">
              <a:buAutoNum type="arabicPeriod"/>
            </a:pPr>
            <a:r>
              <a:rPr lang="en-IN" sz="2800" dirty="0"/>
              <a:t>STEADY STATE</a:t>
            </a:r>
          </a:p>
          <a:p>
            <a:pPr marL="342900" indent="-342900">
              <a:buAutoNum type="arabicPeriod"/>
            </a:pPr>
            <a:r>
              <a:rPr lang="en-IN" sz="2800" dirty="0"/>
              <a:t>GENERATIONAL</a:t>
            </a:r>
          </a:p>
        </p:txBody>
      </p:sp>
    </p:spTree>
    <p:extLst>
      <p:ext uri="{BB962C8B-B14F-4D97-AF65-F5344CB8AC3E}">
        <p14:creationId xmlns:p14="http://schemas.microsoft.com/office/powerpoint/2010/main" val="3744411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1" y="282651"/>
            <a:ext cx="50120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pc="-445" dirty="0"/>
              <a:t>S</a:t>
            </a:r>
            <a:r>
              <a:rPr spc="-305" dirty="0"/>
              <a:t>c</a:t>
            </a:r>
            <a:r>
              <a:rPr spc="-345" dirty="0"/>
              <a:t>h</a:t>
            </a:r>
            <a:r>
              <a:rPr spc="-400" dirty="0"/>
              <a:t>oo</a:t>
            </a:r>
            <a:r>
              <a:rPr dirty="0"/>
              <a:t>l</a:t>
            </a:r>
            <a:r>
              <a:rPr spc="-70" dirty="0"/>
              <a:t> </a:t>
            </a:r>
            <a:r>
              <a:rPr spc="-400" dirty="0"/>
              <a:t>o</a:t>
            </a:r>
            <a:r>
              <a:rPr dirty="0"/>
              <a:t>f</a:t>
            </a:r>
            <a:r>
              <a:rPr spc="-70" dirty="0"/>
              <a:t> </a:t>
            </a:r>
            <a:r>
              <a:rPr spc="-484" dirty="0"/>
              <a:t>C</a:t>
            </a:r>
            <a:r>
              <a:rPr spc="-400" dirty="0"/>
              <a:t>o</a:t>
            </a:r>
            <a:r>
              <a:rPr spc="-555" dirty="0"/>
              <a:t>m</a:t>
            </a:r>
            <a:r>
              <a:rPr spc="-360" dirty="0"/>
              <a:t>p</a:t>
            </a:r>
            <a:r>
              <a:rPr spc="-375" dirty="0"/>
              <a:t>u</a:t>
            </a:r>
            <a:r>
              <a:rPr spc="-155" dirty="0"/>
              <a:t>t</a:t>
            </a:r>
            <a:r>
              <a:rPr spc="-125" dirty="0"/>
              <a:t>i</a:t>
            </a:r>
            <a:r>
              <a:rPr spc="-330" dirty="0"/>
              <a:t>n</a:t>
            </a:r>
            <a:r>
              <a:rPr dirty="0"/>
              <a:t>g</a:t>
            </a:r>
            <a:r>
              <a:rPr spc="-270" dirty="0"/>
              <a:t> </a:t>
            </a:r>
            <a:r>
              <a:rPr spc="-445" dirty="0"/>
              <a:t>S</a:t>
            </a:r>
            <a:r>
              <a:rPr spc="-305" dirty="0"/>
              <a:t>c</a:t>
            </a:r>
            <a:r>
              <a:rPr spc="-130" dirty="0"/>
              <a:t>i</a:t>
            </a:r>
            <a:r>
              <a:rPr spc="-345" dirty="0"/>
              <a:t>e</a:t>
            </a:r>
            <a:r>
              <a:rPr spc="-350" dirty="0"/>
              <a:t>n</a:t>
            </a:r>
            <a:r>
              <a:rPr spc="-295" dirty="0"/>
              <a:t>c</a:t>
            </a:r>
            <a:r>
              <a:rPr spc="130" dirty="0"/>
              <a:t>e</a:t>
            </a:r>
            <a:r>
              <a:rPr spc="-300" dirty="0"/>
              <a:t>a</a:t>
            </a:r>
            <a:r>
              <a:rPr spc="-330" dirty="0"/>
              <a:t>n</a:t>
            </a:r>
            <a:r>
              <a:rPr dirty="0"/>
              <a:t>d</a:t>
            </a:r>
            <a:r>
              <a:rPr spc="-265" dirty="0"/>
              <a:t> </a:t>
            </a:r>
            <a:r>
              <a:rPr spc="-530" dirty="0"/>
              <a:t>E</a:t>
            </a:r>
            <a:r>
              <a:rPr spc="-330" dirty="0"/>
              <a:t>n</a:t>
            </a:r>
            <a:r>
              <a:rPr spc="-340" dirty="0"/>
              <a:t>g</a:t>
            </a:r>
            <a:r>
              <a:rPr spc="-130" dirty="0"/>
              <a:t>i</a:t>
            </a:r>
            <a:r>
              <a:rPr spc="-350" dirty="0"/>
              <a:t>n</a:t>
            </a:r>
            <a:r>
              <a:rPr spc="-355" dirty="0"/>
              <a:t>e</a:t>
            </a:r>
            <a:r>
              <a:rPr spc="-350" dirty="0"/>
              <a:t>e</a:t>
            </a:r>
            <a:r>
              <a:rPr spc="-275" dirty="0"/>
              <a:t>r</a:t>
            </a:r>
            <a:r>
              <a:rPr spc="-130" dirty="0"/>
              <a:t>i</a:t>
            </a:r>
            <a:r>
              <a:rPr spc="-330" dirty="0"/>
              <a:t>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289546"/>
            <a:ext cx="12192000" cy="527685"/>
          </a:xfrm>
          <a:custGeom>
            <a:avLst/>
            <a:gdLst/>
            <a:ahLst/>
            <a:cxnLst/>
            <a:rect l="l" t="t" r="r" b="b"/>
            <a:pathLst>
              <a:path w="12192000" h="527684">
                <a:moveTo>
                  <a:pt x="12192000" y="0"/>
                </a:moveTo>
                <a:lnTo>
                  <a:pt x="0" y="0"/>
                </a:lnTo>
                <a:lnTo>
                  <a:pt x="0" y="527304"/>
                </a:lnTo>
                <a:lnTo>
                  <a:pt x="12192000" y="52730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5" dirty="0"/>
              <a:t>Program</a:t>
            </a:r>
            <a:r>
              <a:rPr spc="-50" dirty="0"/>
              <a:t> </a:t>
            </a:r>
            <a:r>
              <a:rPr spc="-20" dirty="0"/>
              <a:t>Name:B.Tech(CSE)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FF303-2D0E-4BE2-B5BC-893EEB8D8C38}"/>
              </a:ext>
            </a:extLst>
          </p:cNvPr>
          <p:cNvSpPr txBox="1"/>
          <p:nvPr/>
        </p:nvSpPr>
        <p:spPr>
          <a:xfrm>
            <a:off x="3048000" y="1543004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FITNESS FUNCTION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 Takes a candidate solution to the problem </a:t>
            </a:r>
            <a:r>
              <a:rPr lang="en-IN" sz="2400" dirty="0" err="1"/>
              <a:t>asinput</a:t>
            </a:r>
            <a:r>
              <a:rPr lang="en-IN" sz="2400" dirty="0"/>
              <a:t> and produces as output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The objective is to either maximize or </a:t>
            </a:r>
            <a:r>
              <a:rPr lang="en-IN" sz="2400" dirty="0" err="1"/>
              <a:t>minimizethe</a:t>
            </a:r>
            <a:r>
              <a:rPr lang="en-IN" sz="2400" dirty="0"/>
              <a:t> given 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2534793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1" y="282651"/>
            <a:ext cx="50120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pc="-445" dirty="0"/>
              <a:t>S</a:t>
            </a:r>
            <a:r>
              <a:rPr spc="-305" dirty="0"/>
              <a:t>c</a:t>
            </a:r>
            <a:r>
              <a:rPr spc="-345" dirty="0"/>
              <a:t>h</a:t>
            </a:r>
            <a:r>
              <a:rPr spc="-400" dirty="0"/>
              <a:t>oo</a:t>
            </a:r>
            <a:r>
              <a:rPr dirty="0"/>
              <a:t>l</a:t>
            </a:r>
            <a:r>
              <a:rPr spc="-70" dirty="0"/>
              <a:t> </a:t>
            </a:r>
            <a:r>
              <a:rPr spc="-400" dirty="0"/>
              <a:t>o</a:t>
            </a:r>
            <a:r>
              <a:rPr dirty="0"/>
              <a:t>f</a:t>
            </a:r>
            <a:r>
              <a:rPr spc="-70" dirty="0"/>
              <a:t> </a:t>
            </a:r>
            <a:r>
              <a:rPr spc="-484" dirty="0"/>
              <a:t>C</a:t>
            </a:r>
            <a:r>
              <a:rPr spc="-400" dirty="0"/>
              <a:t>o</a:t>
            </a:r>
            <a:r>
              <a:rPr spc="-555" dirty="0"/>
              <a:t>m</a:t>
            </a:r>
            <a:r>
              <a:rPr spc="-360" dirty="0"/>
              <a:t>p</a:t>
            </a:r>
            <a:r>
              <a:rPr spc="-375" dirty="0"/>
              <a:t>u</a:t>
            </a:r>
            <a:r>
              <a:rPr spc="-155" dirty="0"/>
              <a:t>t</a:t>
            </a:r>
            <a:r>
              <a:rPr spc="-125" dirty="0"/>
              <a:t>i</a:t>
            </a:r>
            <a:r>
              <a:rPr spc="-330" dirty="0"/>
              <a:t>n</a:t>
            </a:r>
            <a:r>
              <a:rPr dirty="0"/>
              <a:t>g</a:t>
            </a:r>
            <a:r>
              <a:rPr spc="-270" dirty="0"/>
              <a:t> </a:t>
            </a:r>
            <a:r>
              <a:rPr spc="-445" dirty="0"/>
              <a:t>S</a:t>
            </a:r>
            <a:r>
              <a:rPr spc="-305" dirty="0"/>
              <a:t>c</a:t>
            </a:r>
            <a:r>
              <a:rPr spc="-130" dirty="0"/>
              <a:t>i</a:t>
            </a:r>
            <a:r>
              <a:rPr spc="-345" dirty="0"/>
              <a:t>e</a:t>
            </a:r>
            <a:r>
              <a:rPr spc="-350" dirty="0"/>
              <a:t>n</a:t>
            </a:r>
            <a:r>
              <a:rPr spc="-295" dirty="0"/>
              <a:t>c</a:t>
            </a:r>
            <a:r>
              <a:rPr spc="130" dirty="0"/>
              <a:t>e</a:t>
            </a:r>
            <a:r>
              <a:rPr spc="-300" dirty="0"/>
              <a:t>a</a:t>
            </a:r>
            <a:r>
              <a:rPr spc="-330" dirty="0"/>
              <a:t>n</a:t>
            </a:r>
            <a:r>
              <a:rPr dirty="0"/>
              <a:t>d</a:t>
            </a:r>
            <a:r>
              <a:rPr spc="-265" dirty="0"/>
              <a:t> </a:t>
            </a:r>
            <a:r>
              <a:rPr spc="-530" dirty="0"/>
              <a:t>E</a:t>
            </a:r>
            <a:r>
              <a:rPr spc="-330" dirty="0"/>
              <a:t>n</a:t>
            </a:r>
            <a:r>
              <a:rPr spc="-340" dirty="0"/>
              <a:t>g</a:t>
            </a:r>
            <a:r>
              <a:rPr spc="-130" dirty="0"/>
              <a:t>i</a:t>
            </a:r>
            <a:r>
              <a:rPr spc="-350" dirty="0"/>
              <a:t>n</a:t>
            </a:r>
            <a:r>
              <a:rPr spc="-355" dirty="0"/>
              <a:t>e</a:t>
            </a:r>
            <a:r>
              <a:rPr spc="-350" dirty="0"/>
              <a:t>e</a:t>
            </a:r>
            <a:r>
              <a:rPr spc="-275" dirty="0"/>
              <a:t>r</a:t>
            </a:r>
            <a:r>
              <a:rPr spc="-130" dirty="0"/>
              <a:t>i</a:t>
            </a:r>
            <a:r>
              <a:rPr spc="-330" dirty="0"/>
              <a:t>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289546"/>
            <a:ext cx="12192000" cy="527685"/>
          </a:xfrm>
          <a:custGeom>
            <a:avLst/>
            <a:gdLst/>
            <a:ahLst/>
            <a:cxnLst/>
            <a:rect l="l" t="t" r="r" b="b"/>
            <a:pathLst>
              <a:path w="12192000" h="527684">
                <a:moveTo>
                  <a:pt x="12192000" y="0"/>
                </a:moveTo>
                <a:lnTo>
                  <a:pt x="0" y="0"/>
                </a:lnTo>
                <a:lnTo>
                  <a:pt x="0" y="527304"/>
                </a:lnTo>
                <a:lnTo>
                  <a:pt x="12192000" y="52730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5" dirty="0"/>
              <a:t>Program</a:t>
            </a:r>
            <a:r>
              <a:rPr spc="-50" dirty="0"/>
              <a:t> </a:t>
            </a:r>
            <a:r>
              <a:rPr spc="-20" dirty="0"/>
              <a:t>Name:B.Tech(CSE)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80558-24F7-47BF-B277-4B1183EEA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062765"/>
            <a:ext cx="8382001" cy="50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6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1" y="282651"/>
            <a:ext cx="50120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pc="-445" dirty="0"/>
              <a:t>S</a:t>
            </a:r>
            <a:r>
              <a:rPr spc="-305" dirty="0"/>
              <a:t>c</a:t>
            </a:r>
            <a:r>
              <a:rPr spc="-345" dirty="0"/>
              <a:t>h</a:t>
            </a:r>
            <a:r>
              <a:rPr spc="-400" dirty="0"/>
              <a:t>oo</a:t>
            </a:r>
            <a:r>
              <a:rPr dirty="0"/>
              <a:t>l</a:t>
            </a:r>
            <a:r>
              <a:rPr spc="-70" dirty="0"/>
              <a:t> </a:t>
            </a:r>
            <a:r>
              <a:rPr spc="-400" dirty="0"/>
              <a:t>o</a:t>
            </a:r>
            <a:r>
              <a:rPr dirty="0"/>
              <a:t>f</a:t>
            </a:r>
            <a:r>
              <a:rPr spc="-70" dirty="0"/>
              <a:t> </a:t>
            </a:r>
            <a:r>
              <a:rPr spc="-484" dirty="0"/>
              <a:t>C</a:t>
            </a:r>
            <a:r>
              <a:rPr spc="-400" dirty="0"/>
              <a:t>o</a:t>
            </a:r>
            <a:r>
              <a:rPr spc="-555" dirty="0"/>
              <a:t>m</a:t>
            </a:r>
            <a:r>
              <a:rPr spc="-360" dirty="0"/>
              <a:t>p</a:t>
            </a:r>
            <a:r>
              <a:rPr spc="-375" dirty="0"/>
              <a:t>u</a:t>
            </a:r>
            <a:r>
              <a:rPr spc="-155" dirty="0"/>
              <a:t>t</a:t>
            </a:r>
            <a:r>
              <a:rPr spc="-125" dirty="0"/>
              <a:t>i</a:t>
            </a:r>
            <a:r>
              <a:rPr spc="-330" dirty="0"/>
              <a:t>n</a:t>
            </a:r>
            <a:r>
              <a:rPr dirty="0"/>
              <a:t>g</a:t>
            </a:r>
            <a:r>
              <a:rPr spc="-270" dirty="0"/>
              <a:t> </a:t>
            </a:r>
            <a:r>
              <a:rPr spc="-445" dirty="0"/>
              <a:t>S</a:t>
            </a:r>
            <a:r>
              <a:rPr spc="-305" dirty="0"/>
              <a:t>c</a:t>
            </a:r>
            <a:r>
              <a:rPr spc="-130" dirty="0"/>
              <a:t>i</a:t>
            </a:r>
            <a:r>
              <a:rPr spc="-345" dirty="0"/>
              <a:t>e</a:t>
            </a:r>
            <a:r>
              <a:rPr spc="-350" dirty="0"/>
              <a:t>n</a:t>
            </a:r>
            <a:r>
              <a:rPr spc="-295" dirty="0"/>
              <a:t>c</a:t>
            </a:r>
            <a:r>
              <a:rPr spc="130" dirty="0"/>
              <a:t>e</a:t>
            </a:r>
            <a:r>
              <a:rPr spc="-300" dirty="0"/>
              <a:t>a</a:t>
            </a:r>
            <a:r>
              <a:rPr spc="-330" dirty="0"/>
              <a:t>n</a:t>
            </a:r>
            <a:r>
              <a:rPr dirty="0"/>
              <a:t>d</a:t>
            </a:r>
            <a:r>
              <a:rPr spc="-265" dirty="0"/>
              <a:t> </a:t>
            </a:r>
            <a:r>
              <a:rPr spc="-530" dirty="0"/>
              <a:t>E</a:t>
            </a:r>
            <a:r>
              <a:rPr spc="-330" dirty="0"/>
              <a:t>n</a:t>
            </a:r>
            <a:r>
              <a:rPr spc="-340" dirty="0"/>
              <a:t>g</a:t>
            </a:r>
            <a:r>
              <a:rPr spc="-130" dirty="0"/>
              <a:t>i</a:t>
            </a:r>
            <a:r>
              <a:rPr spc="-350" dirty="0"/>
              <a:t>n</a:t>
            </a:r>
            <a:r>
              <a:rPr spc="-355" dirty="0"/>
              <a:t>e</a:t>
            </a:r>
            <a:r>
              <a:rPr spc="-350" dirty="0"/>
              <a:t>e</a:t>
            </a:r>
            <a:r>
              <a:rPr spc="-275" dirty="0"/>
              <a:t>r</a:t>
            </a:r>
            <a:r>
              <a:rPr spc="-130" dirty="0"/>
              <a:t>i</a:t>
            </a:r>
            <a:r>
              <a:rPr spc="-330" dirty="0"/>
              <a:t>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289546"/>
            <a:ext cx="12192000" cy="527685"/>
          </a:xfrm>
          <a:custGeom>
            <a:avLst/>
            <a:gdLst/>
            <a:ahLst/>
            <a:cxnLst/>
            <a:rect l="l" t="t" r="r" b="b"/>
            <a:pathLst>
              <a:path w="12192000" h="527684">
                <a:moveTo>
                  <a:pt x="12192000" y="0"/>
                </a:moveTo>
                <a:lnTo>
                  <a:pt x="0" y="0"/>
                </a:lnTo>
                <a:lnTo>
                  <a:pt x="0" y="527304"/>
                </a:lnTo>
                <a:lnTo>
                  <a:pt x="12192000" y="52730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5" dirty="0"/>
              <a:t>Program</a:t>
            </a:r>
            <a:r>
              <a:rPr spc="-50" dirty="0"/>
              <a:t> </a:t>
            </a:r>
            <a:r>
              <a:rPr spc="-20" dirty="0"/>
              <a:t>Name:B.Tech(CSE)</a:t>
            </a:r>
          </a:p>
        </p:txBody>
      </p:sp>
      <p:pic>
        <p:nvPicPr>
          <p:cNvPr id="7" name="Object 1" descr="preencoded.png">
            <a:extLst>
              <a:ext uri="{FF2B5EF4-FFF2-40B4-BE49-F238E27FC236}">
                <a16:creationId xmlns:a16="http://schemas.microsoft.com/office/drawing/2014/main" id="{1150FE4A-6778-4C24-AA63-92245CD3F7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7" t="8333" r="6262" b="8333"/>
          <a:stretch/>
        </p:blipFill>
        <p:spPr>
          <a:xfrm>
            <a:off x="1828800" y="1104900"/>
            <a:ext cx="8534400" cy="518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51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1" y="282651"/>
            <a:ext cx="50120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pc="-445" dirty="0"/>
              <a:t>S</a:t>
            </a:r>
            <a:r>
              <a:rPr spc="-305" dirty="0"/>
              <a:t>c</a:t>
            </a:r>
            <a:r>
              <a:rPr spc="-345" dirty="0"/>
              <a:t>h</a:t>
            </a:r>
            <a:r>
              <a:rPr spc="-400" dirty="0"/>
              <a:t>oo</a:t>
            </a:r>
            <a:r>
              <a:rPr dirty="0"/>
              <a:t>l</a:t>
            </a:r>
            <a:r>
              <a:rPr spc="-70" dirty="0"/>
              <a:t> </a:t>
            </a:r>
            <a:r>
              <a:rPr spc="-400" dirty="0"/>
              <a:t>o</a:t>
            </a:r>
            <a:r>
              <a:rPr dirty="0"/>
              <a:t>f</a:t>
            </a:r>
            <a:r>
              <a:rPr spc="-70" dirty="0"/>
              <a:t> </a:t>
            </a:r>
            <a:r>
              <a:rPr spc="-484" dirty="0"/>
              <a:t>C</a:t>
            </a:r>
            <a:r>
              <a:rPr spc="-400" dirty="0"/>
              <a:t>o</a:t>
            </a:r>
            <a:r>
              <a:rPr spc="-555" dirty="0"/>
              <a:t>m</a:t>
            </a:r>
            <a:r>
              <a:rPr spc="-360" dirty="0"/>
              <a:t>p</a:t>
            </a:r>
            <a:r>
              <a:rPr spc="-375" dirty="0"/>
              <a:t>u</a:t>
            </a:r>
            <a:r>
              <a:rPr spc="-155" dirty="0"/>
              <a:t>t</a:t>
            </a:r>
            <a:r>
              <a:rPr spc="-125" dirty="0"/>
              <a:t>i</a:t>
            </a:r>
            <a:r>
              <a:rPr spc="-330" dirty="0"/>
              <a:t>n</a:t>
            </a:r>
            <a:r>
              <a:rPr dirty="0"/>
              <a:t>g</a:t>
            </a:r>
            <a:r>
              <a:rPr spc="-270" dirty="0"/>
              <a:t> </a:t>
            </a:r>
            <a:r>
              <a:rPr spc="-445" dirty="0"/>
              <a:t>S</a:t>
            </a:r>
            <a:r>
              <a:rPr spc="-305" dirty="0"/>
              <a:t>c</a:t>
            </a:r>
            <a:r>
              <a:rPr spc="-130" dirty="0"/>
              <a:t>i</a:t>
            </a:r>
            <a:r>
              <a:rPr spc="-345" dirty="0"/>
              <a:t>e</a:t>
            </a:r>
            <a:r>
              <a:rPr spc="-350" dirty="0"/>
              <a:t>n</a:t>
            </a:r>
            <a:r>
              <a:rPr spc="-295" dirty="0"/>
              <a:t>c</a:t>
            </a:r>
            <a:r>
              <a:rPr spc="130" dirty="0"/>
              <a:t>e</a:t>
            </a:r>
            <a:r>
              <a:rPr spc="-300" dirty="0"/>
              <a:t>a</a:t>
            </a:r>
            <a:r>
              <a:rPr spc="-330" dirty="0"/>
              <a:t>n</a:t>
            </a:r>
            <a:r>
              <a:rPr dirty="0"/>
              <a:t>d</a:t>
            </a:r>
            <a:r>
              <a:rPr spc="-265" dirty="0"/>
              <a:t> </a:t>
            </a:r>
            <a:r>
              <a:rPr spc="-530" dirty="0"/>
              <a:t>E</a:t>
            </a:r>
            <a:r>
              <a:rPr spc="-330" dirty="0"/>
              <a:t>n</a:t>
            </a:r>
            <a:r>
              <a:rPr spc="-340" dirty="0"/>
              <a:t>g</a:t>
            </a:r>
            <a:r>
              <a:rPr spc="-130" dirty="0"/>
              <a:t>i</a:t>
            </a:r>
            <a:r>
              <a:rPr spc="-350" dirty="0"/>
              <a:t>n</a:t>
            </a:r>
            <a:r>
              <a:rPr spc="-355" dirty="0"/>
              <a:t>e</a:t>
            </a:r>
            <a:r>
              <a:rPr spc="-350" dirty="0"/>
              <a:t>e</a:t>
            </a:r>
            <a:r>
              <a:rPr spc="-275" dirty="0"/>
              <a:t>r</a:t>
            </a:r>
            <a:r>
              <a:rPr spc="-130" dirty="0"/>
              <a:t>i</a:t>
            </a:r>
            <a:r>
              <a:rPr spc="-330" dirty="0"/>
              <a:t>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289546"/>
            <a:ext cx="12192000" cy="527685"/>
          </a:xfrm>
          <a:custGeom>
            <a:avLst/>
            <a:gdLst/>
            <a:ahLst/>
            <a:cxnLst/>
            <a:rect l="l" t="t" r="r" b="b"/>
            <a:pathLst>
              <a:path w="12192000" h="527684">
                <a:moveTo>
                  <a:pt x="12192000" y="0"/>
                </a:moveTo>
                <a:lnTo>
                  <a:pt x="0" y="0"/>
                </a:lnTo>
                <a:lnTo>
                  <a:pt x="0" y="527304"/>
                </a:lnTo>
                <a:lnTo>
                  <a:pt x="12192000" y="52730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5" dirty="0"/>
              <a:t>Program</a:t>
            </a:r>
            <a:r>
              <a:rPr spc="-50" dirty="0"/>
              <a:t> </a:t>
            </a:r>
            <a:r>
              <a:rPr spc="-20" dirty="0"/>
              <a:t>Name:B.Tech(CSE)</a:t>
            </a:r>
          </a:p>
        </p:txBody>
      </p:sp>
      <p:pic>
        <p:nvPicPr>
          <p:cNvPr id="7" name="Object 1" descr="preencoded.png">
            <a:extLst>
              <a:ext uri="{FF2B5EF4-FFF2-40B4-BE49-F238E27FC236}">
                <a16:creationId xmlns:a16="http://schemas.microsoft.com/office/drawing/2014/main" id="{A80EFBDE-DD16-4E67-9193-EB5FA7777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4" t="3863" r="7031" b="31251"/>
          <a:stretch/>
        </p:blipFill>
        <p:spPr>
          <a:xfrm>
            <a:off x="1828800" y="1317421"/>
            <a:ext cx="8839200" cy="474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73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1" y="282651"/>
            <a:ext cx="50120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pc="-445" dirty="0"/>
              <a:t>S</a:t>
            </a:r>
            <a:r>
              <a:rPr spc="-305" dirty="0"/>
              <a:t>c</a:t>
            </a:r>
            <a:r>
              <a:rPr spc="-345" dirty="0"/>
              <a:t>h</a:t>
            </a:r>
            <a:r>
              <a:rPr spc="-400" dirty="0"/>
              <a:t>oo</a:t>
            </a:r>
            <a:r>
              <a:rPr dirty="0"/>
              <a:t>l</a:t>
            </a:r>
            <a:r>
              <a:rPr spc="-70" dirty="0"/>
              <a:t> </a:t>
            </a:r>
            <a:r>
              <a:rPr spc="-400" dirty="0"/>
              <a:t>o</a:t>
            </a:r>
            <a:r>
              <a:rPr dirty="0"/>
              <a:t>f</a:t>
            </a:r>
            <a:r>
              <a:rPr spc="-70" dirty="0"/>
              <a:t> </a:t>
            </a:r>
            <a:r>
              <a:rPr spc="-484" dirty="0"/>
              <a:t>C</a:t>
            </a:r>
            <a:r>
              <a:rPr spc="-400" dirty="0"/>
              <a:t>o</a:t>
            </a:r>
            <a:r>
              <a:rPr spc="-555" dirty="0"/>
              <a:t>m</a:t>
            </a:r>
            <a:r>
              <a:rPr spc="-360" dirty="0"/>
              <a:t>p</a:t>
            </a:r>
            <a:r>
              <a:rPr spc="-375" dirty="0"/>
              <a:t>u</a:t>
            </a:r>
            <a:r>
              <a:rPr spc="-155" dirty="0"/>
              <a:t>t</a:t>
            </a:r>
            <a:r>
              <a:rPr spc="-125" dirty="0"/>
              <a:t>i</a:t>
            </a:r>
            <a:r>
              <a:rPr spc="-330" dirty="0"/>
              <a:t>n</a:t>
            </a:r>
            <a:r>
              <a:rPr dirty="0"/>
              <a:t>g</a:t>
            </a:r>
            <a:r>
              <a:rPr spc="-270" dirty="0"/>
              <a:t> </a:t>
            </a:r>
            <a:r>
              <a:rPr spc="-445" dirty="0"/>
              <a:t>S</a:t>
            </a:r>
            <a:r>
              <a:rPr spc="-305" dirty="0"/>
              <a:t>c</a:t>
            </a:r>
            <a:r>
              <a:rPr spc="-130" dirty="0"/>
              <a:t>i</a:t>
            </a:r>
            <a:r>
              <a:rPr spc="-345" dirty="0"/>
              <a:t>e</a:t>
            </a:r>
            <a:r>
              <a:rPr spc="-350" dirty="0"/>
              <a:t>n</a:t>
            </a:r>
            <a:r>
              <a:rPr spc="-295" dirty="0"/>
              <a:t>c</a:t>
            </a:r>
            <a:r>
              <a:rPr spc="130" dirty="0"/>
              <a:t>e</a:t>
            </a:r>
            <a:r>
              <a:rPr spc="-300" dirty="0"/>
              <a:t>a</a:t>
            </a:r>
            <a:r>
              <a:rPr spc="-330" dirty="0"/>
              <a:t>n</a:t>
            </a:r>
            <a:r>
              <a:rPr dirty="0"/>
              <a:t>d</a:t>
            </a:r>
            <a:r>
              <a:rPr spc="-265" dirty="0"/>
              <a:t> </a:t>
            </a:r>
            <a:r>
              <a:rPr spc="-530" dirty="0"/>
              <a:t>E</a:t>
            </a:r>
            <a:r>
              <a:rPr spc="-330" dirty="0"/>
              <a:t>n</a:t>
            </a:r>
            <a:r>
              <a:rPr spc="-340" dirty="0"/>
              <a:t>g</a:t>
            </a:r>
            <a:r>
              <a:rPr spc="-130" dirty="0"/>
              <a:t>i</a:t>
            </a:r>
            <a:r>
              <a:rPr spc="-350" dirty="0"/>
              <a:t>n</a:t>
            </a:r>
            <a:r>
              <a:rPr spc="-355" dirty="0"/>
              <a:t>e</a:t>
            </a:r>
            <a:r>
              <a:rPr spc="-350" dirty="0"/>
              <a:t>e</a:t>
            </a:r>
            <a:r>
              <a:rPr spc="-275" dirty="0"/>
              <a:t>r</a:t>
            </a:r>
            <a:r>
              <a:rPr spc="-130" dirty="0"/>
              <a:t>i</a:t>
            </a:r>
            <a:r>
              <a:rPr spc="-330" dirty="0"/>
              <a:t>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289546"/>
            <a:ext cx="12192000" cy="527685"/>
          </a:xfrm>
          <a:custGeom>
            <a:avLst/>
            <a:gdLst/>
            <a:ahLst/>
            <a:cxnLst/>
            <a:rect l="l" t="t" r="r" b="b"/>
            <a:pathLst>
              <a:path w="12192000" h="527684">
                <a:moveTo>
                  <a:pt x="12192000" y="0"/>
                </a:moveTo>
                <a:lnTo>
                  <a:pt x="0" y="0"/>
                </a:lnTo>
                <a:lnTo>
                  <a:pt x="0" y="527304"/>
                </a:lnTo>
                <a:lnTo>
                  <a:pt x="12192000" y="52730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5" dirty="0"/>
              <a:t>Program</a:t>
            </a:r>
            <a:r>
              <a:rPr spc="-50" dirty="0"/>
              <a:t> </a:t>
            </a:r>
            <a:r>
              <a:rPr spc="-20" dirty="0"/>
              <a:t>Name:B.Tech(CSE)</a:t>
            </a:r>
          </a:p>
        </p:txBody>
      </p:sp>
      <p:pic>
        <p:nvPicPr>
          <p:cNvPr id="6" name="Object 1" descr="preencoded.png">
            <a:extLst>
              <a:ext uri="{FF2B5EF4-FFF2-40B4-BE49-F238E27FC236}">
                <a16:creationId xmlns:a16="http://schemas.microsoft.com/office/drawing/2014/main" id="{5C280EED-6C3C-4296-8262-315E696490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7" t="9219" r="7301" b="3125"/>
          <a:stretch/>
        </p:blipFill>
        <p:spPr>
          <a:xfrm>
            <a:off x="1803857" y="1066800"/>
            <a:ext cx="8584285" cy="522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5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1" y="282651"/>
            <a:ext cx="47834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pc="-445" dirty="0"/>
              <a:t>S</a:t>
            </a:r>
            <a:r>
              <a:rPr spc="-305" dirty="0"/>
              <a:t>c</a:t>
            </a:r>
            <a:r>
              <a:rPr spc="-345" dirty="0"/>
              <a:t>h</a:t>
            </a:r>
            <a:r>
              <a:rPr spc="-400" dirty="0"/>
              <a:t>oo</a:t>
            </a:r>
            <a:r>
              <a:rPr dirty="0"/>
              <a:t>l</a:t>
            </a:r>
            <a:r>
              <a:rPr spc="-70" dirty="0"/>
              <a:t> </a:t>
            </a:r>
            <a:r>
              <a:rPr spc="-400" dirty="0"/>
              <a:t>o</a:t>
            </a:r>
            <a:r>
              <a:rPr dirty="0"/>
              <a:t>f</a:t>
            </a:r>
            <a:r>
              <a:rPr spc="-70" dirty="0"/>
              <a:t> </a:t>
            </a:r>
            <a:r>
              <a:rPr spc="-484" dirty="0"/>
              <a:t>C</a:t>
            </a:r>
            <a:r>
              <a:rPr spc="-400" dirty="0"/>
              <a:t>o</a:t>
            </a:r>
            <a:r>
              <a:rPr spc="-555" dirty="0"/>
              <a:t>m</a:t>
            </a:r>
            <a:r>
              <a:rPr spc="-360" dirty="0"/>
              <a:t>p</a:t>
            </a:r>
            <a:r>
              <a:rPr spc="-375" dirty="0"/>
              <a:t>u</a:t>
            </a:r>
            <a:r>
              <a:rPr spc="-155" dirty="0"/>
              <a:t>t</a:t>
            </a:r>
            <a:r>
              <a:rPr spc="-125" dirty="0"/>
              <a:t>i</a:t>
            </a:r>
            <a:r>
              <a:rPr spc="-330" dirty="0"/>
              <a:t>n</a:t>
            </a:r>
            <a:r>
              <a:rPr dirty="0"/>
              <a:t>g</a:t>
            </a:r>
            <a:r>
              <a:rPr spc="-270" dirty="0"/>
              <a:t> </a:t>
            </a:r>
            <a:r>
              <a:rPr spc="-445" dirty="0"/>
              <a:t>S</a:t>
            </a:r>
            <a:r>
              <a:rPr spc="-305" dirty="0"/>
              <a:t>c</a:t>
            </a:r>
            <a:r>
              <a:rPr spc="-130" dirty="0"/>
              <a:t>i</a:t>
            </a:r>
            <a:r>
              <a:rPr spc="-345" dirty="0"/>
              <a:t>e</a:t>
            </a:r>
            <a:r>
              <a:rPr spc="-350" dirty="0"/>
              <a:t>n</a:t>
            </a:r>
            <a:r>
              <a:rPr spc="-295" dirty="0"/>
              <a:t>c</a:t>
            </a:r>
            <a:r>
              <a:rPr spc="130" dirty="0"/>
              <a:t>e</a:t>
            </a:r>
            <a:r>
              <a:rPr spc="-300" dirty="0"/>
              <a:t>a</a:t>
            </a:r>
            <a:r>
              <a:rPr spc="-330" dirty="0"/>
              <a:t>n</a:t>
            </a:r>
            <a:r>
              <a:rPr dirty="0"/>
              <a:t>d</a:t>
            </a:r>
            <a:r>
              <a:rPr spc="-265" dirty="0"/>
              <a:t> </a:t>
            </a:r>
            <a:r>
              <a:rPr spc="-530" dirty="0"/>
              <a:t>E</a:t>
            </a:r>
            <a:r>
              <a:rPr spc="-330" dirty="0"/>
              <a:t>n</a:t>
            </a:r>
            <a:r>
              <a:rPr spc="-340" dirty="0"/>
              <a:t>g</a:t>
            </a:r>
            <a:r>
              <a:rPr spc="-130" dirty="0"/>
              <a:t>i</a:t>
            </a:r>
            <a:r>
              <a:rPr spc="-350" dirty="0"/>
              <a:t>n</a:t>
            </a:r>
            <a:r>
              <a:rPr spc="-355" dirty="0"/>
              <a:t>e</a:t>
            </a:r>
            <a:r>
              <a:rPr spc="-350" dirty="0"/>
              <a:t>e</a:t>
            </a:r>
            <a:r>
              <a:rPr spc="-275" dirty="0"/>
              <a:t>r</a:t>
            </a:r>
            <a:r>
              <a:rPr spc="-130" dirty="0"/>
              <a:t>i</a:t>
            </a:r>
            <a:r>
              <a:rPr spc="-330" dirty="0"/>
              <a:t>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289546"/>
            <a:ext cx="12192000" cy="527685"/>
          </a:xfrm>
          <a:custGeom>
            <a:avLst/>
            <a:gdLst/>
            <a:ahLst/>
            <a:cxnLst/>
            <a:rect l="l" t="t" r="r" b="b"/>
            <a:pathLst>
              <a:path w="12192000" h="527684">
                <a:moveTo>
                  <a:pt x="12192000" y="0"/>
                </a:moveTo>
                <a:lnTo>
                  <a:pt x="0" y="0"/>
                </a:lnTo>
                <a:lnTo>
                  <a:pt x="0" y="527304"/>
                </a:lnTo>
                <a:lnTo>
                  <a:pt x="12192000" y="52730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45084" y="1818259"/>
            <a:ext cx="11501831" cy="4223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After scientists became disillusioned with classical and neo-classical attempts at modeling intelligence, they looked in other directions. 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Two prominent fields arose, connectionism (neural networking, parallel processing) and evolutionary computing. 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It is the latter that this essay deals with - genetic algorithms and genetic programming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sz="2400" dirty="0"/>
              <a:t>A </a:t>
            </a:r>
            <a:r>
              <a:rPr lang="en-US" altLang="en-US" sz="2400" b="1" dirty="0"/>
              <a:t>genetic algorithm</a:t>
            </a:r>
            <a:r>
              <a:rPr lang="en-US" altLang="en-US" sz="2400" dirty="0"/>
              <a:t> (or </a:t>
            </a:r>
            <a:r>
              <a:rPr lang="en-US" altLang="en-US" sz="2400" b="1" dirty="0"/>
              <a:t>GA</a:t>
            </a:r>
            <a:r>
              <a:rPr lang="en-US" altLang="en-US" sz="2400" dirty="0"/>
              <a:t>) is a search technique used in computing to find true or approximate solutions to optimization and search problems.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sz="2400" dirty="0"/>
              <a:t>Genetic algorithms are categorized as global search heuristics.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sz="2400" dirty="0"/>
              <a:t>Genetic algorithms are a particular class of evolutionary algorithms that use techniques inspired by evolutionary biology such as inheritance, mutation, selection, and crossover (also called recombination).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IN"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5" dirty="0"/>
              <a:t>Program</a:t>
            </a:r>
            <a:r>
              <a:rPr spc="-50" dirty="0"/>
              <a:t> </a:t>
            </a:r>
            <a:r>
              <a:rPr spc="-20" dirty="0"/>
              <a:t>Name:B.Tech(CSE)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1" y="282651"/>
            <a:ext cx="48596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pc="-445" dirty="0"/>
              <a:t>S</a:t>
            </a:r>
            <a:r>
              <a:rPr spc="-305" dirty="0"/>
              <a:t>c</a:t>
            </a:r>
            <a:r>
              <a:rPr spc="-345" dirty="0"/>
              <a:t>h</a:t>
            </a:r>
            <a:r>
              <a:rPr spc="-400" dirty="0"/>
              <a:t>oo</a:t>
            </a:r>
            <a:r>
              <a:rPr dirty="0"/>
              <a:t>l</a:t>
            </a:r>
            <a:r>
              <a:rPr spc="-70" dirty="0"/>
              <a:t> </a:t>
            </a:r>
            <a:r>
              <a:rPr spc="-400" dirty="0"/>
              <a:t>o</a:t>
            </a:r>
            <a:r>
              <a:rPr dirty="0"/>
              <a:t>f</a:t>
            </a:r>
            <a:r>
              <a:rPr spc="-70" dirty="0"/>
              <a:t> </a:t>
            </a:r>
            <a:r>
              <a:rPr spc="-484" dirty="0"/>
              <a:t>C</a:t>
            </a:r>
            <a:r>
              <a:rPr spc="-400" dirty="0"/>
              <a:t>o</a:t>
            </a:r>
            <a:r>
              <a:rPr spc="-555" dirty="0"/>
              <a:t>m</a:t>
            </a:r>
            <a:r>
              <a:rPr spc="-360" dirty="0"/>
              <a:t>p</a:t>
            </a:r>
            <a:r>
              <a:rPr spc="-375" dirty="0"/>
              <a:t>u</a:t>
            </a:r>
            <a:r>
              <a:rPr spc="-155" dirty="0"/>
              <a:t>t</a:t>
            </a:r>
            <a:r>
              <a:rPr spc="-125" dirty="0"/>
              <a:t>i</a:t>
            </a:r>
            <a:r>
              <a:rPr spc="-330" dirty="0"/>
              <a:t>n</a:t>
            </a:r>
            <a:r>
              <a:rPr dirty="0"/>
              <a:t>g</a:t>
            </a:r>
            <a:r>
              <a:rPr spc="-270" dirty="0"/>
              <a:t> </a:t>
            </a:r>
            <a:r>
              <a:rPr spc="-445" dirty="0"/>
              <a:t>S</a:t>
            </a:r>
            <a:r>
              <a:rPr spc="-305" dirty="0"/>
              <a:t>c</a:t>
            </a:r>
            <a:r>
              <a:rPr spc="-130" dirty="0"/>
              <a:t>i</a:t>
            </a:r>
            <a:r>
              <a:rPr spc="-345" dirty="0"/>
              <a:t>e</a:t>
            </a:r>
            <a:r>
              <a:rPr spc="-350" dirty="0"/>
              <a:t>n</a:t>
            </a:r>
            <a:r>
              <a:rPr spc="-295" dirty="0"/>
              <a:t>c</a:t>
            </a:r>
            <a:r>
              <a:rPr spc="130" dirty="0"/>
              <a:t>e</a:t>
            </a:r>
            <a:r>
              <a:rPr spc="-300" dirty="0"/>
              <a:t>a</a:t>
            </a:r>
            <a:r>
              <a:rPr spc="-330" dirty="0"/>
              <a:t>n</a:t>
            </a:r>
            <a:r>
              <a:rPr dirty="0"/>
              <a:t>d</a:t>
            </a:r>
            <a:r>
              <a:rPr spc="-265" dirty="0"/>
              <a:t> </a:t>
            </a:r>
            <a:r>
              <a:rPr spc="-530" dirty="0"/>
              <a:t>E</a:t>
            </a:r>
            <a:r>
              <a:rPr spc="-330" dirty="0"/>
              <a:t>n</a:t>
            </a:r>
            <a:r>
              <a:rPr spc="-340" dirty="0"/>
              <a:t>g</a:t>
            </a:r>
            <a:r>
              <a:rPr spc="-130" dirty="0"/>
              <a:t>i</a:t>
            </a:r>
            <a:r>
              <a:rPr spc="-350" dirty="0"/>
              <a:t>n</a:t>
            </a:r>
            <a:r>
              <a:rPr spc="-355" dirty="0"/>
              <a:t>e</a:t>
            </a:r>
            <a:r>
              <a:rPr spc="-350" dirty="0"/>
              <a:t>e</a:t>
            </a:r>
            <a:r>
              <a:rPr spc="-275" dirty="0"/>
              <a:t>r</a:t>
            </a:r>
            <a:r>
              <a:rPr spc="-130" dirty="0"/>
              <a:t>i</a:t>
            </a:r>
            <a:r>
              <a:rPr spc="-330" dirty="0"/>
              <a:t>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289546"/>
            <a:ext cx="12192000" cy="527685"/>
          </a:xfrm>
          <a:custGeom>
            <a:avLst/>
            <a:gdLst/>
            <a:ahLst/>
            <a:cxnLst/>
            <a:rect l="l" t="t" r="r" b="b"/>
            <a:pathLst>
              <a:path w="12192000" h="527684">
                <a:moveTo>
                  <a:pt x="12192000" y="0"/>
                </a:moveTo>
                <a:lnTo>
                  <a:pt x="0" y="0"/>
                </a:lnTo>
                <a:lnTo>
                  <a:pt x="0" y="527304"/>
                </a:lnTo>
                <a:lnTo>
                  <a:pt x="12192000" y="52730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5" dirty="0"/>
              <a:t>Program</a:t>
            </a:r>
            <a:r>
              <a:rPr spc="-50" dirty="0"/>
              <a:t> </a:t>
            </a:r>
            <a:r>
              <a:rPr spc="-20" dirty="0"/>
              <a:t>Name:B.Tech(CSE)</a:t>
            </a:r>
          </a:p>
        </p:txBody>
      </p:sp>
      <p:pic>
        <p:nvPicPr>
          <p:cNvPr id="6" name="Object 1" descr="preencoded.png">
            <a:extLst>
              <a:ext uri="{FF2B5EF4-FFF2-40B4-BE49-F238E27FC236}">
                <a16:creationId xmlns:a16="http://schemas.microsoft.com/office/drawing/2014/main" id="{82C0BB37-06B3-4BEB-A7A8-946BA63E6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7" t="8333" r="4120" b="20834"/>
          <a:stretch/>
        </p:blipFill>
        <p:spPr>
          <a:xfrm>
            <a:off x="1371600" y="1069846"/>
            <a:ext cx="8914994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1" y="282651"/>
            <a:ext cx="48596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pc="-445" dirty="0"/>
              <a:t>S</a:t>
            </a:r>
            <a:r>
              <a:rPr spc="-305" dirty="0"/>
              <a:t>c</a:t>
            </a:r>
            <a:r>
              <a:rPr spc="-345" dirty="0"/>
              <a:t>h</a:t>
            </a:r>
            <a:r>
              <a:rPr spc="-400" dirty="0"/>
              <a:t>oo</a:t>
            </a:r>
            <a:r>
              <a:rPr dirty="0"/>
              <a:t>l</a:t>
            </a:r>
            <a:r>
              <a:rPr spc="-70" dirty="0"/>
              <a:t> </a:t>
            </a:r>
            <a:r>
              <a:rPr spc="-400" dirty="0"/>
              <a:t>o</a:t>
            </a:r>
            <a:r>
              <a:rPr dirty="0"/>
              <a:t>f</a:t>
            </a:r>
            <a:r>
              <a:rPr spc="-70" dirty="0"/>
              <a:t> </a:t>
            </a:r>
            <a:r>
              <a:rPr spc="-484" dirty="0"/>
              <a:t>C</a:t>
            </a:r>
            <a:r>
              <a:rPr spc="-400" dirty="0"/>
              <a:t>o</a:t>
            </a:r>
            <a:r>
              <a:rPr spc="-555" dirty="0"/>
              <a:t>m</a:t>
            </a:r>
            <a:r>
              <a:rPr spc="-360" dirty="0"/>
              <a:t>p</a:t>
            </a:r>
            <a:r>
              <a:rPr spc="-375" dirty="0"/>
              <a:t>u</a:t>
            </a:r>
            <a:r>
              <a:rPr spc="-155" dirty="0"/>
              <a:t>t</a:t>
            </a:r>
            <a:r>
              <a:rPr spc="-125" dirty="0"/>
              <a:t>i</a:t>
            </a:r>
            <a:r>
              <a:rPr spc="-330" dirty="0"/>
              <a:t>n</a:t>
            </a:r>
            <a:r>
              <a:rPr dirty="0"/>
              <a:t>g</a:t>
            </a:r>
            <a:r>
              <a:rPr spc="-270" dirty="0"/>
              <a:t> </a:t>
            </a:r>
            <a:r>
              <a:rPr spc="-445" dirty="0"/>
              <a:t>S</a:t>
            </a:r>
            <a:r>
              <a:rPr spc="-305" dirty="0"/>
              <a:t>c</a:t>
            </a:r>
            <a:r>
              <a:rPr spc="-130" dirty="0"/>
              <a:t>i</a:t>
            </a:r>
            <a:r>
              <a:rPr spc="-345" dirty="0"/>
              <a:t>e</a:t>
            </a:r>
            <a:r>
              <a:rPr spc="-350" dirty="0"/>
              <a:t>n</a:t>
            </a:r>
            <a:r>
              <a:rPr spc="-295" dirty="0"/>
              <a:t>c</a:t>
            </a:r>
            <a:r>
              <a:rPr spc="130" dirty="0"/>
              <a:t>e</a:t>
            </a:r>
            <a:r>
              <a:rPr spc="-300" dirty="0"/>
              <a:t>a</a:t>
            </a:r>
            <a:r>
              <a:rPr spc="-330" dirty="0"/>
              <a:t>n</a:t>
            </a:r>
            <a:r>
              <a:rPr dirty="0"/>
              <a:t>d</a:t>
            </a:r>
            <a:r>
              <a:rPr spc="-265" dirty="0"/>
              <a:t> </a:t>
            </a:r>
            <a:r>
              <a:rPr spc="-530" dirty="0"/>
              <a:t>E</a:t>
            </a:r>
            <a:r>
              <a:rPr spc="-330" dirty="0"/>
              <a:t>n</a:t>
            </a:r>
            <a:r>
              <a:rPr spc="-340" dirty="0"/>
              <a:t>g</a:t>
            </a:r>
            <a:r>
              <a:rPr spc="-130" dirty="0"/>
              <a:t>i</a:t>
            </a:r>
            <a:r>
              <a:rPr spc="-350" dirty="0"/>
              <a:t>n</a:t>
            </a:r>
            <a:r>
              <a:rPr spc="-355" dirty="0"/>
              <a:t>e</a:t>
            </a:r>
            <a:r>
              <a:rPr spc="-350" dirty="0"/>
              <a:t>e</a:t>
            </a:r>
            <a:r>
              <a:rPr spc="-275" dirty="0"/>
              <a:t>r</a:t>
            </a:r>
            <a:r>
              <a:rPr spc="-130" dirty="0"/>
              <a:t>i</a:t>
            </a:r>
            <a:r>
              <a:rPr spc="-330" dirty="0"/>
              <a:t>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289546"/>
            <a:ext cx="12192000" cy="527685"/>
          </a:xfrm>
          <a:custGeom>
            <a:avLst/>
            <a:gdLst/>
            <a:ahLst/>
            <a:cxnLst/>
            <a:rect l="l" t="t" r="r" b="b"/>
            <a:pathLst>
              <a:path w="12192000" h="527684">
                <a:moveTo>
                  <a:pt x="12192000" y="0"/>
                </a:moveTo>
                <a:lnTo>
                  <a:pt x="0" y="0"/>
                </a:lnTo>
                <a:lnTo>
                  <a:pt x="0" y="527304"/>
                </a:lnTo>
                <a:lnTo>
                  <a:pt x="12192000" y="52730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5" dirty="0"/>
              <a:t>Program</a:t>
            </a:r>
            <a:r>
              <a:rPr spc="-50" dirty="0"/>
              <a:t> </a:t>
            </a:r>
            <a:r>
              <a:rPr spc="-20" dirty="0"/>
              <a:t>Name:B.Tech(CSE)</a:t>
            </a:r>
          </a:p>
        </p:txBody>
      </p:sp>
      <p:pic>
        <p:nvPicPr>
          <p:cNvPr id="7" name="Object 1" descr="preencoded.png">
            <a:extLst>
              <a:ext uri="{FF2B5EF4-FFF2-40B4-BE49-F238E27FC236}">
                <a16:creationId xmlns:a16="http://schemas.microsoft.com/office/drawing/2014/main" id="{8AD26940-3AE0-481D-ABC9-D263189EB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7" t="22917" r="7812" b="6807"/>
          <a:stretch/>
        </p:blipFill>
        <p:spPr>
          <a:xfrm>
            <a:off x="1371600" y="1123315"/>
            <a:ext cx="8534400" cy="514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10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1" y="282651"/>
            <a:ext cx="48596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pc="-445" dirty="0"/>
              <a:t>S</a:t>
            </a:r>
            <a:r>
              <a:rPr spc="-305" dirty="0"/>
              <a:t>c</a:t>
            </a:r>
            <a:r>
              <a:rPr spc="-345" dirty="0"/>
              <a:t>h</a:t>
            </a:r>
            <a:r>
              <a:rPr spc="-400" dirty="0"/>
              <a:t>oo</a:t>
            </a:r>
            <a:r>
              <a:rPr dirty="0"/>
              <a:t>l</a:t>
            </a:r>
            <a:r>
              <a:rPr spc="-70" dirty="0"/>
              <a:t> </a:t>
            </a:r>
            <a:r>
              <a:rPr spc="-400" dirty="0"/>
              <a:t>o</a:t>
            </a:r>
            <a:r>
              <a:rPr dirty="0"/>
              <a:t>f</a:t>
            </a:r>
            <a:r>
              <a:rPr spc="-70" dirty="0"/>
              <a:t> </a:t>
            </a:r>
            <a:r>
              <a:rPr spc="-484" dirty="0"/>
              <a:t>C</a:t>
            </a:r>
            <a:r>
              <a:rPr spc="-400" dirty="0"/>
              <a:t>o</a:t>
            </a:r>
            <a:r>
              <a:rPr spc="-555" dirty="0"/>
              <a:t>m</a:t>
            </a:r>
            <a:r>
              <a:rPr spc="-360" dirty="0"/>
              <a:t>p</a:t>
            </a:r>
            <a:r>
              <a:rPr spc="-375" dirty="0"/>
              <a:t>u</a:t>
            </a:r>
            <a:r>
              <a:rPr spc="-155" dirty="0"/>
              <a:t>t</a:t>
            </a:r>
            <a:r>
              <a:rPr spc="-125" dirty="0"/>
              <a:t>i</a:t>
            </a:r>
            <a:r>
              <a:rPr spc="-330" dirty="0"/>
              <a:t>n</a:t>
            </a:r>
            <a:r>
              <a:rPr dirty="0"/>
              <a:t>g</a:t>
            </a:r>
            <a:r>
              <a:rPr spc="-270" dirty="0"/>
              <a:t> </a:t>
            </a:r>
            <a:r>
              <a:rPr spc="-445" dirty="0"/>
              <a:t>S</a:t>
            </a:r>
            <a:r>
              <a:rPr spc="-305" dirty="0"/>
              <a:t>c</a:t>
            </a:r>
            <a:r>
              <a:rPr spc="-130" dirty="0"/>
              <a:t>i</a:t>
            </a:r>
            <a:r>
              <a:rPr spc="-345" dirty="0"/>
              <a:t>e</a:t>
            </a:r>
            <a:r>
              <a:rPr spc="-350" dirty="0"/>
              <a:t>n</a:t>
            </a:r>
            <a:r>
              <a:rPr spc="-295" dirty="0"/>
              <a:t>c</a:t>
            </a:r>
            <a:r>
              <a:rPr spc="130" dirty="0"/>
              <a:t>e</a:t>
            </a:r>
            <a:r>
              <a:rPr spc="-300" dirty="0"/>
              <a:t>a</a:t>
            </a:r>
            <a:r>
              <a:rPr spc="-330" dirty="0"/>
              <a:t>n</a:t>
            </a:r>
            <a:r>
              <a:rPr dirty="0"/>
              <a:t>d</a:t>
            </a:r>
            <a:r>
              <a:rPr spc="-265" dirty="0"/>
              <a:t> </a:t>
            </a:r>
            <a:r>
              <a:rPr spc="-530" dirty="0"/>
              <a:t>E</a:t>
            </a:r>
            <a:r>
              <a:rPr spc="-330" dirty="0"/>
              <a:t>n</a:t>
            </a:r>
            <a:r>
              <a:rPr spc="-340" dirty="0"/>
              <a:t>g</a:t>
            </a:r>
            <a:r>
              <a:rPr spc="-130" dirty="0"/>
              <a:t>i</a:t>
            </a:r>
            <a:r>
              <a:rPr spc="-350" dirty="0"/>
              <a:t>n</a:t>
            </a:r>
            <a:r>
              <a:rPr spc="-355" dirty="0"/>
              <a:t>e</a:t>
            </a:r>
            <a:r>
              <a:rPr spc="-350" dirty="0"/>
              <a:t>e</a:t>
            </a:r>
            <a:r>
              <a:rPr spc="-275" dirty="0"/>
              <a:t>r</a:t>
            </a:r>
            <a:r>
              <a:rPr spc="-130" dirty="0"/>
              <a:t>i</a:t>
            </a:r>
            <a:r>
              <a:rPr spc="-330" dirty="0"/>
              <a:t>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289546"/>
            <a:ext cx="12192000" cy="527685"/>
          </a:xfrm>
          <a:custGeom>
            <a:avLst/>
            <a:gdLst/>
            <a:ahLst/>
            <a:cxnLst/>
            <a:rect l="l" t="t" r="r" b="b"/>
            <a:pathLst>
              <a:path w="12192000" h="527684">
                <a:moveTo>
                  <a:pt x="12192000" y="0"/>
                </a:moveTo>
                <a:lnTo>
                  <a:pt x="0" y="0"/>
                </a:lnTo>
                <a:lnTo>
                  <a:pt x="0" y="527304"/>
                </a:lnTo>
                <a:lnTo>
                  <a:pt x="12192000" y="52730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5" dirty="0"/>
              <a:t>Program</a:t>
            </a:r>
            <a:r>
              <a:rPr spc="-50" dirty="0"/>
              <a:t> </a:t>
            </a:r>
            <a:r>
              <a:rPr spc="-20" dirty="0"/>
              <a:t>Name:B.Tech(CSE)</a:t>
            </a:r>
          </a:p>
        </p:txBody>
      </p:sp>
      <p:pic>
        <p:nvPicPr>
          <p:cNvPr id="7" name="Object 1" descr="preencoded.png">
            <a:extLst>
              <a:ext uri="{FF2B5EF4-FFF2-40B4-BE49-F238E27FC236}">
                <a16:creationId xmlns:a16="http://schemas.microsoft.com/office/drawing/2014/main" id="{0C6E5CFE-F0ED-4683-9C87-7D314197B0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6" t="8873" r="2708" b="10114"/>
          <a:stretch/>
        </p:blipFill>
        <p:spPr>
          <a:xfrm>
            <a:off x="1553528" y="1066800"/>
            <a:ext cx="8915400" cy="522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81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1" y="282651"/>
            <a:ext cx="48596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pc="-445" dirty="0"/>
              <a:t>S</a:t>
            </a:r>
            <a:r>
              <a:rPr spc="-305" dirty="0"/>
              <a:t>c</a:t>
            </a:r>
            <a:r>
              <a:rPr spc="-345" dirty="0"/>
              <a:t>h</a:t>
            </a:r>
            <a:r>
              <a:rPr spc="-400" dirty="0"/>
              <a:t>oo</a:t>
            </a:r>
            <a:r>
              <a:rPr dirty="0"/>
              <a:t>l</a:t>
            </a:r>
            <a:r>
              <a:rPr spc="-70" dirty="0"/>
              <a:t> </a:t>
            </a:r>
            <a:r>
              <a:rPr spc="-400" dirty="0"/>
              <a:t>o</a:t>
            </a:r>
            <a:r>
              <a:rPr dirty="0"/>
              <a:t>f</a:t>
            </a:r>
            <a:r>
              <a:rPr spc="-70" dirty="0"/>
              <a:t> </a:t>
            </a:r>
            <a:r>
              <a:rPr spc="-484" dirty="0"/>
              <a:t>C</a:t>
            </a:r>
            <a:r>
              <a:rPr spc="-400" dirty="0"/>
              <a:t>o</a:t>
            </a:r>
            <a:r>
              <a:rPr spc="-555" dirty="0"/>
              <a:t>m</a:t>
            </a:r>
            <a:r>
              <a:rPr spc="-360" dirty="0"/>
              <a:t>p</a:t>
            </a:r>
            <a:r>
              <a:rPr spc="-375" dirty="0"/>
              <a:t>u</a:t>
            </a:r>
            <a:r>
              <a:rPr spc="-155" dirty="0"/>
              <a:t>t</a:t>
            </a:r>
            <a:r>
              <a:rPr spc="-125" dirty="0"/>
              <a:t>i</a:t>
            </a:r>
            <a:r>
              <a:rPr spc="-330" dirty="0"/>
              <a:t>n</a:t>
            </a:r>
            <a:r>
              <a:rPr dirty="0"/>
              <a:t>g</a:t>
            </a:r>
            <a:r>
              <a:rPr spc="-270" dirty="0"/>
              <a:t> </a:t>
            </a:r>
            <a:r>
              <a:rPr spc="-445" dirty="0"/>
              <a:t>S</a:t>
            </a:r>
            <a:r>
              <a:rPr spc="-305" dirty="0"/>
              <a:t>c</a:t>
            </a:r>
            <a:r>
              <a:rPr spc="-130" dirty="0"/>
              <a:t>i</a:t>
            </a:r>
            <a:r>
              <a:rPr spc="-345" dirty="0"/>
              <a:t>e</a:t>
            </a:r>
            <a:r>
              <a:rPr spc="-350" dirty="0"/>
              <a:t>n</a:t>
            </a:r>
            <a:r>
              <a:rPr spc="-295" dirty="0"/>
              <a:t>c</a:t>
            </a:r>
            <a:r>
              <a:rPr spc="130" dirty="0"/>
              <a:t>e</a:t>
            </a:r>
            <a:r>
              <a:rPr spc="-300" dirty="0"/>
              <a:t>a</a:t>
            </a:r>
            <a:r>
              <a:rPr spc="-330" dirty="0"/>
              <a:t>n</a:t>
            </a:r>
            <a:r>
              <a:rPr dirty="0"/>
              <a:t>d</a:t>
            </a:r>
            <a:r>
              <a:rPr spc="-265" dirty="0"/>
              <a:t> </a:t>
            </a:r>
            <a:r>
              <a:rPr spc="-530" dirty="0"/>
              <a:t>E</a:t>
            </a:r>
            <a:r>
              <a:rPr spc="-330" dirty="0"/>
              <a:t>n</a:t>
            </a:r>
            <a:r>
              <a:rPr spc="-340" dirty="0"/>
              <a:t>g</a:t>
            </a:r>
            <a:r>
              <a:rPr spc="-130" dirty="0"/>
              <a:t>i</a:t>
            </a:r>
            <a:r>
              <a:rPr spc="-350" dirty="0"/>
              <a:t>n</a:t>
            </a:r>
            <a:r>
              <a:rPr spc="-355" dirty="0"/>
              <a:t>e</a:t>
            </a:r>
            <a:r>
              <a:rPr spc="-350" dirty="0"/>
              <a:t>e</a:t>
            </a:r>
            <a:r>
              <a:rPr spc="-275" dirty="0"/>
              <a:t>r</a:t>
            </a:r>
            <a:r>
              <a:rPr spc="-130" dirty="0"/>
              <a:t>i</a:t>
            </a:r>
            <a:r>
              <a:rPr spc="-330" dirty="0"/>
              <a:t>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289546"/>
            <a:ext cx="12192000" cy="527685"/>
          </a:xfrm>
          <a:custGeom>
            <a:avLst/>
            <a:gdLst/>
            <a:ahLst/>
            <a:cxnLst/>
            <a:rect l="l" t="t" r="r" b="b"/>
            <a:pathLst>
              <a:path w="12192000" h="527684">
                <a:moveTo>
                  <a:pt x="12192000" y="0"/>
                </a:moveTo>
                <a:lnTo>
                  <a:pt x="0" y="0"/>
                </a:lnTo>
                <a:lnTo>
                  <a:pt x="0" y="527304"/>
                </a:lnTo>
                <a:lnTo>
                  <a:pt x="12192000" y="52730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5" dirty="0"/>
              <a:t>Program</a:t>
            </a:r>
            <a:r>
              <a:rPr spc="-50" dirty="0"/>
              <a:t> </a:t>
            </a:r>
            <a:r>
              <a:rPr spc="-20" dirty="0"/>
              <a:t>Name:B.Tech(CSE)</a:t>
            </a:r>
          </a:p>
        </p:txBody>
      </p:sp>
      <p:pic>
        <p:nvPicPr>
          <p:cNvPr id="8" name="Object 1" descr="preencoded.png">
            <a:extLst>
              <a:ext uri="{FF2B5EF4-FFF2-40B4-BE49-F238E27FC236}">
                <a16:creationId xmlns:a16="http://schemas.microsoft.com/office/drawing/2014/main" id="{1AD17E1A-429C-434F-894F-6826596DE6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3" t="20833" r="782" b="31250"/>
          <a:stretch/>
        </p:blipFill>
        <p:spPr>
          <a:xfrm>
            <a:off x="1143000" y="1446643"/>
            <a:ext cx="94488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11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1" y="282651"/>
            <a:ext cx="48596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pc="-445" dirty="0"/>
              <a:t>S</a:t>
            </a:r>
            <a:r>
              <a:rPr spc="-305" dirty="0"/>
              <a:t>c</a:t>
            </a:r>
            <a:r>
              <a:rPr spc="-345" dirty="0"/>
              <a:t>h</a:t>
            </a:r>
            <a:r>
              <a:rPr spc="-400" dirty="0"/>
              <a:t>oo</a:t>
            </a:r>
            <a:r>
              <a:rPr dirty="0"/>
              <a:t>l</a:t>
            </a:r>
            <a:r>
              <a:rPr spc="-70" dirty="0"/>
              <a:t> </a:t>
            </a:r>
            <a:r>
              <a:rPr spc="-400" dirty="0"/>
              <a:t>o</a:t>
            </a:r>
            <a:r>
              <a:rPr dirty="0"/>
              <a:t>f</a:t>
            </a:r>
            <a:r>
              <a:rPr spc="-70" dirty="0"/>
              <a:t> </a:t>
            </a:r>
            <a:r>
              <a:rPr spc="-484" dirty="0"/>
              <a:t>C</a:t>
            </a:r>
            <a:r>
              <a:rPr spc="-400" dirty="0"/>
              <a:t>o</a:t>
            </a:r>
            <a:r>
              <a:rPr spc="-555" dirty="0"/>
              <a:t>m</a:t>
            </a:r>
            <a:r>
              <a:rPr spc="-360" dirty="0"/>
              <a:t>p</a:t>
            </a:r>
            <a:r>
              <a:rPr spc="-375" dirty="0"/>
              <a:t>u</a:t>
            </a:r>
            <a:r>
              <a:rPr spc="-155" dirty="0"/>
              <a:t>t</a:t>
            </a:r>
            <a:r>
              <a:rPr spc="-125" dirty="0"/>
              <a:t>i</a:t>
            </a:r>
            <a:r>
              <a:rPr spc="-330" dirty="0"/>
              <a:t>n</a:t>
            </a:r>
            <a:r>
              <a:rPr dirty="0"/>
              <a:t>g</a:t>
            </a:r>
            <a:r>
              <a:rPr spc="-270" dirty="0"/>
              <a:t> </a:t>
            </a:r>
            <a:r>
              <a:rPr spc="-445" dirty="0"/>
              <a:t>S</a:t>
            </a:r>
            <a:r>
              <a:rPr spc="-305" dirty="0"/>
              <a:t>c</a:t>
            </a:r>
            <a:r>
              <a:rPr spc="-130" dirty="0"/>
              <a:t>i</a:t>
            </a:r>
            <a:r>
              <a:rPr spc="-345" dirty="0"/>
              <a:t>e</a:t>
            </a:r>
            <a:r>
              <a:rPr spc="-350" dirty="0"/>
              <a:t>n</a:t>
            </a:r>
            <a:r>
              <a:rPr spc="-295" dirty="0"/>
              <a:t>c</a:t>
            </a:r>
            <a:r>
              <a:rPr spc="130" dirty="0"/>
              <a:t>e</a:t>
            </a:r>
            <a:r>
              <a:rPr spc="-300" dirty="0"/>
              <a:t>a</a:t>
            </a:r>
            <a:r>
              <a:rPr spc="-330" dirty="0"/>
              <a:t>n</a:t>
            </a:r>
            <a:r>
              <a:rPr dirty="0"/>
              <a:t>d</a:t>
            </a:r>
            <a:r>
              <a:rPr spc="-265" dirty="0"/>
              <a:t> </a:t>
            </a:r>
            <a:r>
              <a:rPr spc="-530" dirty="0"/>
              <a:t>E</a:t>
            </a:r>
            <a:r>
              <a:rPr spc="-330" dirty="0"/>
              <a:t>n</a:t>
            </a:r>
            <a:r>
              <a:rPr spc="-340" dirty="0"/>
              <a:t>g</a:t>
            </a:r>
            <a:r>
              <a:rPr spc="-130" dirty="0"/>
              <a:t>i</a:t>
            </a:r>
            <a:r>
              <a:rPr spc="-350" dirty="0"/>
              <a:t>n</a:t>
            </a:r>
            <a:r>
              <a:rPr spc="-355" dirty="0"/>
              <a:t>e</a:t>
            </a:r>
            <a:r>
              <a:rPr spc="-350" dirty="0"/>
              <a:t>e</a:t>
            </a:r>
            <a:r>
              <a:rPr spc="-275" dirty="0"/>
              <a:t>r</a:t>
            </a:r>
            <a:r>
              <a:rPr spc="-130" dirty="0"/>
              <a:t>i</a:t>
            </a:r>
            <a:r>
              <a:rPr spc="-330" dirty="0"/>
              <a:t>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289546"/>
            <a:ext cx="12192000" cy="527685"/>
          </a:xfrm>
          <a:custGeom>
            <a:avLst/>
            <a:gdLst/>
            <a:ahLst/>
            <a:cxnLst/>
            <a:rect l="l" t="t" r="r" b="b"/>
            <a:pathLst>
              <a:path w="12192000" h="527684">
                <a:moveTo>
                  <a:pt x="12192000" y="0"/>
                </a:moveTo>
                <a:lnTo>
                  <a:pt x="0" y="0"/>
                </a:lnTo>
                <a:lnTo>
                  <a:pt x="0" y="527304"/>
                </a:lnTo>
                <a:lnTo>
                  <a:pt x="12192000" y="52730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5" dirty="0"/>
              <a:t>Program</a:t>
            </a:r>
            <a:r>
              <a:rPr spc="-50" dirty="0"/>
              <a:t> </a:t>
            </a:r>
            <a:r>
              <a:rPr spc="-20" dirty="0"/>
              <a:t>Name:B.Tech(CSE)</a:t>
            </a:r>
          </a:p>
        </p:txBody>
      </p:sp>
      <p:pic>
        <p:nvPicPr>
          <p:cNvPr id="7" name="Object 1" descr="preencoded.png">
            <a:extLst>
              <a:ext uri="{FF2B5EF4-FFF2-40B4-BE49-F238E27FC236}">
                <a16:creationId xmlns:a16="http://schemas.microsoft.com/office/drawing/2014/main" id="{8B57F1BC-044D-4910-9D1E-D65039CFC8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" t="8333" r="1914" b="4168"/>
          <a:stretch/>
        </p:blipFill>
        <p:spPr>
          <a:xfrm>
            <a:off x="1266508" y="1066800"/>
            <a:ext cx="9489439" cy="522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78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1" y="282651"/>
            <a:ext cx="48596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pc="-445" dirty="0"/>
              <a:t>S</a:t>
            </a:r>
            <a:r>
              <a:rPr spc="-305" dirty="0"/>
              <a:t>c</a:t>
            </a:r>
            <a:r>
              <a:rPr spc="-345" dirty="0"/>
              <a:t>h</a:t>
            </a:r>
            <a:r>
              <a:rPr spc="-400" dirty="0"/>
              <a:t>oo</a:t>
            </a:r>
            <a:r>
              <a:rPr dirty="0"/>
              <a:t>l</a:t>
            </a:r>
            <a:r>
              <a:rPr spc="-70" dirty="0"/>
              <a:t> </a:t>
            </a:r>
            <a:r>
              <a:rPr spc="-400" dirty="0"/>
              <a:t>o</a:t>
            </a:r>
            <a:r>
              <a:rPr dirty="0"/>
              <a:t>f</a:t>
            </a:r>
            <a:r>
              <a:rPr spc="-70" dirty="0"/>
              <a:t> </a:t>
            </a:r>
            <a:r>
              <a:rPr spc="-484" dirty="0"/>
              <a:t>C</a:t>
            </a:r>
            <a:r>
              <a:rPr spc="-400" dirty="0"/>
              <a:t>o</a:t>
            </a:r>
            <a:r>
              <a:rPr spc="-555" dirty="0"/>
              <a:t>m</a:t>
            </a:r>
            <a:r>
              <a:rPr spc="-360" dirty="0"/>
              <a:t>p</a:t>
            </a:r>
            <a:r>
              <a:rPr spc="-375" dirty="0"/>
              <a:t>u</a:t>
            </a:r>
            <a:r>
              <a:rPr spc="-155" dirty="0"/>
              <a:t>t</a:t>
            </a:r>
            <a:r>
              <a:rPr spc="-125" dirty="0"/>
              <a:t>i</a:t>
            </a:r>
            <a:r>
              <a:rPr spc="-330" dirty="0"/>
              <a:t>n</a:t>
            </a:r>
            <a:r>
              <a:rPr dirty="0"/>
              <a:t>g</a:t>
            </a:r>
            <a:r>
              <a:rPr spc="-270" dirty="0"/>
              <a:t> </a:t>
            </a:r>
            <a:r>
              <a:rPr spc="-445" dirty="0"/>
              <a:t>S</a:t>
            </a:r>
            <a:r>
              <a:rPr spc="-305" dirty="0"/>
              <a:t>c</a:t>
            </a:r>
            <a:r>
              <a:rPr spc="-130" dirty="0"/>
              <a:t>i</a:t>
            </a:r>
            <a:r>
              <a:rPr spc="-345" dirty="0"/>
              <a:t>e</a:t>
            </a:r>
            <a:r>
              <a:rPr spc="-350" dirty="0"/>
              <a:t>n</a:t>
            </a:r>
            <a:r>
              <a:rPr spc="-295" dirty="0"/>
              <a:t>c</a:t>
            </a:r>
            <a:r>
              <a:rPr spc="130" dirty="0"/>
              <a:t>e</a:t>
            </a:r>
            <a:r>
              <a:rPr spc="-300" dirty="0"/>
              <a:t>a</a:t>
            </a:r>
            <a:r>
              <a:rPr spc="-330" dirty="0"/>
              <a:t>n</a:t>
            </a:r>
            <a:r>
              <a:rPr dirty="0"/>
              <a:t>d</a:t>
            </a:r>
            <a:r>
              <a:rPr spc="-265" dirty="0"/>
              <a:t> </a:t>
            </a:r>
            <a:r>
              <a:rPr spc="-530" dirty="0"/>
              <a:t>E</a:t>
            </a:r>
            <a:r>
              <a:rPr spc="-330" dirty="0"/>
              <a:t>n</a:t>
            </a:r>
            <a:r>
              <a:rPr spc="-340" dirty="0"/>
              <a:t>g</a:t>
            </a:r>
            <a:r>
              <a:rPr spc="-130" dirty="0"/>
              <a:t>i</a:t>
            </a:r>
            <a:r>
              <a:rPr spc="-350" dirty="0"/>
              <a:t>n</a:t>
            </a:r>
            <a:r>
              <a:rPr spc="-355" dirty="0"/>
              <a:t>e</a:t>
            </a:r>
            <a:r>
              <a:rPr spc="-350" dirty="0"/>
              <a:t>e</a:t>
            </a:r>
            <a:r>
              <a:rPr spc="-275" dirty="0"/>
              <a:t>r</a:t>
            </a:r>
            <a:r>
              <a:rPr spc="-130" dirty="0"/>
              <a:t>i</a:t>
            </a:r>
            <a:r>
              <a:rPr spc="-330" dirty="0"/>
              <a:t>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289546"/>
            <a:ext cx="12192000" cy="527685"/>
          </a:xfrm>
          <a:custGeom>
            <a:avLst/>
            <a:gdLst/>
            <a:ahLst/>
            <a:cxnLst/>
            <a:rect l="l" t="t" r="r" b="b"/>
            <a:pathLst>
              <a:path w="12192000" h="527684">
                <a:moveTo>
                  <a:pt x="12192000" y="0"/>
                </a:moveTo>
                <a:lnTo>
                  <a:pt x="0" y="0"/>
                </a:lnTo>
                <a:lnTo>
                  <a:pt x="0" y="527304"/>
                </a:lnTo>
                <a:lnTo>
                  <a:pt x="12192000" y="52730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5" dirty="0"/>
              <a:t>Program</a:t>
            </a:r>
            <a:r>
              <a:rPr spc="-50" dirty="0"/>
              <a:t> </a:t>
            </a:r>
            <a:r>
              <a:rPr spc="-20" dirty="0"/>
              <a:t>Name:B.Tech(CSE)</a:t>
            </a:r>
          </a:p>
        </p:txBody>
      </p:sp>
      <p:pic>
        <p:nvPicPr>
          <p:cNvPr id="7" name="Object 1" descr="preencoded.png">
            <a:extLst>
              <a:ext uri="{FF2B5EF4-FFF2-40B4-BE49-F238E27FC236}">
                <a16:creationId xmlns:a16="http://schemas.microsoft.com/office/drawing/2014/main" id="{9DCD1437-F95D-4BB8-8571-494FA31F85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4" t="8297" r="3970" b="9257"/>
          <a:stretch/>
        </p:blipFill>
        <p:spPr>
          <a:xfrm>
            <a:off x="1562100" y="1060730"/>
            <a:ext cx="9067800" cy="505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56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1" y="282651"/>
            <a:ext cx="493585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pc="-445" dirty="0"/>
              <a:t>S</a:t>
            </a:r>
            <a:r>
              <a:rPr spc="-305" dirty="0"/>
              <a:t>c</a:t>
            </a:r>
            <a:r>
              <a:rPr spc="-345" dirty="0"/>
              <a:t>h</a:t>
            </a:r>
            <a:r>
              <a:rPr spc="-400" dirty="0"/>
              <a:t>oo</a:t>
            </a:r>
            <a:r>
              <a:rPr dirty="0"/>
              <a:t>l</a:t>
            </a:r>
            <a:r>
              <a:rPr spc="-70" dirty="0"/>
              <a:t> </a:t>
            </a:r>
            <a:r>
              <a:rPr spc="-400" dirty="0"/>
              <a:t>o</a:t>
            </a:r>
            <a:r>
              <a:rPr dirty="0"/>
              <a:t>f</a:t>
            </a:r>
            <a:r>
              <a:rPr spc="-70" dirty="0"/>
              <a:t> </a:t>
            </a:r>
            <a:r>
              <a:rPr spc="-484" dirty="0"/>
              <a:t>C</a:t>
            </a:r>
            <a:r>
              <a:rPr spc="-400" dirty="0"/>
              <a:t>o</a:t>
            </a:r>
            <a:r>
              <a:rPr spc="-555" dirty="0"/>
              <a:t>m</a:t>
            </a:r>
            <a:r>
              <a:rPr spc="-360" dirty="0"/>
              <a:t>p</a:t>
            </a:r>
            <a:r>
              <a:rPr spc="-375" dirty="0"/>
              <a:t>u</a:t>
            </a:r>
            <a:r>
              <a:rPr spc="-155" dirty="0"/>
              <a:t>t</a:t>
            </a:r>
            <a:r>
              <a:rPr spc="-125" dirty="0"/>
              <a:t>i</a:t>
            </a:r>
            <a:r>
              <a:rPr spc="-330" dirty="0"/>
              <a:t>n</a:t>
            </a:r>
            <a:r>
              <a:rPr dirty="0"/>
              <a:t>g</a:t>
            </a:r>
            <a:r>
              <a:rPr spc="-270" dirty="0"/>
              <a:t> </a:t>
            </a:r>
            <a:r>
              <a:rPr spc="-445" dirty="0"/>
              <a:t>S</a:t>
            </a:r>
            <a:r>
              <a:rPr spc="-305" dirty="0"/>
              <a:t>c</a:t>
            </a:r>
            <a:r>
              <a:rPr spc="-130" dirty="0"/>
              <a:t>i</a:t>
            </a:r>
            <a:r>
              <a:rPr spc="-345" dirty="0"/>
              <a:t>e</a:t>
            </a:r>
            <a:r>
              <a:rPr spc="-350" dirty="0"/>
              <a:t>n</a:t>
            </a:r>
            <a:r>
              <a:rPr spc="-295" dirty="0"/>
              <a:t>c</a:t>
            </a:r>
            <a:r>
              <a:rPr spc="130" dirty="0"/>
              <a:t>e</a:t>
            </a:r>
            <a:r>
              <a:rPr spc="-300" dirty="0"/>
              <a:t>a</a:t>
            </a:r>
            <a:r>
              <a:rPr spc="-330" dirty="0"/>
              <a:t>n</a:t>
            </a:r>
            <a:r>
              <a:rPr dirty="0"/>
              <a:t>d</a:t>
            </a:r>
            <a:r>
              <a:rPr spc="-265" dirty="0"/>
              <a:t> </a:t>
            </a:r>
            <a:r>
              <a:rPr spc="-530" dirty="0"/>
              <a:t>E</a:t>
            </a:r>
            <a:r>
              <a:rPr spc="-330" dirty="0"/>
              <a:t>n</a:t>
            </a:r>
            <a:r>
              <a:rPr spc="-340" dirty="0"/>
              <a:t>g</a:t>
            </a:r>
            <a:r>
              <a:rPr spc="-130" dirty="0"/>
              <a:t>i</a:t>
            </a:r>
            <a:r>
              <a:rPr spc="-350" dirty="0"/>
              <a:t>n</a:t>
            </a:r>
            <a:r>
              <a:rPr spc="-355" dirty="0"/>
              <a:t>e</a:t>
            </a:r>
            <a:r>
              <a:rPr spc="-350" dirty="0"/>
              <a:t>e</a:t>
            </a:r>
            <a:r>
              <a:rPr spc="-275" dirty="0"/>
              <a:t>r</a:t>
            </a:r>
            <a:r>
              <a:rPr spc="-130" dirty="0"/>
              <a:t>i</a:t>
            </a:r>
            <a:r>
              <a:rPr spc="-330" dirty="0"/>
              <a:t>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289546"/>
            <a:ext cx="12192000" cy="527685"/>
          </a:xfrm>
          <a:custGeom>
            <a:avLst/>
            <a:gdLst/>
            <a:ahLst/>
            <a:cxnLst/>
            <a:rect l="l" t="t" r="r" b="b"/>
            <a:pathLst>
              <a:path w="12192000" h="527684">
                <a:moveTo>
                  <a:pt x="12192000" y="0"/>
                </a:moveTo>
                <a:lnTo>
                  <a:pt x="0" y="0"/>
                </a:lnTo>
                <a:lnTo>
                  <a:pt x="0" y="527304"/>
                </a:lnTo>
                <a:lnTo>
                  <a:pt x="12192000" y="52730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6989" y="1217052"/>
            <a:ext cx="11727815" cy="376491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400" b="1" spc="-5" dirty="0">
                <a:solidFill>
                  <a:srgbClr val="444444"/>
                </a:solidFill>
                <a:latin typeface="Times New Roman"/>
                <a:cs typeface="Times New Roman"/>
              </a:rPr>
              <a:t>Step</a:t>
            </a:r>
            <a:r>
              <a:rPr sz="2400" b="1" dirty="0">
                <a:solidFill>
                  <a:srgbClr val="444444"/>
                </a:solidFill>
                <a:latin typeface="Times New Roman"/>
                <a:cs typeface="Times New Roman"/>
              </a:rPr>
              <a:t> 1.</a:t>
            </a:r>
            <a:r>
              <a:rPr sz="2400" b="1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44444"/>
                </a:solidFill>
                <a:latin typeface="Times New Roman"/>
                <a:cs typeface="Times New Roman"/>
              </a:rPr>
              <a:t>Perform</a:t>
            </a:r>
            <a:r>
              <a:rPr sz="2400" b="1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44444"/>
                </a:solidFill>
                <a:latin typeface="Times New Roman"/>
                <a:cs typeface="Times New Roman"/>
              </a:rPr>
              <a:t>Exploratory </a:t>
            </a:r>
            <a:r>
              <a:rPr sz="2400" b="1" dirty="0">
                <a:solidFill>
                  <a:srgbClr val="444444"/>
                </a:solidFill>
                <a:latin typeface="Times New Roman"/>
                <a:cs typeface="Times New Roman"/>
              </a:rPr>
              <a:t>Data</a:t>
            </a:r>
            <a:r>
              <a:rPr sz="2400" b="1" spc="-1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44444"/>
                </a:solidFill>
                <a:latin typeface="Times New Roman"/>
                <a:cs typeface="Times New Roman"/>
              </a:rPr>
              <a:t>Analysis</a:t>
            </a:r>
            <a:r>
              <a:rPr sz="2400" b="1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44444"/>
                </a:solidFill>
                <a:latin typeface="Times New Roman"/>
                <a:cs typeface="Times New Roman"/>
              </a:rPr>
              <a:t>(EDA)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2000" spc="-10" dirty="0">
                <a:solidFill>
                  <a:srgbClr val="444444"/>
                </a:solidFill>
                <a:latin typeface="Calibri"/>
                <a:cs typeface="Calibri"/>
              </a:rPr>
              <a:t>There</a:t>
            </a:r>
            <a:r>
              <a:rPr sz="2000" spc="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44444"/>
                </a:solidFill>
                <a:latin typeface="Calibri"/>
                <a:cs typeface="Calibri"/>
              </a:rPr>
              <a:t>are</a:t>
            </a:r>
            <a:r>
              <a:rPr sz="2000" spc="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44444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44444"/>
                </a:solidFill>
                <a:latin typeface="Calibri"/>
                <a:cs typeface="Calibri"/>
              </a:rPr>
              <a:t>total</a:t>
            </a:r>
            <a:r>
              <a:rPr sz="2000" spc="1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444444"/>
                </a:solidFill>
                <a:latin typeface="Calibri"/>
                <a:cs typeface="Calibri"/>
              </a:rPr>
              <a:t>284,807</a:t>
            </a:r>
            <a:r>
              <a:rPr sz="2000" spc="-4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Calibri"/>
                <a:cs typeface="Calibri"/>
              </a:rPr>
              <a:t>transactions</a:t>
            </a:r>
            <a:r>
              <a:rPr sz="2000" spc="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44444"/>
                </a:solidFill>
                <a:latin typeface="Calibri"/>
                <a:cs typeface="Calibri"/>
              </a:rPr>
              <a:t>with</a:t>
            </a:r>
            <a:r>
              <a:rPr sz="2000" spc="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Calibri"/>
                <a:cs typeface="Calibri"/>
              </a:rPr>
              <a:t>only</a:t>
            </a:r>
            <a:r>
              <a:rPr sz="2000" spc="-1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44444"/>
                </a:solidFill>
                <a:latin typeface="Calibri"/>
                <a:cs typeface="Calibri"/>
              </a:rPr>
              <a:t>492</a:t>
            </a:r>
            <a:r>
              <a:rPr sz="2000" spc="-1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444444"/>
                </a:solidFill>
                <a:latin typeface="Calibri"/>
                <a:cs typeface="Calibri"/>
              </a:rPr>
              <a:t>them</a:t>
            </a:r>
            <a:r>
              <a:rPr sz="2000" spc="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Calibri"/>
                <a:cs typeface="Calibri"/>
              </a:rPr>
              <a:t>being</a:t>
            </a:r>
            <a:r>
              <a:rPr sz="2000" spc="-1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Calibri"/>
                <a:cs typeface="Calibri"/>
              </a:rPr>
              <a:t>fraud.</a:t>
            </a:r>
            <a:r>
              <a:rPr sz="2000" spc="-2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44444"/>
                </a:solidFill>
                <a:latin typeface="Calibri"/>
                <a:cs typeface="Calibri"/>
              </a:rPr>
              <a:t>Let’s</a:t>
            </a:r>
            <a:r>
              <a:rPr sz="2000" spc="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Calibri"/>
                <a:cs typeface="Calibri"/>
              </a:rPr>
              <a:t>import</a:t>
            </a:r>
            <a:r>
              <a:rPr sz="2000" dirty="0">
                <a:solidFill>
                  <a:srgbClr val="444444"/>
                </a:solidFill>
                <a:latin typeface="Calibri"/>
                <a:cs typeface="Calibri"/>
              </a:rPr>
              <a:t> the</a:t>
            </a:r>
            <a:r>
              <a:rPr sz="2000" spc="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44444"/>
                </a:solidFill>
                <a:latin typeface="Calibri"/>
                <a:cs typeface="Calibri"/>
              </a:rPr>
              <a:t>necessary</a:t>
            </a:r>
            <a:r>
              <a:rPr sz="2000" spc="1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44444"/>
                </a:solidFill>
                <a:latin typeface="Calibri"/>
                <a:cs typeface="Calibri"/>
              </a:rPr>
              <a:t>modules,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44444"/>
                </a:solidFill>
                <a:latin typeface="Calibri"/>
                <a:cs typeface="Calibri"/>
              </a:rPr>
              <a:t>load</a:t>
            </a:r>
            <a:r>
              <a:rPr sz="2000" spc="-1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Calibri"/>
                <a:cs typeface="Calibri"/>
              </a:rPr>
              <a:t>our </a:t>
            </a:r>
            <a:r>
              <a:rPr sz="2000" spc="-10" dirty="0">
                <a:solidFill>
                  <a:srgbClr val="444444"/>
                </a:solidFill>
                <a:latin typeface="Calibri"/>
                <a:cs typeface="Calibri"/>
              </a:rPr>
              <a:t>dataset,</a:t>
            </a:r>
            <a:r>
              <a:rPr sz="2000" spc="2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44444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444444"/>
                </a:solidFill>
                <a:latin typeface="Calibri"/>
                <a:cs typeface="Calibri"/>
              </a:rPr>
              <a:t>perform</a:t>
            </a:r>
            <a:r>
              <a:rPr sz="2000" spc="-1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44444"/>
                </a:solidFill>
                <a:latin typeface="Calibri"/>
                <a:cs typeface="Calibri"/>
              </a:rPr>
              <a:t>EDA</a:t>
            </a:r>
            <a:r>
              <a:rPr sz="2000" spc="-1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Calibri"/>
                <a:cs typeface="Calibri"/>
              </a:rPr>
              <a:t>on</a:t>
            </a:r>
            <a:r>
              <a:rPr sz="2000" spc="-1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Calibri"/>
                <a:cs typeface="Calibri"/>
              </a:rPr>
              <a:t>our </a:t>
            </a:r>
            <a:r>
              <a:rPr sz="2000" spc="-10" dirty="0">
                <a:solidFill>
                  <a:srgbClr val="444444"/>
                </a:solidFill>
                <a:latin typeface="Calibri"/>
                <a:cs typeface="Calibri"/>
              </a:rPr>
              <a:t>dataset</a:t>
            </a:r>
            <a:r>
              <a:rPr sz="2000" spc="1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44444"/>
                </a:solidFill>
                <a:latin typeface="Calibri"/>
                <a:cs typeface="Calibri"/>
              </a:rPr>
              <a:t>.</a:t>
            </a:r>
            <a:r>
              <a:rPr sz="2000" spc="-1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Calibri"/>
                <a:cs typeface="Calibri"/>
              </a:rPr>
              <a:t>Then,</a:t>
            </a:r>
            <a:r>
              <a:rPr sz="2000" spc="4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44444"/>
                </a:solidFill>
                <a:latin typeface="Calibri"/>
                <a:cs typeface="Calibri"/>
              </a:rPr>
              <a:t>check </a:t>
            </a:r>
            <a:r>
              <a:rPr sz="2000" spc="-15" dirty="0">
                <a:solidFill>
                  <a:srgbClr val="444444"/>
                </a:solidFill>
                <a:latin typeface="Calibri"/>
                <a:cs typeface="Calibri"/>
              </a:rPr>
              <a:t>for</a:t>
            </a:r>
            <a:r>
              <a:rPr sz="2000" spc="-1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44444"/>
                </a:solidFill>
                <a:latin typeface="Calibri"/>
                <a:cs typeface="Calibri"/>
              </a:rPr>
              <a:t>null</a:t>
            </a:r>
            <a:r>
              <a:rPr sz="2000" spc="-1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Calibri"/>
                <a:cs typeface="Calibri"/>
              </a:rPr>
              <a:t>values </a:t>
            </a:r>
            <a:r>
              <a:rPr sz="2000" dirty="0">
                <a:solidFill>
                  <a:srgbClr val="444444"/>
                </a:solidFill>
                <a:latin typeface="Calibri"/>
                <a:cs typeface="Calibri"/>
              </a:rPr>
              <a:t>in</a:t>
            </a:r>
            <a:r>
              <a:rPr sz="2000" spc="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44444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Calibri"/>
                <a:cs typeface="Calibri"/>
              </a:rPr>
              <a:t>credit</a:t>
            </a:r>
            <a:r>
              <a:rPr sz="200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44444"/>
                </a:solidFill>
                <a:latin typeface="Calibri"/>
                <a:cs typeface="Calibri"/>
              </a:rPr>
              <a:t>card</a:t>
            </a:r>
            <a:r>
              <a:rPr sz="2000" spc="-1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44444"/>
                </a:solidFill>
                <a:latin typeface="Calibri"/>
                <a:cs typeface="Calibri"/>
              </a:rPr>
              <a:t>dataset.</a:t>
            </a:r>
            <a:r>
              <a:rPr sz="2000" spc="1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444444"/>
                </a:solidFill>
                <a:latin typeface="Calibri"/>
                <a:cs typeface="Calibri"/>
              </a:rPr>
              <a:t>Now,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solidFill>
                  <a:srgbClr val="444444"/>
                </a:solidFill>
                <a:latin typeface="Calibri"/>
                <a:cs typeface="Calibri"/>
              </a:rPr>
              <a:t>let’s</a:t>
            </a:r>
            <a:r>
              <a:rPr sz="2000" spc="1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44444"/>
                </a:solidFill>
                <a:latin typeface="Calibri"/>
                <a:cs typeface="Calibri"/>
              </a:rPr>
              <a:t>check</a:t>
            </a:r>
            <a:r>
              <a:rPr sz="2000" spc="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44444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44444"/>
                </a:solidFill>
                <a:latin typeface="Calibri"/>
                <a:cs typeface="Calibri"/>
              </a:rPr>
              <a:t>number</a:t>
            </a:r>
            <a:r>
              <a:rPr sz="2000" spc="-1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Calibri"/>
                <a:cs typeface="Calibri"/>
              </a:rPr>
              <a:t>of</a:t>
            </a:r>
            <a:r>
              <a:rPr sz="200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Calibri"/>
                <a:cs typeface="Calibri"/>
              </a:rPr>
              <a:t>occurrences</a:t>
            </a:r>
            <a:r>
              <a:rPr sz="2000" spc="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444444"/>
                </a:solidFill>
                <a:latin typeface="Calibri"/>
                <a:cs typeface="Calibri"/>
              </a:rPr>
              <a:t>each class</a:t>
            </a:r>
            <a:r>
              <a:rPr sz="2000" spc="1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44444"/>
                </a:solidFill>
                <a:latin typeface="Calibri"/>
                <a:cs typeface="Calibri"/>
              </a:rPr>
              <a:t>label</a:t>
            </a:r>
            <a:r>
              <a:rPr sz="2000" spc="1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44444"/>
                </a:solidFill>
                <a:latin typeface="Calibri"/>
                <a:cs typeface="Calibri"/>
              </a:rPr>
              <a:t>and</a:t>
            </a:r>
            <a:r>
              <a:rPr sz="2000" spc="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Calibri"/>
                <a:cs typeface="Calibri"/>
              </a:rPr>
              <a:t>plot</a:t>
            </a:r>
            <a:r>
              <a:rPr sz="2000" spc="-1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44444"/>
                </a:solidFill>
                <a:latin typeface="Calibri"/>
                <a:cs typeface="Calibri"/>
              </a:rPr>
              <a:t>the</a:t>
            </a:r>
            <a:r>
              <a:rPr sz="2000" spc="1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44444"/>
                </a:solidFill>
                <a:latin typeface="Calibri"/>
                <a:cs typeface="Calibri"/>
              </a:rPr>
              <a:t>information</a:t>
            </a:r>
            <a:r>
              <a:rPr sz="2000" spc="-5" dirty="0">
                <a:solidFill>
                  <a:srgbClr val="444444"/>
                </a:solidFill>
                <a:latin typeface="Calibri"/>
                <a:cs typeface="Calibri"/>
              </a:rPr>
              <a:t> using</a:t>
            </a:r>
            <a:r>
              <a:rPr sz="2000" spc="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Calibri"/>
                <a:cs typeface="Calibri"/>
              </a:rPr>
              <a:t>matplotlib.</a:t>
            </a:r>
            <a:r>
              <a:rPr sz="2000" spc="2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444444"/>
                </a:solidFill>
                <a:latin typeface="Calibri"/>
                <a:cs typeface="Calibri"/>
              </a:rPr>
              <a:t>Now,</a:t>
            </a:r>
            <a:r>
              <a:rPr sz="2000" spc="-1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44444"/>
                </a:solidFill>
                <a:latin typeface="Calibri"/>
                <a:cs typeface="Calibri"/>
              </a:rPr>
              <a:t>it’s</a:t>
            </a:r>
            <a:r>
              <a:rPr sz="2000" spc="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Calibri"/>
                <a:cs typeface="Calibri"/>
              </a:rPr>
              <a:t>time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444444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444444"/>
                </a:solidFill>
                <a:latin typeface="Calibri"/>
                <a:cs typeface="Calibri"/>
              </a:rPr>
              <a:t> split</a:t>
            </a:r>
            <a:r>
              <a:rPr sz="2000" spc="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Calibri"/>
                <a:cs typeface="Calibri"/>
              </a:rPr>
              <a:t>credit</a:t>
            </a:r>
            <a:r>
              <a:rPr sz="200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44444"/>
                </a:solidFill>
                <a:latin typeface="Calibri"/>
                <a:cs typeface="Calibri"/>
              </a:rPr>
              <a:t>card</a:t>
            </a:r>
            <a:r>
              <a:rPr sz="2000" spc="-2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44444"/>
                </a:solidFill>
                <a:latin typeface="Calibri"/>
                <a:cs typeface="Calibri"/>
              </a:rPr>
              <a:t>data</a:t>
            </a:r>
            <a:r>
              <a:rPr sz="2000" dirty="0">
                <a:solidFill>
                  <a:srgbClr val="444444"/>
                </a:solidFill>
                <a:latin typeface="Calibri"/>
                <a:cs typeface="Calibri"/>
              </a:rPr>
              <a:t> with a</a:t>
            </a:r>
            <a:r>
              <a:rPr sz="2000" spc="1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Calibri"/>
                <a:cs typeface="Calibri"/>
              </a:rPr>
              <a:t>split</a:t>
            </a:r>
            <a:r>
              <a:rPr sz="2000" spc="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44444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44444"/>
                </a:solidFill>
                <a:latin typeface="Calibri"/>
                <a:cs typeface="Calibri"/>
              </a:rPr>
              <a:t>70-30</a:t>
            </a:r>
            <a:r>
              <a:rPr sz="2000" spc="-3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Calibri"/>
                <a:cs typeface="Calibri"/>
              </a:rPr>
              <a:t>using</a:t>
            </a:r>
            <a:r>
              <a:rPr sz="200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Calibri"/>
                <a:cs typeface="Calibri"/>
              </a:rPr>
              <a:t>train_test_split().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400" b="1" spc="-5" dirty="0">
                <a:solidFill>
                  <a:srgbClr val="444444"/>
                </a:solidFill>
                <a:latin typeface="Times New Roman"/>
                <a:cs typeface="Times New Roman"/>
              </a:rPr>
              <a:t>Step </a:t>
            </a:r>
            <a:r>
              <a:rPr sz="2400" b="1" dirty="0">
                <a:solidFill>
                  <a:srgbClr val="444444"/>
                </a:solidFill>
                <a:latin typeface="Times New Roman"/>
                <a:cs typeface="Times New Roman"/>
              </a:rPr>
              <a:t>2:</a:t>
            </a:r>
            <a:r>
              <a:rPr sz="2400" b="1" spc="-1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44444"/>
                </a:solidFill>
                <a:latin typeface="Times New Roman"/>
                <a:cs typeface="Times New Roman"/>
              </a:rPr>
              <a:t>Apply</a:t>
            </a:r>
            <a:r>
              <a:rPr sz="2400" b="1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44444"/>
                </a:solidFill>
                <a:latin typeface="Times New Roman"/>
                <a:cs typeface="Times New Roman"/>
              </a:rPr>
              <a:t>Machine</a:t>
            </a:r>
            <a:r>
              <a:rPr sz="2400" b="1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44444"/>
                </a:solidFill>
                <a:latin typeface="Times New Roman"/>
                <a:cs typeface="Times New Roman"/>
              </a:rPr>
              <a:t>Learning</a:t>
            </a:r>
            <a:r>
              <a:rPr sz="2400" b="1" spc="-1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44444"/>
                </a:solidFill>
                <a:latin typeface="Times New Roman"/>
                <a:cs typeface="Times New Roman"/>
              </a:rPr>
              <a:t>Algorithms to</a:t>
            </a:r>
            <a:r>
              <a:rPr sz="2400" b="1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444444"/>
                </a:solidFill>
                <a:latin typeface="Times New Roman"/>
                <a:cs typeface="Times New Roman"/>
              </a:rPr>
              <a:t>Credit</a:t>
            </a:r>
            <a:r>
              <a:rPr sz="2400" b="1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44444"/>
                </a:solidFill>
                <a:latin typeface="Times New Roman"/>
                <a:cs typeface="Times New Roman"/>
              </a:rPr>
              <a:t>Card </a:t>
            </a:r>
            <a:r>
              <a:rPr sz="2400" b="1" dirty="0">
                <a:solidFill>
                  <a:srgbClr val="444444"/>
                </a:solidFill>
                <a:latin typeface="Times New Roman"/>
                <a:cs typeface="Times New Roman"/>
              </a:rPr>
              <a:t>Dataset</a:t>
            </a:r>
            <a:endParaRPr sz="2400" dirty="0">
              <a:latin typeface="Times New Roman"/>
              <a:cs typeface="Times New Roman"/>
            </a:endParaRPr>
          </a:p>
          <a:p>
            <a:pPr marL="12700" marR="82550">
              <a:lnSpc>
                <a:spcPct val="100000"/>
              </a:lnSpc>
              <a:spcBef>
                <a:spcPts val="1750"/>
              </a:spcBef>
            </a:pPr>
            <a:r>
              <a:rPr sz="2000" spc="-35" dirty="0">
                <a:solidFill>
                  <a:srgbClr val="444444"/>
                </a:solidFill>
                <a:latin typeface="Calibri"/>
                <a:cs typeface="Calibri"/>
              </a:rPr>
              <a:t>We</a:t>
            </a:r>
            <a:r>
              <a:rPr sz="2000" spc="-5" dirty="0">
                <a:solidFill>
                  <a:srgbClr val="444444"/>
                </a:solidFill>
                <a:latin typeface="Calibri"/>
                <a:cs typeface="Calibri"/>
              </a:rPr>
              <a:t> can</a:t>
            </a:r>
            <a:r>
              <a:rPr sz="2000" spc="-1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44444"/>
                </a:solidFill>
                <a:latin typeface="Calibri"/>
                <a:cs typeface="Calibri"/>
              </a:rPr>
              <a:t>apply a</a:t>
            </a:r>
            <a:r>
              <a:rPr sz="2000" spc="-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44444"/>
                </a:solidFill>
                <a:latin typeface="Calibri"/>
                <a:cs typeface="Calibri"/>
              </a:rPr>
              <a:t>variety</a:t>
            </a:r>
            <a:r>
              <a:rPr sz="2000" spc="1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Calibri"/>
                <a:cs typeface="Calibri"/>
              </a:rPr>
              <a:t>of</a:t>
            </a:r>
            <a:r>
              <a:rPr sz="200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Calibri"/>
                <a:cs typeface="Calibri"/>
              </a:rPr>
              <a:t>algorithms</a:t>
            </a:r>
            <a:r>
              <a:rPr sz="2000" spc="1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44444"/>
                </a:solidFill>
                <a:latin typeface="Calibri"/>
                <a:cs typeface="Calibri"/>
              </a:rPr>
              <a:t>for </a:t>
            </a:r>
            <a:r>
              <a:rPr sz="2000" dirty="0">
                <a:solidFill>
                  <a:srgbClr val="444444"/>
                </a:solidFill>
                <a:latin typeface="Calibri"/>
                <a:cs typeface="Calibri"/>
              </a:rPr>
              <a:t>this</a:t>
            </a:r>
            <a:r>
              <a:rPr sz="2000" spc="1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44444"/>
                </a:solidFill>
                <a:latin typeface="Calibri"/>
                <a:cs typeface="Calibri"/>
              </a:rPr>
              <a:t>problem</a:t>
            </a:r>
            <a:r>
              <a:rPr sz="200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44444"/>
                </a:solidFill>
                <a:latin typeface="Calibri"/>
                <a:cs typeface="Calibri"/>
              </a:rPr>
              <a:t>like</a:t>
            </a:r>
            <a:r>
              <a:rPr sz="2000" spc="1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44444"/>
                </a:solidFill>
                <a:latin typeface="Calibri"/>
                <a:cs typeface="Calibri"/>
              </a:rPr>
              <a:t>Random</a:t>
            </a:r>
            <a:r>
              <a:rPr sz="2000" spc="-15" dirty="0">
                <a:solidFill>
                  <a:srgbClr val="444444"/>
                </a:solidFill>
                <a:latin typeface="Calibri"/>
                <a:cs typeface="Calibri"/>
              </a:rPr>
              <a:t> Forest,</a:t>
            </a:r>
            <a:r>
              <a:rPr sz="2000" spc="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Calibri"/>
                <a:cs typeface="Calibri"/>
              </a:rPr>
              <a:t>Decision</a:t>
            </a:r>
            <a:r>
              <a:rPr sz="2000" spc="1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44444"/>
                </a:solidFill>
                <a:latin typeface="Calibri"/>
                <a:cs typeface="Calibri"/>
              </a:rPr>
              <a:t>Tree,</a:t>
            </a:r>
            <a:r>
              <a:rPr sz="2000" spc="1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Calibri"/>
                <a:cs typeface="Calibri"/>
              </a:rPr>
              <a:t>Support</a:t>
            </a:r>
            <a:r>
              <a:rPr sz="2000" spc="-1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44444"/>
                </a:solidFill>
                <a:latin typeface="Calibri"/>
                <a:cs typeface="Calibri"/>
              </a:rPr>
              <a:t>Vector</a:t>
            </a:r>
            <a:r>
              <a:rPr sz="2000" spc="-1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Calibri"/>
                <a:cs typeface="Calibri"/>
              </a:rPr>
              <a:t>Machine </a:t>
            </a:r>
            <a:r>
              <a:rPr sz="2000" spc="-434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Calibri"/>
                <a:cs typeface="Calibri"/>
              </a:rPr>
              <a:t>algorithms, </a:t>
            </a:r>
            <a:r>
              <a:rPr sz="2000" spc="-10" dirty="0">
                <a:solidFill>
                  <a:srgbClr val="444444"/>
                </a:solidFill>
                <a:latin typeface="Calibri"/>
                <a:cs typeface="Calibri"/>
              </a:rPr>
              <a:t>etc.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44444"/>
                </a:solidFill>
                <a:latin typeface="Calibri"/>
                <a:cs typeface="Calibri"/>
              </a:rPr>
              <a:t>In</a:t>
            </a:r>
            <a:r>
              <a:rPr sz="2000" spc="-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44444"/>
                </a:solidFill>
                <a:latin typeface="Calibri"/>
                <a:cs typeface="Calibri"/>
              </a:rPr>
              <a:t>this machine</a:t>
            </a:r>
            <a:r>
              <a:rPr sz="2000" spc="1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Calibri"/>
                <a:cs typeface="Calibri"/>
              </a:rPr>
              <a:t>learning </a:t>
            </a:r>
            <a:r>
              <a:rPr sz="2000" spc="-10" dirty="0">
                <a:solidFill>
                  <a:srgbClr val="444444"/>
                </a:solidFill>
                <a:latin typeface="Calibri"/>
                <a:cs typeface="Calibri"/>
              </a:rPr>
              <a:t>project,</a:t>
            </a:r>
            <a:r>
              <a:rPr sz="200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44444"/>
                </a:solidFill>
                <a:latin typeface="Calibri"/>
                <a:cs typeface="Calibri"/>
              </a:rPr>
              <a:t>we</a:t>
            </a:r>
            <a:r>
              <a:rPr sz="200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Calibri"/>
                <a:cs typeface="Calibri"/>
              </a:rPr>
              <a:t>build </a:t>
            </a:r>
            <a:r>
              <a:rPr sz="2000" dirty="0">
                <a:solidFill>
                  <a:srgbClr val="444444"/>
                </a:solidFill>
                <a:latin typeface="Calibri"/>
                <a:cs typeface="Calibri"/>
              </a:rPr>
              <a:t>Random</a:t>
            </a:r>
            <a:r>
              <a:rPr sz="2000" spc="-15" dirty="0">
                <a:solidFill>
                  <a:srgbClr val="444444"/>
                </a:solidFill>
                <a:latin typeface="Calibri"/>
                <a:cs typeface="Calibri"/>
              </a:rPr>
              <a:t> Forest</a:t>
            </a:r>
            <a:r>
              <a:rPr sz="2000" spc="1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44444"/>
                </a:solidFill>
                <a:latin typeface="Calibri"/>
                <a:cs typeface="Calibri"/>
              </a:rPr>
              <a:t>and</a:t>
            </a:r>
            <a:r>
              <a:rPr sz="2000" spc="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Calibri"/>
                <a:cs typeface="Calibri"/>
              </a:rPr>
              <a:t>Decision </a:t>
            </a:r>
            <a:r>
              <a:rPr sz="2000" spc="-40" dirty="0">
                <a:solidFill>
                  <a:srgbClr val="444444"/>
                </a:solidFill>
                <a:latin typeface="Calibri"/>
                <a:cs typeface="Calibri"/>
              </a:rPr>
              <a:t>Tree</a:t>
            </a:r>
            <a:r>
              <a:rPr sz="2000" spc="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Calibri"/>
                <a:cs typeface="Calibri"/>
              </a:rPr>
              <a:t>classifiers</a:t>
            </a:r>
            <a:r>
              <a:rPr sz="2000" spc="5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44444"/>
                </a:solidFill>
                <a:latin typeface="Calibri"/>
                <a:cs typeface="Calibri"/>
              </a:rPr>
              <a:t>and</a:t>
            </a:r>
            <a:r>
              <a:rPr sz="2000" spc="1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Calibri"/>
                <a:cs typeface="Calibri"/>
              </a:rPr>
              <a:t>see</a:t>
            </a:r>
            <a:r>
              <a:rPr sz="2000" spc="1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Calibri"/>
                <a:cs typeface="Calibri"/>
              </a:rPr>
              <a:t>which</a:t>
            </a:r>
            <a:r>
              <a:rPr sz="2000" spc="-1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44444"/>
                </a:solidFill>
                <a:latin typeface="Calibri"/>
                <a:cs typeface="Calibri"/>
              </a:rPr>
              <a:t>one</a:t>
            </a:r>
            <a:r>
              <a:rPr sz="2000" spc="-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44444"/>
                </a:solidFill>
                <a:latin typeface="Calibri"/>
                <a:cs typeface="Calibri"/>
              </a:rPr>
              <a:t>works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444444"/>
                </a:solidFill>
                <a:latin typeface="Calibri"/>
                <a:cs typeface="Calibri"/>
              </a:rPr>
              <a:t>best.</a:t>
            </a:r>
            <a:r>
              <a:rPr sz="2000" spc="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44444"/>
                </a:solidFill>
                <a:latin typeface="Calibri"/>
                <a:cs typeface="Calibri"/>
              </a:rPr>
              <a:t>We</a:t>
            </a:r>
            <a:r>
              <a:rPr sz="2000" spc="-5" dirty="0">
                <a:solidFill>
                  <a:srgbClr val="444444"/>
                </a:solidFill>
                <a:latin typeface="Calibri"/>
                <a:cs typeface="Calibri"/>
              </a:rPr>
              <a:t> address </a:t>
            </a:r>
            <a:r>
              <a:rPr sz="2000" dirty="0">
                <a:solidFill>
                  <a:srgbClr val="444444"/>
                </a:solidFill>
                <a:latin typeface="Calibri"/>
                <a:cs typeface="Calibri"/>
              </a:rPr>
              <a:t>the</a:t>
            </a:r>
            <a:r>
              <a:rPr sz="2000" spc="1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44444"/>
                </a:solidFill>
                <a:latin typeface="Calibri"/>
                <a:cs typeface="Calibri"/>
              </a:rPr>
              <a:t>“class</a:t>
            </a:r>
            <a:r>
              <a:rPr sz="2000" spc="1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Calibri"/>
                <a:cs typeface="Calibri"/>
              </a:rPr>
              <a:t>imbalance”</a:t>
            </a:r>
            <a:r>
              <a:rPr sz="2000" spc="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44444"/>
                </a:solidFill>
                <a:latin typeface="Calibri"/>
                <a:cs typeface="Calibri"/>
              </a:rPr>
              <a:t>problem</a:t>
            </a:r>
            <a:r>
              <a:rPr sz="200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Calibri"/>
                <a:cs typeface="Calibri"/>
              </a:rPr>
              <a:t>by</a:t>
            </a:r>
            <a:r>
              <a:rPr sz="2000" spc="-2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Calibri"/>
                <a:cs typeface="Calibri"/>
              </a:rPr>
              <a:t>picking</a:t>
            </a:r>
            <a:r>
              <a:rPr sz="2000" dirty="0">
                <a:solidFill>
                  <a:srgbClr val="444444"/>
                </a:solidFill>
                <a:latin typeface="Calibri"/>
                <a:cs typeface="Calibri"/>
              </a:rPr>
              <a:t> the</a:t>
            </a:r>
            <a:r>
              <a:rPr sz="2000" spc="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Calibri"/>
                <a:cs typeface="Calibri"/>
              </a:rPr>
              <a:t>best-performed</a:t>
            </a:r>
            <a:r>
              <a:rPr sz="2000" spc="1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44444"/>
                </a:solidFill>
                <a:latin typeface="Calibri"/>
                <a:cs typeface="Calibri"/>
              </a:rPr>
              <a:t>model.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5" dirty="0"/>
              <a:t>Program</a:t>
            </a:r>
            <a:r>
              <a:rPr spc="-50" dirty="0"/>
              <a:t> </a:t>
            </a:r>
            <a:r>
              <a:rPr spc="-20" dirty="0"/>
              <a:t>Name:B.Tech(CSE)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32" y="0"/>
            <a:ext cx="12164695" cy="1005840"/>
          </a:xfrm>
          <a:custGeom>
            <a:avLst/>
            <a:gdLst/>
            <a:ahLst/>
            <a:cxnLst/>
            <a:rect l="l" t="t" r="r" b="b"/>
            <a:pathLst>
              <a:path w="12164695" h="1005840">
                <a:moveTo>
                  <a:pt x="0" y="1005839"/>
                </a:moveTo>
                <a:lnTo>
                  <a:pt x="12164568" y="1005839"/>
                </a:lnTo>
                <a:lnTo>
                  <a:pt x="12164568" y="0"/>
                </a:lnTo>
                <a:lnTo>
                  <a:pt x="0" y="0"/>
                </a:lnTo>
                <a:lnTo>
                  <a:pt x="0" y="100583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91125" y="0"/>
            <a:ext cx="18649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34" dirty="0"/>
              <a:t>Continue……</a:t>
            </a:r>
            <a:r>
              <a:rPr sz="3200" b="1" spc="-434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289546"/>
            <a:ext cx="12192000" cy="527685"/>
          </a:xfrm>
          <a:custGeom>
            <a:avLst/>
            <a:gdLst/>
            <a:ahLst/>
            <a:cxnLst/>
            <a:rect l="l" t="t" r="r" b="b"/>
            <a:pathLst>
              <a:path w="12192000" h="527684">
                <a:moveTo>
                  <a:pt x="12192000" y="0"/>
                </a:moveTo>
                <a:lnTo>
                  <a:pt x="0" y="0"/>
                </a:lnTo>
                <a:lnTo>
                  <a:pt x="0" y="527304"/>
                </a:lnTo>
                <a:lnTo>
                  <a:pt x="12192000" y="52730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1259205"/>
            <a:ext cx="11721465" cy="29578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2400" b="1" dirty="0">
                <a:latin typeface="Georgia"/>
                <a:cs typeface="Georgia"/>
              </a:rPr>
              <a:t>GA- TERMINATION CONDITION</a:t>
            </a:r>
          </a:p>
          <a:p>
            <a:pPr marL="12700" algn="ctr">
              <a:lnSpc>
                <a:spcPct val="100000"/>
              </a:lnSpc>
              <a:spcBef>
                <a:spcPts val="105"/>
              </a:spcBef>
            </a:pPr>
            <a:endParaRPr lang="en-IN" sz="2400" b="1" dirty="0">
              <a:latin typeface="Georgia"/>
              <a:cs typeface="Georgia"/>
            </a:endParaRPr>
          </a:p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IN" sz="2800" dirty="0">
                <a:latin typeface="Georgia"/>
                <a:cs typeface="Georgia"/>
              </a:rPr>
              <a:t> When there has been no improvement in </a:t>
            </a:r>
            <a:r>
              <a:rPr lang="en-IN" sz="2800" dirty="0" err="1">
                <a:latin typeface="Georgia"/>
                <a:cs typeface="Georgia"/>
              </a:rPr>
              <a:t>thepopulation</a:t>
            </a:r>
            <a:r>
              <a:rPr lang="en-IN" sz="2800" dirty="0">
                <a:latin typeface="Georgia"/>
                <a:cs typeface="Georgia"/>
              </a:rPr>
              <a:t> for X iterations.</a:t>
            </a:r>
          </a:p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IN" sz="2800" dirty="0">
                <a:latin typeface="Georgia"/>
                <a:cs typeface="Georgia"/>
              </a:rPr>
              <a:t> When we reach an absolute number </a:t>
            </a:r>
            <a:r>
              <a:rPr lang="en-IN" sz="2800" dirty="0" err="1">
                <a:latin typeface="Georgia"/>
                <a:cs typeface="Georgia"/>
              </a:rPr>
              <a:t>ofgenerations</a:t>
            </a:r>
            <a:r>
              <a:rPr lang="en-IN" sz="2800" dirty="0">
                <a:latin typeface="Georgia"/>
                <a:cs typeface="Georgia"/>
              </a:rPr>
              <a:t>.</a:t>
            </a:r>
          </a:p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IN" sz="2800" dirty="0">
                <a:latin typeface="Georgia"/>
                <a:cs typeface="Georgia"/>
              </a:rPr>
              <a:t>When the objective function value has </a:t>
            </a:r>
            <a:r>
              <a:rPr lang="en-IN" sz="2800" dirty="0" err="1">
                <a:latin typeface="Georgia"/>
                <a:cs typeface="Georgia"/>
              </a:rPr>
              <a:t>reacheda</a:t>
            </a:r>
            <a:r>
              <a:rPr lang="en-IN" sz="2800" dirty="0">
                <a:latin typeface="Georgia"/>
                <a:cs typeface="Georgia"/>
              </a:rPr>
              <a:t> certain pre-defined value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5" dirty="0"/>
              <a:t>Program</a:t>
            </a:r>
            <a:r>
              <a:rPr spc="-50" dirty="0"/>
              <a:t> </a:t>
            </a:r>
            <a:r>
              <a:rPr spc="-20" dirty="0"/>
              <a:t>Name:B.Tech(CSE)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268200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1" y="282651"/>
            <a:ext cx="49358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pc="-445" dirty="0"/>
              <a:t>S</a:t>
            </a:r>
            <a:r>
              <a:rPr spc="-305" dirty="0"/>
              <a:t>c</a:t>
            </a:r>
            <a:r>
              <a:rPr spc="-345" dirty="0"/>
              <a:t>h</a:t>
            </a:r>
            <a:r>
              <a:rPr spc="-400" dirty="0"/>
              <a:t>oo</a:t>
            </a:r>
            <a:r>
              <a:rPr dirty="0"/>
              <a:t>l</a:t>
            </a:r>
            <a:r>
              <a:rPr spc="-70" dirty="0"/>
              <a:t> </a:t>
            </a:r>
            <a:r>
              <a:rPr spc="-400" dirty="0"/>
              <a:t>o</a:t>
            </a:r>
            <a:r>
              <a:rPr dirty="0"/>
              <a:t>f</a:t>
            </a:r>
            <a:r>
              <a:rPr spc="-70" dirty="0"/>
              <a:t> </a:t>
            </a:r>
            <a:r>
              <a:rPr spc="-484" dirty="0"/>
              <a:t>C</a:t>
            </a:r>
            <a:r>
              <a:rPr spc="-400" dirty="0"/>
              <a:t>o</a:t>
            </a:r>
            <a:r>
              <a:rPr spc="-555" dirty="0"/>
              <a:t>m</a:t>
            </a:r>
            <a:r>
              <a:rPr spc="-360" dirty="0"/>
              <a:t>p</a:t>
            </a:r>
            <a:r>
              <a:rPr spc="-375" dirty="0"/>
              <a:t>u</a:t>
            </a:r>
            <a:r>
              <a:rPr spc="-155" dirty="0"/>
              <a:t>t</a:t>
            </a:r>
            <a:r>
              <a:rPr spc="-125" dirty="0"/>
              <a:t>i</a:t>
            </a:r>
            <a:r>
              <a:rPr spc="-330" dirty="0"/>
              <a:t>n</a:t>
            </a:r>
            <a:r>
              <a:rPr dirty="0"/>
              <a:t>g</a:t>
            </a:r>
            <a:r>
              <a:rPr spc="-270" dirty="0"/>
              <a:t> </a:t>
            </a:r>
            <a:r>
              <a:rPr spc="-445" dirty="0"/>
              <a:t>S</a:t>
            </a:r>
            <a:r>
              <a:rPr spc="-305" dirty="0"/>
              <a:t>c</a:t>
            </a:r>
            <a:r>
              <a:rPr spc="-130" dirty="0"/>
              <a:t>i</a:t>
            </a:r>
            <a:r>
              <a:rPr spc="-345" dirty="0"/>
              <a:t>e</a:t>
            </a:r>
            <a:r>
              <a:rPr spc="-350" dirty="0"/>
              <a:t>n</a:t>
            </a:r>
            <a:r>
              <a:rPr spc="-295" dirty="0"/>
              <a:t>c</a:t>
            </a:r>
            <a:r>
              <a:rPr spc="130" dirty="0"/>
              <a:t>e</a:t>
            </a:r>
            <a:r>
              <a:rPr spc="-300" dirty="0"/>
              <a:t>a</a:t>
            </a:r>
            <a:r>
              <a:rPr spc="-330" dirty="0"/>
              <a:t>n</a:t>
            </a:r>
            <a:r>
              <a:rPr dirty="0"/>
              <a:t>d</a:t>
            </a:r>
            <a:r>
              <a:rPr spc="-265" dirty="0"/>
              <a:t> </a:t>
            </a:r>
            <a:r>
              <a:rPr spc="-530" dirty="0"/>
              <a:t>E</a:t>
            </a:r>
            <a:r>
              <a:rPr spc="-330" dirty="0"/>
              <a:t>n</a:t>
            </a:r>
            <a:r>
              <a:rPr spc="-340" dirty="0"/>
              <a:t>g</a:t>
            </a:r>
            <a:r>
              <a:rPr spc="-130" dirty="0"/>
              <a:t>i</a:t>
            </a:r>
            <a:r>
              <a:rPr spc="-350" dirty="0"/>
              <a:t>n</a:t>
            </a:r>
            <a:r>
              <a:rPr spc="-355" dirty="0"/>
              <a:t>e</a:t>
            </a:r>
            <a:r>
              <a:rPr spc="-350" dirty="0"/>
              <a:t>e</a:t>
            </a:r>
            <a:r>
              <a:rPr spc="-275" dirty="0"/>
              <a:t>r</a:t>
            </a:r>
            <a:r>
              <a:rPr spc="-130" dirty="0"/>
              <a:t>i</a:t>
            </a:r>
            <a:r>
              <a:rPr spc="-330" dirty="0"/>
              <a:t>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7398" y="922907"/>
            <a:ext cx="11022965" cy="4717317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2800" b="1" u="heavy" spc="-5" dirty="0">
                <a:solidFill>
                  <a:srgbClr val="0F293E"/>
                </a:solidFill>
                <a:uFill>
                  <a:solidFill>
                    <a:srgbClr val="0F293E"/>
                  </a:solidFill>
                </a:uFill>
                <a:latin typeface="Times New Roman"/>
                <a:cs typeface="Times New Roman"/>
              </a:rPr>
              <a:t>Key Terms</a:t>
            </a:r>
            <a:r>
              <a:rPr lang="en-US" altLang="en-US" sz="2800" b="1" dirty="0"/>
              <a:t> 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800" b="1"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800" b="1" dirty="0"/>
              <a:t>Individual</a:t>
            </a:r>
            <a:r>
              <a:rPr lang="en-US" altLang="en-US" sz="2800" dirty="0"/>
              <a:t> - Any possible solution 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800" b="1" dirty="0"/>
              <a:t>Population</a:t>
            </a:r>
            <a:r>
              <a:rPr lang="en-US" altLang="en-US" sz="2800" dirty="0"/>
              <a:t> - Group of all </a:t>
            </a:r>
            <a:r>
              <a:rPr lang="en-US" altLang="en-US" sz="2800" i="1" dirty="0"/>
              <a:t>individuals</a:t>
            </a:r>
            <a:r>
              <a:rPr lang="en-US" altLang="en-US" sz="2800" dirty="0"/>
              <a:t> 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800" b="1" dirty="0"/>
              <a:t>Search Space</a:t>
            </a:r>
            <a:r>
              <a:rPr lang="en-US" altLang="en-US" sz="2800" dirty="0"/>
              <a:t> - All possible solutions to the problem 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800" b="1" dirty="0"/>
              <a:t>Chromosome</a:t>
            </a:r>
            <a:r>
              <a:rPr lang="en-US" altLang="en-US" sz="2800" dirty="0"/>
              <a:t> - Blueprint for an </a:t>
            </a:r>
            <a:r>
              <a:rPr lang="en-US" altLang="en-US" sz="2800" i="1" dirty="0"/>
              <a:t>individual</a:t>
            </a:r>
            <a:r>
              <a:rPr lang="en-US" altLang="en-US" sz="2800" dirty="0"/>
              <a:t> 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800" b="1" dirty="0"/>
              <a:t>Trait</a:t>
            </a:r>
            <a:r>
              <a:rPr lang="en-US" altLang="en-US" sz="2800" dirty="0"/>
              <a:t> - Possible aspect (</a:t>
            </a:r>
            <a:r>
              <a:rPr lang="en-US" altLang="en-US" sz="2800" i="1" dirty="0"/>
              <a:t>features)</a:t>
            </a:r>
            <a:r>
              <a:rPr lang="en-US" altLang="en-US" sz="2800" dirty="0"/>
              <a:t> of an </a:t>
            </a:r>
            <a:r>
              <a:rPr lang="en-US" altLang="en-US" sz="2800" i="1" dirty="0"/>
              <a:t>individual</a:t>
            </a:r>
            <a:endParaRPr lang="en-US" altLang="en-US" sz="2800"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800" b="1" dirty="0">
                <a:effectLst/>
              </a:rPr>
              <a:t>Allele</a:t>
            </a:r>
            <a:r>
              <a:rPr lang="en-US" altLang="en-US" sz="2800" dirty="0"/>
              <a:t> - </a:t>
            </a:r>
            <a:r>
              <a:rPr lang="en-US" altLang="en-US" sz="2800" dirty="0">
                <a:effectLst/>
              </a:rPr>
              <a:t>Possible settings of trait (black, blond, etc.)</a:t>
            </a:r>
            <a:endParaRPr lang="en-US" altLang="en-US" sz="2800"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800" b="1" dirty="0"/>
              <a:t>Locus</a:t>
            </a:r>
            <a:r>
              <a:rPr lang="en-US" altLang="en-US" sz="2800" dirty="0"/>
              <a:t> - The position of a </a:t>
            </a:r>
            <a:r>
              <a:rPr lang="en-US" altLang="en-US" sz="2800" i="1" dirty="0"/>
              <a:t>gene</a:t>
            </a:r>
            <a:r>
              <a:rPr lang="en-US" altLang="en-US" sz="2800" dirty="0"/>
              <a:t> on the </a:t>
            </a:r>
            <a:r>
              <a:rPr lang="en-US" altLang="en-US" sz="2800" i="1" dirty="0"/>
              <a:t>chromosome</a:t>
            </a:r>
            <a:r>
              <a:rPr lang="en-US" altLang="en-US" sz="2800" dirty="0"/>
              <a:t> 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800" b="1" dirty="0"/>
              <a:t>Genome</a:t>
            </a:r>
            <a:r>
              <a:rPr lang="en-US" altLang="en-US" sz="2800" dirty="0"/>
              <a:t> - Collection of all </a:t>
            </a:r>
            <a:r>
              <a:rPr lang="en-US" altLang="en-US" sz="2800" i="1" dirty="0"/>
              <a:t>chromosomes</a:t>
            </a:r>
            <a:r>
              <a:rPr lang="en-US" altLang="en-US" sz="2800" dirty="0"/>
              <a:t> for an </a:t>
            </a:r>
            <a:r>
              <a:rPr lang="en-US" altLang="en-US" sz="2800" i="1" dirty="0"/>
              <a:t>individual</a:t>
            </a:r>
            <a:r>
              <a:rPr lang="en-US" altLang="en-US" sz="2800" dirty="0"/>
              <a:t> </a:t>
            </a:r>
          </a:p>
          <a:p>
            <a:pPr marL="469900" indent="-457200">
              <a:lnSpc>
                <a:spcPct val="100000"/>
              </a:lnSpc>
              <a:spcBef>
                <a:spcPts val="1585"/>
              </a:spcBef>
              <a:buFont typeface="Wingdings" panose="05000000000000000000" pitchFamily="2" charset="2"/>
              <a:buChar char="q"/>
            </a:pPr>
            <a:endParaRPr lang="en-IN"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289546"/>
            <a:ext cx="12192000" cy="527685"/>
          </a:xfrm>
          <a:custGeom>
            <a:avLst/>
            <a:gdLst/>
            <a:ahLst/>
            <a:cxnLst/>
            <a:rect l="l" t="t" r="r" b="b"/>
            <a:pathLst>
              <a:path w="12192000" h="527684">
                <a:moveTo>
                  <a:pt x="12192000" y="0"/>
                </a:moveTo>
                <a:lnTo>
                  <a:pt x="0" y="0"/>
                </a:lnTo>
                <a:lnTo>
                  <a:pt x="0" y="527304"/>
                </a:lnTo>
                <a:lnTo>
                  <a:pt x="12192000" y="52730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5" dirty="0"/>
              <a:t>Program</a:t>
            </a:r>
            <a:r>
              <a:rPr spc="-50" dirty="0"/>
              <a:t> </a:t>
            </a:r>
            <a:r>
              <a:rPr spc="-20" dirty="0"/>
              <a:t>Name:B.Tech(CSE)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1347" y="1510106"/>
            <a:ext cx="11287253" cy="177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en-US" sz="2800" b="1" dirty="0">
                <a:effectLst/>
              </a:rPr>
              <a:t>Chromosome, Genes and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effectLst/>
              </a:rPr>
              <a:t>Genomes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lang="en-US" altLang="en-US" sz="2800" b="1" dirty="0"/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lang="en-US" altLang="en-US" sz="2800" b="1" dirty="0">
              <a:effectLst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lang="en-US" altLang="en-US" sz="2800" b="1" dirty="0">
              <a:effectLst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018540"/>
          </a:xfrm>
          <a:custGeom>
            <a:avLst/>
            <a:gdLst/>
            <a:ahLst/>
            <a:cxnLst/>
            <a:rect l="l" t="t" r="r" b="b"/>
            <a:pathLst>
              <a:path w="12192000" h="1018540">
                <a:moveTo>
                  <a:pt x="12192000" y="0"/>
                </a:moveTo>
                <a:lnTo>
                  <a:pt x="0" y="0"/>
                </a:lnTo>
                <a:lnTo>
                  <a:pt x="0" y="1018032"/>
                </a:lnTo>
                <a:lnTo>
                  <a:pt x="12192000" y="10180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57601" y="282651"/>
            <a:ext cx="47834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pc="-445" dirty="0"/>
              <a:t>S</a:t>
            </a:r>
            <a:r>
              <a:rPr spc="-305" dirty="0"/>
              <a:t>c</a:t>
            </a:r>
            <a:r>
              <a:rPr spc="-345" dirty="0"/>
              <a:t>h</a:t>
            </a:r>
            <a:r>
              <a:rPr spc="-400" dirty="0"/>
              <a:t>oo</a:t>
            </a:r>
            <a:r>
              <a:rPr dirty="0"/>
              <a:t>l</a:t>
            </a:r>
            <a:r>
              <a:rPr spc="-70" dirty="0"/>
              <a:t> </a:t>
            </a:r>
            <a:r>
              <a:rPr spc="-400" dirty="0"/>
              <a:t>o</a:t>
            </a:r>
            <a:r>
              <a:rPr dirty="0"/>
              <a:t>f</a:t>
            </a:r>
            <a:r>
              <a:rPr spc="-70" dirty="0"/>
              <a:t> </a:t>
            </a:r>
            <a:r>
              <a:rPr spc="-484" dirty="0"/>
              <a:t>C</a:t>
            </a:r>
            <a:r>
              <a:rPr spc="-400" dirty="0"/>
              <a:t>o</a:t>
            </a:r>
            <a:r>
              <a:rPr spc="-555" dirty="0"/>
              <a:t>m</a:t>
            </a:r>
            <a:r>
              <a:rPr spc="-360" dirty="0"/>
              <a:t>p</a:t>
            </a:r>
            <a:r>
              <a:rPr spc="-375" dirty="0"/>
              <a:t>u</a:t>
            </a:r>
            <a:r>
              <a:rPr spc="-155" dirty="0"/>
              <a:t>t</a:t>
            </a:r>
            <a:r>
              <a:rPr spc="-125" dirty="0"/>
              <a:t>i</a:t>
            </a:r>
            <a:r>
              <a:rPr spc="-330" dirty="0"/>
              <a:t>n</a:t>
            </a:r>
            <a:r>
              <a:rPr dirty="0"/>
              <a:t>g</a:t>
            </a:r>
            <a:r>
              <a:rPr spc="-270" dirty="0"/>
              <a:t> </a:t>
            </a:r>
            <a:r>
              <a:rPr spc="-445" dirty="0"/>
              <a:t>S</a:t>
            </a:r>
            <a:r>
              <a:rPr spc="-305" dirty="0"/>
              <a:t>c</a:t>
            </a:r>
            <a:r>
              <a:rPr spc="-130" dirty="0"/>
              <a:t>i</a:t>
            </a:r>
            <a:r>
              <a:rPr spc="-345" dirty="0"/>
              <a:t>e</a:t>
            </a:r>
            <a:r>
              <a:rPr spc="-350" dirty="0"/>
              <a:t>n</a:t>
            </a:r>
            <a:r>
              <a:rPr spc="-295" dirty="0"/>
              <a:t>c</a:t>
            </a:r>
            <a:r>
              <a:rPr spc="130" dirty="0"/>
              <a:t>e</a:t>
            </a:r>
            <a:r>
              <a:rPr spc="-300" dirty="0"/>
              <a:t>a</a:t>
            </a:r>
            <a:r>
              <a:rPr spc="-330" dirty="0"/>
              <a:t>n</a:t>
            </a:r>
            <a:r>
              <a:rPr dirty="0"/>
              <a:t>d</a:t>
            </a:r>
            <a:r>
              <a:rPr spc="-265" dirty="0"/>
              <a:t> </a:t>
            </a:r>
            <a:r>
              <a:rPr spc="-530" dirty="0"/>
              <a:t>E</a:t>
            </a:r>
            <a:r>
              <a:rPr spc="-330" dirty="0"/>
              <a:t>n</a:t>
            </a:r>
            <a:r>
              <a:rPr spc="-340" dirty="0"/>
              <a:t>g</a:t>
            </a:r>
            <a:r>
              <a:rPr spc="-130" dirty="0"/>
              <a:t>i</a:t>
            </a:r>
            <a:r>
              <a:rPr spc="-350" dirty="0"/>
              <a:t>n</a:t>
            </a:r>
            <a:r>
              <a:rPr spc="-355" dirty="0"/>
              <a:t>e</a:t>
            </a:r>
            <a:r>
              <a:rPr spc="-350" dirty="0"/>
              <a:t>e</a:t>
            </a:r>
            <a:r>
              <a:rPr spc="-275" dirty="0"/>
              <a:t>r</a:t>
            </a:r>
            <a:r>
              <a:rPr spc="-130" dirty="0"/>
              <a:t>i</a:t>
            </a:r>
            <a:r>
              <a:rPr spc="-330" dirty="0"/>
              <a:t>ng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6289546"/>
            <a:ext cx="12192000" cy="527685"/>
          </a:xfrm>
          <a:custGeom>
            <a:avLst/>
            <a:gdLst/>
            <a:ahLst/>
            <a:cxnLst/>
            <a:rect l="l" t="t" r="r" b="b"/>
            <a:pathLst>
              <a:path w="12192000" h="527684">
                <a:moveTo>
                  <a:pt x="12192000" y="0"/>
                </a:moveTo>
                <a:lnTo>
                  <a:pt x="0" y="0"/>
                </a:lnTo>
                <a:lnTo>
                  <a:pt x="0" y="527304"/>
                </a:lnTo>
                <a:lnTo>
                  <a:pt x="12192000" y="52730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5" dirty="0"/>
              <a:t>Program</a:t>
            </a:r>
            <a:r>
              <a:rPr spc="-50" dirty="0"/>
              <a:t> </a:t>
            </a:r>
            <a:r>
              <a:rPr spc="-20" dirty="0"/>
              <a:t>Name:B.Tech(CSE)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59286FB-4597-455B-A9DF-5697C079C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981200"/>
            <a:ext cx="7086600" cy="384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1347" y="1510106"/>
            <a:ext cx="11287253" cy="28700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en-US" sz="2800" dirty="0">
                <a:effectLst/>
              </a:rPr>
              <a:t>Genotype and Phenotype</a:t>
            </a:r>
            <a:endParaRPr lang="en-US" altLang="en-US" sz="2800" b="1" dirty="0"/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lang="en-US" altLang="en-US" sz="2800" b="1" dirty="0"/>
          </a:p>
          <a:p>
            <a:r>
              <a:rPr lang="en-US" altLang="en-US" sz="2000" b="1" i="1" dirty="0">
                <a:effectLst/>
              </a:rPr>
              <a:t>Genotype: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effectLst/>
              </a:rPr>
              <a:t>	– Particular set of genes in a genome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>
              <a:effectLst/>
            </a:endParaRPr>
          </a:p>
          <a:p>
            <a:r>
              <a:rPr lang="en-US" altLang="en-US" sz="2000" b="1" i="1" dirty="0">
                <a:effectLst/>
              </a:rPr>
              <a:t>Phenotype: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effectLst/>
              </a:rPr>
              <a:t>	– Physical characteristic of the genotype (smart, beautiful, healthy, etc.)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lang="en-US" altLang="en-US" sz="2800" b="1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018540"/>
          </a:xfrm>
          <a:custGeom>
            <a:avLst/>
            <a:gdLst/>
            <a:ahLst/>
            <a:cxnLst/>
            <a:rect l="l" t="t" r="r" b="b"/>
            <a:pathLst>
              <a:path w="12192000" h="1018540">
                <a:moveTo>
                  <a:pt x="12192000" y="0"/>
                </a:moveTo>
                <a:lnTo>
                  <a:pt x="0" y="0"/>
                </a:lnTo>
                <a:lnTo>
                  <a:pt x="0" y="1018032"/>
                </a:lnTo>
                <a:lnTo>
                  <a:pt x="12192000" y="10180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57601" y="282651"/>
            <a:ext cx="47834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pc="-445" dirty="0"/>
              <a:t>S</a:t>
            </a:r>
            <a:r>
              <a:rPr spc="-305" dirty="0"/>
              <a:t>c</a:t>
            </a:r>
            <a:r>
              <a:rPr spc="-345" dirty="0"/>
              <a:t>h</a:t>
            </a:r>
            <a:r>
              <a:rPr spc="-400" dirty="0"/>
              <a:t>oo</a:t>
            </a:r>
            <a:r>
              <a:rPr dirty="0"/>
              <a:t>l</a:t>
            </a:r>
            <a:r>
              <a:rPr spc="-70" dirty="0"/>
              <a:t> </a:t>
            </a:r>
            <a:r>
              <a:rPr spc="-400" dirty="0"/>
              <a:t>o</a:t>
            </a:r>
            <a:r>
              <a:rPr dirty="0"/>
              <a:t>f</a:t>
            </a:r>
            <a:r>
              <a:rPr spc="-70" dirty="0"/>
              <a:t> </a:t>
            </a:r>
            <a:r>
              <a:rPr spc="-484" dirty="0"/>
              <a:t>C</a:t>
            </a:r>
            <a:r>
              <a:rPr spc="-400" dirty="0"/>
              <a:t>o</a:t>
            </a:r>
            <a:r>
              <a:rPr spc="-555" dirty="0"/>
              <a:t>m</a:t>
            </a:r>
            <a:r>
              <a:rPr spc="-360" dirty="0"/>
              <a:t>p</a:t>
            </a:r>
            <a:r>
              <a:rPr spc="-375" dirty="0"/>
              <a:t>u</a:t>
            </a:r>
            <a:r>
              <a:rPr spc="-155" dirty="0"/>
              <a:t>t</a:t>
            </a:r>
            <a:r>
              <a:rPr spc="-125" dirty="0"/>
              <a:t>i</a:t>
            </a:r>
            <a:r>
              <a:rPr spc="-330" dirty="0"/>
              <a:t>n</a:t>
            </a:r>
            <a:r>
              <a:rPr dirty="0"/>
              <a:t>g</a:t>
            </a:r>
            <a:r>
              <a:rPr spc="-270" dirty="0"/>
              <a:t> </a:t>
            </a:r>
            <a:r>
              <a:rPr spc="-445" dirty="0"/>
              <a:t>S</a:t>
            </a:r>
            <a:r>
              <a:rPr spc="-305" dirty="0"/>
              <a:t>c</a:t>
            </a:r>
            <a:r>
              <a:rPr spc="-130" dirty="0"/>
              <a:t>i</a:t>
            </a:r>
            <a:r>
              <a:rPr spc="-345" dirty="0"/>
              <a:t>e</a:t>
            </a:r>
            <a:r>
              <a:rPr spc="-350" dirty="0"/>
              <a:t>n</a:t>
            </a:r>
            <a:r>
              <a:rPr spc="-295" dirty="0"/>
              <a:t>c</a:t>
            </a:r>
            <a:r>
              <a:rPr spc="130" dirty="0"/>
              <a:t>e</a:t>
            </a:r>
            <a:r>
              <a:rPr spc="-300" dirty="0"/>
              <a:t>a</a:t>
            </a:r>
            <a:r>
              <a:rPr spc="-330" dirty="0"/>
              <a:t>n</a:t>
            </a:r>
            <a:r>
              <a:rPr dirty="0"/>
              <a:t>d</a:t>
            </a:r>
            <a:r>
              <a:rPr spc="-265" dirty="0"/>
              <a:t> </a:t>
            </a:r>
            <a:r>
              <a:rPr spc="-530" dirty="0"/>
              <a:t>E</a:t>
            </a:r>
            <a:r>
              <a:rPr spc="-330" dirty="0"/>
              <a:t>n</a:t>
            </a:r>
            <a:r>
              <a:rPr spc="-340" dirty="0"/>
              <a:t>g</a:t>
            </a:r>
            <a:r>
              <a:rPr spc="-130" dirty="0"/>
              <a:t>i</a:t>
            </a:r>
            <a:r>
              <a:rPr spc="-350" dirty="0"/>
              <a:t>n</a:t>
            </a:r>
            <a:r>
              <a:rPr spc="-355" dirty="0"/>
              <a:t>e</a:t>
            </a:r>
            <a:r>
              <a:rPr spc="-350" dirty="0"/>
              <a:t>e</a:t>
            </a:r>
            <a:r>
              <a:rPr spc="-275" dirty="0"/>
              <a:t>r</a:t>
            </a:r>
            <a:r>
              <a:rPr spc="-130" dirty="0"/>
              <a:t>i</a:t>
            </a:r>
            <a:r>
              <a:rPr spc="-330" dirty="0"/>
              <a:t>ng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6289546"/>
            <a:ext cx="12192000" cy="527685"/>
          </a:xfrm>
          <a:custGeom>
            <a:avLst/>
            <a:gdLst/>
            <a:ahLst/>
            <a:cxnLst/>
            <a:rect l="l" t="t" r="r" b="b"/>
            <a:pathLst>
              <a:path w="12192000" h="527684">
                <a:moveTo>
                  <a:pt x="12192000" y="0"/>
                </a:moveTo>
                <a:lnTo>
                  <a:pt x="0" y="0"/>
                </a:lnTo>
                <a:lnTo>
                  <a:pt x="0" y="527304"/>
                </a:lnTo>
                <a:lnTo>
                  <a:pt x="12192000" y="52730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5" dirty="0"/>
              <a:t>Program</a:t>
            </a:r>
            <a:r>
              <a:rPr spc="-50" dirty="0"/>
              <a:t> </a:t>
            </a:r>
            <a:r>
              <a:rPr spc="-20" dirty="0"/>
              <a:t>Name:B.Tech(CSE)</a:t>
            </a:r>
          </a:p>
        </p:txBody>
      </p:sp>
    </p:spTree>
    <p:extLst>
      <p:ext uri="{BB962C8B-B14F-4D97-AF65-F5344CB8AC3E}">
        <p14:creationId xmlns:p14="http://schemas.microsoft.com/office/powerpoint/2010/main" val="2366586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1347" y="1510106"/>
            <a:ext cx="11287253" cy="1638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en-US" sz="2800" dirty="0">
                <a:effectLst/>
              </a:rPr>
              <a:t>Genotype and Phenotype</a:t>
            </a:r>
            <a:endParaRPr lang="en-US" altLang="en-US" sz="2800" b="1" dirty="0"/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lang="en-US" altLang="en-US" sz="2800" b="1" dirty="0"/>
          </a:p>
          <a:p>
            <a:endParaRPr lang="en-US" altLang="en-US" sz="2000" dirty="0">
              <a:effectLst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lang="en-US" altLang="en-US" sz="2800" b="1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018540"/>
          </a:xfrm>
          <a:custGeom>
            <a:avLst/>
            <a:gdLst/>
            <a:ahLst/>
            <a:cxnLst/>
            <a:rect l="l" t="t" r="r" b="b"/>
            <a:pathLst>
              <a:path w="12192000" h="1018540">
                <a:moveTo>
                  <a:pt x="12192000" y="0"/>
                </a:moveTo>
                <a:lnTo>
                  <a:pt x="0" y="0"/>
                </a:lnTo>
                <a:lnTo>
                  <a:pt x="0" y="1018032"/>
                </a:lnTo>
                <a:lnTo>
                  <a:pt x="12192000" y="10180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57601" y="282651"/>
            <a:ext cx="47834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pc="-445" dirty="0"/>
              <a:t>S</a:t>
            </a:r>
            <a:r>
              <a:rPr spc="-305" dirty="0"/>
              <a:t>c</a:t>
            </a:r>
            <a:r>
              <a:rPr spc="-345" dirty="0"/>
              <a:t>h</a:t>
            </a:r>
            <a:r>
              <a:rPr spc="-400" dirty="0"/>
              <a:t>oo</a:t>
            </a:r>
            <a:r>
              <a:rPr dirty="0"/>
              <a:t>l</a:t>
            </a:r>
            <a:r>
              <a:rPr spc="-70" dirty="0"/>
              <a:t> </a:t>
            </a:r>
            <a:r>
              <a:rPr spc="-400" dirty="0"/>
              <a:t>o</a:t>
            </a:r>
            <a:r>
              <a:rPr dirty="0"/>
              <a:t>f</a:t>
            </a:r>
            <a:r>
              <a:rPr spc="-70" dirty="0"/>
              <a:t> </a:t>
            </a:r>
            <a:r>
              <a:rPr spc="-484" dirty="0"/>
              <a:t>C</a:t>
            </a:r>
            <a:r>
              <a:rPr spc="-400" dirty="0"/>
              <a:t>o</a:t>
            </a:r>
            <a:r>
              <a:rPr spc="-555" dirty="0"/>
              <a:t>m</a:t>
            </a:r>
            <a:r>
              <a:rPr spc="-360" dirty="0"/>
              <a:t>p</a:t>
            </a:r>
            <a:r>
              <a:rPr spc="-375" dirty="0"/>
              <a:t>u</a:t>
            </a:r>
            <a:r>
              <a:rPr spc="-155" dirty="0"/>
              <a:t>t</a:t>
            </a:r>
            <a:r>
              <a:rPr spc="-125" dirty="0"/>
              <a:t>i</a:t>
            </a:r>
            <a:r>
              <a:rPr spc="-330" dirty="0"/>
              <a:t>n</a:t>
            </a:r>
            <a:r>
              <a:rPr dirty="0"/>
              <a:t>g</a:t>
            </a:r>
            <a:r>
              <a:rPr spc="-270" dirty="0"/>
              <a:t> </a:t>
            </a:r>
            <a:r>
              <a:rPr spc="-445" dirty="0"/>
              <a:t>S</a:t>
            </a:r>
            <a:r>
              <a:rPr spc="-305" dirty="0"/>
              <a:t>c</a:t>
            </a:r>
            <a:r>
              <a:rPr spc="-130" dirty="0"/>
              <a:t>i</a:t>
            </a:r>
            <a:r>
              <a:rPr spc="-345" dirty="0"/>
              <a:t>e</a:t>
            </a:r>
            <a:r>
              <a:rPr spc="-350" dirty="0"/>
              <a:t>n</a:t>
            </a:r>
            <a:r>
              <a:rPr spc="-295" dirty="0"/>
              <a:t>c</a:t>
            </a:r>
            <a:r>
              <a:rPr spc="130" dirty="0"/>
              <a:t>e</a:t>
            </a:r>
            <a:r>
              <a:rPr spc="-300" dirty="0"/>
              <a:t>a</a:t>
            </a:r>
            <a:r>
              <a:rPr spc="-330" dirty="0"/>
              <a:t>n</a:t>
            </a:r>
            <a:r>
              <a:rPr dirty="0"/>
              <a:t>d</a:t>
            </a:r>
            <a:r>
              <a:rPr spc="-265" dirty="0"/>
              <a:t> </a:t>
            </a:r>
            <a:r>
              <a:rPr spc="-530" dirty="0"/>
              <a:t>E</a:t>
            </a:r>
            <a:r>
              <a:rPr spc="-330" dirty="0"/>
              <a:t>n</a:t>
            </a:r>
            <a:r>
              <a:rPr spc="-340" dirty="0"/>
              <a:t>g</a:t>
            </a:r>
            <a:r>
              <a:rPr spc="-130" dirty="0"/>
              <a:t>i</a:t>
            </a:r>
            <a:r>
              <a:rPr spc="-350" dirty="0"/>
              <a:t>n</a:t>
            </a:r>
            <a:r>
              <a:rPr spc="-355" dirty="0"/>
              <a:t>e</a:t>
            </a:r>
            <a:r>
              <a:rPr spc="-350" dirty="0"/>
              <a:t>e</a:t>
            </a:r>
            <a:r>
              <a:rPr spc="-275" dirty="0"/>
              <a:t>r</a:t>
            </a:r>
            <a:r>
              <a:rPr spc="-130" dirty="0"/>
              <a:t>i</a:t>
            </a:r>
            <a:r>
              <a:rPr spc="-330" dirty="0"/>
              <a:t>ng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6289546"/>
            <a:ext cx="12192000" cy="527685"/>
          </a:xfrm>
          <a:custGeom>
            <a:avLst/>
            <a:gdLst/>
            <a:ahLst/>
            <a:cxnLst/>
            <a:rect l="l" t="t" r="r" b="b"/>
            <a:pathLst>
              <a:path w="12192000" h="527684">
                <a:moveTo>
                  <a:pt x="12192000" y="0"/>
                </a:moveTo>
                <a:lnTo>
                  <a:pt x="0" y="0"/>
                </a:lnTo>
                <a:lnTo>
                  <a:pt x="0" y="527304"/>
                </a:lnTo>
                <a:lnTo>
                  <a:pt x="12192000" y="52730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5" dirty="0"/>
              <a:t>Program</a:t>
            </a:r>
            <a:r>
              <a:rPr spc="-50" dirty="0"/>
              <a:t> </a:t>
            </a:r>
            <a:r>
              <a:rPr spc="-20" dirty="0"/>
              <a:t>Name:B.Tech(CSE)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4AF8D77-A373-4BCB-892C-C2F68A61D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29561"/>
            <a:ext cx="6281738" cy="321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99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937707"/>
            <a:ext cx="11353799" cy="55292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en-US" sz="3200" dirty="0"/>
              <a:t>GA Requirements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lang="en-US" altLang="en-US" sz="2800" b="1" dirty="0"/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A typical genetic algorithm requires two things to be defined:</a:t>
            </a: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a genetic representation of the solution domain, and</a:t>
            </a: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a fitness function to evaluate the solution domain.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A standard representation of the solution is as an array of bits. Arrays of other types and structures can be used in essentially the same way. </a:t>
            </a: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The main property that makes these genetic representations convenient is that their parts are easily aligned due to their fixed size, that facilitates simple crossover operation. </a:t>
            </a: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Variable length representations may also be used, but crossover implementation is more complex in this case. </a:t>
            </a: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Tree-like representations are explored in Genetic programming.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lang="en-US" altLang="en-US" sz="2800" b="1" dirty="0"/>
          </a:p>
        </p:txBody>
      </p:sp>
      <p:sp>
        <p:nvSpPr>
          <p:cNvPr id="3" name="object 3"/>
          <p:cNvSpPr/>
          <p:nvPr/>
        </p:nvSpPr>
        <p:spPr>
          <a:xfrm>
            <a:off x="0" y="-80833"/>
            <a:ext cx="12192000" cy="1018540"/>
          </a:xfrm>
          <a:custGeom>
            <a:avLst/>
            <a:gdLst/>
            <a:ahLst/>
            <a:cxnLst/>
            <a:rect l="l" t="t" r="r" b="b"/>
            <a:pathLst>
              <a:path w="12192000" h="1018540">
                <a:moveTo>
                  <a:pt x="12192000" y="0"/>
                </a:moveTo>
                <a:lnTo>
                  <a:pt x="0" y="0"/>
                </a:lnTo>
                <a:lnTo>
                  <a:pt x="0" y="1018032"/>
                </a:lnTo>
                <a:lnTo>
                  <a:pt x="12192000" y="10180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57601" y="282651"/>
            <a:ext cx="47834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pc="-445" dirty="0"/>
              <a:t>S</a:t>
            </a:r>
            <a:r>
              <a:rPr spc="-305" dirty="0"/>
              <a:t>c</a:t>
            </a:r>
            <a:r>
              <a:rPr spc="-345" dirty="0"/>
              <a:t>h</a:t>
            </a:r>
            <a:r>
              <a:rPr spc="-400" dirty="0"/>
              <a:t>oo</a:t>
            </a:r>
            <a:r>
              <a:rPr dirty="0"/>
              <a:t>l</a:t>
            </a:r>
            <a:r>
              <a:rPr spc="-70" dirty="0"/>
              <a:t> </a:t>
            </a:r>
            <a:r>
              <a:rPr spc="-400" dirty="0"/>
              <a:t>o</a:t>
            </a:r>
            <a:r>
              <a:rPr dirty="0"/>
              <a:t>f</a:t>
            </a:r>
            <a:r>
              <a:rPr spc="-70" dirty="0"/>
              <a:t> </a:t>
            </a:r>
            <a:r>
              <a:rPr spc="-484" dirty="0"/>
              <a:t>C</a:t>
            </a:r>
            <a:r>
              <a:rPr spc="-400" dirty="0"/>
              <a:t>o</a:t>
            </a:r>
            <a:r>
              <a:rPr spc="-555" dirty="0"/>
              <a:t>m</a:t>
            </a:r>
            <a:r>
              <a:rPr spc="-360" dirty="0"/>
              <a:t>p</a:t>
            </a:r>
            <a:r>
              <a:rPr spc="-375" dirty="0"/>
              <a:t>u</a:t>
            </a:r>
            <a:r>
              <a:rPr spc="-155" dirty="0"/>
              <a:t>t</a:t>
            </a:r>
            <a:r>
              <a:rPr spc="-125" dirty="0"/>
              <a:t>i</a:t>
            </a:r>
            <a:r>
              <a:rPr spc="-330" dirty="0"/>
              <a:t>n</a:t>
            </a:r>
            <a:r>
              <a:rPr dirty="0"/>
              <a:t>g</a:t>
            </a:r>
            <a:r>
              <a:rPr spc="-270" dirty="0"/>
              <a:t> </a:t>
            </a:r>
            <a:r>
              <a:rPr spc="-445" dirty="0"/>
              <a:t>S</a:t>
            </a:r>
            <a:r>
              <a:rPr spc="-305" dirty="0"/>
              <a:t>c</a:t>
            </a:r>
            <a:r>
              <a:rPr spc="-130" dirty="0"/>
              <a:t>i</a:t>
            </a:r>
            <a:r>
              <a:rPr spc="-345" dirty="0"/>
              <a:t>e</a:t>
            </a:r>
            <a:r>
              <a:rPr spc="-350" dirty="0"/>
              <a:t>n</a:t>
            </a:r>
            <a:r>
              <a:rPr spc="-295" dirty="0"/>
              <a:t>c</a:t>
            </a:r>
            <a:r>
              <a:rPr spc="130" dirty="0"/>
              <a:t>e</a:t>
            </a:r>
            <a:r>
              <a:rPr spc="-300" dirty="0"/>
              <a:t>a</a:t>
            </a:r>
            <a:r>
              <a:rPr spc="-330" dirty="0"/>
              <a:t>n</a:t>
            </a:r>
            <a:r>
              <a:rPr dirty="0"/>
              <a:t>d</a:t>
            </a:r>
            <a:r>
              <a:rPr spc="-265" dirty="0"/>
              <a:t> </a:t>
            </a:r>
            <a:r>
              <a:rPr spc="-530" dirty="0"/>
              <a:t>E</a:t>
            </a:r>
            <a:r>
              <a:rPr spc="-330" dirty="0"/>
              <a:t>n</a:t>
            </a:r>
            <a:r>
              <a:rPr spc="-340" dirty="0"/>
              <a:t>g</a:t>
            </a:r>
            <a:r>
              <a:rPr spc="-130" dirty="0"/>
              <a:t>i</a:t>
            </a:r>
            <a:r>
              <a:rPr spc="-350" dirty="0"/>
              <a:t>n</a:t>
            </a:r>
            <a:r>
              <a:rPr spc="-355" dirty="0"/>
              <a:t>e</a:t>
            </a:r>
            <a:r>
              <a:rPr spc="-350" dirty="0"/>
              <a:t>e</a:t>
            </a:r>
            <a:r>
              <a:rPr spc="-275" dirty="0"/>
              <a:t>r</a:t>
            </a:r>
            <a:r>
              <a:rPr spc="-130" dirty="0"/>
              <a:t>i</a:t>
            </a:r>
            <a:r>
              <a:rPr spc="-330" dirty="0"/>
              <a:t>ng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6289546"/>
            <a:ext cx="12192000" cy="527685"/>
          </a:xfrm>
          <a:custGeom>
            <a:avLst/>
            <a:gdLst/>
            <a:ahLst/>
            <a:cxnLst/>
            <a:rect l="l" t="t" r="r" b="b"/>
            <a:pathLst>
              <a:path w="12192000" h="527684">
                <a:moveTo>
                  <a:pt x="12192000" y="0"/>
                </a:moveTo>
                <a:lnTo>
                  <a:pt x="0" y="0"/>
                </a:lnTo>
                <a:lnTo>
                  <a:pt x="0" y="527304"/>
                </a:lnTo>
                <a:lnTo>
                  <a:pt x="12192000" y="52730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5" dirty="0"/>
              <a:t>Program</a:t>
            </a:r>
            <a:r>
              <a:rPr spc="-50" dirty="0"/>
              <a:t> </a:t>
            </a:r>
            <a:r>
              <a:rPr spc="-20" dirty="0"/>
              <a:t>Name:B.Tech(CSE)</a:t>
            </a:r>
          </a:p>
        </p:txBody>
      </p:sp>
    </p:spTree>
    <p:extLst>
      <p:ext uri="{BB962C8B-B14F-4D97-AF65-F5344CB8AC3E}">
        <p14:creationId xmlns:p14="http://schemas.microsoft.com/office/powerpoint/2010/main" val="80200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2192000" cy="1018540"/>
          </a:xfrm>
          <a:custGeom>
            <a:avLst/>
            <a:gdLst/>
            <a:ahLst/>
            <a:cxnLst/>
            <a:rect l="l" t="t" r="r" b="b"/>
            <a:pathLst>
              <a:path w="12192000" h="1018540">
                <a:moveTo>
                  <a:pt x="12192000" y="0"/>
                </a:moveTo>
                <a:lnTo>
                  <a:pt x="0" y="0"/>
                </a:lnTo>
                <a:lnTo>
                  <a:pt x="0" y="1018032"/>
                </a:lnTo>
                <a:lnTo>
                  <a:pt x="12192000" y="10180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57601" y="282651"/>
            <a:ext cx="47834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pc="-445" dirty="0"/>
              <a:t>S</a:t>
            </a:r>
            <a:r>
              <a:rPr spc="-305" dirty="0"/>
              <a:t>c</a:t>
            </a:r>
            <a:r>
              <a:rPr spc="-345" dirty="0"/>
              <a:t>h</a:t>
            </a:r>
            <a:r>
              <a:rPr spc="-400" dirty="0"/>
              <a:t>oo</a:t>
            </a:r>
            <a:r>
              <a:rPr dirty="0"/>
              <a:t>l</a:t>
            </a:r>
            <a:r>
              <a:rPr spc="-70" dirty="0"/>
              <a:t> </a:t>
            </a:r>
            <a:r>
              <a:rPr spc="-400" dirty="0"/>
              <a:t>o</a:t>
            </a:r>
            <a:r>
              <a:rPr dirty="0"/>
              <a:t>f</a:t>
            </a:r>
            <a:r>
              <a:rPr spc="-70" dirty="0"/>
              <a:t> </a:t>
            </a:r>
            <a:r>
              <a:rPr spc="-484" dirty="0"/>
              <a:t>C</a:t>
            </a:r>
            <a:r>
              <a:rPr spc="-400" dirty="0"/>
              <a:t>o</a:t>
            </a:r>
            <a:r>
              <a:rPr spc="-555" dirty="0"/>
              <a:t>m</a:t>
            </a:r>
            <a:r>
              <a:rPr spc="-360" dirty="0"/>
              <a:t>p</a:t>
            </a:r>
            <a:r>
              <a:rPr spc="-375" dirty="0"/>
              <a:t>u</a:t>
            </a:r>
            <a:r>
              <a:rPr spc="-155" dirty="0"/>
              <a:t>t</a:t>
            </a:r>
            <a:r>
              <a:rPr spc="-125" dirty="0"/>
              <a:t>i</a:t>
            </a:r>
            <a:r>
              <a:rPr spc="-330" dirty="0"/>
              <a:t>n</a:t>
            </a:r>
            <a:r>
              <a:rPr dirty="0"/>
              <a:t>g</a:t>
            </a:r>
            <a:r>
              <a:rPr spc="-270" dirty="0"/>
              <a:t> </a:t>
            </a:r>
            <a:r>
              <a:rPr spc="-445" dirty="0"/>
              <a:t>S</a:t>
            </a:r>
            <a:r>
              <a:rPr spc="-305" dirty="0"/>
              <a:t>c</a:t>
            </a:r>
            <a:r>
              <a:rPr spc="-130" dirty="0"/>
              <a:t>i</a:t>
            </a:r>
            <a:r>
              <a:rPr spc="-345" dirty="0"/>
              <a:t>e</a:t>
            </a:r>
            <a:r>
              <a:rPr spc="-350" dirty="0"/>
              <a:t>n</a:t>
            </a:r>
            <a:r>
              <a:rPr spc="-295" dirty="0"/>
              <a:t>c</a:t>
            </a:r>
            <a:r>
              <a:rPr spc="130" dirty="0"/>
              <a:t>e</a:t>
            </a:r>
            <a:r>
              <a:rPr spc="-300" dirty="0"/>
              <a:t>a</a:t>
            </a:r>
            <a:r>
              <a:rPr spc="-330" dirty="0"/>
              <a:t>n</a:t>
            </a:r>
            <a:r>
              <a:rPr dirty="0"/>
              <a:t>d</a:t>
            </a:r>
            <a:r>
              <a:rPr spc="-265" dirty="0"/>
              <a:t> </a:t>
            </a:r>
            <a:r>
              <a:rPr spc="-530" dirty="0"/>
              <a:t>E</a:t>
            </a:r>
            <a:r>
              <a:rPr spc="-330" dirty="0"/>
              <a:t>n</a:t>
            </a:r>
            <a:r>
              <a:rPr spc="-340" dirty="0"/>
              <a:t>g</a:t>
            </a:r>
            <a:r>
              <a:rPr spc="-130" dirty="0"/>
              <a:t>i</a:t>
            </a:r>
            <a:r>
              <a:rPr spc="-350" dirty="0"/>
              <a:t>n</a:t>
            </a:r>
            <a:r>
              <a:rPr spc="-355" dirty="0"/>
              <a:t>e</a:t>
            </a:r>
            <a:r>
              <a:rPr spc="-350" dirty="0"/>
              <a:t>e</a:t>
            </a:r>
            <a:r>
              <a:rPr spc="-275" dirty="0"/>
              <a:t>r</a:t>
            </a:r>
            <a:r>
              <a:rPr spc="-130" dirty="0"/>
              <a:t>i</a:t>
            </a:r>
            <a:r>
              <a:rPr spc="-330" dirty="0"/>
              <a:t>ng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6289546"/>
            <a:ext cx="12192000" cy="527685"/>
          </a:xfrm>
          <a:custGeom>
            <a:avLst/>
            <a:gdLst/>
            <a:ahLst/>
            <a:cxnLst/>
            <a:rect l="l" t="t" r="r" b="b"/>
            <a:pathLst>
              <a:path w="12192000" h="527684">
                <a:moveTo>
                  <a:pt x="12192000" y="0"/>
                </a:moveTo>
                <a:lnTo>
                  <a:pt x="0" y="0"/>
                </a:lnTo>
                <a:lnTo>
                  <a:pt x="0" y="527304"/>
                </a:lnTo>
                <a:lnTo>
                  <a:pt x="12192000" y="52730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5" dirty="0"/>
              <a:t>Program</a:t>
            </a:r>
            <a:r>
              <a:rPr spc="-50" dirty="0"/>
              <a:t> </a:t>
            </a:r>
            <a:r>
              <a:rPr spc="-20" dirty="0"/>
              <a:t>Name:B.Tech(CSE)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7A687DE2-7BB9-49BF-A255-D7AAED5EB918}"/>
              </a:ext>
            </a:extLst>
          </p:cNvPr>
          <p:cNvSpPr txBox="1"/>
          <p:nvPr/>
        </p:nvSpPr>
        <p:spPr>
          <a:xfrm>
            <a:off x="371347" y="1066649"/>
            <a:ext cx="1136345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en-US" sz="3200" dirty="0"/>
              <a:t>Representation</a:t>
            </a:r>
            <a:endParaRPr lang="en-US" alt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7F44EF-D47B-485C-8538-1121DEB344B8}"/>
              </a:ext>
            </a:extLst>
          </p:cNvPr>
          <p:cNvSpPr txBox="1"/>
          <p:nvPr/>
        </p:nvSpPr>
        <p:spPr>
          <a:xfrm>
            <a:off x="914400" y="2274838"/>
            <a:ext cx="10744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Chromosomes could be: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Bit strings                                         (0101 ... 1100)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Real numbers                     (43.2 -33.1 ... 0.0 89.2)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Permutations of element     (E11 E3 E7 ... E1 E15)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Lists of rules                       (R1 R2 R3 ... R22 R23)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Program elements               (genetic programming)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... any data structure ...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198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1" y="282651"/>
            <a:ext cx="50120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pc="-445" dirty="0"/>
              <a:t>S</a:t>
            </a:r>
            <a:r>
              <a:rPr spc="-305" dirty="0"/>
              <a:t>c</a:t>
            </a:r>
            <a:r>
              <a:rPr spc="-345" dirty="0"/>
              <a:t>h</a:t>
            </a:r>
            <a:r>
              <a:rPr spc="-400" dirty="0"/>
              <a:t>oo</a:t>
            </a:r>
            <a:r>
              <a:rPr dirty="0"/>
              <a:t>l</a:t>
            </a:r>
            <a:r>
              <a:rPr spc="-70" dirty="0"/>
              <a:t> </a:t>
            </a:r>
            <a:r>
              <a:rPr spc="-400" dirty="0"/>
              <a:t>o</a:t>
            </a:r>
            <a:r>
              <a:rPr dirty="0"/>
              <a:t>f</a:t>
            </a:r>
            <a:r>
              <a:rPr spc="-70" dirty="0"/>
              <a:t> </a:t>
            </a:r>
            <a:r>
              <a:rPr spc="-484" dirty="0"/>
              <a:t>C</a:t>
            </a:r>
            <a:r>
              <a:rPr spc="-400" dirty="0"/>
              <a:t>o</a:t>
            </a:r>
            <a:r>
              <a:rPr spc="-555" dirty="0"/>
              <a:t>m</a:t>
            </a:r>
            <a:r>
              <a:rPr spc="-360" dirty="0"/>
              <a:t>p</a:t>
            </a:r>
            <a:r>
              <a:rPr spc="-375" dirty="0"/>
              <a:t>u</a:t>
            </a:r>
            <a:r>
              <a:rPr spc="-155" dirty="0"/>
              <a:t>t</a:t>
            </a:r>
            <a:r>
              <a:rPr spc="-125" dirty="0"/>
              <a:t>i</a:t>
            </a:r>
            <a:r>
              <a:rPr spc="-330" dirty="0"/>
              <a:t>n</a:t>
            </a:r>
            <a:r>
              <a:rPr dirty="0"/>
              <a:t>g</a:t>
            </a:r>
            <a:r>
              <a:rPr spc="-270" dirty="0"/>
              <a:t> </a:t>
            </a:r>
            <a:r>
              <a:rPr spc="-445" dirty="0"/>
              <a:t>S</a:t>
            </a:r>
            <a:r>
              <a:rPr spc="-305" dirty="0"/>
              <a:t>c</a:t>
            </a:r>
            <a:r>
              <a:rPr spc="-130" dirty="0"/>
              <a:t>i</a:t>
            </a:r>
            <a:r>
              <a:rPr spc="-345" dirty="0"/>
              <a:t>e</a:t>
            </a:r>
            <a:r>
              <a:rPr spc="-350" dirty="0"/>
              <a:t>n</a:t>
            </a:r>
            <a:r>
              <a:rPr spc="-295" dirty="0"/>
              <a:t>c</a:t>
            </a:r>
            <a:r>
              <a:rPr spc="130" dirty="0"/>
              <a:t>e</a:t>
            </a:r>
            <a:r>
              <a:rPr spc="-300" dirty="0"/>
              <a:t>a</a:t>
            </a:r>
            <a:r>
              <a:rPr spc="-330" dirty="0"/>
              <a:t>n</a:t>
            </a:r>
            <a:r>
              <a:rPr dirty="0"/>
              <a:t>d</a:t>
            </a:r>
            <a:r>
              <a:rPr spc="-265" dirty="0"/>
              <a:t> </a:t>
            </a:r>
            <a:r>
              <a:rPr spc="-530" dirty="0"/>
              <a:t>E</a:t>
            </a:r>
            <a:r>
              <a:rPr spc="-330" dirty="0"/>
              <a:t>n</a:t>
            </a:r>
            <a:r>
              <a:rPr spc="-340" dirty="0"/>
              <a:t>g</a:t>
            </a:r>
            <a:r>
              <a:rPr spc="-130" dirty="0"/>
              <a:t>i</a:t>
            </a:r>
            <a:r>
              <a:rPr spc="-350" dirty="0"/>
              <a:t>n</a:t>
            </a:r>
            <a:r>
              <a:rPr spc="-355" dirty="0"/>
              <a:t>e</a:t>
            </a:r>
            <a:r>
              <a:rPr spc="-350" dirty="0"/>
              <a:t>e</a:t>
            </a:r>
            <a:r>
              <a:rPr spc="-275" dirty="0"/>
              <a:t>r</a:t>
            </a:r>
            <a:r>
              <a:rPr spc="-130" dirty="0"/>
              <a:t>i</a:t>
            </a:r>
            <a:r>
              <a:rPr spc="-330" dirty="0"/>
              <a:t>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289546"/>
            <a:ext cx="12192000" cy="527685"/>
          </a:xfrm>
          <a:custGeom>
            <a:avLst/>
            <a:gdLst/>
            <a:ahLst/>
            <a:cxnLst/>
            <a:rect l="l" t="t" r="r" b="b"/>
            <a:pathLst>
              <a:path w="12192000" h="527684">
                <a:moveTo>
                  <a:pt x="12192000" y="0"/>
                </a:moveTo>
                <a:lnTo>
                  <a:pt x="0" y="0"/>
                </a:lnTo>
                <a:lnTo>
                  <a:pt x="0" y="527304"/>
                </a:lnTo>
                <a:lnTo>
                  <a:pt x="12192000" y="52730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6334" y="1382013"/>
            <a:ext cx="1191450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altLang="en-US" sz="3200" dirty="0"/>
              <a:t>GA Requirements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5" dirty="0"/>
              <a:t>Program</a:t>
            </a:r>
            <a:r>
              <a:rPr spc="-50" dirty="0"/>
              <a:t> </a:t>
            </a:r>
            <a:r>
              <a:rPr spc="-20" dirty="0"/>
              <a:t>Name:B.Tech(CSE)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B3FE4-4CEB-405C-B8FF-1FB0F87A2A05}"/>
              </a:ext>
            </a:extLst>
          </p:cNvPr>
          <p:cNvSpPr txBox="1"/>
          <p:nvPr/>
        </p:nvSpPr>
        <p:spPr>
          <a:xfrm>
            <a:off x="381000" y="2595488"/>
            <a:ext cx="11719839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/>
              <a:t>The fitness function is defined over the genetic representation and measures the </a:t>
            </a:r>
            <a:r>
              <a:rPr lang="en-US" altLang="en-US" sz="2000" i="1" dirty="0"/>
              <a:t>quality</a:t>
            </a:r>
            <a:r>
              <a:rPr lang="en-US" altLang="en-US" sz="2000" dirty="0"/>
              <a:t> of the represented solution. </a:t>
            </a: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/>
              <a:t>The fitness function is always problem dependent. </a:t>
            </a: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/>
              <a:t>For instance, in the </a:t>
            </a:r>
            <a:r>
              <a:rPr lang="en-US" altLang="en-US" sz="2000" dirty="0">
                <a:hlinkClick r:id="rId2" tooltip="Knapsack problem"/>
              </a:rPr>
              <a:t>knapsack problem</a:t>
            </a:r>
            <a:r>
              <a:rPr lang="en-US" altLang="en-US" sz="2000" dirty="0"/>
              <a:t>, we want to maximize the total value of objects that we can put in a knapsack of some fixed capacity. </a:t>
            </a: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/>
              <a:t>A representation of a solution might be an array of bits, where each bit represents a different object, and the value of the bit (0 or 1) represents whether or not the object is in the knapsack. </a:t>
            </a: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/>
              <a:t>Not every such representation is valid, as the size of objects may exceed the capacity of the knapsack. </a:t>
            </a: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/>
              <a:t>The </a:t>
            </a:r>
            <a:r>
              <a:rPr lang="en-US" altLang="en-US" sz="2000" i="1" dirty="0"/>
              <a:t>fitness</a:t>
            </a:r>
            <a:r>
              <a:rPr lang="en-US" altLang="en-US" sz="2000" dirty="0"/>
              <a:t> of the solution is the sum of values of all objects in the knapsack if the representation is valid, or 0 otherwise. In some problems, it is hard or even impossible to define the fitness expression; in these cases, interactive genetic algorithms are used.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1228</Words>
  <Application>Microsoft Office PowerPoint</Application>
  <PresentationFormat>Widescreen</PresentationFormat>
  <Paragraphs>139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Arial Black</vt:lpstr>
      <vt:lpstr>Bahnschrift</vt:lpstr>
      <vt:lpstr>Calibri</vt:lpstr>
      <vt:lpstr>Georgia</vt:lpstr>
      <vt:lpstr>Times New Roman</vt:lpstr>
      <vt:lpstr>Wingdings</vt:lpstr>
      <vt:lpstr>Office Theme</vt:lpstr>
      <vt:lpstr>School of Computing Scienceand Engineering</vt:lpstr>
      <vt:lpstr>School of Computing Scienceand Engineering</vt:lpstr>
      <vt:lpstr>School of Computing Scienceand Engineering</vt:lpstr>
      <vt:lpstr>School of Computing Scienceand Engineering</vt:lpstr>
      <vt:lpstr>School of Computing Scienceand Engineering</vt:lpstr>
      <vt:lpstr>School of Computing Scienceand Engineering</vt:lpstr>
      <vt:lpstr>School of Computing Scienceand Engineering</vt:lpstr>
      <vt:lpstr>School of Computing Scienceand Engineering</vt:lpstr>
      <vt:lpstr>School of Computing Scienceand Engineering</vt:lpstr>
      <vt:lpstr>School of Computing Scienceand Engineering</vt:lpstr>
      <vt:lpstr>School of Computing Scienceand Engineering</vt:lpstr>
      <vt:lpstr>School of Computing Scienceand Engineering</vt:lpstr>
      <vt:lpstr>School of Computing Scienceand Engineering</vt:lpstr>
      <vt:lpstr>School of Computing Scienceand Engineering</vt:lpstr>
      <vt:lpstr>School of Computing Scienceand Engineering</vt:lpstr>
      <vt:lpstr>School of Computing Scienceand Engineering</vt:lpstr>
      <vt:lpstr>School of Computing Scienceand Engineering</vt:lpstr>
      <vt:lpstr>School of Computing Scienceand Engineering</vt:lpstr>
      <vt:lpstr>School of Computing Scienceand Engineering</vt:lpstr>
      <vt:lpstr>School of Computing Scienceand Engineering</vt:lpstr>
      <vt:lpstr>School of Computing Scienceand Engineering</vt:lpstr>
      <vt:lpstr>School of Computing Scienceand Engineering</vt:lpstr>
      <vt:lpstr>School of Computing Scienceand Engineering</vt:lpstr>
      <vt:lpstr>School of Computing Scienceand Engineering</vt:lpstr>
      <vt:lpstr>School of Computing Scienceand Engineering</vt:lpstr>
      <vt:lpstr>School of Computing Scienceand Engineering</vt:lpstr>
      <vt:lpstr>Continue…….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Pragya Kumari</dc:creator>
  <cp:lastModifiedBy>Nadeem Sarwar</cp:lastModifiedBy>
  <cp:revision>5</cp:revision>
  <dcterms:created xsi:type="dcterms:W3CDTF">2022-10-13T07:48:08Z</dcterms:created>
  <dcterms:modified xsi:type="dcterms:W3CDTF">2022-10-13T09:03:36Z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2022-03-02T00:00:00Z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2022-10-13T00:00:00Z</vt:filetime>
  </property>
</Properties>
</file>