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94660"/>
  </p:normalViewPr>
  <p:slideViewPr>
    <p:cSldViewPr snapToGrid="0">
      <p:cViewPr varScale="1">
        <p:scale>
          <a:sx n="41" d="100"/>
          <a:sy n="41" d="100"/>
        </p:scale>
        <p:origin x="21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4499D-B18B-4CD9-B6AE-6C6F0D039884}" type="datetimeFigureOut">
              <a:rPr lang="en-IN" smtClean="0"/>
              <a:t>23-11-2021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60A3C-0E1C-4DA4-A214-9D9903ADF203}" type="slidenum">
              <a:rPr lang="en-IN" smtClean="0"/>
              <a:t>‹#›</a:t>
            </a:fld>
            <a:endParaRPr lang="en-IN"/>
          </a:p>
        </p:txBody>
      </p:sp>
    </p:spTree>
    <p:extLst>
      <p:ext uri="{BB962C8B-B14F-4D97-AF65-F5344CB8AC3E}">
        <p14:creationId xmlns:p14="http://schemas.microsoft.com/office/powerpoint/2010/main" val="415144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860A3C-0E1C-4DA4-A214-9D9903ADF203}" type="slidenum">
              <a:rPr lang="en-IN" smtClean="0"/>
              <a:t>12</a:t>
            </a:fld>
            <a:endParaRPr lang="en-IN"/>
          </a:p>
        </p:txBody>
      </p:sp>
    </p:spTree>
    <p:extLst>
      <p:ext uri="{BB962C8B-B14F-4D97-AF65-F5344CB8AC3E}">
        <p14:creationId xmlns:p14="http://schemas.microsoft.com/office/powerpoint/2010/main" val="389093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860A3C-0E1C-4DA4-A214-9D9903ADF203}" type="slidenum">
              <a:rPr lang="en-IN" smtClean="0"/>
              <a:t>13</a:t>
            </a:fld>
            <a:endParaRPr lang="en-IN"/>
          </a:p>
        </p:txBody>
      </p:sp>
    </p:spTree>
    <p:extLst>
      <p:ext uri="{BB962C8B-B14F-4D97-AF65-F5344CB8AC3E}">
        <p14:creationId xmlns:p14="http://schemas.microsoft.com/office/powerpoint/2010/main" val="125282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33D4-993D-4E07-9B52-0813EC216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E85738-F781-4944-BC15-631635C28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8405DF-CDAB-4F3E-87D1-0426F92DD215}"/>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5" name="Footer Placeholder 4">
            <a:extLst>
              <a:ext uri="{FF2B5EF4-FFF2-40B4-BE49-F238E27FC236}">
                <a16:creationId xmlns:a16="http://schemas.microsoft.com/office/drawing/2014/main" id="{C0153CB0-D341-44D7-8F06-45561A77B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922AF-6F1F-4277-9A33-624834F5E248}"/>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78767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D6F6-1C21-4764-82EF-7984A695A2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54CD6-56BC-436C-B1D6-C5F5AAA910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FFF36-DCB9-41AD-BAB5-F8473B3BC83C}"/>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5" name="Footer Placeholder 4">
            <a:extLst>
              <a:ext uri="{FF2B5EF4-FFF2-40B4-BE49-F238E27FC236}">
                <a16:creationId xmlns:a16="http://schemas.microsoft.com/office/drawing/2014/main" id="{DB1E4630-34D8-4F3A-9894-CBF4E462D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F6E0B-2399-409E-A78F-17F78BC82F85}"/>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370575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0C3DF-99DA-4703-81D4-EECFECC45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4095EF-5DC7-42D3-8968-215B7BEB8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EA918-D0D5-4B66-B002-C9E064FEBB45}"/>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5" name="Footer Placeholder 4">
            <a:extLst>
              <a:ext uri="{FF2B5EF4-FFF2-40B4-BE49-F238E27FC236}">
                <a16:creationId xmlns:a16="http://schemas.microsoft.com/office/drawing/2014/main" id="{88C6BEAC-ACDA-4B3D-A13F-E1F05EF88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01CBD-6C1B-49D9-B988-119CAA11819D}"/>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235290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9C6A-1B76-4F3B-AF25-AAF3ACC2D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36DB3-EC65-4AA0-BC9E-033BE2D33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1B8C97-7784-4D4C-BEFA-4EA29D577C39}"/>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5" name="Footer Placeholder 4">
            <a:extLst>
              <a:ext uri="{FF2B5EF4-FFF2-40B4-BE49-F238E27FC236}">
                <a16:creationId xmlns:a16="http://schemas.microsoft.com/office/drawing/2014/main" id="{B73CE15B-992E-461E-8207-E353E7955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6A2CF-FDFE-49BB-9080-75B3EE6FCDA7}"/>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194597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70A3-EBB6-4D54-ACD9-53561988E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319D89-16A7-4C2A-82A2-526355B68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6A89F-CAC3-48CD-BB88-446AE14002C9}"/>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5" name="Footer Placeholder 4">
            <a:extLst>
              <a:ext uri="{FF2B5EF4-FFF2-40B4-BE49-F238E27FC236}">
                <a16:creationId xmlns:a16="http://schemas.microsoft.com/office/drawing/2014/main" id="{D2184EE7-CB67-4564-97C7-E7709F4E71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F2512-E9B8-4A77-88B0-004C863C1435}"/>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316793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BBCC-56C0-4AB1-865D-D95753BC0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8CE369-D843-4BA9-8589-7158FDE89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B4C8C1-2A02-4C9E-877E-9AEA1AD21F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07FB38-BD3E-40A1-BDEE-915FD99E7099}"/>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6" name="Footer Placeholder 5">
            <a:extLst>
              <a:ext uri="{FF2B5EF4-FFF2-40B4-BE49-F238E27FC236}">
                <a16:creationId xmlns:a16="http://schemas.microsoft.com/office/drawing/2014/main" id="{51508670-3EA0-4CD5-92DB-26F87FC0F0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2FDC38-A9C2-4315-87C9-A98C6A2FD539}"/>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369197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C413-B5AD-4247-B579-0C9DF6846A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B5412-A5CA-484F-B9FA-462CA270A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8AD19-DA74-46EC-A530-96B2C27E0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36D49-E11C-44B1-94D7-8D15BA9E7C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9D72E-D45B-4E14-88CF-3A62C7163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74002-D6A5-4837-B5FA-39DF50424669}"/>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8" name="Footer Placeholder 7">
            <a:extLst>
              <a:ext uri="{FF2B5EF4-FFF2-40B4-BE49-F238E27FC236}">
                <a16:creationId xmlns:a16="http://schemas.microsoft.com/office/drawing/2014/main" id="{14AE3DF1-5DC9-4812-8CA3-8EFB74B45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2C09B4-EFB4-4481-BA08-1D44D7F585C9}"/>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80580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9051-4D80-4212-9491-547748CFF2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EB9E1A-BB29-4A18-994E-9CF5A8F62BB1}"/>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4" name="Footer Placeholder 3">
            <a:extLst>
              <a:ext uri="{FF2B5EF4-FFF2-40B4-BE49-F238E27FC236}">
                <a16:creationId xmlns:a16="http://schemas.microsoft.com/office/drawing/2014/main" id="{A2946F04-29B2-4963-A92C-C40BF7F3E5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A0FFEE-0C43-4156-9556-24CE1F6A3817}"/>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320378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22DBD-3027-417A-B6F0-D8BFA2371B04}"/>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3" name="Footer Placeholder 2">
            <a:extLst>
              <a:ext uri="{FF2B5EF4-FFF2-40B4-BE49-F238E27FC236}">
                <a16:creationId xmlns:a16="http://schemas.microsoft.com/office/drawing/2014/main" id="{E6DD4BF5-4AD9-46B2-A878-224979A6A8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3F9052-1F2F-4EA0-A745-467BF7E82E54}"/>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145269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6B43-1421-44F8-A7B6-2C5899521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9405CD-B619-4B94-AD4F-74870D3CD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C433EA-F8EB-4D74-8F0E-01636B91C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B7D3B-7C2B-4CF1-AFB7-910421D38D86}"/>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6" name="Footer Placeholder 5">
            <a:extLst>
              <a:ext uri="{FF2B5EF4-FFF2-40B4-BE49-F238E27FC236}">
                <a16:creationId xmlns:a16="http://schemas.microsoft.com/office/drawing/2014/main" id="{F812C7D8-72CB-4848-928F-E5EB4114D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DCFD4-86B4-46DD-91C5-80CBD9EB61EC}"/>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103924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9B7B-23C6-4C4D-89CC-26B2052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BF8AD7-FA74-47CD-A891-805A7E552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53764B-30ED-467F-8FEA-1E730D9FC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4F155-681B-4129-8165-5B8D0DEFCB21}"/>
              </a:ext>
            </a:extLst>
          </p:cNvPr>
          <p:cNvSpPr>
            <a:spLocks noGrp="1"/>
          </p:cNvSpPr>
          <p:nvPr>
            <p:ph type="dt" sz="half" idx="10"/>
          </p:nvPr>
        </p:nvSpPr>
        <p:spPr/>
        <p:txBody>
          <a:bodyPr/>
          <a:lstStyle/>
          <a:p>
            <a:fld id="{44C538BC-D84B-41FD-A81A-051045433C9F}" type="datetimeFigureOut">
              <a:rPr lang="en-IN" smtClean="0"/>
              <a:t>23-11-2021</a:t>
            </a:fld>
            <a:endParaRPr lang="en-IN"/>
          </a:p>
        </p:txBody>
      </p:sp>
      <p:sp>
        <p:nvSpPr>
          <p:cNvPr id="6" name="Footer Placeholder 5">
            <a:extLst>
              <a:ext uri="{FF2B5EF4-FFF2-40B4-BE49-F238E27FC236}">
                <a16:creationId xmlns:a16="http://schemas.microsoft.com/office/drawing/2014/main" id="{6FFF3D9C-E653-4083-85E7-77325713C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5FBB47-EFFE-4058-A8A2-23BB9CBC3432}"/>
              </a:ext>
            </a:extLst>
          </p:cNvPr>
          <p:cNvSpPr>
            <a:spLocks noGrp="1"/>
          </p:cNvSpPr>
          <p:nvPr>
            <p:ph type="sldNum" sz="quarter" idx="12"/>
          </p:nvPr>
        </p:nvSpPr>
        <p:spPr/>
        <p:txBody>
          <a:bodyPr/>
          <a:lstStyle/>
          <a:p>
            <a:fld id="{AA263743-6C70-42E7-B453-7CB01AE47420}" type="slidenum">
              <a:rPr lang="en-IN" smtClean="0"/>
              <a:t>‹#›</a:t>
            </a:fld>
            <a:endParaRPr lang="en-IN"/>
          </a:p>
        </p:txBody>
      </p:sp>
    </p:spTree>
    <p:extLst>
      <p:ext uri="{BB962C8B-B14F-4D97-AF65-F5344CB8AC3E}">
        <p14:creationId xmlns:p14="http://schemas.microsoft.com/office/powerpoint/2010/main" val="105723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F8B52-8904-4A87-8977-C608A462F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AB5AE-10D3-4CE2-A5FC-A1EBB36F0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2E341-78B1-4E25-91D3-4E8A6D077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538BC-D84B-41FD-A81A-051045433C9F}" type="datetimeFigureOut">
              <a:rPr lang="en-IN" smtClean="0"/>
              <a:t>23-11-2021</a:t>
            </a:fld>
            <a:endParaRPr lang="en-IN"/>
          </a:p>
        </p:txBody>
      </p:sp>
      <p:sp>
        <p:nvSpPr>
          <p:cNvPr id="5" name="Footer Placeholder 4">
            <a:extLst>
              <a:ext uri="{FF2B5EF4-FFF2-40B4-BE49-F238E27FC236}">
                <a16:creationId xmlns:a16="http://schemas.microsoft.com/office/drawing/2014/main" id="{24B9F6DD-D8AA-49BF-BD2C-D1C30AB91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E07A35-A3CD-4AC9-A3C1-EB810FEF5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63743-6C70-42E7-B453-7CB01AE47420}" type="slidenum">
              <a:rPr lang="en-IN" smtClean="0"/>
              <a:t>‹#›</a:t>
            </a:fld>
            <a:endParaRPr lang="en-IN"/>
          </a:p>
        </p:txBody>
      </p:sp>
    </p:spTree>
    <p:extLst>
      <p:ext uri="{BB962C8B-B14F-4D97-AF65-F5344CB8AC3E}">
        <p14:creationId xmlns:p14="http://schemas.microsoft.com/office/powerpoint/2010/main" val="3107077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EC14-A138-401D-B076-D5681610BDB0}"/>
              </a:ext>
            </a:extLst>
          </p:cNvPr>
          <p:cNvSpPr>
            <a:spLocks noGrp="1"/>
          </p:cNvSpPr>
          <p:nvPr>
            <p:ph type="ctrTitle"/>
          </p:nvPr>
        </p:nvSpPr>
        <p:spPr>
          <a:xfrm>
            <a:off x="581891" y="166255"/>
            <a:ext cx="11388436" cy="1629294"/>
          </a:xfrm>
        </p:spPr>
        <p:txBody>
          <a:bodyPr>
            <a:normAutofit fontScale="90000"/>
          </a:bodyPr>
          <a:lstStyle/>
          <a:p>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4000" b="1" u="sng"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Lost items Management</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id="{8544BD6D-5285-4977-BD9A-2797E965FE00}"/>
              </a:ext>
            </a:extLst>
          </p:cNvPr>
          <p:cNvGraphicFramePr>
            <a:graphicFrameLocks noGrp="1"/>
          </p:cNvGraphicFramePr>
          <p:nvPr>
            <p:extLst>
              <p:ext uri="{D42A27DB-BD31-4B8C-83A1-F6EECF244321}">
                <p14:modId xmlns:p14="http://schemas.microsoft.com/office/powerpoint/2010/main" val="3993748998"/>
              </p:ext>
            </p:extLst>
          </p:nvPr>
        </p:nvGraphicFramePr>
        <p:xfrm>
          <a:off x="2133600" y="1523999"/>
          <a:ext cx="8144511" cy="2334894"/>
        </p:xfrm>
        <a:graphic>
          <a:graphicData uri="http://schemas.openxmlformats.org/drawingml/2006/table">
            <a:tbl>
              <a:tblPr firstRow="1" firstCol="1" lastRow="1" lastCol="1" bandRow="1" bandCol="1"/>
              <a:tblGrid>
                <a:gridCol w="883368">
                  <a:extLst>
                    <a:ext uri="{9D8B030D-6E8A-4147-A177-3AD203B41FA5}">
                      <a16:colId xmlns:a16="http://schemas.microsoft.com/office/drawing/2014/main" val="1963617739"/>
                    </a:ext>
                  </a:extLst>
                </a:gridCol>
                <a:gridCol w="1991833">
                  <a:extLst>
                    <a:ext uri="{9D8B030D-6E8A-4147-A177-3AD203B41FA5}">
                      <a16:colId xmlns:a16="http://schemas.microsoft.com/office/drawing/2014/main" val="119060573"/>
                    </a:ext>
                  </a:extLst>
                </a:gridCol>
                <a:gridCol w="2184774">
                  <a:extLst>
                    <a:ext uri="{9D8B030D-6E8A-4147-A177-3AD203B41FA5}">
                      <a16:colId xmlns:a16="http://schemas.microsoft.com/office/drawing/2014/main" val="2819212610"/>
                    </a:ext>
                  </a:extLst>
                </a:gridCol>
                <a:gridCol w="2032187">
                  <a:extLst>
                    <a:ext uri="{9D8B030D-6E8A-4147-A177-3AD203B41FA5}">
                      <a16:colId xmlns:a16="http://schemas.microsoft.com/office/drawing/2014/main" val="2217491977"/>
                    </a:ext>
                  </a:extLst>
                </a:gridCol>
                <a:gridCol w="1052349">
                  <a:extLst>
                    <a:ext uri="{9D8B030D-6E8A-4147-A177-3AD203B41FA5}">
                      <a16:colId xmlns:a16="http://schemas.microsoft.com/office/drawing/2014/main" val="3008736364"/>
                    </a:ext>
                  </a:extLst>
                </a:gridCol>
              </a:tblGrid>
              <a:tr h="620613">
                <a:tc>
                  <a:txBody>
                    <a:bodyPr/>
                    <a:lstStyle/>
                    <a:p>
                      <a:pPr marL="179705" marR="167005" algn="ctr">
                        <a:spcBef>
                          <a:spcPts val="28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84455" marR="72390" algn="ctr">
                        <a:spcBef>
                          <a:spcPts val="28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Admission</a:t>
                      </a:r>
                      <a:r>
                        <a:rPr lang="en-US" sz="1800" b="1" spc="-50">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78105" marR="64135" algn="ctr">
                        <a:spcBef>
                          <a:spcPts val="28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Student</a:t>
                      </a:r>
                      <a:r>
                        <a:rPr lang="en-US" sz="1800" b="1" spc="-35">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242570" marR="229870" algn="ctr">
                        <a:spcBef>
                          <a:spcPts val="28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Degree</a:t>
                      </a:r>
                      <a:r>
                        <a:rPr lang="en-US" sz="1800" b="1" spc="-55">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a:t>
                      </a:r>
                      <a:r>
                        <a:rPr lang="en-US" sz="1800" b="1" spc="-15">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Branch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13690" marR="297815" algn="ctr">
                        <a:spcBef>
                          <a:spcPts val="28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770789"/>
                  </a:ext>
                </a:extLst>
              </a:tr>
              <a:tr h="620613">
                <a:tc>
                  <a:txBody>
                    <a:bodyPr/>
                    <a:lstStyle/>
                    <a:p>
                      <a:pPr marL="179705" marR="165735" algn="ctr">
                        <a:spcBef>
                          <a:spcPts val="215"/>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36195" marR="72390" algn="ctr">
                        <a:spcBef>
                          <a:spcPts val="215"/>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20SCSE1010759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29210" marR="66675" algn="ctr">
                        <a:spcBef>
                          <a:spcPts val="215"/>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Pallavi Kumari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242570" marR="226695" algn="ctr">
                        <a:spcBef>
                          <a:spcPts val="215"/>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B.TECH</a:t>
                      </a:r>
                      <a:r>
                        <a:rPr lang="en-US" sz="1800" spc="3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spc="-3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312420" marR="297815" algn="ctr">
                        <a:spcBef>
                          <a:spcPts val="215"/>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III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398794705"/>
                  </a:ext>
                </a:extLst>
              </a:tr>
              <a:tr h="546834">
                <a:tc>
                  <a:txBody>
                    <a:bodyPr/>
                    <a:lstStyle/>
                    <a:p>
                      <a:pPr marL="179705" marR="165735" algn="ctr">
                        <a:spcBef>
                          <a:spcPts val="28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72390" algn="ctr">
                        <a:spcBef>
                          <a:spcPts val="28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20SCSE1010767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66675" algn="ctr">
                        <a:spcBef>
                          <a:spcPts val="28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Md Nadeem Sarwar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42570" marR="226695" algn="ctr">
                        <a:spcBef>
                          <a:spcPts val="28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B.TECH</a:t>
                      </a:r>
                      <a:r>
                        <a:rPr lang="en-US" sz="1800" spc="-55">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Times New Roman" panose="02020603050405020304" pitchFamily="18" charset="0"/>
                        </a:rPr>
                        <a:t>/</a:t>
                      </a:r>
                      <a:r>
                        <a:rPr lang="en-US" sz="1800" spc="-4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Times New Roman" panose="02020603050405020304" pitchFamily="18" charset="0"/>
                        </a:rPr>
                        <a:t>AIML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2420" marR="297815" algn="ctr">
                        <a:spcBef>
                          <a:spcPts val="28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III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712293"/>
                  </a:ext>
                </a:extLst>
              </a:tr>
              <a:tr h="546834">
                <a:tc>
                  <a:txBody>
                    <a:bodyPr/>
                    <a:lstStyle/>
                    <a:p>
                      <a:pPr marL="179705" marR="165735" algn="ctr">
                        <a:spcBef>
                          <a:spcPts val="28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84455" marR="70485" algn="ctr">
                        <a:spcBef>
                          <a:spcPts val="28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20SCSE1010729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29845" marR="66675" algn="ctr">
                        <a:spcBef>
                          <a:spcPts val="280"/>
                        </a:spcBef>
                        <a:spcAft>
                          <a:spcPts val="0"/>
                        </a:spcAft>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Ziyauddin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Zamir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242570" marR="226695" algn="ctr">
                        <a:spcBef>
                          <a:spcPts val="28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B.TECH</a:t>
                      </a:r>
                      <a:r>
                        <a:rPr lang="en-US" sz="1800" spc="-6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spc="-45">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312420" marR="297815" algn="ctr">
                        <a:spcBef>
                          <a:spcPts val="28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III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753440305"/>
                  </a:ext>
                </a:extLst>
              </a:tr>
            </a:tbl>
          </a:graphicData>
        </a:graphic>
      </p:graphicFrame>
      <p:sp>
        <p:nvSpPr>
          <p:cNvPr id="4" name="object 3">
            <a:extLst>
              <a:ext uri="{FF2B5EF4-FFF2-40B4-BE49-F238E27FC236}">
                <a16:creationId xmlns:a16="http://schemas.microsoft.com/office/drawing/2014/main" id="{AB9908C2-59DB-43F4-8CDA-41B5BD05DC94}"/>
              </a:ext>
            </a:extLst>
          </p:cNvPr>
          <p:cNvSpPr txBox="1"/>
          <p:nvPr/>
        </p:nvSpPr>
        <p:spPr>
          <a:xfrm>
            <a:off x="4603496" y="3887356"/>
            <a:ext cx="2736215" cy="829944"/>
          </a:xfrm>
          <a:prstGeom prst="rect">
            <a:avLst/>
          </a:prstGeom>
        </p:spPr>
        <p:txBody>
          <a:bodyPr vert="horz" wrap="square" lIns="0" tIns="109220" rIns="0" bIns="0" rtlCol="0">
            <a:spAutoFit/>
          </a:bodyPr>
          <a:lstStyle/>
          <a:p>
            <a:pPr algn="ctr">
              <a:lnSpc>
                <a:spcPct val="100000"/>
              </a:lnSpc>
              <a:spcBef>
                <a:spcPts val="860"/>
              </a:spcBef>
            </a:pPr>
            <a:r>
              <a:rPr sz="2000" b="1" dirty="0">
                <a:latin typeface="Times New Roman"/>
                <a:cs typeface="Times New Roman"/>
              </a:rPr>
              <a:t>Under</a:t>
            </a:r>
            <a:r>
              <a:rPr sz="2000" b="1" spc="-70" dirty="0">
                <a:latin typeface="Times New Roman"/>
                <a:cs typeface="Times New Roman"/>
              </a:rPr>
              <a:t> </a:t>
            </a:r>
            <a:r>
              <a:rPr sz="2000" b="1" dirty="0">
                <a:latin typeface="Times New Roman"/>
                <a:cs typeface="Times New Roman"/>
              </a:rPr>
              <a:t>the</a:t>
            </a:r>
            <a:r>
              <a:rPr sz="2000" b="1" spc="-45" dirty="0">
                <a:latin typeface="Times New Roman"/>
                <a:cs typeface="Times New Roman"/>
              </a:rPr>
              <a:t> </a:t>
            </a:r>
            <a:r>
              <a:rPr sz="2000" b="1" dirty="0">
                <a:latin typeface="Times New Roman"/>
                <a:cs typeface="Times New Roman"/>
              </a:rPr>
              <a:t>Supervision</a:t>
            </a:r>
            <a:r>
              <a:rPr sz="2000" b="1" spc="-5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61594" algn="ctr">
              <a:lnSpc>
                <a:spcPct val="100000"/>
              </a:lnSpc>
              <a:spcBef>
                <a:spcPts val="770"/>
              </a:spcBef>
            </a:pPr>
            <a:r>
              <a:rPr sz="2000" b="1" dirty="0">
                <a:latin typeface="Times New Roman"/>
                <a:cs typeface="Times New Roman"/>
              </a:rPr>
              <a:t>Ms.</a:t>
            </a:r>
            <a:r>
              <a:rPr sz="2000" b="1" spc="-45" dirty="0">
                <a:latin typeface="Times New Roman"/>
                <a:cs typeface="Times New Roman"/>
              </a:rPr>
              <a:t> </a:t>
            </a:r>
            <a:r>
              <a:rPr lang="en-IN" sz="2000" b="1" spc="-45" dirty="0">
                <a:latin typeface="Times New Roman"/>
                <a:cs typeface="Times New Roman"/>
              </a:rPr>
              <a:t>Shivani Sharma</a:t>
            </a:r>
            <a:endParaRPr sz="2000" dirty="0">
              <a:latin typeface="Times New Roman"/>
              <a:cs typeface="Times New Roman"/>
            </a:endParaRPr>
          </a:p>
        </p:txBody>
      </p:sp>
      <p:pic>
        <p:nvPicPr>
          <p:cNvPr id="5" name="object 4">
            <a:extLst>
              <a:ext uri="{FF2B5EF4-FFF2-40B4-BE49-F238E27FC236}">
                <a16:creationId xmlns:a16="http://schemas.microsoft.com/office/drawing/2014/main" id="{3E3A7FC9-CA12-410B-A591-C1769564FE24}"/>
              </a:ext>
            </a:extLst>
          </p:cNvPr>
          <p:cNvPicPr/>
          <p:nvPr/>
        </p:nvPicPr>
        <p:blipFill>
          <a:blip r:embed="rId2" cstate="print"/>
          <a:stretch>
            <a:fillRect/>
          </a:stretch>
        </p:blipFill>
        <p:spPr>
          <a:xfrm>
            <a:off x="5486400" y="4808358"/>
            <a:ext cx="963064" cy="767189"/>
          </a:xfrm>
          <a:prstGeom prst="rect">
            <a:avLst/>
          </a:prstGeom>
        </p:spPr>
      </p:pic>
      <p:sp>
        <p:nvSpPr>
          <p:cNvPr id="6" name="object 6">
            <a:extLst>
              <a:ext uri="{FF2B5EF4-FFF2-40B4-BE49-F238E27FC236}">
                <a16:creationId xmlns:a16="http://schemas.microsoft.com/office/drawing/2014/main" id="{1B01D4F8-7B0C-4315-B415-212C7C4C2311}"/>
              </a:ext>
            </a:extLst>
          </p:cNvPr>
          <p:cNvSpPr txBox="1"/>
          <p:nvPr/>
        </p:nvSpPr>
        <p:spPr>
          <a:xfrm>
            <a:off x="3451352" y="5675782"/>
            <a:ext cx="5041265" cy="941069"/>
          </a:xfrm>
          <a:prstGeom prst="rect">
            <a:avLst/>
          </a:prstGeom>
        </p:spPr>
        <p:txBody>
          <a:bodyPr vert="horz" wrap="square" lIns="0" tIns="13335" rIns="0" bIns="0" rtlCol="0">
            <a:spAutoFit/>
          </a:bodyPr>
          <a:lstStyle/>
          <a:p>
            <a:pPr algn="ctr">
              <a:lnSpc>
                <a:spcPct val="100000"/>
              </a:lnSpc>
              <a:spcBef>
                <a:spcPts val="105"/>
              </a:spcBef>
            </a:pPr>
            <a:r>
              <a:rPr sz="2000" b="1" dirty="0">
                <a:latin typeface="Times New Roman"/>
                <a:cs typeface="Times New Roman"/>
              </a:rPr>
              <a:t>School</a:t>
            </a:r>
            <a:r>
              <a:rPr sz="2000" b="1" spc="-35"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dirty="0">
                <a:latin typeface="Times New Roman"/>
                <a:cs typeface="Times New Roman"/>
              </a:rPr>
              <a:t>Computing</a:t>
            </a:r>
            <a:r>
              <a:rPr sz="2000" b="1" spc="-45" dirty="0">
                <a:latin typeface="Times New Roman"/>
                <a:cs typeface="Times New Roman"/>
              </a:rPr>
              <a:t> </a:t>
            </a:r>
            <a:r>
              <a:rPr sz="2000" b="1" dirty="0">
                <a:latin typeface="Times New Roman"/>
                <a:cs typeface="Times New Roman"/>
              </a:rPr>
              <a:t>Science</a:t>
            </a:r>
            <a:r>
              <a:rPr sz="2000" b="1" spc="-30" dirty="0">
                <a:latin typeface="Times New Roman"/>
                <a:cs typeface="Times New Roman"/>
              </a:rPr>
              <a:t> </a:t>
            </a:r>
            <a:r>
              <a:rPr sz="2000" b="1" dirty="0">
                <a:latin typeface="Times New Roman"/>
                <a:cs typeface="Times New Roman"/>
              </a:rPr>
              <a:t>and Engineering</a:t>
            </a:r>
            <a:endParaRPr sz="2000" dirty="0">
              <a:latin typeface="Times New Roman"/>
              <a:cs typeface="Times New Roman"/>
            </a:endParaRPr>
          </a:p>
          <a:p>
            <a:pPr marL="904240" marR="897890" algn="ctr">
              <a:lnSpc>
                <a:spcPct val="100000"/>
              </a:lnSpc>
            </a:pPr>
            <a:r>
              <a:rPr sz="2000" b="1" spc="-5" dirty="0">
                <a:latin typeface="Times New Roman"/>
                <a:cs typeface="Times New Roman"/>
              </a:rPr>
              <a:t>Greater</a:t>
            </a:r>
            <a:r>
              <a:rPr sz="2000" b="1" spc="-90" dirty="0">
                <a:latin typeface="Times New Roman"/>
                <a:cs typeface="Times New Roman"/>
              </a:rPr>
              <a:t> </a:t>
            </a:r>
            <a:r>
              <a:rPr sz="2000" b="1" dirty="0">
                <a:latin typeface="Times New Roman"/>
                <a:cs typeface="Times New Roman"/>
              </a:rPr>
              <a:t>Noida,</a:t>
            </a:r>
            <a:r>
              <a:rPr sz="2000" b="1" spc="-25" dirty="0">
                <a:latin typeface="Times New Roman"/>
                <a:cs typeface="Times New Roman"/>
              </a:rPr>
              <a:t> </a:t>
            </a:r>
            <a:r>
              <a:rPr sz="2000" b="1" dirty="0">
                <a:latin typeface="Times New Roman"/>
                <a:cs typeface="Times New Roman"/>
              </a:rPr>
              <a:t>Uttar</a:t>
            </a:r>
            <a:r>
              <a:rPr sz="2000" b="1" spc="-80" dirty="0">
                <a:latin typeface="Times New Roman"/>
                <a:cs typeface="Times New Roman"/>
              </a:rPr>
              <a:t> </a:t>
            </a:r>
            <a:r>
              <a:rPr sz="2000" b="1" dirty="0">
                <a:latin typeface="Times New Roman"/>
                <a:cs typeface="Times New Roman"/>
              </a:rPr>
              <a:t>Pradesh </a:t>
            </a:r>
            <a:r>
              <a:rPr sz="2000" b="1" spc="-484" dirty="0">
                <a:latin typeface="Times New Roman"/>
                <a:cs typeface="Times New Roman"/>
              </a:rPr>
              <a:t> </a:t>
            </a:r>
            <a:r>
              <a:rPr sz="2000" b="1" dirty="0">
                <a:latin typeface="Times New Roman"/>
                <a:cs typeface="Times New Roman"/>
              </a:rPr>
              <a:t>Fall</a:t>
            </a:r>
            <a:r>
              <a:rPr sz="2000" b="1" spc="-20" dirty="0">
                <a:latin typeface="Times New Roman"/>
                <a:cs typeface="Times New Roman"/>
              </a:rPr>
              <a:t> </a:t>
            </a:r>
            <a:r>
              <a:rPr sz="2000" b="1" dirty="0">
                <a:latin typeface="Times New Roman"/>
                <a:cs typeface="Times New Roman"/>
              </a:rPr>
              <a:t>2020</a:t>
            </a:r>
            <a:r>
              <a:rPr sz="2000" b="1" spc="-20" dirty="0">
                <a:latin typeface="Times New Roman"/>
                <a:cs typeface="Times New Roman"/>
              </a:rPr>
              <a:t> </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2021</a:t>
            </a:r>
            <a:endParaRPr sz="2000" dirty="0">
              <a:latin typeface="Times New Roman"/>
              <a:cs typeface="Times New Roman"/>
            </a:endParaRPr>
          </a:p>
        </p:txBody>
      </p:sp>
    </p:spTree>
    <p:extLst>
      <p:ext uri="{BB962C8B-B14F-4D97-AF65-F5344CB8AC3E}">
        <p14:creationId xmlns:p14="http://schemas.microsoft.com/office/powerpoint/2010/main" val="215351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B2171336-AAF1-4D8A-867B-956D737E4971}"/>
              </a:ext>
            </a:extLst>
          </p:cNvPr>
          <p:cNvGrpSpPr/>
          <p:nvPr/>
        </p:nvGrpSpPr>
        <p:grpSpPr>
          <a:xfrm>
            <a:off x="0" y="-1"/>
            <a:ext cx="3873731" cy="6858000"/>
            <a:chOff x="0" y="0"/>
            <a:chExt cx="4709160" cy="6858000"/>
          </a:xfrm>
          <a:solidFill>
            <a:schemeClr val="accent5">
              <a:lumMod val="50000"/>
            </a:schemeClr>
          </a:solidFill>
        </p:grpSpPr>
        <p:sp>
          <p:nvSpPr>
            <p:cNvPr id="3" name="object 3">
              <a:extLst>
                <a:ext uri="{FF2B5EF4-FFF2-40B4-BE49-F238E27FC236}">
                  <a16:creationId xmlns:a16="http://schemas.microsoft.com/office/drawing/2014/main" id="{41E9B6D7-CEF0-4BD1-A1EF-605CB4F2F3E4}"/>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4" name="object 4">
              <a:extLst>
                <a:ext uri="{FF2B5EF4-FFF2-40B4-BE49-F238E27FC236}">
                  <a16:creationId xmlns:a16="http://schemas.microsoft.com/office/drawing/2014/main" id="{4BCCFAB5-3C4F-49A4-96EA-BE91060E1CE7}"/>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sp>
        <p:nvSpPr>
          <p:cNvPr id="9" name="TextBox 8">
            <a:extLst>
              <a:ext uri="{FF2B5EF4-FFF2-40B4-BE49-F238E27FC236}">
                <a16:creationId xmlns:a16="http://schemas.microsoft.com/office/drawing/2014/main" id="{5C642493-6008-4115-BE4F-1D647D894B01}"/>
              </a:ext>
            </a:extLst>
          </p:cNvPr>
          <p:cNvSpPr txBox="1"/>
          <p:nvPr/>
        </p:nvSpPr>
        <p:spPr>
          <a:xfrm>
            <a:off x="777240" y="1812175"/>
            <a:ext cx="2148839" cy="707886"/>
          </a:xfrm>
          <a:prstGeom prst="rect">
            <a:avLst/>
          </a:prstGeom>
          <a:noFill/>
        </p:spPr>
        <p:txBody>
          <a:bodyPr wrap="square">
            <a:spAutoFit/>
          </a:bodyPr>
          <a:lstStyle/>
          <a:p>
            <a:r>
              <a:rPr lang="en-IN" sz="4000" b="1" i="0" dirty="0">
                <a:solidFill>
                  <a:schemeClr val="bg1"/>
                </a:solidFill>
                <a:effectLst/>
                <a:latin typeface="-apple-system"/>
              </a:rPr>
              <a:t>Activities</a:t>
            </a:r>
            <a:endParaRPr lang="en-IN" sz="4000" dirty="0">
              <a:solidFill>
                <a:schemeClr val="bg1"/>
              </a:solidFill>
            </a:endParaRPr>
          </a:p>
        </p:txBody>
      </p:sp>
      <p:sp>
        <p:nvSpPr>
          <p:cNvPr id="11" name="TextBox 10">
            <a:extLst>
              <a:ext uri="{FF2B5EF4-FFF2-40B4-BE49-F238E27FC236}">
                <a16:creationId xmlns:a16="http://schemas.microsoft.com/office/drawing/2014/main" id="{621DEEB2-C396-4CCA-8788-E2BA7AAFC380}"/>
              </a:ext>
            </a:extLst>
          </p:cNvPr>
          <p:cNvSpPr txBox="1"/>
          <p:nvPr/>
        </p:nvSpPr>
        <p:spPr>
          <a:xfrm>
            <a:off x="4650971" y="799742"/>
            <a:ext cx="6093228" cy="5632311"/>
          </a:xfrm>
          <a:prstGeom prst="rect">
            <a:avLst/>
          </a:prstGeom>
          <a:noFill/>
        </p:spPr>
        <p:txBody>
          <a:bodyPr wrap="square">
            <a:spAutoFit/>
          </a:bodyPr>
          <a:lstStyle/>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LoginActivity</a:t>
            </a:r>
            <a:r>
              <a:rPr lang="en-US" sz="2000" b="1" i="1" dirty="0">
                <a:solidFill>
                  <a:srgbClr val="24292F"/>
                </a:solidFill>
                <a:effectLst/>
                <a:latin typeface="-apple-system"/>
              </a:rPr>
              <a:t> - Activity for user to enter their email and password.</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RegisterActivity</a:t>
            </a:r>
            <a:r>
              <a:rPr lang="en-US" sz="2000" b="1" i="1" dirty="0">
                <a:solidFill>
                  <a:srgbClr val="24292F"/>
                </a:solidFill>
                <a:effectLst/>
                <a:latin typeface="-apple-system"/>
              </a:rPr>
              <a:t> - Activity for user to register for an account using their email and password.</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MainActivity</a:t>
            </a:r>
            <a:r>
              <a:rPr lang="en-US" sz="2000" b="1" i="1" dirty="0">
                <a:solidFill>
                  <a:srgbClr val="24292F"/>
                </a:solidFill>
                <a:effectLst/>
                <a:latin typeface="-apple-system"/>
              </a:rPr>
              <a:t> - Home activity for user to view between the Lost &amp; Found tab to see other users' post.</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MessageActivity</a:t>
            </a:r>
            <a:r>
              <a:rPr lang="en-US" sz="2000" b="1" i="1" dirty="0">
                <a:solidFill>
                  <a:srgbClr val="24292F"/>
                </a:solidFill>
                <a:effectLst/>
                <a:latin typeface="-apple-system"/>
              </a:rPr>
              <a:t> - Activity to allow user to message another user.</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MessageViewActivity</a:t>
            </a:r>
            <a:r>
              <a:rPr lang="en-US" sz="2000" b="1" i="1" dirty="0">
                <a:solidFill>
                  <a:srgbClr val="24292F"/>
                </a:solidFill>
                <a:effectLst/>
                <a:latin typeface="-apple-system"/>
              </a:rPr>
              <a:t> - Activity to view chats the user has created.</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PostActivity</a:t>
            </a:r>
            <a:r>
              <a:rPr lang="en-US" sz="2000" b="1" i="1" dirty="0">
                <a:solidFill>
                  <a:srgbClr val="24292F"/>
                </a:solidFill>
                <a:effectLst/>
                <a:latin typeface="-apple-system"/>
              </a:rPr>
              <a:t> - Activity to allow user to post for a lost or found item.</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PostViewActivity</a:t>
            </a:r>
            <a:r>
              <a:rPr lang="en-US" sz="2000" b="1" i="1" dirty="0">
                <a:solidFill>
                  <a:srgbClr val="24292F"/>
                </a:solidFill>
                <a:effectLst/>
                <a:latin typeface="-apple-system"/>
              </a:rPr>
              <a:t> - Activity to view other user’s post, either lost or found.</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ProfileActivity</a:t>
            </a:r>
            <a:r>
              <a:rPr lang="en-US" sz="2000" b="1" i="1" dirty="0">
                <a:solidFill>
                  <a:srgbClr val="24292F"/>
                </a:solidFill>
                <a:effectLst/>
                <a:latin typeface="-apple-system"/>
              </a:rPr>
              <a:t> - Activity to view the user's profile and edit user's information.</a:t>
            </a:r>
          </a:p>
          <a:p>
            <a:pPr algn="l">
              <a:buFont typeface="Arial" panose="020B0604020202020204" pitchFamily="34" charset="0"/>
              <a:buChar char="•"/>
            </a:pPr>
            <a:r>
              <a:rPr lang="en-US" sz="2000" b="1" i="1" dirty="0">
                <a:solidFill>
                  <a:srgbClr val="24292F"/>
                </a:solidFill>
                <a:effectLst/>
                <a:latin typeface="-apple-system"/>
              </a:rPr>
              <a:t> </a:t>
            </a:r>
            <a:r>
              <a:rPr lang="en-US" sz="2000" b="1" i="1" dirty="0" err="1">
                <a:solidFill>
                  <a:srgbClr val="24292F"/>
                </a:solidFill>
                <a:effectLst/>
                <a:latin typeface="-apple-system"/>
              </a:rPr>
              <a:t>ProfileViewActivity</a:t>
            </a:r>
            <a:r>
              <a:rPr lang="en-US" sz="2000" b="1" i="1" dirty="0">
                <a:solidFill>
                  <a:srgbClr val="24292F"/>
                </a:solidFill>
                <a:effectLst/>
                <a:latin typeface="-apple-system"/>
              </a:rPr>
              <a:t> - Activity to view other user's profile</a:t>
            </a:r>
          </a:p>
        </p:txBody>
      </p:sp>
      <p:pic>
        <p:nvPicPr>
          <p:cNvPr id="5122" name="Picture 2" descr="Lostings: Online Lost and Found | Submit Lost Items | Report Found Items">
            <a:extLst>
              <a:ext uri="{FF2B5EF4-FFF2-40B4-BE49-F238E27FC236}">
                <a16:creationId xmlns:a16="http://schemas.microsoft.com/office/drawing/2014/main" id="{50E1DA69-8FB7-43B4-9BD2-C77F0CF61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6" y="3923607"/>
            <a:ext cx="3524597" cy="216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36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CD5E530-CA09-4159-8DFD-AF70A40362EA}"/>
              </a:ext>
            </a:extLst>
          </p:cNvPr>
          <p:cNvGrpSpPr/>
          <p:nvPr/>
        </p:nvGrpSpPr>
        <p:grpSpPr>
          <a:xfrm>
            <a:off x="12859" y="-1"/>
            <a:ext cx="3873731" cy="6858000"/>
            <a:chOff x="0" y="0"/>
            <a:chExt cx="4709160" cy="6858000"/>
          </a:xfrm>
          <a:solidFill>
            <a:schemeClr val="accent5">
              <a:lumMod val="50000"/>
            </a:schemeClr>
          </a:solidFill>
        </p:grpSpPr>
        <p:sp>
          <p:nvSpPr>
            <p:cNvPr id="3" name="object 3">
              <a:extLst>
                <a:ext uri="{FF2B5EF4-FFF2-40B4-BE49-F238E27FC236}">
                  <a16:creationId xmlns:a16="http://schemas.microsoft.com/office/drawing/2014/main" id="{EE15B5F1-511E-4988-9072-E0462AD42EFD}"/>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4" name="object 4">
              <a:extLst>
                <a:ext uri="{FF2B5EF4-FFF2-40B4-BE49-F238E27FC236}">
                  <a16:creationId xmlns:a16="http://schemas.microsoft.com/office/drawing/2014/main" id="{181485E7-BBF8-41F2-814F-3FFB84A27FD2}"/>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sp>
        <p:nvSpPr>
          <p:cNvPr id="6" name="TextBox 5">
            <a:extLst>
              <a:ext uri="{FF2B5EF4-FFF2-40B4-BE49-F238E27FC236}">
                <a16:creationId xmlns:a16="http://schemas.microsoft.com/office/drawing/2014/main" id="{9E6B143D-46E4-4A89-951C-FB99BD4B74CD}"/>
              </a:ext>
            </a:extLst>
          </p:cNvPr>
          <p:cNvSpPr txBox="1"/>
          <p:nvPr/>
        </p:nvSpPr>
        <p:spPr>
          <a:xfrm>
            <a:off x="997527" y="498763"/>
            <a:ext cx="2360815" cy="646331"/>
          </a:xfrm>
          <a:prstGeom prst="rect">
            <a:avLst/>
          </a:prstGeom>
          <a:noFill/>
        </p:spPr>
        <p:txBody>
          <a:bodyPr wrap="square">
            <a:spAutoFit/>
          </a:bodyPr>
          <a:lstStyle/>
          <a:p>
            <a:r>
              <a:rPr lang="en-IN" sz="3600" b="1" i="0" dirty="0">
                <a:solidFill>
                  <a:schemeClr val="bg1"/>
                </a:solidFill>
                <a:effectLst/>
                <a:latin typeface="-apple-system"/>
              </a:rPr>
              <a:t>Fragments</a:t>
            </a:r>
            <a:endParaRPr lang="en-IN" sz="3600" dirty="0">
              <a:solidFill>
                <a:schemeClr val="bg1"/>
              </a:solidFill>
            </a:endParaRPr>
          </a:p>
        </p:txBody>
      </p:sp>
      <p:sp>
        <p:nvSpPr>
          <p:cNvPr id="8" name="TextBox 7">
            <a:extLst>
              <a:ext uri="{FF2B5EF4-FFF2-40B4-BE49-F238E27FC236}">
                <a16:creationId xmlns:a16="http://schemas.microsoft.com/office/drawing/2014/main" id="{97110CC7-CD69-436D-B857-A8D3E6FD5188}"/>
              </a:ext>
            </a:extLst>
          </p:cNvPr>
          <p:cNvSpPr txBox="1"/>
          <p:nvPr/>
        </p:nvSpPr>
        <p:spPr>
          <a:xfrm>
            <a:off x="4222865" y="498763"/>
            <a:ext cx="6479771" cy="707886"/>
          </a:xfrm>
          <a:prstGeom prst="rect">
            <a:avLst/>
          </a:prstGeom>
          <a:noFill/>
        </p:spPr>
        <p:txBody>
          <a:bodyPr wrap="square">
            <a:spAutoFit/>
          </a:bodyPr>
          <a:lstStyle/>
          <a:p>
            <a:pPr algn="l">
              <a:buFont typeface="Arial" panose="020B0604020202020204" pitchFamily="34" charset="0"/>
              <a:buChar char="•"/>
            </a:pPr>
            <a:r>
              <a:rPr lang="en-US" sz="2000" b="1" i="1" dirty="0" err="1">
                <a:solidFill>
                  <a:srgbClr val="24292F"/>
                </a:solidFill>
                <a:effectLst/>
                <a:latin typeface="-apple-system"/>
              </a:rPr>
              <a:t>LostFragment</a:t>
            </a:r>
            <a:r>
              <a:rPr lang="en-US" sz="2000" b="1" i="1" dirty="0">
                <a:solidFill>
                  <a:srgbClr val="24292F"/>
                </a:solidFill>
                <a:effectLst/>
                <a:latin typeface="-apple-system"/>
              </a:rPr>
              <a:t> - Fragment of the Lost tab.</a:t>
            </a:r>
          </a:p>
          <a:p>
            <a:pPr algn="l">
              <a:buFont typeface="Arial" panose="020B0604020202020204" pitchFamily="34" charset="0"/>
              <a:buChar char="•"/>
            </a:pPr>
            <a:r>
              <a:rPr lang="en-US" sz="2000" b="1" i="1" dirty="0" err="1">
                <a:solidFill>
                  <a:srgbClr val="24292F"/>
                </a:solidFill>
                <a:effectLst/>
                <a:latin typeface="-apple-system"/>
              </a:rPr>
              <a:t>FoundFragment</a:t>
            </a:r>
            <a:r>
              <a:rPr lang="en-US" sz="2000" b="1" i="1" dirty="0">
                <a:solidFill>
                  <a:srgbClr val="24292F"/>
                </a:solidFill>
                <a:effectLst/>
                <a:latin typeface="-apple-system"/>
              </a:rPr>
              <a:t> - Fragment of the Found tab.</a:t>
            </a:r>
          </a:p>
        </p:txBody>
      </p:sp>
      <p:sp>
        <p:nvSpPr>
          <p:cNvPr id="10" name="TextBox 9">
            <a:extLst>
              <a:ext uri="{FF2B5EF4-FFF2-40B4-BE49-F238E27FC236}">
                <a16:creationId xmlns:a16="http://schemas.microsoft.com/office/drawing/2014/main" id="{D6BABACA-DA02-4C6B-AA0D-9385998B0D65}"/>
              </a:ext>
            </a:extLst>
          </p:cNvPr>
          <p:cNvSpPr txBox="1"/>
          <p:nvPr/>
        </p:nvSpPr>
        <p:spPr>
          <a:xfrm>
            <a:off x="594414" y="2206721"/>
            <a:ext cx="2701583" cy="646331"/>
          </a:xfrm>
          <a:prstGeom prst="rect">
            <a:avLst/>
          </a:prstGeom>
          <a:noFill/>
        </p:spPr>
        <p:txBody>
          <a:bodyPr wrap="square">
            <a:spAutoFit/>
          </a:bodyPr>
          <a:lstStyle/>
          <a:p>
            <a:r>
              <a:rPr lang="en-IN" sz="3600" b="1" i="0" dirty="0">
                <a:solidFill>
                  <a:schemeClr val="bg1"/>
                </a:solidFill>
                <a:effectLst/>
                <a:latin typeface="-apple-system"/>
              </a:rPr>
              <a:t>      Classes</a:t>
            </a:r>
            <a:endParaRPr lang="en-IN" sz="3600" dirty="0">
              <a:solidFill>
                <a:schemeClr val="bg1"/>
              </a:solidFill>
            </a:endParaRPr>
          </a:p>
        </p:txBody>
      </p:sp>
      <p:sp>
        <p:nvSpPr>
          <p:cNvPr id="12" name="TextBox 11">
            <a:extLst>
              <a:ext uri="{FF2B5EF4-FFF2-40B4-BE49-F238E27FC236}">
                <a16:creationId xmlns:a16="http://schemas.microsoft.com/office/drawing/2014/main" id="{A9D09F5D-AEE5-4E4D-ACF9-A1269C137ECF}"/>
              </a:ext>
            </a:extLst>
          </p:cNvPr>
          <p:cNvSpPr txBox="1"/>
          <p:nvPr/>
        </p:nvSpPr>
        <p:spPr>
          <a:xfrm>
            <a:off x="4222865" y="1725134"/>
            <a:ext cx="7969134" cy="4093428"/>
          </a:xfrm>
          <a:prstGeom prst="rect">
            <a:avLst/>
          </a:prstGeom>
          <a:noFill/>
        </p:spPr>
        <p:txBody>
          <a:bodyPr wrap="square">
            <a:spAutoFit/>
          </a:bodyPr>
          <a:lstStyle/>
          <a:p>
            <a:pPr algn="l">
              <a:buFont typeface="Arial" panose="020B0604020202020204" pitchFamily="34" charset="0"/>
              <a:buChar char="•"/>
            </a:pPr>
            <a:r>
              <a:rPr lang="en-US" sz="2000" b="1" i="1" dirty="0">
                <a:solidFill>
                  <a:srgbClr val="24292F"/>
                </a:solidFill>
                <a:effectLst/>
                <a:latin typeface="-apple-system"/>
              </a:rPr>
              <a:t>Message - Class to hold a message data e.g. user and message.</a:t>
            </a:r>
          </a:p>
          <a:p>
            <a:pPr algn="l">
              <a:buFont typeface="Arial" panose="020B0604020202020204" pitchFamily="34" charset="0"/>
              <a:buChar char="•"/>
            </a:pPr>
            <a:r>
              <a:rPr lang="en-US" sz="2000" b="1" i="1" dirty="0" err="1">
                <a:solidFill>
                  <a:srgbClr val="24292F"/>
                </a:solidFill>
                <a:effectLst/>
                <a:latin typeface="-apple-system"/>
              </a:rPr>
              <a:t>MessageList</a:t>
            </a:r>
            <a:r>
              <a:rPr lang="en-US" sz="2000" b="1" i="1" dirty="0">
                <a:solidFill>
                  <a:srgbClr val="24292F"/>
                </a:solidFill>
                <a:effectLst/>
                <a:latin typeface="-apple-system"/>
              </a:rPr>
              <a:t> - Class to hold all message data of that user.</a:t>
            </a:r>
          </a:p>
          <a:p>
            <a:pPr algn="l">
              <a:buFont typeface="Arial" panose="020B0604020202020204" pitchFamily="34" charset="0"/>
              <a:buChar char="•"/>
            </a:pPr>
            <a:r>
              <a:rPr lang="en-US" sz="2000" b="1" i="1" dirty="0">
                <a:solidFill>
                  <a:srgbClr val="24292F"/>
                </a:solidFill>
                <a:effectLst/>
                <a:latin typeface="-apple-system"/>
              </a:rPr>
              <a:t>Post - Class to hold a post information (e.g. title and description).</a:t>
            </a:r>
          </a:p>
          <a:p>
            <a:pPr algn="l">
              <a:buFont typeface="Arial" panose="020B0604020202020204" pitchFamily="34" charset="0"/>
              <a:buChar char="•"/>
            </a:pPr>
            <a:r>
              <a:rPr lang="en-US" sz="2000" b="1" i="1" dirty="0" err="1">
                <a:solidFill>
                  <a:srgbClr val="24292F"/>
                </a:solidFill>
                <a:effectLst/>
                <a:latin typeface="-apple-system"/>
              </a:rPr>
              <a:t>PostList</a:t>
            </a:r>
            <a:r>
              <a:rPr lang="en-US" sz="2000" b="1" i="1" dirty="0">
                <a:solidFill>
                  <a:srgbClr val="24292F"/>
                </a:solidFill>
                <a:effectLst/>
                <a:latin typeface="-apple-system"/>
              </a:rPr>
              <a:t> - Class to hold all post data of either Lost or Found tab.</a:t>
            </a:r>
          </a:p>
          <a:p>
            <a:pPr algn="l">
              <a:buFont typeface="Arial" panose="020B0604020202020204" pitchFamily="34" charset="0"/>
              <a:buChar char="•"/>
            </a:pPr>
            <a:r>
              <a:rPr lang="en-US" sz="2000" b="1" i="1" dirty="0" err="1">
                <a:solidFill>
                  <a:srgbClr val="24292F"/>
                </a:solidFill>
                <a:effectLst/>
                <a:latin typeface="-apple-system"/>
              </a:rPr>
              <a:t>SecurityQuestions</a:t>
            </a:r>
            <a:r>
              <a:rPr lang="en-US" sz="2000" b="1" i="1" dirty="0">
                <a:solidFill>
                  <a:srgbClr val="24292F"/>
                </a:solidFill>
                <a:effectLst/>
                <a:latin typeface="-apple-system"/>
              </a:rPr>
              <a:t> - Class to hold the security questions when a user want to track and contact other user.</a:t>
            </a:r>
          </a:p>
          <a:p>
            <a:pPr algn="l">
              <a:buFont typeface="Arial" panose="020B0604020202020204" pitchFamily="34" charset="0"/>
              <a:buChar char="•"/>
            </a:pPr>
            <a:r>
              <a:rPr lang="en-US" sz="2000" b="1" i="1" dirty="0">
                <a:solidFill>
                  <a:srgbClr val="24292F"/>
                </a:solidFill>
                <a:effectLst/>
                <a:latin typeface="-apple-system"/>
              </a:rPr>
              <a:t>Upload - Class to hold the post image </a:t>
            </a:r>
            <a:r>
              <a:rPr lang="en-US" sz="2000" b="1" i="1" dirty="0" err="1">
                <a:solidFill>
                  <a:srgbClr val="24292F"/>
                </a:solidFill>
                <a:effectLst/>
                <a:latin typeface="-apple-system"/>
              </a:rPr>
              <a:t>url</a:t>
            </a:r>
            <a:r>
              <a:rPr lang="en-US" sz="2000" b="1" i="1" dirty="0">
                <a:solidFill>
                  <a:srgbClr val="24292F"/>
                </a:solidFill>
                <a:effectLst/>
                <a:latin typeface="-apple-system"/>
              </a:rPr>
              <a:t>.</a:t>
            </a:r>
          </a:p>
          <a:p>
            <a:pPr algn="l">
              <a:buFont typeface="Arial" panose="020B0604020202020204" pitchFamily="34" charset="0"/>
              <a:buChar char="•"/>
            </a:pPr>
            <a:r>
              <a:rPr lang="en-US" sz="2000" b="1" i="1" dirty="0">
                <a:solidFill>
                  <a:srgbClr val="24292F"/>
                </a:solidFill>
                <a:effectLst/>
                <a:latin typeface="-apple-system"/>
              </a:rPr>
              <a:t>User - Class to hold a user information e.g. name, </a:t>
            </a:r>
            <a:r>
              <a:rPr lang="en-US" sz="2000" b="1" i="1" dirty="0" err="1">
                <a:solidFill>
                  <a:srgbClr val="24292F"/>
                </a:solidFill>
                <a:effectLst/>
                <a:latin typeface="-apple-system"/>
              </a:rPr>
              <a:t>phonenumber</a:t>
            </a:r>
            <a:r>
              <a:rPr lang="en-US" sz="2000" b="1" i="1" dirty="0">
                <a:solidFill>
                  <a:srgbClr val="24292F"/>
                </a:solidFill>
                <a:effectLst/>
                <a:latin typeface="-apple-system"/>
              </a:rPr>
              <a:t>, </a:t>
            </a:r>
            <a:r>
              <a:rPr lang="en-US" sz="2000" b="1" i="1" dirty="0" err="1">
                <a:solidFill>
                  <a:srgbClr val="24292F"/>
                </a:solidFill>
                <a:effectLst/>
                <a:latin typeface="-apple-system"/>
              </a:rPr>
              <a:t>id,and</a:t>
            </a:r>
            <a:r>
              <a:rPr lang="en-US" sz="2000" b="1" i="1" dirty="0">
                <a:solidFill>
                  <a:srgbClr val="24292F"/>
                </a:solidFill>
                <a:effectLst/>
                <a:latin typeface="-apple-system"/>
              </a:rPr>
              <a:t> school</a:t>
            </a:r>
          </a:p>
          <a:p>
            <a:pPr algn="l">
              <a:buFont typeface="Arial" panose="020B0604020202020204" pitchFamily="34" charset="0"/>
              <a:buChar char="•"/>
            </a:pPr>
            <a:r>
              <a:rPr lang="en-US" sz="2000" b="1" i="1" dirty="0" err="1">
                <a:solidFill>
                  <a:srgbClr val="24292F"/>
                </a:solidFill>
                <a:effectLst/>
                <a:latin typeface="-apple-system"/>
              </a:rPr>
              <a:t>GMailSender</a:t>
            </a:r>
            <a:r>
              <a:rPr lang="en-US" sz="2000" b="1" i="1" dirty="0">
                <a:solidFill>
                  <a:srgbClr val="24292F"/>
                </a:solidFill>
                <a:effectLst/>
                <a:latin typeface="-apple-system"/>
              </a:rPr>
              <a:t> - Class to send email to a user </a:t>
            </a:r>
            <a:r>
              <a:rPr lang="en-US" sz="2000" b="1" i="1" dirty="0" err="1">
                <a:solidFill>
                  <a:srgbClr val="24292F"/>
                </a:solidFill>
                <a:effectLst/>
                <a:latin typeface="-apple-system"/>
              </a:rPr>
              <a:t>gmail</a:t>
            </a:r>
            <a:r>
              <a:rPr lang="en-US" sz="2000" b="1" i="1" dirty="0">
                <a:solidFill>
                  <a:srgbClr val="24292F"/>
                </a:solidFill>
                <a:effectLst/>
                <a:latin typeface="-apple-system"/>
              </a:rPr>
              <a:t> account when a user is using track feature.</a:t>
            </a:r>
          </a:p>
          <a:p>
            <a:pPr algn="l">
              <a:buFont typeface="Arial" panose="020B0604020202020204" pitchFamily="34" charset="0"/>
              <a:buChar char="•"/>
            </a:pPr>
            <a:r>
              <a:rPr lang="en-US" sz="2000" b="1" i="1" dirty="0" err="1">
                <a:solidFill>
                  <a:srgbClr val="24292F"/>
                </a:solidFill>
                <a:effectLst/>
                <a:latin typeface="-apple-system"/>
              </a:rPr>
              <a:t>JSSEProvider</a:t>
            </a:r>
            <a:r>
              <a:rPr lang="en-US" sz="2000" b="1" i="1" dirty="0">
                <a:solidFill>
                  <a:srgbClr val="24292F"/>
                </a:solidFill>
                <a:effectLst/>
                <a:latin typeface="-apple-system"/>
              </a:rPr>
              <a:t> - Class to send email to a user </a:t>
            </a:r>
            <a:r>
              <a:rPr lang="en-US" sz="2000" b="1" i="1" dirty="0" err="1">
                <a:solidFill>
                  <a:srgbClr val="24292F"/>
                </a:solidFill>
                <a:effectLst/>
                <a:latin typeface="-apple-system"/>
              </a:rPr>
              <a:t>gmail</a:t>
            </a:r>
            <a:r>
              <a:rPr lang="en-US" sz="2000" b="1" i="1" dirty="0">
                <a:solidFill>
                  <a:srgbClr val="24292F"/>
                </a:solidFill>
                <a:effectLst/>
                <a:latin typeface="-apple-system"/>
              </a:rPr>
              <a:t> account when a user is using track feature.</a:t>
            </a:r>
          </a:p>
        </p:txBody>
      </p:sp>
      <p:pic>
        <p:nvPicPr>
          <p:cNvPr id="6146" name="Picture 2" descr="How to use GPS to locate things and track people - The Economic Times">
            <a:extLst>
              <a:ext uri="{FF2B5EF4-FFF2-40B4-BE49-F238E27FC236}">
                <a16:creationId xmlns:a16="http://schemas.microsoft.com/office/drawing/2014/main" id="{2F66F017-4E4E-4485-AA27-3A8777E5C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14" y="4004949"/>
            <a:ext cx="2905125"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16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D042771-E1A8-49A4-80AC-A70461936A30}"/>
              </a:ext>
            </a:extLst>
          </p:cNvPr>
          <p:cNvSpPr/>
          <p:nvPr/>
        </p:nvSpPr>
        <p:spPr>
          <a:xfrm>
            <a:off x="0" y="-2"/>
            <a:ext cx="3873731"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solidFill>
            <a:schemeClr val="accent1">
              <a:lumMod val="50000"/>
            </a:schemeClr>
          </a:solidFill>
        </p:spPr>
        <p:txBody>
          <a:bodyPr wrap="square" lIns="0" tIns="0" rIns="0" bIns="0" rtlCol="0"/>
          <a:lstStyle/>
          <a:p>
            <a:endParaRPr dirty="0"/>
          </a:p>
        </p:txBody>
      </p:sp>
      <p:sp>
        <p:nvSpPr>
          <p:cNvPr id="6" name="TextBox 5">
            <a:extLst>
              <a:ext uri="{FF2B5EF4-FFF2-40B4-BE49-F238E27FC236}">
                <a16:creationId xmlns:a16="http://schemas.microsoft.com/office/drawing/2014/main" id="{8B9F2898-CBB6-4BFE-B2A9-D75F603929C9}"/>
              </a:ext>
            </a:extLst>
          </p:cNvPr>
          <p:cNvSpPr txBox="1"/>
          <p:nvPr/>
        </p:nvSpPr>
        <p:spPr>
          <a:xfrm>
            <a:off x="1134687" y="1596042"/>
            <a:ext cx="2373284" cy="769441"/>
          </a:xfrm>
          <a:prstGeom prst="rect">
            <a:avLst/>
          </a:prstGeom>
          <a:noFill/>
        </p:spPr>
        <p:txBody>
          <a:bodyPr wrap="square">
            <a:spAutoFit/>
          </a:bodyPr>
          <a:lstStyle/>
          <a:p>
            <a:r>
              <a:rPr lang="en-IN" sz="4400" b="1" i="0" dirty="0">
                <a:solidFill>
                  <a:schemeClr val="bg1"/>
                </a:solidFill>
                <a:effectLst/>
                <a:latin typeface="-apple-system"/>
              </a:rPr>
              <a:t>Adapters</a:t>
            </a:r>
            <a:endParaRPr lang="en-IN" sz="4400" dirty="0">
              <a:solidFill>
                <a:schemeClr val="bg1"/>
              </a:solidFill>
            </a:endParaRPr>
          </a:p>
        </p:txBody>
      </p:sp>
      <p:sp>
        <p:nvSpPr>
          <p:cNvPr id="8" name="TextBox 7">
            <a:extLst>
              <a:ext uri="{FF2B5EF4-FFF2-40B4-BE49-F238E27FC236}">
                <a16:creationId xmlns:a16="http://schemas.microsoft.com/office/drawing/2014/main" id="{AE4C574F-1DE5-4B0D-9D9F-3914D2368CD6}"/>
              </a:ext>
            </a:extLst>
          </p:cNvPr>
          <p:cNvSpPr txBox="1"/>
          <p:nvPr/>
        </p:nvSpPr>
        <p:spPr>
          <a:xfrm>
            <a:off x="4629799" y="1230282"/>
            <a:ext cx="7045036" cy="4524315"/>
          </a:xfrm>
          <a:prstGeom prst="rect">
            <a:avLst/>
          </a:prstGeom>
          <a:noFill/>
        </p:spPr>
        <p:txBody>
          <a:bodyPr wrap="square">
            <a:spAutoFit/>
          </a:bodyPr>
          <a:lstStyle/>
          <a:p>
            <a:pPr algn="l">
              <a:buFont typeface="Arial" panose="020B0604020202020204" pitchFamily="34" charset="0"/>
              <a:buChar char="•"/>
            </a:pPr>
            <a:r>
              <a:rPr lang="en-IN" sz="2400" b="1" i="1" dirty="0" err="1">
                <a:solidFill>
                  <a:srgbClr val="24292F"/>
                </a:solidFill>
                <a:effectLst/>
                <a:latin typeface="-apple-system"/>
              </a:rPr>
              <a:t>MessageAdapter</a:t>
            </a:r>
            <a:r>
              <a:rPr lang="en-IN" sz="2400" b="1" i="1" dirty="0">
                <a:solidFill>
                  <a:srgbClr val="24292F"/>
                </a:solidFill>
                <a:effectLst/>
                <a:latin typeface="-apple-system"/>
              </a:rPr>
              <a:t> - Extends </a:t>
            </a:r>
            <a:r>
              <a:rPr lang="en-IN" sz="2400" b="1" i="1" dirty="0" err="1">
                <a:solidFill>
                  <a:srgbClr val="24292F"/>
                </a:solidFill>
                <a:effectLst/>
                <a:latin typeface="-apple-system"/>
              </a:rPr>
              <a:t>ArrayAdapter</a:t>
            </a:r>
            <a:r>
              <a:rPr lang="en-IN" sz="2400" b="1" i="1" dirty="0">
                <a:solidFill>
                  <a:srgbClr val="24292F"/>
                </a:solidFill>
                <a:effectLst/>
                <a:latin typeface="-apple-system"/>
              </a:rPr>
              <a:t> to populates a list of messages into a </a:t>
            </a:r>
            <a:r>
              <a:rPr lang="en-IN" sz="2400" b="1" i="1" dirty="0" err="1">
                <a:solidFill>
                  <a:srgbClr val="24292F"/>
                </a:solidFill>
                <a:effectLst/>
                <a:latin typeface="-apple-system"/>
              </a:rPr>
              <a:t>messageview</a:t>
            </a:r>
            <a:r>
              <a:rPr lang="en-IN" sz="2400" b="1" i="1" dirty="0">
                <a:solidFill>
                  <a:srgbClr val="24292F"/>
                </a:solidFill>
                <a:effectLst/>
                <a:latin typeface="-apple-system"/>
              </a:rPr>
              <a:t>.</a:t>
            </a:r>
          </a:p>
          <a:p>
            <a:pPr algn="l">
              <a:buFont typeface="Arial" panose="020B0604020202020204" pitchFamily="34" charset="0"/>
              <a:buChar char="•"/>
            </a:pPr>
            <a:endParaRPr lang="en-IN" sz="2400" b="1" i="1" dirty="0">
              <a:solidFill>
                <a:srgbClr val="24292F"/>
              </a:solidFill>
              <a:effectLst/>
              <a:latin typeface="-apple-system"/>
            </a:endParaRPr>
          </a:p>
          <a:p>
            <a:pPr algn="l">
              <a:buFont typeface="Arial" panose="020B0604020202020204" pitchFamily="34" charset="0"/>
              <a:buChar char="•"/>
            </a:pPr>
            <a:r>
              <a:rPr lang="en-IN" sz="2400" b="1" i="1" dirty="0" err="1">
                <a:solidFill>
                  <a:srgbClr val="24292F"/>
                </a:solidFill>
                <a:effectLst/>
                <a:latin typeface="-apple-system"/>
              </a:rPr>
              <a:t>MessageViewAdapter</a:t>
            </a:r>
            <a:r>
              <a:rPr lang="en-IN" sz="2400" b="1" i="1" dirty="0">
                <a:solidFill>
                  <a:srgbClr val="24292F"/>
                </a:solidFill>
                <a:effectLst/>
                <a:latin typeface="-apple-system"/>
              </a:rPr>
              <a:t> - Extends </a:t>
            </a:r>
            <a:r>
              <a:rPr lang="en-IN" sz="2400" b="1" i="1" dirty="0" err="1">
                <a:solidFill>
                  <a:srgbClr val="24292F"/>
                </a:solidFill>
                <a:effectLst/>
                <a:latin typeface="-apple-system"/>
              </a:rPr>
              <a:t>ArrayAdapter</a:t>
            </a:r>
            <a:r>
              <a:rPr lang="en-IN" sz="2400" b="1" i="1" dirty="0">
                <a:solidFill>
                  <a:srgbClr val="24292F"/>
                </a:solidFill>
                <a:effectLst/>
                <a:latin typeface="-apple-system"/>
              </a:rPr>
              <a:t> to populates a list of chats into a chatting view.</a:t>
            </a:r>
          </a:p>
          <a:p>
            <a:pPr algn="l"/>
            <a:endParaRPr lang="en-IN" sz="2400" b="1" i="1" dirty="0">
              <a:solidFill>
                <a:srgbClr val="24292F"/>
              </a:solidFill>
              <a:effectLst/>
              <a:latin typeface="-apple-system"/>
            </a:endParaRPr>
          </a:p>
          <a:p>
            <a:pPr algn="l">
              <a:buFont typeface="Arial" panose="020B0604020202020204" pitchFamily="34" charset="0"/>
              <a:buChar char="•"/>
            </a:pPr>
            <a:r>
              <a:rPr lang="en-IN" sz="2400" b="1" i="1" dirty="0" err="1">
                <a:solidFill>
                  <a:srgbClr val="24292F"/>
                </a:solidFill>
                <a:effectLst/>
                <a:latin typeface="-apple-system"/>
              </a:rPr>
              <a:t>PostAdapter</a:t>
            </a:r>
            <a:r>
              <a:rPr lang="en-IN" sz="2400" b="1" i="1" dirty="0">
                <a:solidFill>
                  <a:srgbClr val="24292F"/>
                </a:solidFill>
                <a:effectLst/>
                <a:latin typeface="-apple-system"/>
              </a:rPr>
              <a:t> - Extends </a:t>
            </a:r>
            <a:r>
              <a:rPr lang="en-IN" sz="2400" b="1" i="1" dirty="0" err="1">
                <a:solidFill>
                  <a:srgbClr val="24292F"/>
                </a:solidFill>
                <a:effectLst/>
                <a:latin typeface="-apple-system"/>
              </a:rPr>
              <a:t>ArrayAdapter</a:t>
            </a:r>
            <a:r>
              <a:rPr lang="en-IN" sz="2400" b="1" i="1" dirty="0">
                <a:solidFill>
                  <a:srgbClr val="24292F"/>
                </a:solidFill>
                <a:effectLst/>
                <a:latin typeface="-apple-system"/>
              </a:rPr>
              <a:t> to populates a list of posts into a Lost or Found fragment view.</a:t>
            </a:r>
          </a:p>
          <a:p>
            <a:pPr algn="l">
              <a:buFont typeface="Arial" panose="020B0604020202020204" pitchFamily="34" charset="0"/>
              <a:buChar char="•"/>
            </a:pPr>
            <a:endParaRPr lang="en-IN" sz="2400" b="1" i="1" dirty="0">
              <a:solidFill>
                <a:srgbClr val="24292F"/>
              </a:solidFill>
              <a:effectLst/>
              <a:latin typeface="-apple-system"/>
            </a:endParaRPr>
          </a:p>
          <a:p>
            <a:pPr algn="l">
              <a:buFont typeface="Arial" panose="020B0604020202020204" pitchFamily="34" charset="0"/>
              <a:buChar char="•"/>
            </a:pPr>
            <a:r>
              <a:rPr lang="en-IN" sz="2400" b="1" i="1" dirty="0" err="1">
                <a:solidFill>
                  <a:srgbClr val="24292F"/>
                </a:solidFill>
                <a:effectLst/>
                <a:latin typeface="-apple-system"/>
              </a:rPr>
              <a:t>ViewPagerAdapter</a:t>
            </a:r>
            <a:r>
              <a:rPr lang="en-IN" sz="2400" b="1" i="1" dirty="0">
                <a:solidFill>
                  <a:srgbClr val="24292F"/>
                </a:solidFill>
                <a:effectLst/>
                <a:latin typeface="-apple-system"/>
              </a:rPr>
              <a:t> - Extends </a:t>
            </a:r>
            <a:r>
              <a:rPr lang="en-IN" sz="2400" b="1" i="1" dirty="0" err="1">
                <a:solidFill>
                  <a:srgbClr val="24292F"/>
                </a:solidFill>
                <a:effectLst/>
                <a:latin typeface="-apple-system"/>
              </a:rPr>
              <a:t>FragmentPagerAdapter</a:t>
            </a:r>
            <a:r>
              <a:rPr lang="en-IN" sz="2400" b="1" i="1" dirty="0">
                <a:solidFill>
                  <a:srgbClr val="24292F"/>
                </a:solidFill>
                <a:effectLst/>
                <a:latin typeface="-apple-system"/>
              </a:rPr>
              <a:t> to add </a:t>
            </a:r>
            <a:r>
              <a:rPr lang="en-IN" sz="2400" b="1" i="1" dirty="0" err="1">
                <a:solidFill>
                  <a:srgbClr val="24292F"/>
                </a:solidFill>
                <a:effectLst/>
                <a:latin typeface="-apple-system"/>
              </a:rPr>
              <a:t>fragments,lost</a:t>
            </a:r>
            <a:r>
              <a:rPr lang="en-IN" sz="2400" b="1" i="1" dirty="0">
                <a:solidFill>
                  <a:srgbClr val="24292F"/>
                </a:solidFill>
                <a:effectLst/>
                <a:latin typeface="-apple-system"/>
              </a:rPr>
              <a:t> &amp; found, to switch between lost &amp; found tab</a:t>
            </a:r>
            <a:r>
              <a:rPr lang="en-IN" b="0" i="0" dirty="0">
                <a:solidFill>
                  <a:srgbClr val="24292F"/>
                </a:solidFill>
                <a:effectLst/>
                <a:latin typeface="-apple-system"/>
              </a:rPr>
              <a:t>.</a:t>
            </a:r>
          </a:p>
        </p:txBody>
      </p:sp>
      <p:pic>
        <p:nvPicPr>
          <p:cNvPr id="7172" name="Picture 4" descr="Lost item tracker | Tile">
            <a:extLst>
              <a:ext uri="{FF2B5EF4-FFF2-40B4-BE49-F238E27FC236}">
                <a16:creationId xmlns:a16="http://schemas.microsoft.com/office/drawing/2014/main" id="{7019143B-48E2-48A4-BCA1-6964FA8BC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65" y="3163505"/>
            <a:ext cx="3028950" cy="2223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11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imple Thank You Slide PowerPoint Designs | Slidebazaar">
            <a:extLst>
              <a:ext uri="{FF2B5EF4-FFF2-40B4-BE49-F238E27FC236}">
                <a16:creationId xmlns:a16="http://schemas.microsoft.com/office/drawing/2014/main" id="{564397D5-C745-4E2A-BEEC-6E5DADAF7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09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85937-ED3B-4909-B802-70C8730E0E3F}"/>
              </a:ext>
            </a:extLst>
          </p:cNvPr>
          <p:cNvSpPr txBox="1"/>
          <p:nvPr/>
        </p:nvSpPr>
        <p:spPr>
          <a:xfrm>
            <a:off x="3046615" y="3248490"/>
            <a:ext cx="6093228" cy="369332"/>
          </a:xfrm>
          <a:prstGeom prst="rect">
            <a:avLst/>
          </a:prstGeom>
          <a:noFill/>
        </p:spPr>
        <p:txBody>
          <a:bodyPr wrap="square">
            <a:spAutoFit/>
          </a:bodyPr>
          <a:lstStyle/>
          <a:p>
            <a:pPr>
              <a:lnSpc>
                <a:spcPct val="100000"/>
              </a:lnSpc>
            </a:pPr>
            <a:endParaRPr lang="en-IN" sz="1800" dirty="0">
              <a:latin typeface="Times New Roman"/>
              <a:cs typeface="Times New Roman"/>
            </a:endParaRPr>
          </a:p>
        </p:txBody>
      </p:sp>
      <p:sp>
        <p:nvSpPr>
          <p:cNvPr id="4" name="object 5">
            <a:extLst>
              <a:ext uri="{FF2B5EF4-FFF2-40B4-BE49-F238E27FC236}">
                <a16:creationId xmlns:a16="http://schemas.microsoft.com/office/drawing/2014/main" id="{91EC02B2-2363-4D76-8291-938F12D0207B}"/>
              </a:ext>
            </a:extLst>
          </p:cNvPr>
          <p:cNvSpPr txBox="1"/>
          <p:nvPr/>
        </p:nvSpPr>
        <p:spPr>
          <a:xfrm>
            <a:off x="643890" y="642112"/>
            <a:ext cx="4090035" cy="3439403"/>
          </a:xfrm>
          <a:prstGeom prst="rect">
            <a:avLst/>
          </a:prstGeom>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15"/>
              </a:spcBef>
            </a:pPr>
            <a:endParaRPr sz="2550" dirty="0">
              <a:latin typeface="Times New Roman"/>
              <a:cs typeface="Times New Roman"/>
            </a:endParaRPr>
          </a:p>
          <a:p>
            <a:pPr marL="582930">
              <a:lnSpc>
                <a:spcPct val="100000"/>
              </a:lnSpc>
            </a:pPr>
            <a:r>
              <a:rPr sz="1800" b="1" spc="-30" dirty="0">
                <a:solidFill>
                  <a:srgbClr val="FFFFFF"/>
                </a:solidFill>
                <a:latin typeface="Times New Roman"/>
                <a:cs typeface="Times New Roman"/>
              </a:rPr>
              <a:t>TABLE</a:t>
            </a:r>
            <a:r>
              <a:rPr sz="1800" b="1" spc="-20" dirty="0">
                <a:solidFill>
                  <a:srgbClr val="FFFFFF"/>
                </a:solidFill>
                <a:latin typeface="Times New Roman"/>
                <a:cs typeface="Times New Roman"/>
              </a:rPr>
              <a:t> </a:t>
            </a:r>
            <a:r>
              <a:rPr sz="1800" b="1" dirty="0">
                <a:solidFill>
                  <a:srgbClr val="FFFFFF"/>
                </a:solidFill>
                <a:latin typeface="Times New Roman"/>
                <a:cs typeface="Times New Roman"/>
              </a:rPr>
              <a:t>OF</a:t>
            </a:r>
            <a:r>
              <a:rPr sz="1800" b="1" spc="-85" dirty="0">
                <a:solidFill>
                  <a:srgbClr val="FFFFFF"/>
                </a:solidFill>
                <a:latin typeface="Times New Roman"/>
                <a:cs typeface="Times New Roman"/>
              </a:rPr>
              <a:t> </a:t>
            </a:r>
            <a:r>
              <a:rPr sz="1800" b="1" spc="-5" dirty="0">
                <a:solidFill>
                  <a:srgbClr val="FFFFFF"/>
                </a:solidFill>
                <a:latin typeface="Times New Roman"/>
                <a:cs typeface="Times New Roman"/>
              </a:rPr>
              <a:t>CONTENTS</a:t>
            </a:r>
            <a:endParaRPr sz="1800" dirty="0">
              <a:latin typeface="Times New Roman"/>
              <a:cs typeface="Times New Roman"/>
            </a:endParaRPr>
          </a:p>
        </p:txBody>
      </p:sp>
      <p:grpSp>
        <p:nvGrpSpPr>
          <p:cNvPr id="5" name="object 2">
            <a:extLst>
              <a:ext uri="{FF2B5EF4-FFF2-40B4-BE49-F238E27FC236}">
                <a16:creationId xmlns:a16="http://schemas.microsoft.com/office/drawing/2014/main" id="{CB99A5EB-F719-402E-940E-6E2AC5AAF7C1}"/>
              </a:ext>
            </a:extLst>
          </p:cNvPr>
          <p:cNvGrpSpPr/>
          <p:nvPr/>
        </p:nvGrpSpPr>
        <p:grpSpPr>
          <a:xfrm>
            <a:off x="643890" y="692658"/>
            <a:ext cx="4026535" cy="5523230"/>
            <a:chOff x="643890" y="692658"/>
            <a:chExt cx="4026535" cy="5523230"/>
          </a:xfrm>
          <a:solidFill>
            <a:schemeClr val="accent1">
              <a:lumMod val="75000"/>
            </a:schemeClr>
          </a:solidFill>
        </p:grpSpPr>
        <p:sp>
          <p:nvSpPr>
            <p:cNvPr id="6" name="object 3">
              <a:extLst>
                <a:ext uri="{FF2B5EF4-FFF2-40B4-BE49-F238E27FC236}">
                  <a16:creationId xmlns:a16="http://schemas.microsoft.com/office/drawing/2014/main" id="{E9804CD3-B6B9-4642-8538-1B9A89B8CAF2}"/>
                </a:ext>
              </a:extLst>
            </p:cNvPr>
            <p:cNvSpPr/>
            <p:nvPr/>
          </p:nvSpPr>
          <p:spPr>
            <a:xfrm>
              <a:off x="643890" y="692658"/>
              <a:ext cx="4026535" cy="5523230"/>
            </a:xfrm>
            <a:custGeom>
              <a:avLst/>
              <a:gdLst/>
              <a:ahLst/>
              <a:cxnLst/>
              <a:rect l="l" t="t" r="r" b="b"/>
              <a:pathLst>
                <a:path w="4026535" h="5523230">
                  <a:moveTo>
                    <a:pt x="4026408" y="0"/>
                  </a:moveTo>
                  <a:lnTo>
                    <a:pt x="0" y="0"/>
                  </a:lnTo>
                  <a:lnTo>
                    <a:pt x="0" y="5522976"/>
                  </a:lnTo>
                  <a:lnTo>
                    <a:pt x="4026408" y="5522976"/>
                  </a:lnTo>
                  <a:lnTo>
                    <a:pt x="4026408" y="0"/>
                  </a:lnTo>
                  <a:close/>
                </a:path>
              </a:pathLst>
            </a:custGeom>
            <a:grpFill/>
          </p:spPr>
          <p:txBody>
            <a:bodyPr wrap="square" lIns="0" tIns="0" rIns="0" bIns="0" rtlCol="0"/>
            <a:lstStyle/>
            <a:p>
              <a:endParaRPr/>
            </a:p>
          </p:txBody>
        </p:sp>
        <p:sp>
          <p:nvSpPr>
            <p:cNvPr id="7" name="object 4">
              <a:extLst>
                <a:ext uri="{FF2B5EF4-FFF2-40B4-BE49-F238E27FC236}">
                  <a16:creationId xmlns:a16="http://schemas.microsoft.com/office/drawing/2014/main" id="{F08B235F-87D7-43BF-AD1A-E380B5618005}"/>
                </a:ext>
              </a:extLst>
            </p:cNvPr>
            <p:cNvSpPr/>
            <p:nvPr/>
          </p:nvSpPr>
          <p:spPr>
            <a:xfrm>
              <a:off x="1120902" y="3164586"/>
              <a:ext cx="3108960" cy="0"/>
            </a:xfrm>
            <a:custGeom>
              <a:avLst/>
              <a:gdLst/>
              <a:ahLst/>
              <a:cxnLst/>
              <a:rect l="l" t="t" r="r" b="b"/>
              <a:pathLst>
                <a:path w="3108960">
                  <a:moveTo>
                    <a:pt x="0" y="0"/>
                  </a:moveTo>
                  <a:lnTo>
                    <a:pt x="3108960" y="0"/>
                  </a:lnTo>
                </a:path>
              </a:pathLst>
            </a:custGeom>
            <a:grpFill/>
            <a:ln w="22225">
              <a:solidFill>
                <a:srgbClr val="E7E6E6"/>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B3B44FD5-ED1A-4978-A28D-0A38E1EDC273}"/>
              </a:ext>
            </a:extLst>
          </p:cNvPr>
          <p:cNvSpPr txBox="1"/>
          <p:nvPr/>
        </p:nvSpPr>
        <p:spPr>
          <a:xfrm>
            <a:off x="643890" y="2801779"/>
            <a:ext cx="3379470" cy="369332"/>
          </a:xfrm>
          <a:prstGeom prst="rect">
            <a:avLst/>
          </a:prstGeom>
          <a:noFill/>
        </p:spPr>
        <p:txBody>
          <a:bodyPr wrap="square">
            <a:spAutoFit/>
          </a:bodyPr>
          <a:lstStyle/>
          <a:p>
            <a:pPr marL="582930">
              <a:lnSpc>
                <a:spcPct val="100000"/>
              </a:lnSpc>
            </a:pPr>
            <a:r>
              <a:rPr lang="en-IN" sz="1800" b="1" spc="-30" dirty="0">
                <a:solidFill>
                  <a:srgbClr val="FFFFFF"/>
                </a:solidFill>
                <a:latin typeface="Times New Roman"/>
                <a:cs typeface="Times New Roman"/>
              </a:rPr>
              <a:t>TABLE</a:t>
            </a:r>
            <a:r>
              <a:rPr lang="en-IN" sz="1800" b="1" spc="-20" dirty="0">
                <a:solidFill>
                  <a:srgbClr val="FFFFFF"/>
                </a:solidFill>
                <a:latin typeface="Times New Roman"/>
                <a:cs typeface="Times New Roman"/>
              </a:rPr>
              <a:t> </a:t>
            </a:r>
            <a:r>
              <a:rPr lang="en-IN" sz="1800" b="1" dirty="0">
                <a:solidFill>
                  <a:srgbClr val="FFFFFF"/>
                </a:solidFill>
                <a:latin typeface="Times New Roman"/>
                <a:cs typeface="Times New Roman"/>
              </a:rPr>
              <a:t>OF</a:t>
            </a:r>
            <a:r>
              <a:rPr lang="en-IN" sz="1800" b="1" spc="-85" dirty="0">
                <a:solidFill>
                  <a:srgbClr val="FFFFFF"/>
                </a:solidFill>
                <a:latin typeface="Times New Roman"/>
                <a:cs typeface="Times New Roman"/>
              </a:rPr>
              <a:t> </a:t>
            </a:r>
            <a:r>
              <a:rPr lang="en-IN" sz="1800" b="1" spc="-5" dirty="0">
                <a:solidFill>
                  <a:srgbClr val="FFFFFF"/>
                </a:solidFill>
                <a:latin typeface="Times New Roman"/>
                <a:cs typeface="Times New Roman"/>
              </a:rPr>
              <a:t>CONTENTS</a:t>
            </a:r>
            <a:endParaRPr lang="en-IN" sz="1800" dirty="0">
              <a:latin typeface="Times New Roman"/>
              <a:cs typeface="Times New Roman"/>
            </a:endParaRPr>
          </a:p>
        </p:txBody>
      </p:sp>
      <p:graphicFrame>
        <p:nvGraphicFramePr>
          <p:cNvPr id="10" name="object 6">
            <a:extLst>
              <a:ext uri="{FF2B5EF4-FFF2-40B4-BE49-F238E27FC236}">
                <a16:creationId xmlns:a16="http://schemas.microsoft.com/office/drawing/2014/main" id="{728B1C6F-51B4-45B9-8DCD-DF8C1E6D01E7}"/>
              </a:ext>
            </a:extLst>
          </p:cNvPr>
          <p:cNvGraphicFramePr>
            <a:graphicFrameLocks noGrp="1"/>
          </p:cNvGraphicFramePr>
          <p:nvPr>
            <p:extLst>
              <p:ext uri="{D42A27DB-BD31-4B8C-83A1-F6EECF244321}">
                <p14:modId xmlns:p14="http://schemas.microsoft.com/office/powerpoint/2010/main" val="525179508"/>
              </p:ext>
            </p:extLst>
          </p:nvPr>
        </p:nvGraphicFramePr>
        <p:xfrm>
          <a:off x="5210937" y="1101792"/>
          <a:ext cx="6042025" cy="4724395"/>
        </p:xfrm>
        <a:graphic>
          <a:graphicData uri="http://schemas.openxmlformats.org/drawingml/2006/table">
            <a:tbl>
              <a:tblPr firstRow="1" bandRow="1">
                <a:tableStyleId>{2D5ABB26-0587-4C30-8999-92F81FD0307C}</a:tableStyleId>
              </a:tblPr>
              <a:tblGrid>
                <a:gridCol w="1409700">
                  <a:extLst>
                    <a:ext uri="{9D8B030D-6E8A-4147-A177-3AD203B41FA5}">
                      <a16:colId xmlns:a16="http://schemas.microsoft.com/office/drawing/2014/main" val="20000"/>
                    </a:ext>
                  </a:extLst>
                </a:gridCol>
                <a:gridCol w="4632325">
                  <a:extLst>
                    <a:ext uri="{9D8B030D-6E8A-4147-A177-3AD203B41FA5}">
                      <a16:colId xmlns:a16="http://schemas.microsoft.com/office/drawing/2014/main" val="20001"/>
                    </a:ext>
                  </a:extLst>
                </a:gridCol>
              </a:tblGrid>
              <a:tr h="540638">
                <a:tc>
                  <a:txBody>
                    <a:bodyPr/>
                    <a:lstStyle/>
                    <a:p>
                      <a:pPr marL="66675" algn="ctr">
                        <a:lnSpc>
                          <a:spcPct val="100000"/>
                        </a:lnSpc>
                        <a:spcBef>
                          <a:spcPts val="705"/>
                        </a:spcBef>
                      </a:pPr>
                      <a:r>
                        <a:rPr sz="1200" b="1" dirty="0">
                          <a:solidFill>
                            <a:srgbClr val="FFFFFF"/>
                          </a:solidFill>
                          <a:latin typeface="Calibri"/>
                          <a:cs typeface="Calibri"/>
                        </a:rPr>
                        <a:t>S.No.</a:t>
                      </a:r>
                      <a:endParaRPr sz="1200">
                        <a:latin typeface="Calibri"/>
                        <a:cs typeface="Calibri"/>
                      </a:endParaRPr>
                    </a:p>
                  </a:txBody>
                  <a:tcPr marL="0" marR="0" marT="89535" marB="0">
                    <a:lnR w="38100">
                      <a:solidFill>
                        <a:srgbClr val="FFFFFF"/>
                      </a:solidFill>
                      <a:prstDash val="solid"/>
                    </a:lnR>
                    <a:lnB w="38100">
                      <a:solidFill>
                        <a:srgbClr val="FFFFFF"/>
                      </a:solidFill>
                      <a:prstDash val="solid"/>
                    </a:lnB>
                    <a:solidFill>
                      <a:srgbClr val="919795"/>
                    </a:solidFill>
                  </a:tcPr>
                </a:tc>
                <a:tc>
                  <a:txBody>
                    <a:bodyPr/>
                    <a:lstStyle/>
                    <a:p>
                      <a:pPr marL="68580" algn="ctr">
                        <a:lnSpc>
                          <a:spcPct val="100000"/>
                        </a:lnSpc>
                        <a:spcBef>
                          <a:spcPts val="705"/>
                        </a:spcBef>
                      </a:pPr>
                      <a:r>
                        <a:rPr sz="1200" b="1" spc="-5" dirty="0">
                          <a:solidFill>
                            <a:srgbClr val="FFFFFF"/>
                          </a:solidFill>
                          <a:latin typeface="Calibri"/>
                          <a:cs typeface="Calibri"/>
                        </a:rPr>
                        <a:t>Particulars</a:t>
                      </a:r>
                      <a:endParaRPr sz="1200">
                        <a:latin typeface="Calibri"/>
                        <a:cs typeface="Calibri"/>
                      </a:endParaRPr>
                    </a:p>
                  </a:txBody>
                  <a:tcPr marL="0" marR="0" marT="89535" marB="0">
                    <a:lnL w="38100">
                      <a:solidFill>
                        <a:srgbClr val="FFFFFF"/>
                      </a:solidFill>
                      <a:prstDash val="solid"/>
                    </a:lnL>
                    <a:lnR w="38100">
                      <a:solidFill>
                        <a:srgbClr val="FFFFFF"/>
                      </a:solidFill>
                      <a:prstDash val="solid"/>
                    </a:lnR>
                    <a:lnB w="38100">
                      <a:solidFill>
                        <a:srgbClr val="FFFFFF"/>
                      </a:solidFill>
                      <a:prstDash val="solid"/>
                    </a:lnB>
                    <a:solidFill>
                      <a:srgbClr val="919795"/>
                    </a:solidFill>
                  </a:tcPr>
                </a:tc>
                <a:extLst>
                  <a:ext uri="{0D108BD9-81ED-4DB2-BD59-A6C34878D82A}">
                    <a16:rowId xmlns:a16="http://schemas.microsoft.com/office/drawing/2014/main" val="10000"/>
                  </a:ext>
                </a:extLst>
              </a:tr>
              <a:tr h="540638">
                <a:tc>
                  <a:txBody>
                    <a:bodyPr/>
                    <a:lstStyle/>
                    <a:p>
                      <a:pPr marL="66040" algn="ctr">
                        <a:lnSpc>
                          <a:spcPct val="100000"/>
                        </a:lnSpc>
                        <a:spcBef>
                          <a:spcPts val="705"/>
                        </a:spcBef>
                      </a:pPr>
                      <a:r>
                        <a:rPr sz="1200" dirty="0">
                          <a:solidFill>
                            <a:srgbClr val="252525"/>
                          </a:solidFill>
                          <a:latin typeface="Calibri"/>
                          <a:cs typeface="Calibri"/>
                        </a:rPr>
                        <a:t>1.</a:t>
                      </a:r>
                      <a:endParaRPr sz="1200">
                        <a:latin typeface="Calibri"/>
                        <a:cs typeface="Calibri"/>
                      </a:endParaRPr>
                    </a:p>
                  </a:txBody>
                  <a:tcPr marL="0" marR="0" marT="89535" marB="0">
                    <a:lnR w="38100">
                      <a:solidFill>
                        <a:srgbClr val="FFFFFF"/>
                      </a:solidFill>
                      <a:prstDash val="solid"/>
                    </a:lnR>
                    <a:lnT w="38100">
                      <a:solidFill>
                        <a:srgbClr val="FFFFFF"/>
                      </a:solidFill>
                      <a:prstDash val="solid"/>
                    </a:lnT>
                    <a:lnB w="38100">
                      <a:solidFill>
                        <a:srgbClr val="FFFFFF"/>
                      </a:solidFill>
                      <a:prstDash val="solid"/>
                    </a:lnB>
                    <a:solidFill>
                      <a:srgbClr val="ECEEED"/>
                    </a:solidFill>
                  </a:tcPr>
                </a:tc>
                <a:tc>
                  <a:txBody>
                    <a:bodyPr/>
                    <a:lstStyle/>
                    <a:p>
                      <a:pPr marL="165100">
                        <a:lnSpc>
                          <a:spcPct val="100000"/>
                        </a:lnSpc>
                        <a:spcBef>
                          <a:spcPts val="705"/>
                        </a:spcBef>
                      </a:pPr>
                      <a:r>
                        <a:rPr sz="1400" b="1" spc="-5" dirty="0">
                          <a:solidFill>
                            <a:srgbClr val="252525"/>
                          </a:solidFill>
                          <a:latin typeface="Calibri"/>
                          <a:cs typeface="Calibri"/>
                        </a:rPr>
                        <a:t>Introduction</a:t>
                      </a:r>
                      <a:r>
                        <a:rPr sz="1400" b="1" spc="-30" dirty="0">
                          <a:solidFill>
                            <a:srgbClr val="252525"/>
                          </a:solidFill>
                          <a:latin typeface="Calibri"/>
                          <a:cs typeface="Calibri"/>
                        </a:rPr>
                        <a:t> </a:t>
                      </a:r>
                      <a:r>
                        <a:rPr lang="en-US" sz="1400" b="1" spc="-55" dirty="0">
                          <a:solidFill>
                            <a:srgbClr val="252525"/>
                          </a:solidFill>
                          <a:latin typeface="Calibri"/>
                          <a:cs typeface="Calibri"/>
                        </a:rPr>
                        <a:t>of lost items management</a:t>
                      </a:r>
                      <a:endParaRPr sz="1400" b="1" dirty="0">
                        <a:latin typeface="Calibri"/>
                        <a:cs typeface="Calibri"/>
                      </a:endParaRPr>
                    </a:p>
                  </a:txBody>
                  <a:tcPr marL="0" marR="0" marT="8953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ECEEED"/>
                    </a:solidFill>
                  </a:tcPr>
                </a:tc>
                <a:extLst>
                  <a:ext uri="{0D108BD9-81ED-4DB2-BD59-A6C34878D82A}">
                    <a16:rowId xmlns:a16="http://schemas.microsoft.com/office/drawing/2014/main" val="10001"/>
                  </a:ext>
                </a:extLst>
              </a:tr>
              <a:tr h="624204">
                <a:tc>
                  <a:txBody>
                    <a:bodyPr/>
                    <a:lstStyle/>
                    <a:p>
                      <a:pPr marL="66040" algn="ctr">
                        <a:lnSpc>
                          <a:spcPct val="100000"/>
                        </a:lnSpc>
                        <a:spcBef>
                          <a:spcPts val="705"/>
                        </a:spcBef>
                      </a:pPr>
                      <a:r>
                        <a:rPr sz="1200" dirty="0">
                          <a:solidFill>
                            <a:srgbClr val="252525"/>
                          </a:solidFill>
                          <a:latin typeface="Calibri"/>
                          <a:cs typeface="Calibri"/>
                        </a:rPr>
                        <a:t>2.</a:t>
                      </a:r>
                      <a:endParaRPr sz="1200">
                        <a:latin typeface="Calibri"/>
                        <a:cs typeface="Calibri"/>
                      </a:endParaRPr>
                    </a:p>
                  </a:txBody>
                  <a:tcPr marL="0" marR="0" marT="89535" marB="0">
                    <a:lnR w="38100">
                      <a:solidFill>
                        <a:srgbClr val="FFFFFF"/>
                      </a:solidFill>
                      <a:prstDash val="solid"/>
                    </a:lnR>
                    <a:lnT w="38100">
                      <a:solidFill>
                        <a:srgbClr val="FFFFFF"/>
                      </a:solidFill>
                      <a:prstDash val="solid"/>
                    </a:lnT>
                    <a:lnB w="38100">
                      <a:solidFill>
                        <a:srgbClr val="FFFFFF"/>
                      </a:solidFill>
                      <a:prstDash val="solid"/>
                    </a:lnB>
                    <a:solidFill>
                      <a:srgbClr val="DADCDB"/>
                    </a:solidFill>
                  </a:tcPr>
                </a:tc>
                <a:tc>
                  <a:txBody>
                    <a:bodyPr/>
                    <a:lstStyle/>
                    <a:p>
                      <a:pPr marL="165100" marR="0" lvl="0" indent="0" algn="l" defTabSz="914400" rtl="0" eaLnBrk="1" fontAlgn="auto" latinLnBrk="0" hangingPunct="1">
                        <a:lnSpc>
                          <a:spcPct val="100000"/>
                        </a:lnSpc>
                        <a:spcBef>
                          <a:spcPts val="705"/>
                        </a:spcBef>
                        <a:spcAft>
                          <a:spcPts val="0"/>
                        </a:spcAft>
                        <a:buClrTx/>
                        <a:buSzTx/>
                        <a:buFontTx/>
                        <a:buNone/>
                        <a:tabLst/>
                        <a:defRPr/>
                      </a:pPr>
                      <a:r>
                        <a:rPr lang="en-IN" sz="1400" b="1" kern="1200" dirty="0">
                          <a:solidFill>
                            <a:schemeClr val="tx1"/>
                          </a:solidFill>
                          <a:effectLst/>
                          <a:latin typeface="+mn-lt"/>
                          <a:ea typeface="+mn-ea"/>
                          <a:cs typeface="+mn-cs"/>
                        </a:rPr>
                        <a:t>Why Implement It?</a:t>
                      </a:r>
                    </a:p>
                    <a:p>
                      <a:pPr marL="165100">
                        <a:lnSpc>
                          <a:spcPct val="100000"/>
                        </a:lnSpc>
                        <a:spcBef>
                          <a:spcPts val="705"/>
                        </a:spcBef>
                      </a:pPr>
                      <a:endParaRPr sz="1200" dirty="0">
                        <a:latin typeface="Calibri"/>
                        <a:cs typeface="Calibri"/>
                      </a:endParaRPr>
                    </a:p>
                  </a:txBody>
                  <a:tcPr marL="0" marR="0" marT="8953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DADCDB"/>
                    </a:solidFill>
                  </a:tcPr>
                </a:tc>
                <a:extLst>
                  <a:ext uri="{0D108BD9-81ED-4DB2-BD59-A6C34878D82A}">
                    <a16:rowId xmlns:a16="http://schemas.microsoft.com/office/drawing/2014/main" val="10002"/>
                  </a:ext>
                </a:extLst>
              </a:tr>
              <a:tr h="540639">
                <a:tc>
                  <a:txBody>
                    <a:bodyPr/>
                    <a:lstStyle/>
                    <a:p>
                      <a:pPr marL="66040" algn="ctr">
                        <a:lnSpc>
                          <a:spcPct val="100000"/>
                        </a:lnSpc>
                        <a:spcBef>
                          <a:spcPts val="710"/>
                        </a:spcBef>
                      </a:pPr>
                      <a:r>
                        <a:rPr sz="1200" dirty="0">
                          <a:solidFill>
                            <a:srgbClr val="252525"/>
                          </a:solidFill>
                          <a:latin typeface="Calibri"/>
                          <a:cs typeface="Calibri"/>
                        </a:rPr>
                        <a:t>3.</a:t>
                      </a:r>
                      <a:endParaRPr sz="1200">
                        <a:latin typeface="Calibri"/>
                        <a:cs typeface="Calibri"/>
                      </a:endParaRPr>
                    </a:p>
                  </a:txBody>
                  <a:tcPr marL="0" marR="0" marT="90170" marB="0">
                    <a:lnR w="38100">
                      <a:solidFill>
                        <a:srgbClr val="FFFFFF"/>
                      </a:solidFill>
                      <a:prstDash val="solid"/>
                    </a:lnR>
                    <a:lnT w="38100">
                      <a:solidFill>
                        <a:srgbClr val="FFFFFF"/>
                      </a:solidFill>
                      <a:prstDash val="solid"/>
                    </a:lnT>
                    <a:lnB w="38100">
                      <a:solidFill>
                        <a:srgbClr val="FFFFFF"/>
                      </a:solidFill>
                      <a:prstDash val="solid"/>
                    </a:lnB>
                    <a:solidFill>
                      <a:srgbClr val="ECEEED"/>
                    </a:solidFill>
                  </a:tcPr>
                </a:tc>
                <a:tc>
                  <a:txBody>
                    <a:bodyPr/>
                    <a:lstStyle/>
                    <a:p>
                      <a:pPr marL="165100">
                        <a:lnSpc>
                          <a:spcPct val="100000"/>
                        </a:lnSpc>
                        <a:spcBef>
                          <a:spcPts val="710"/>
                        </a:spcBef>
                      </a:pPr>
                      <a:r>
                        <a:rPr sz="1400" b="1" spc="-5" dirty="0">
                          <a:latin typeface="Calibri"/>
                          <a:cs typeface="Calibri"/>
                        </a:rPr>
                        <a:t>What</a:t>
                      </a:r>
                      <a:r>
                        <a:rPr sz="1400" b="1" spc="-20" dirty="0">
                          <a:latin typeface="Calibri"/>
                          <a:cs typeface="Calibri"/>
                        </a:rPr>
                        <a:t> </a:t>
                      </a:r>
                      <a:r>
                        <a:rPr sz="1400" b="1" spc="-5" dirty="0">
                          <a:latin typeface="Calibri"/>
                          <a:cs typeface="Calibri"/>
                        </a:rPr>
                        <a:t>computer</a:t>
                      </a:r>
                      <a:r>
                        <a:rPr sz="1400" b="1" spc="-25" dirty="0">
                          <a:latin typeface="Calibri"/>
                          <a:cs typeface="Calibri"/>
                        </a:rPr>
                        <a:t> </a:t>
                      </a:r>
                      <a:r>
                        <a:rPr sz="1400" b="1" spc="-5" dirty="0">
                          <a:latin typeface="Calibri"/>
                          <a:cs typeface="Calibri"/>
                        </a:rPr>
                        <a:t>languages</a:t>
                      </a:r>
                      <a:r>
                        <a:rPr sz="1400" b="1" spc="-25" dirty="0">
                          <a:latin typeface="Calibri"/>
                          <a:cs typeface="Calibri"/>
                        </a:rPr>
                        <a:t> </a:t>
                      </a:r>
                      <a:r>
                        <a:rPr sz="1400" b="1" spc="-5" dirty="0">
                          <a:latin typeface="Calibri"/>
                          <a:cs typeface="Calibri"/>
                        </a:rPr>
                        <a:t>are used?</a:t>
                      </a:r>
                      <a:endParaRPr sz="1400" b="1" dirty="0">
                        <a:latin typeface="Calibri"/>
                        <a:cs typeface="Calibri"/>
                      </a:endParaRPr>
                    </a:p>
                  </a:txBody>
                  <a:tcPr marL="0" marR="0" marT="901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ECEEED"/>
                    </a:solidFill>
                  </a:tcPr>
                </a:tc>
                <a:extLst>
                  <a:ext uri="{0D108BD9-81ED-4DB2-BD59-A6C34878D82A}">
                    <a16:rowId xmlns:a16="http://schemas.microsoft.com/office/drawing/2014/main" val="10003"/>
                  </a:ext>
                </a:extLst>
              </a:tr>
              <a:tr h="786383">
                <a:tc>
                  <a:txBody>
                    <a:bodyPr/>
                    <a:lstStyle/>
                    <a:p>
                      <a:pPr marL="66040" algn="ctr">
                        <a:lnSpc>
                          <a:spcPct val="100000"/>
                        </a:lnSpc>
                        <a:spcBef>
                          <a:spcPts val="710"/>
                        </a:spcBef>
                      </a:pPr>
                      <a:r>
                        <a:rPr sz="1200" dirty="0">
                          <a:solidFill>
                            <a:srgbClr val="252525"/>
                          </a:solidFill>
                          <a:latin typeface="Calibri"/>
                          <a:cs typeface="Calibri"/>
                        </a:rPr>
                        <a:t>4.</a:t>
                      </a:r>
                      <a:endParaRPr sz="1200">
                        <a:latin typeface="Calibri"/>
                        <a:cs typeface="Calibri"/>
                      </a:endParaRPr>
                    </a:p>
                  </a:txBody>
                  <a:tcPr marL="0" marR="0" marT="90170" marB="0">
                    <a:lnR w="38100">
                      <a:solidFill>
                        <a:srgbClr val="FFFFFF"/>
                      </a:solidFill>
                      <a:prstDash val="solid"/>
                    </a:lnR>
                    <a:lnT w="38100">
                      <a:solidFill>
                        <a:srgbClr val="FFFFFF"/>
                      </a:solidFill>
                      <a:prstDash val="solid"/>
                    </a:lnT>
                    <a:lnB w="38100">
                      <a:solidFill>
                        <a:srgbClr val="FFFFFF"/>
                      </a:solidFill>
                      <a:prstDash val="solid"/>
                    </a:lnB>
                    <a:solidFill>
                      <a:srgbClr val="DADCDB"/>
                    </a:solidFill>
                  </a:tcPr>
                </a:tc>
                <a:tc>
                  <a:txBody>
                    <a:bodyPr/>
                    <a:lstStyle/>
                    <a:p>
                      <a:r>
                        <a:rPr lang="en-US" sz="1400" spc="-40" dirty="0">
                          <a:solidFill>
                            <a:schemeClr val="tx1">
                              <a:lumMod val="95000"/>
                              <a:lumOff val="5000"/>
                            </a:schemeClr>
                          </a:solidFill>
                        </a:rPr>
                        <a:t>      </a:t>
                      </a:r>
                      <a:r>
                        <a:rPr lang="en-US" sz="1400" b="1" spc="-40" dirty="0">
                          <a:solidFill>
                            <a:schemeClr val="tx1">
                              <a:lumMod val="95000"/>
                              <a:lumOff val="5000"/>
                            </a:schemeClr>
                          </a:solidFill>
                        </a:rPr>
                        <a:t>How</a:t>
                      </a:r>
                      <a:r>
                        <a:rPr lang="en-US" sz="1400" b="1" spc="-110" dirty="0">
                          <a:solidFill>
                            <a:schemeClr val="tx1">
                              <a:lumMod val="95000"/>
                              <a:lumOff val="5000"/>
                            </a:schemeClr>
                          </a:solidFill>
                        </a:rPr>
                        <a:t> </a:t>
                      </a:r>
                      <a:r>
                        <a:rPr lang="en-US" sz="1400" b="1" spc="-25" dirty="0">
                          <a:solidFill>
                            <a:schemeClr val="tx1">
                              <a:lumMod val="95000"/>
                              <a:lumOff val="5000"/>
                            </a:schemeClr>
                          </a:solidFill>
                        </a:rPr>
                        <a:t>the</a:t>
                      </a:r>
                      <a:r>
                        <a:rPr lang="en-US" sz="1400" b="1" spc="-75" dirty="0">
                          <a:solidFill>
                            <a:schemeClr val="tx1">
                              <a:lumMod val="95000"/>
                              <a:lumOff val="5000"/>
                            </a:schemeClr>
                          </a:solidFill>
                        </a:rPr>
                        <a:t> lost </a:t>
                      </a:r>
                      <a:r>
                        <a:rPr lang="en-US" sz="1400" b="1" spc="-40" dirty="0">
                          <a:solidFill>
                            <a:schemeClr val="tx1">
                              <a:lumMod val="95000"/>
                              <a:lumOff val="5000"/>
                            </a:schemeClr>
                          </a:solidFill>
                        </a:rPr>
                        <a:t>item management </a:t>
                      </a:r>
                      <a:r>
                        <a:rPr lang="en-US" sz="1400" b="1" spc="-1095" dirty="0">
                          <a:solidFill>
                            <a:schemeClr val="tx1">
                              <a:lumMod val="95000"/>
                              <a:lumOff val="5000"/>
                            </a:schemeClr>
                          </a:solidFill>
                        </a:rPr>
                        <a:t> </a:t>
                      </a:r>
                      <a:r>
                        <a:rPr lang="en-US" sz="1400" b="1" spc="-75" dirty="0">
                          <a:solidFill>
                            <a:schemeClr val="tx1">
                              <a:lumMod val="95000"/>
                              <a:lumOff val="5000"/>
                            </a:schemeClr>
                          </a:solidFill>
                        </a:rPr>
                        <a:t> system</a:t>
                      </a:r>
                      <a:r>
                        <a:rPr lang="en-US" sz="1400" b="1" spc="-125" dirty="0">
                          <a:solidFill>
                            <a:schemeClr val="tx1">
                              <a:lumMod val="95000"/>
                              <a:lumOff val="5000"/>
                            </a:schemeClr>
                          </a:solidFill>
                        </a:rPr>
                        <a:t> </a:t>
                      </a:r>
                      <a:r>
                        <a:rPr lang="en-US" sz="1400" b="1" spc="-25" dirty="0">
                          <a:solidFill>
                            <a:schemeClr val="tx1">
                              <a:lumMod val="95000"/>
                              <a:lumOff val="5000"/>
                            </a:schemeClr>
                          </a:solidFill>
                        </a:rPr>
                        <a:t>will</a:t>
                      </a:r>
                      <a:r>
                        <a:rPr lang="en-US" sz="1400" b="1" spc="-60" dirty="0">
                          <a:solidFill>
                            <a:schemeClr val="tx1">
                              <a:lumMod val="95000"/>
                              <a:lumOff val="5000"/>
                            </a:schemeClr>
                          </a:solidFill>
                        </a:rPr>
                        <a:t> </a:t>
                      </a:r>
                      <a:r>
                        <a:rPr lang="en-US" sz="1400" b="1" spc="-40" dirty="0">
                          <a:solidFill>
                            <a:schemeClr val="tx1">
                              <a:lumMod val="95000"/>
                              <a:lumOff val="5000"/>
                            </a:schemeClr>
                          </a:solidFill>
                        </a:rPr>
                        <a:t>work? </a:t>
                      </a:r>
                      <a:endParaRPr lang="en-US" sz="1400" b="1" dirty="0">
                        <a:solidFill>
                          <a:schemeClr val="tx1">
                            <a:lumMod val="95000"/>
                            <a:lumOff val="5000"/>
                          </a:schemeClr>
                        </a:solidFill>
                      </a:endParaRPr>
                    </a:p>
                    <a:p>
                      <a:pPr marL="165100">
                        <a:lnSpc>
                          <a:spcPct val="100000"/>
                        </a:lnSpc>
                        <a:spcBef>
                          <a:spcPts val="710"/>
                        </a:spcBef>
                      </a:pPr>
                      <a:endParaRPr sz="1200" dirty="0">
                        <a:latin typeface="Calibri"/>
                        <a:cs typeface="Calibri"/>
                      </a:endParaRPr>
                    </a:p>
                  </a:txBody>
                  <a:tcPr marL="0" marR="0" marT="901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DADCDB"/>
                    </a:solidFill>
                  </a:tcPr>
                </a:tc>
                <a:extLst>
                  <a:ext uri="{0D108BD9-81ED-4DB2-BD59-A6C34878D82A}">
                    <a16:rowId xmlns:a16="http://schemas.microsoft.com/office/drawing/2014/main" val="10004"/>
                  </a:ext>
                </a:extLst>
              </a:tr>
              <a:tr h="540638">
                <a:tc>
                  <a:txBody>
                    <a:bodyPr/>
                    <a:lstStyle/>
                    <a:p>
                      <a:pPr marL="66040" algn="ctr">
                        <a:lnSpc>
                          <a:spcPct val="100000"/>
                        </a:lnSpc>
                        <a:spcBef>
                          <a:spcPts val="710"/>
                        </a:spcBef>
                      </a:pPr>
                      <a:r>
                        <a:rPr sz="1200" dirty="0">
                          <a:solidFill>
                            <a:srgbClr val="252525"/>
                          </a:solidFill>
                          <a:latin typeface="Calibri"/>
                          <a:cs typeface="Calibri"/>
                        </a:rPr>
                        <a:t>5.</a:t>
                      </a:r>
                      <a:endParaRPr sz="1200">
                        <a:latin typeface="Calibri"/>
                        <a:cs typeface="Calibri"/>
                      </a:endParaRPr>
                    </a:p>
                  </a:txBody>
                  <a:tcPr marL="0" marR="0" marT="90170" marB="0">
                    <a:lnR w="38100">
                      <a:solidFill>
                        <a:srgbClr val="FFFFFF"/>
                      </a:solidFill>
                      <a:prstDash val="solid"/>
                    </a:lnR>
                    <a:lnT w="38100">
                      <a:solidFill>
                        <a:srgbClr val="FFFFFF"/>
                      </a:solidFill>
                      <a:prstDash val="solid"/>
                    </a:lnT>
                    <a:lnB w="38100">
                      <a:solidFill>
                        <a:srgbClr val="FFFFFF"/>
                      </a:solidFill>
                      <a:prstDash val="solid"/>
                    </a:lnB>
                    <a:solidFill>
                      <a:srgbClr val="ECEEED"/>
                    </a:solidFill>
                  </a:tcPr>
                </a:tc>
                <a:tc>
                  <a:txBody>
                    <a:bodyPr/>
                    <a:lstStyle/>
                    <a:p>
                      <a:pPr marL="165100">
                        <a:lnSpc>
                          <a:spcPct val="100000"/>
                        </a:lnSpc>
                        <a:spcBef>
                          <a:spcPts val="710"/>
                        </a:spcBef>
                      </a:pPr>
                      <a:r>
                        <a:rPr lang="en-US" sz="1400" b="1" dirty="0">
                          <a:latin typeface="Calibri"/>
                          <a:cs typeface="Calibri"/>
                        </a:rPr>
                        <a:t>Data Base management</a:t>
                      </a:r>
                      <a:endParaRPr sz="1400" b="1" dirty="0">
                        <a:latin typeface="Calibri"/>
                        <a:cs typeface="Calibri"/>
                      </a:endParaRPr>
                    </a:p>
                  </a:txBody>
                  <a:tcPr marL="0" marR="0" marT="901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ECEEED"/>
                    </a:solidFill>
                  </a:tcPr>
                </a:tc>
                <a:extLst>
                  <a:ext uri="{0D108BD9-81ED-4DB2-BD59-A6C34878D82A}">
                    <a16:rowId xmlns:a16="http://schemas.microsoft.com/office/drawing/2014/main" val="10005"/>
                  </a:ext>
                </a:extLst>
              </a:tr>
              <a:tr h="540638">
                <a:tc>
                  <a:txBody>
                    <a:bodyPr/>
                    <a:lstStyle/>
                    <a:p>
                      <a:pPr marL="66040" algn="ctr">
                        <a:lnSpc>
                          <a:spcPct val="100000"/>
                        </a:lnSpc>
                        <a:spcBef>
                          <a:spcPts val="710"/>
                        </a:spcBef>
                      </a:pPr>
                      <a:r>
                        <a:rPr sz="1200" dirty="0">
                          <a:solidFill>
                            <a:srgbClr val="252525"/>
                          </a:solidFill>
                          <a:latin typeface="Calibri"/>
                          <a:cs typeface="Calibri"/>
                        </a:rPr>
                        <a:t>6.</a:t>
                      </a:r>
                      <a:endParaRPr sz="1200">
                        <a:latin typeface="Calibri"/>
                        <a:cs typeface="Calibri"/>
                      </a:endParaRPr>
                    </a:p>
                  </a:txBody>
                  <a:tcPr marL="0" marR="0" marT="90170" marB="0">
                    <a:lnR w="38100">
                      <a:solidFill>
                        <a:srgbClr val="FFFFFF"/>
                      </a:solidFill>
                      <a:prstDash val="solid"/>
                    </a:lnR>
                    <a:lnT w="38100">
                      <a:solidFill>
                        <a:srgbClr val="FFFFFF"/>
                      </a:solidFill>
                      <a:prstDash val="solid"/>
                    </a:lnT>
                    <a:lnB w="38100">
                      <a:solidFill>
                        <a:srgbClr val="FFFFFF"/>
                      </a:solidFill>
                      <a:prstDash val="solid"/>
                    </a:lnB>
                    <a:solidFill>
                      <a:srgbClr val="DADCDB"/>
                    </a:solidFill>
                  </a:tcPr>
                </a:tc>
                <a:tc>
                  <a:txBody>
                    <a:bodyPr/>
                    <a:lstStyle/>
                    <a:p>
                      <a:pPr marL="165100" marR="0" lvl="0" indent="0" algn="l" defTabSz="914400" rtl="0" eaLnBrk="1" fontAlgn="auto" latinLnBrk="0" hangingPunct="1">
                        <a:lnSpc>
                          <a:spcPct val="100000"/>
                        </a:lnSpc>
                        <a:spcBef>
                          <a:spcPts val="710"/>
                        </a:spcBef>
                        <a:spcAft>
                          <a:spcPts val="0"/>
                        </a:spcAft>
                        <a:buClrTx/>
                        <a:buSzTx/>
                        <a:buFontTx/>
                        <a:buNone/>
                        <a:tabLst/>
                        <a:defRPr/>
                      </a:pPr>
                      <a:r>
                        <a:rPr lang="en-US" sz="1400" dirty="0">
                          <a:latin typeface="+mn-lt"/>
                          <a:cs typeface="Calibri"/>
                        </a:rPr>
                        <a:t> </a:t>
                      </a:r>
                      <a:r>
                        <a:rPr lang="en-US" sz="1400" b="1" spc="-5" dirty="0">
                          <a:latin typeface="+mn-lt"/>
                          <a:cs typeface="Calibri"/>
                        </a:rPr>
                        <a:t>Diagram of lost items management</a:t>
                      </a:r>
                      <a:endParaRPr lang="en-US" sz="1400" b="1" dirty="0">
                        <a:latin typeface="+mn-lt"/>
                        <a:cs typeface="Calibri"/>
                      </a:endParaRPr>
                    </a:p>
                    <a:p>
                      <a:pPr marL="165100">
                        <a:lnSpc>
                          <a:spcPct val="100000"/>
                        </a:lnSpc>
                        <a:spcBef>
                          <a:spcPts val="710"/>
                        </a:spcBef>
                      </a:pPr>
                      <a:endParaRPr sz="1200" dirty="0">
                        <a:latin typeface="Calibri"/>
                        <a:cs typeface="Calibri"/>
                      </a:endParaRPr>
                    </a:p>
                  </a:txBody>
                  <a:tcPr marL="0" marR="0" marT="901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DADCDB"/>
                    </a:solidFill>
                  </a:tcPr>
                </a:tc>
                <a:extLst>
                  <a:ext uri="{0D108BD9-81ED-4DB2-BD59-A6C34878D82A}">
                    <a16:rowId xmlns:a16="http://schemas.microsoft.com/office/drawing/2014/main" val="10006"/>
                  </a:ext>
                </a:extLst>
              </a:tr>
              <a:tr h="540638">
                <a:tc>
                  <a:txBody>
                    <a:bodyPr/>
                    <a:lstStyle/>
                    <a:p>
                      <a:pPr marL="66040" algn="ctr">
                        <a:lnSpc>
                          <a:spcPct val="100000"/>
                        </a:lnSpc>
                        <a:spcBef>
                          <a:spcPts val="715"/>
                        </a:spcBef>
                      </a:pPr>
                      <a:r>
                        <a:rPr sz="1200" dirty="0">
                          <a:solidFill>
                            <a:srgbClr val="252525"/>
                          </a:solidFill>
                          <a:latin typeface="Calibri"/>
                          <a:cs typeface="Calibri"/>
                        </a:rPr>
                        <a:t>7.</a:t>
                      </a:r>
                      <a:endParaRPr sz="1200">
                        <a:latin typeface="Calibri"/>
                        <a:cs typeface="Calibri"/>
                      </a:endParaRPr>
                    </a:p>
                  </a:txBody>
                  <a:tcPr marL="0" marR="0" marT="90805" marB="0">
                    <a:lnR w="38100">
                      <a:solidFill>
                        <a:srgbClr val="FFFFFF"/>
                      </a:solidFill>
                      <a:prstDash val="solid"/>
                    </a:lnR>
                    <a:lnT w="38100">
                      <a:solidFill>
                        <a:srgbClr val="FFFFFF"/>
                      </a:solidFill>
                      <a:prstDash val="solid"/>
                    </a:lnT>
                    <a:solidFill>
                      <a:srgbClr val="ECEEED"/>
                    </a:solidFill>
                  </a:tcPr>
                </a:tc>
                <a:tc>
                  <a:txBody>
                    <a:bodyPr/>
                    <a:lstStyle/>
                    <a:p>
                      <a:pPr marL="165100">
                        <a:lnSpc>
                          <a:spcPct val="100000"/>
                        </a:lnSpc>
                        <a:spcBef>
                          <a:spcPts val="715"/>
                        </a:spcBef>
                      </a:pPr>
                      <a:r>
                        <a:rPr lang="en-IN" sz="1400" b="1" dirty="0">
                          <a:latin typeface="+mn-lt"/>
                          <a:cs typeface="Calibri"/>
                        </a:rPr>
                        <a:t>Activities, Fragments, Classes, Adapters</a:t>
                      </a:r>
                    </a:p>
                    <a:p>
                      <a:pPr marL="165100">
                        <a:lnSpc>
                          <a:spcPct val="100000"/>
                        </a:lnSpc>
                        <a:spcBef>
                          <a:spcPts val="715"/>
                        </a:spcBef>
                      </a:pPr>
                      <a:endParaRPr sz="1200" dirty="0">
                        <a:latin typeface="Calibri"/>
                        <a:cs typeface="Calibri"/>
                      </a:endParaRPr>
                    </a:p>
                  </a:txBody>
                  <a:tcPr marL="0" marR="0" marT="90805" marB="0">
                    <a:lnL w="38100">
                      <a:solidFill>
                        <a:srgbClr val="FFFFFF"/>
                      </a:solidFill>
                      <a:prstDash val="solid"/>
                    </a:lnL>
                    <a:lnR w="38100">
                      <a:solidFill>
                        <a:srgbClr val="FFFFFF"/>
                      </a:solidFill>
                      <a:prstDash val="solid"/>
                    </a:lnR>
                    <a:lnT w="38100">
                      <a:solidFill>
                        <a:srgbClr val="FFFFFF"/>
                      </a:solidFill>
                      <a:prstDash val="solid"/>
                    </a:lnT>
                    <a:solidFill>
                      <a:srgbClr val="ECEEE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472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186A965A-34DC-42ED-B7BF-CF76D9BBEA50}"/>
              </a:ext>
            </a:extLst>
          </p:cNvPr>
          <p:cNvGrpSpPr/>
          <p:nvPr/>
        </p:nvGrpSpPr>
        <p:grpSpPr>
          <a:xfrm>
            <a:off x="-579524" y="0"/>
            <a:ext cx="6464935" cy="6858000"/>
            <a:chOff x="0" y="0"/>
            <a:chExt cx="6464935" cy="6858000"/>
          </a:xfrm>
          <a:solidFill>
            <a:schemeClr val="accent1">
              <a:lumMod val="75000"/>
            </a:schemeClr>
          </a:solidFill>
        </p:grpSpPr>
        <p:sp>
          <p:nvSpPr>
            <p:cNvPr id="3" name="object 3">
              <a:extLst>
                <a:ext uri="{FF2B5EF4-FFF2-40B4-BE49-F238E27FC236}">
                  <a16:creationId xmlns:a16="http://schemas.microsoft.com/office/drawing/2014/main" id="{6CBD1B86-DB5F-4D11-A0A6-8BB62D96A3CD}"/>
                </a:ext>
              </a:extLst>
            </p:cNvPr>
            <p:cNvSpPr/>
            <p:nvPr/>
          </p:nvSpPr>
          <p:spPr>
            <a:xfrm>
              <a:off x="0" y="0"/>
              <a:ext cx="6464935" cy="6858000"/>
            </a:xfrm>
            <a:custGeom>
              <a:avLst/>
              <a:gdLst/>
              <a:ahLst/>
              <a:cxnLst/>
              <a:rect l="l" t="t" r="r" b="b"/>
              <a:pathLst>
                <a:path w="6464935" h="6858000">
                  <a:moveTo>
                    <a:pt x="6464808" y="0"/>
                  </a:moveTo>
                  <a:lnTo>
                    <a:pt x="0" y="0"/>
                  </a:lnTo>
                  <a:lnTo>
                    <a:pt x="0" y="6858000"/>
                  </a:lnTo>
                  <a:lnTo>
                    <a:pt x="6464808" y="6858000"/>
                  </a:lnTo>
                  <a:lnTo>
                    <a:pt x="6464808" y="0"/>
                  </a:lnTo>
                  <a:close/>
                </a:path>
              </a:pathLst>
            </a:custGeom>
            <a:grpFill/>
          </p:spPr>
          <p:txBody>
            <a:bodyPr wrap="square" lIns="0" tIns="0" rIns="0" bIns="0" rtlCol="0"/>
            <a:lstStyle/>
            <a:p>
              <a:endParaRPr/>
            </a:p>
          </p:txBody>
        </p:sp>
        <p:sp>
          <p:nvSpPr>
            <p:cNvPr id="4" name="object 4">
              <a:extLst>
                <a:ext uri="{FF2B5EF4-FFF2-40B4-BE49-F238E27FC236}">
                  <a16:creationId xmlns:a16="http://schemas.microsoft.com/office/drawing/2014/main" id="{6EBFB13A-A37F-43E7-B551-E6B2FEA997B3}"/>
                </a:ext>
              </a:extLst>
            </p:cNvPr>
            <p:cNvSpPr/>
            <p:nvPr/>
          </p:nvSpPr>
          <p:spPr>
            <a:xfrm>
              <a:off x="0" y="0"/>
              <a:ext cx="4546600" cy="6858000"/>
            </a:xfrm>
            <a:custGeom>
              <a:avLst/>
              <a:gdLst/>
              <a:ahLst/>
              <a:cxnLst/>
              <a:rect l="l" t="t" r="r" b="b"/>
              <a:pathLst>
                <a:path w="4546600" h="6858000">
                  <a:moveTo>
                    <a:pt x="1202969" y="0"/>
                  </a:moveTo>
                  <a:lnTo>
                    <a:pt x="0" y="0"/>
                  </a:lnTo>
                  <a:lnTo>
                    <a:pt x="0" y="6857999"/>
                  </a:lnTo>
                  <a:lnTo>
                    <a:pt x="4546092" y="6857999"/>
                  </a:lnTo>
                  <a:lnTo>
                    <a:pt x="1202969" y="0"/>
                  </a:lnTo>
                  <a:close/>
                </a:path>
              </a:pathLst>
            </a:custGeom>
            <a:grpFill/>
          </p:spPr>
          <p:txBody>
            <a:bodyPr wrap="square" lIns="0" tIns="0" rIns="0" bIns="0" rtlCol="0"/>
            <a:lstStyle/>
            <a:p>
              <a:endParaRPr/>
            </a:p>
          </p:txBody>
        </p:sp>
      </p:grpSp>
      <p:sp>
        <p:nvSpPr>
          <p:cNvPr id="8" name="TextBox 7">
            <a:extLst>
              <a:ext uri="{FF2B5EF4-FFF2-40B4-BE49-F238E27FC236}">
                <a16:creationId xmlns:a16="http://schemas.microsoft.com/office/drawing/2014/main" id="{A5E6DBB3-7B94-4A9A-BEF3-AD4B1E393072}"/>
              </a:ext>
            </a:extLst>
          </p:cNvPr>
          <p:cNvSpPr txBox="1"/>
          <p:nvPr/>
        </p:nvSpPr>
        <p:spPr>
          <a:xfrm>
            <a:off x="-419792" y="192250"/>
            <a:ext cx="6276108" cy="1315873"/>
          </a:xfrm>
          <a:prstGeom prst="rect">
            <a:avLst/>
          </a:prstGeom>
          <a:noFill/>
        </p:spPr>
        <p:txBody>
          <a:bodyPr wrap="square">
            <a:spAutoFit/>
          </a:bodyPr>
          <a:lstStyle/>
          <a:p>
            <a:pPr algn="ctr">
              <a:lnSpc>
                <a:spcPct val="150000"/>
              </a:lnSpc>
              <a:spcBef>
                <a:spcPts val="1200"/>
              </a:spcBef>
              <a:spcAft>
                <a:spcPts val="600"/>
              </a:spcAft>
            </a:pPr>
            <a:r>
              <a:rPr lang="en-US" sz="1800" b="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a:t>
            </a:r>
            <a:r>
              <a:rPr lang="en-US" sz="2800" b="1" u="sng"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Of </a:t>
            </a:r>
            <a:r>
              <a:rPr lang="en-US" sz="2800" b="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Lost items Management </a:t>
            </a:r>
            <a:endParaRPr lang="en-IN" sz="2800" b="1" kern="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CB597B6-0495-4B39-9FFE-EB83145165F7}"/>
              </a:ext>
            </a:extLst>
          </p:cNvPr>
          <p:cNvSpPr txBox="1"/>
          <p:nvPr/>
        </p:nvSpPr>
        <p:spPr>
          <a:xfrm>
            <a:off x="0" y="1700373"/>
            <a:ext cx="5735783" cy="4524315"/>
          </a:xfrm>
          <a:prstGeom prst="rect">
            <a:avLst/>
          </a:prstGeom>
          <a:noFill/>
        </p:spPr>
        <p:txBody>
          <a:bodyPr wrap="square">
            <a:spAutoFit/>
          </a:bodyPr>
          <a:lstStyle/>
          <a:p>
            <a:pPr fontAlgn="base">
              <a:spcAft>
                <a:spcPts val="1200"/>
              </a:spcAft>
            </a:pPr>
            <a:r>
              <a:rPr lang="en-IN" b="1" i="1" dirty="0">
                <a:solidFill>
                  <a:schemeClr val="bg1"/>
                </a:solidFill>
                <a:effectLst/>
                <a:latin typeface="Arial" panose="020B0604020202020204" pitchFamily="34" charset="0"/>
                <a:ea typeface="Times New Roman" panose="02020603050405020304" pitchFamily="18" charset="0"/>
              </a:rPr>
              <a:t>Universities are busy places. There is a lot of coming and going. People are moving from one class to the next. They also frequent the hangouts between classes and are all over the campus. When people are this busy some of their personal items may get lost. A person may take their coat off and forget it. Students lose their briefcases and bags all of the time. There can be some personal information or items of sentimental value that accidentally get left behind. Many universities have lost and found boxes but people may not know where they are located to check for items. Universities can help students and other visitors get their items back. Lost and found software make it easy to post and manage items that have been lost and turned into the university.</a:t>
            </a:r>
            <a:endParaRPr lang="en-IN" b="1" i="1" dirty="0">
              <a:solidFill>
                <a:schemeClr val="bg1"/>
              </a:solidFill>
              <a:effectLst/>
              <a:latin typeface="Times New Roman" panose="02020603050405020304" pitchFamily="18" charset="0"/>
              <a:ea typeface="Times New Roman" panose="02020603050405020304" pitchFamily="18" charset="0"/>
            </a:endParaRPr>
          </a:p>
        </p:txBody>
      </p:sp>
      <p:pic>
        <p:nvPicPr>
          <p:cNvPr id="1026" name="Picture 2" descr="Designing a Lost and Found Mobile App — A UX Case Study | by Refal Dahlan |  Medium">
            <a:extLst>
              <a:ext uri="{FF2B5EF4-FFF2-40B4-BE49-F238E27FC236}">
                <a16:creationId xmlns:a16="http://schemas.microsoft.com/office/drawing/2014/main" id="{4782551C-9672-4EF6-9AA7-5C549E22E8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960"/>
          <a:stretch/>
        </p:blipFill>
        <p:spPr bwMode="auto">
          <a:xfrm>
            <a:off x="6096000" y="655647"/>
            <a:ext cx="5735783" cy="554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1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6B5E4071-958A-46F9-89A4-14FD40FFE4F4}"/>
              </a:ext>
            </a:extLst>
          </p:cNvPr>
          <p:cNvGrpSpPr/>
          <p:nvPr/>
        </p:nvGrpSpPr>
        <p:grpSpPr>
          <a:xfrm>
            <a:off x="0" y="0"/>
            <a:ext cx="4709160" cy="6858000"/>
            <a:chOff x="0" y="0"/>
            <a:chExt cx="4709160" cy="6858000"/>
          </a:xfrm>
          <a:solidFill>
            <a:schemeClr val="accent1">
              <a:lumMod val="75000"/>
            </a:schemeClr>
          </a:solidFill>
        </p:grpSpPr>
        <p:sp>
          <p:nvSpPr>
            <p:cNvPr id="3" name="object 3">
              <a:extLst>
                <a:ext uri="{FF2B5EF4-FFF2-40B4-BE49-F238E27FC236}">
                  <a16:creationId xmlns:a16="http://schemas.microsoft.com/office/drawing/2014/main" id="{80DD26F4-BB20-4DA9-B36B-A84C3339EF03}"/>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4" name="object 4">
              <a:extLst>
                <a:ext uri="{FF2B5EF4-FFF2-40B4-BE49-F238E27FC236}">
                  <a16:creationId xmlns:a16="http://schemas.microsoft.com/office/drawing/2014/main" id="{D3710E55-9572-494D-8D5C-450AFAC7A79D}"/>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sp>
        <p:nvSpPr>
          <p:cNvPr id="6" name="TextBox 5">
            <a:extLst>
              <a:ext uri="{FF2B5EF4-FFF2-40B4-BE49-F238E27FC236}">
                <a16:creationId xmlns:a16="http://schemas.microsoft.com/office/drawing/2014/main" id="{65AED216-FAAE-4C78-8BDF-6431459C4B2F}"/>
              </a:ext>
            </a:extLst>
          </p:cNvPr>
          <p:cNvSpPr txBox="1"/>
          <p:nvPr/>
        </p:nvSpPr>
        <p:spPr>
          <a:xfrm>
            <a:off x="875537" y="2099121"/>
            <a:ext cx="2876931" cy="1840825"/>
          </a:xfrm>
          <a:prstGeom prst="rect">
            <a:avLst/>
          </a:prstGeom>
          <a:noFill/>
        </p:spPr>
        <p:txBody>
          <a:bodyPr wrap="square">
            <a:spAutoFit/>
          </a:bodyPr>
          <a:lstStyle/>
          <a:p>
            <a:pPr fontAlgn="base">
              <a:lnSpc>
                <a:spcPct val="107000"/>
              </a:lnSpc>
              <a:spcBef>
                <a:spcPts val="200"/>
              </a:spcBef>
              <a:spcAft>
                <a:spcPts val="1500"/>
              </a:spcAft>
            </a:pPr>
            <a:r>
              <a:rPr lang="en-IN" sz="3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Why Implement It?</a:t>
            </a:r>
            <a:endParaRPr lang="en-IN" sz="3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06F186B-A003-422A-A06E-EB8CFA1D30C7}"/>
              </a:ext>
            </a:extLst>
          </p:cNvPr>
          <p:cNvSpPr txBox="1"/>
          <p:nvPr/>
        </p:nvSpPr>
        <p:spPr>
          <a:xfrm>
            <a:off x="5357553" y="1181990"/>
            <a:ext cx="6093228" cy="5016758"/>
          </a:xfrm>
          <a:prstGeom prst="rect">
            <a:avLst/>
          </a:prstGeom>
          <a:noFill/>
        </p:spPr>
        <p:txBody>
          <a:bodyPr wrap="square">
            <a:spAutoFit/>
          </a:bodyPr>
          <a:lstStyle/>
          <a:p>
            <a:pPr fontAlgn="base"/>
            <a:r>
              <a:rPr lang="en-IN" sz="2000" b="1" i="1" dirty="0">
                <a:solidFill>
                  <a:srgbClr val="3A3A3A"/>
                </a:solidFill>
                <a:effectLst/>
                <a:latin typeface="Arial" panose="020B0604020202020204" pitchFamily="34" charset="0"/>
                <a:ea typeface="Times New Roman" panose="02020603050405020304" pitchFamily="18" charset="0"/>
              </a:rPr>
              <a:t>The implementation of lost and found software for universities is necessary in order to save time in the management of lost and found item inventory and in matching up these items with their rightful owners for return. It alleviates the need for maintaining a hand-written or computer-generated inventory list which must be updated constantly and individually checked each time someone calls the school asking after a particular item that may or may not have been left behind. The app makes it very easy to search for items from the palm of your hand, with any online device. Easy and convenient for everyone. And it gives you time to come up with a good explanation for that human skeleton you’ll be bringing home!</a:t>
            </a:r>
            <a:endParaRPr lang="en-IN" sz="20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916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68D2968-3EE2-4F9E-B59A-0745B9FD06C1}"/>
              </a:ext>
            </a:extLst>
          </p:cNvPr>
          <p:cNvSpPr/>
          <p:nvPr/>
        </p:nvSpPr>
        <p:spPr>
          <a:xfrm>
            <a:off x="245745" y="258445"/>
            <a:ext cx="11700510" cy="6341110"/>
          </a:xfrm>
          <a:custGeom>
            <a:avLst/>
            <a:gdLst/>
            <a:ahLst/>
            <a:cxnLst/>
            <a:rect l="l" t="t" r="r" b="b"/>
            <a:pathLst>
              <a:path w="11700510" h="6341109">
                <a:moveTo>
                  <a:pt x="11636756" y="63246"/>
                </a:moveTo>
                <a:lnTo>
                  <a:pt x="63500" y="63246"/>
                </a:lnTo>
                <a:lnTo>
                  <a:pt x="63500" y="6278118"/>
                </a:lnTo>
                <a:lnTo>
                  <a:pt x="11636756" y="6278118"/>
                </a:lnTo>
                <a:lnTo>
                  <a:pt x="11636756" y="63246"/>
                </a:lnTo>
                <a:close/>
              </a:path>
              <a:path w="11700510" h="6341109">
                <a:moveTo>
                  <a:pt x="11700256" y="0"/>
                </a:moveTo>
                <a:lnTo>
                  <a:pt x="11674856" y="0"/>
                </a:lnTo>
                <a:lnTo>
                  <a:pt x="11674856" y="25400"/>
                </a:lnTo>
                <a:lnTo>
                  <a:pt x="11674856" y="6315710"/>
                </a:lnTo>
                <a:lnTo>
                  <a:pt x="25400" y="6315710"/>
                </a:lnTo>
                <a:lnTo>
                  <a:pt x="25400" y="25400"/>
                </a:lnTo>
                <a:lnTo>
                  <a:pt x="11674856" y="25400"/>
                </a:lnTo>
                <a:lnTo>
                  <a:pt x="11674856" y="0"/>
                </a:lnTo>
                <a:lnTo>
                  <a:pt x="0" y="0"/>
                </a:lnTo>
                <a:lnTo>
                  <a:pt x="0" y="25400"/>
                </a:lnTo>
                <a:lnTo>
                  <a:pt x="0" y="6315710"/>
                </a:lnTo>
                <a:lnTo>
                  <a:pt x="0" y="6341110"/>
                </a:lnTo>
                <a:lnTo>
                  <a:pt x="11700256" y="6341110"/>
                </a:lnTo>
                <a:lnTo>
                  <a:pt x="11700256" y="6316231"/>
                </a:lnTo>
                <a:lnTo>
                  <a:pt x="11700256" y="6315710"/>
                </a:lnTo>
                <a:lnTo>
                  <a:pt x="11700256" y="25400"/>
                </a:lnTo>
                <a:lnTo>
                  <a:pt x="11700256" y="25146"/>
                </a:lnTo>
                <a:lnTo>
                  <a:pt x="11700256" y="0"/>
                </a:lnTo>
                <a:close/>
              </a:path>
            </a:pathLst>
          </a:custGeom>
          <a:solidFill>
            <a:schemeClr val="accent1">
              <a:lumMod val="75000"/>
            </a:schemeClr>
          </a:solidFill>
        </p:spPr>
        <p:txBody>
          <a:bodyPr wrap="square" lIns="0" tIns="0" rIns="0" bIns="0" rtlCol="0"/>
          <a:lstStyle/>
          <a:p>
            <a:endParaRPr lang="en-US" sz="4000" spc="-40" dirty="0"/>
          </a:p>
          <a:p>
            <a:r>
              <a:rPr lang="en-US" sz="4000" spc="-40" dirty="0"/>
              <a:t>      </a:t>
            </a:r>
          </a:p>
          <a:p>
            <a:r>
              <a:rPr lang="en-US" sz="4800" spc="-40" dirty="0">
                <a:solidFill>
                  <a:schemeClr val="bg1"/>
                </a:solidFill>
              </a:rPr>
              <a:t>             How</a:t>
            </a:r>
            <a:r>
              <a:rPr lang="en-US" sz="4800" spc="-110" dirty="0">
                <a:solidFill>
                  <a:schemeClr val="bg1"/>
                </a:solidFill>
              </a:rPr>
              <a:t> </a:t>
            </a:r>
            <a:r>
              <a:rPr lang="en-US" sz="4800" spc="-25" dirty="0">
                <a:solidFill>
                  <a:schemeClr val="bg1"/>
                </a:solidFill>
              </a:rPr>
              <a:t>the</a:t>
            </a:r>
            <a:r>
              <a:rPr lang="en-US" sz="4800" spc="-75" dirty="0">
                <a:solidFill>
                  <a:schemeClr val="bg1"/>
                </a:solidFill>
              </a:rPr>
              <a:t> lost </a:t>
            </a:r>
            <a:r>
              <a:rPr lang="en-US" sz="4800" spc="-40" dirty="0">
                <a:solidFill>
                  <a:schemeClr val="bg1"/>
                </a:solidFill>
              </a:rPr>
              <a:t>item management </a:t>
            </a:r>
            <a:r>
              <a:rPr lang="en-US" sz="4800" spc="-1095" dirty="0">
                <a:solidFill>
                  <a:schemeClr val="bg1"/>
                </a:solidFill>
              </a:rPr>
              <a:t> </a:t>
            </a:r>
          </a:p>
          <a:p>
            <a:r>
              <a:rPr lang="en-US" sz="4800" spc="-75" dirty="0">
                <a:solidFill>
                  <a:schemeClr val="bg1"/>
                </a:solidFill>
              </a:rPr>
              <a:t>                        system</a:t>
            </a:r>
            <a:r>
              <a:rPr lang="en-US" sz="4800" spc="-125" dirty="0">
                <a:solidFill>
                  <a:schemeClr val="bg1"/>
                </a:solidFill>
              </a:rPr>
              <a:t> </a:t>
            </a:r>
            <a:r>
              <a:rPr lang="en-US" sz="4800" spc="-25" dirty="0">
                <a:solidFill>
                  <a:schemeClr val="bg1"/>
                </a:solidFill>
              </a:rPr>
              <a:t>will</a:t>
            </a:r>
            <a:r>
              <a:rPr lang="en-US" sz="4800" spc="-60" dirty="0">
                <a:solidFill>
                  <a:schemeClr val="bg1"/>
                </a:solidFill>
              </a:rPr>
              <a:t> </a:t>
            </a:r>
            <a:r>
              <a:rPr lang="en-US" sz="4800" spc="-40" dirty="0">
                <a:solidFill>
                  <a:schemeClr val="bg1"/>
                </a:solidFill>
              </a:rPr>
              <a:t>work? </a:t>
            </a:r>
            <a:endParaRPr sz="4800" dirty="0">
              <a:solidFill>
                <a:schemeClr val="bg1"/>
              </a:solidFill>
            </a:endParaRPr>
          </a:p>
        </p:txBody>
      </p:sp>
      <p:pic>
        <p:nvPicPr>
          <p:cNvPr id="3074" name="Picture 2" descr="Top 230 Android Projects - Beginner &amp; Advanced Project Ideas - TechVidvan">
            <a:extLst>
              <a:ext uri="{FF2B5EF4-FFF2-40B4-BE49-F238E27FC236}">
                <a16:creationId xmlns:a16="http://schemas.microsoft.com/office/drawing/2014/main" id="{5A9BF11A-0AE1-44F1-A9F7-9B3DFDAD78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35"/>
          <a:stretch/>
        </p:blipFill>
        <p:spPr bwMode="auto">
          <a:xfrm>
            <a:off x="2061556" y="3092335"/>
            <a:ext cx="7764087" cy="3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79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32DC2EDD-A49F-4669-987C-11835AD96264}"/>
              </a:ext>
            </a:extLst>
          </p:cNvPr>
          <p:cNvGrpSpPr/>
          <p:nvPr/>
        </p:nvGrpSpPr>
        <p:grpSpPr>
          <a:xfrm>
            <a:off x="-148244" y="0"/>
            <a:ext cx="3489960" cy="6858000"/>
            <a:chOff x="0" y="0"/>
            <a:chExt cx="4709160" cy="6858000"/>
          </a:xfrm>
          <a:solidFill>
            <a:schemeClr val="accent1">
              <a:lumMod val="75000"/>
            </a:schemeClr>
          </a:solidFill>
        </p:grpSpPr>
        <p:sp>
          <p:nvSpPr>
            <p:cNvPr id="3" name="object 3">
              <a:extLst>
                <a:ext uri="{FF2B5EF4-FFF2-40B4-BE49-F238E27FC236}">
                  <a16:creationId xmlns:a16="http://schemas.microsoft.com/office/drawing/2014/main" id="{61CEF8D8-0E89-488F-9081-72A6886B332A}"/>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4" name="object 4">
              <a:extLst>
                <a:ext uri="{FF2B5EF4-FFF2-40B4-BE49-F238E27FC236}">
                  <a16:creationId xmlns:a16="http://schemas.microsoft.com/office/drawing/2014/main" id="{F410C5D2-216C-4D2A-B308-044EF25B40AE}"/>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sp>
        <p:nvSpPr>
          <p:cNvPr id="6" name="TextBox 5">
            <a:extLst>
              <a:ext uri="{FF2B5EF4-FFF2-40B4-BE49-F238E27FC236}">
                <a16:creationId xmlns:a16="http://schemas.microsoft.com/office/drawing/2014/main" id="{F889D157-FA1E-4CC2-8036-03C2E8EB62DA}"/>
              </a:ext>
            </a:extLst>
          </p:cNvPr>
          <p:cNvSpPr txBox="1"/>
          <p:nvPr/>
        </p:nvSpPr>
        <p:spPr>
          <a:xfrm>
            <a:off x="278477" y="1948927"/>
            <a:ext cx="2889364" cy="2086725"/>
          </a:xfrm>
          <a:prstGeom prst="rect">
            <a:avLst/>
          </a:prstGeom>
          <a:noFill/>
        </p:spPr>
        <p:txBody>
          <a:bodyPr wrap="square">
            <a:spAutoFit/>
          </a:bodyPr>
          <a:lstStyle/>
          <a:p>
            <a:pPr marL="12700" marR="5080">
              <a:lnSpc>
                <a:spcPct val="90000"/>
              </a:lnSpc>
              <a:spcBef>
                <a:spcPts val="535"/>
              </a:spcBef>
            </a:pPr>
            <a:r>
              <a:rPr lang="en-US" sz="3600" b="1" spc="-15" dirty="0">
                <a:solidFill>
                  <a:srgbClr val="FFFFFF"/>
                </a:solidFill>
                <a:latin typeface="Calibri"/>
                <a:cs typeface="Calibri"/>
              </a:rPr>
              <a:t>What</a:t>
            </a:r>
            <a:r>
              <a:rPr lang="en-US" sz="3600" b="1" spc="-65" dirty="0">
                <a:solidFill>
                  <a:srgbClr val="FFFFFF"/>
                </a:solidFill>
                <a:latin typeface="Calibri"/>
                <a:cs typeface="Calibri"/>
              </a:rPr>
              <a:t> </a:t>
            </a:r>
            <a:r>
              <a:rPr lang="en-US" sz="3600" b="1" spc="-15" dirty="0">
                <a:solidFill>
                  <a:srgbClr val="FFFFFF"/>
                </a:solidFill>
                <a:latin typeface="Calibri"/>
                <a:cs typeface="Calibri"/>
              </a:rPr>
              <a:t>computer </a:t>
            </a:r>
            <a:r>
              <a:rPr lang="en-US" sz="3600" b="1" spc="-795" dirty="0">
                <a:solidFill>
                  <a:srgbClr val="FFFFFF"/>
                </a:solidFill>
                <a:latin typeface="Calibri"/>
                <a:cs typeface="Calibri"/>
              </a:rPr>
              <a:t> </a:t>
            </a:r>
            <a:r>
              <a:rPr lang="en-US" sz="3600" b="1" spc="-10" dirty="0">
                <a:solidFill>
                  <a:srgbClr val="FFFFFF"/>
                </a:solidFill>
                <a:latin typeface="Calibri"/>
                <a:cs typeface="Calibri"/>
              </a:rPr>
              <a:t>languages</a:t>
            </a:r>
            <a:r>
              <a:rPr lang="en-US" sz="3600" b="1" spc="-5" dirty="0">
                <a:solidFill>
                  <a:srgbClr val="FFFFFF"/>
                </a:solidFill>
                <a:latin typeface="Calibri"/>
                <a:cs typeface="Calibri"/>
              </a:rPr>
              <a:t> </a:t>
            </a:r>
            <a:r>
              <a:rPr lang="en-US" sz="3600" b="1" spc="-15" dirty="0">
                <a:solidFill>
                  <a:srgbClr val="FFFFFF"/>
                </a:solidFill>
                <a:latin typeface="Calibri"/>
                <a:cs typeface="Calibri"/>
              </a:rPr>
              <a:t>are </a:t>
            </a:r>
            <a:r>
              <a:rPr lang="en-US" sz="3600" b="1" spc="-10" dirty="0">
                <a:solidFill>
                  <a:srgbClr val="FFFFFF"/>
                </a:solidFill>
                <a:latin typeface="Calibri"/>
                <a:cs typeface="Calibri"/>
              </a:rPr>
              <a:t> </a:t>
            </a:r>
            <a:r>
              <a:rPr lang="en-US" sz="3600" b="1" dirty="0">
                <a:solidFill>
                  <a:srgbClr val="FFFFFF"/>
                </a:solidFill>
                <a:latin typeface="Calibri"/>
                <a:cs typeface="Calibri"/>
              </a:rPr>
              <a:t>used?</a:t>
            </a:r>
            <a:endParaRPr lang="en-US" sz="3600" dirty="0">
              <a:latin typeface="Calibri"/>
              <a:cs typeface="Calibri"/>
            </a:endParaRPr>
          </a:p>
        </p:txBody>
      </p:sp>
      <p:pic>
        <p:nvPicPr>
          <p:cNvPr id="2050" name="Picture 2" descr="UML">
            <a:extLst>
              <a:ext uri="{FF2B5EF4-FFF2-40B4-BE49-F238E27FC236}">
                <a16:creationId xmlns:a16="http://schemas.microsoft.com/office/drawing/2014/main" id="{1045079A-59A3-4A3B-8FE8-6E58E9901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716" y="0"/>
            <a:ext cx="885028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90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1FECD590-AF00-4A82-B7CD-13A518C177C5}"/>
              </a:ext>
            </a:extLst>
          </p:cNvPr>
          <p:cNvGrpSpPr/>
          <p:nvPr/>
        </p:nvGrpSpPr>
        <p:grpSpPr>
          <a:xfrm>
            <a:off x="0" y="0"/>
            <a:ext cx="3873731" cy="6858000"/>
            <a:chOff x="0" y="0"/>
            <a:chExt cx="4709160" cy="6858000"/>
          </a:xfrm>
          <a:solidFill>
            <a:schemeClr val="accent1">
              <a:lumMod val="75000"/>
            </a:schemeClr>
          </a:solidFill>
        </p:grpSpPr>
        <p:sp>
          <p:nvSpPr>
            <p:cNvPr id="5" name="object 3">
              <a:extLst>
                <a:ext uri="{FF2B5EF4-FFF2-40B4-BE49-F238E27FC236}">
                  <a16:creationId xmlns:a16="http://schemas.microsoft.com/office/drawing/2014/main" id="{D9891F85-45B4-4EF1-9BF7-24EDDE30C170}"/>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6" name="object 4">
              <a:extLst>
                <a:ext uri="{FF2B5EF4-FFF2-40B4-BE49-F238E27FC236}">
                  <a16:creationId xmlns:a16="http://schemas.microsoft.com/office/drawing/2014/main" id="{91CA5E5C-C02F-4828-8897-21CFF0E4E468}"/>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sp>
        <p:nvSpPr>
          <p:cNvPr id="8" name="TextBox 7">
            <a:extLst>
              <a:ext uri="{FF2B5EF4-FFF2-40B4-BE49-F238E27FC236}">
                <a16:creationId xmlns:a16="http://schemas.microsoft.com/office/drawing/2014/main" id="{1E3A018E-0A84-4232-AD3C-7A94E5E554EF}"/>
              </a:ext>
            </a:extLst>
          </p:cNvPr>
          <p:cNvSpPr txBox="1"/>
          <p:nvPr/>
        </p:nvSpPr>
        <p:spPr>
          <a:xfrm>
            <a:off x="1151285" y="605041"/>
            <a:ext cx="1857921" cy="707886"/>
          </a:xfrm>
          <a:prstGeom prst="rect">
            <a:avLst/>
          </a:prstGeom>
          <a:noFill/>
        </p:spPr>
        <p:txBody>
          <a:bodyPr wrap="square">
            <a:spAutoFit/>
          </a:bodyPr>
          <a:lstStyle/>
          <a:p>
            <a:pPr algn="l"/>
            <a:r>
              <a:rPr lang="en-IN" sz="4000" b="1" i="0" dirty="0">
                <a:solidFill>
                  <a:schemeClr val="bg1"/>
                </a:solidFill>
                <a:effectLst/>
                <a:latin typeface="-apple-system"/>
              </a:rPr>
              <a:t>Usage</a:t>
            </a:r>
          </a:p>
        </p:txBody>
      </p:sp>
      <p:sp>
        <p:nvSpPr>
          <p:cNvPr id="10" name="TextBox 9">
            <a:extLst>
              <a:ext uri="{FF2B5EF4-FFF2-40B4-BE49-F238E27FC236}">
                <a16:creationId xmlns:a16="http://schemas.microsoft.com/office/drawing/2014/main" id="{394DEAE6-A310-4B97-B06C-06FBBA40E5CA}"/>
              </a:ext>
            </a:extLst>
          </p:cNvPr>
          <p:cNvSpPr txBox="1"/>
          <p:nvPr/>
        </p:nvSpPr>
        <p:spPr>
          <a:xfrm>
            <a:off x="4995974" y="605041"/>
            <a:ext cx="6093228" cy="1631216"/>
          </a:xfrm>
          <a:prstGeom prst="rect">
            <a:avLst/>
          </a:prstGeom>
          <a:noFill/>
        </p:spPr>
        <p:txBody>
          <a:bodyPr wrap="square">
            <a:spAutoFit/>
          </a:bodyPr>
          <a:lstStyle/>
          <a:p>
            <a:pPr algn="l">
              <a:buFont typeface="+mj-lt"/>
              <a:buAutoNum type="arabicPeriod"/>
            </a:pPr>
            <a:r>
              <a:rPr lang="en-US" sz="2000" b="1" i="1" dirty="0">
                <a:solidFill>
                  <a:srgbClr val="24292F"/>
                </a:solidFill>
                <a:effectLst/>
                <a:latin typeface="-apple-system"/>
              </a:rPr>
              <a:t>Open up the app and create an account.</a:t>
            </a:r>
          </a:p>
          <a:p>
            <a:pPr algn="l">
              <a:buFont typeface="+mj-lt"/>
              <a:buAutoNum type="arabicPeriod"/>
            </a:pPr>
            <a:r>
              <a:rPr lang="en-US" sz="2000" b="1" i="1" dirty="0">
                <a:solidFill>
                  <a:srgbClr val="24292F"/>
                </a:solidFill>
                <a:effectLst/>
                <a:latin typeface="-apple-system"/>
              </a:rPr>
              <a:t>Verify the account using the email you registered with.</a:t>
            </a:r>
          </a:p>
          <a:p>
            <a:pPr algn="l">
              <a:buFont typeface="+mj-lt"/>
              <a:buAutoNum type="arabicPeriod"/>
            </a:pPr>
            <a:r>
              <a:rPr lang="en-US" sz="2000" b="1" i="1" dirty="0">
                <a:solidFill>
                  <a:srgbClr val="24292F"/>
                </a:solidFill>
                <a:effectLst/>
                <a:latin typeface="-apple-system"/>
              </a:rPr>
              <a:t>Login and set up your profile and save your information.</a:t>
            </a:r>
          </a:p>
        </p:txBody>
      </p:sp>
      <p:sp>
        <p:nvSpPr>
          <p:cNvPr id="12" name="TextBox 11">
            <a:extLst>
              <a:ext uri="{FF2B5EF4-FFF2-40B4-BE49-F238E27FC236}">
                <a16:creationId xmlns:a16="http://schemas.microsoft.com/office/drawing/2014/main" id="{88D08839-B4B3-4737-8A5E-1C2184B5CC74}"/>
              </a:ext>
            </a:extLst>
          </p:cNvPr>
          <p:cNvSpPr txBox="1"/>
          <p:nvPr/>
        </p:nvSpPr>
        <p:spPr>
          <a:xfrm>
            <a:off x="565264" y="3429000"/>
            <a:ext cx="3025833" cy="584775"/>
          </a:xfrm>
          <a:prstGeom prst="rect">
            <a:avLst/>
          </a:prstGeom>
          <a:noFill/>
        </p:spPr>
        <p:txBody>
          <a:bodyPr wrap="square">
            <a:spAutoFit/>
          </a:bodyPr>
          <a:lstStyle/>
          <a:p>
            <a:pPr algn="l"/>
            <a:r>
              <a:rPr lang="en-IN" sz="3200" b="1" i="0" dirty="0">
                <a:solidFill>
                  <a:schemeClr val="bg1"/>
                </a:solidFill>
                <a:effectLst/>
                <a:latin typeface="-apple-system"/>
              </a:rPr>
              <a:t>   Technologies</a:t>
            </a:r>
          </a:p>
        </p:txBody>
      </p:sp>
      <p:sp>
        <p:nvSpPr>
          <p:cNvPr id="14" name="TextBox 13">
            <a:extLst>
              <a:ext uri="{FF2B5EF4-FFF2-40B4-BE49-F238E27FC236}">
                <a16:creationId xmlns:a16="http://schemas.microsoft.com/office/drawing/2014/main" id="{DADE6056-E867-4A0F-ABE9-21F5AF72752E}"/>
              </a:ext>
            </a:extLst>
          </p:cNvPr>
          <p:cNvSpPr txBox="1"/>
          <p:nvPr/>
        </p:nvSpPr>
        <p:spPr>
          <a:xfrm>
            <a:off x="4995974" y="4160079"/>
            <a:ext cx="6093228" cy="1200329"/>
          </a:xfrm>
          <a:prstGeom prst="rect">
            <a:avLst/>
          </a:prstGeom>
          <a:noFill/>
        </p:spPr>
        <p:txBody>
          <a:bodyPr wrap="square">
            <a:spAutoFit/>
          </a:bodyPr>
          <a:lstStyle/>
          <a:p>
            <a:pPr algn="l">
              <a:buFont typeface="Arial" panose="020B0604020202020204" pitchFamily="34" charset="0"/>
              <a:buChar char="•"/>
            </a:pPr>
            <a:r>
              <a:rPr lang="en-IN" sz="2400" b="1" i="1" dirty="0">
                <a:solidFill>
                  <a:srgbClr val="24292F"/>
                </a:solidFill>
                <a:effectLst/>
                <a:latin typeface="-apple-system"/>
              </a:rPr>
              <a:t>Material UI</a:t>
            </a:r>
          </a:p>
          <a:p>
            <a:pPr algn="l">
              <a:buFont typeface="Arial" panose="020B0604020202020204" pitchFamily="34" charset="0"/>
              <a:buChar char="•"/>
            </a:pPr>
            <a:r>
              <a:rPr lang="en-IN" sz="2400" b="1" i="1" dirty="0">
                <a:solidFill>
                  <a:srgbClr val="24292F"/>
                </a:solidFill>
                <a:effectLst/>
                <a:latin typeface="-apple-system"/>
              </a:rPr>
              <a:t>Android</a:t>
            </a:r>
          </a:p>
          <a:p>
            <a:pPr algn="l">
              <a:buFont typeface="Arial" panose="020B0604020202020204" pitchFamily="34" charset="0"/>
              <a:buChar char="•"/>
            </a:pPr>
            <a:r>
              <a:rPr lang="en-IN" sz="2400" b="1" i="1" dirty="0">
                <a:solidFill>
                  <a:srgbClr val="24292F"/>
                </a:solidFill>
                <a:effectLst/>
                <a:latin typeface="-apple-system"/>
              </a:rPr>
              <a:t>Firebase</a:t>
            </a:r>
          </a:p>
        </p:txBody>
      </p:sp>
    </p:spTree>
    <p:extLst>
      <p:ext uri="{BB962C8B-B14F-4D97-AF65-F5344CB8AC3E}">
        <p14:creationId xmlns:p14="http://schemas.microsoft.com/office/powerpoint/2010/main" val="224526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13230890-F00A-4E61-924F-DAF097F59719}"/>
              </a:ext>
            </a:extLst>
          </p:cNvPr>
          <p:cNvGrpSpPr/>
          <p:nvPr/>
        </p:nvGrpSpPr>
        <p:grpSpPr>
          <a:xfrm>
            <a:off x="-116378" y="0"/>
            <a:ext cx="3873731" cy="6858000"/>
            <a:chOff x="0" y="0"/>
            <a:chExt cx="4709160" cy="6858000"/>
          </a:xfrm>
          <a:solidFill>
            <a:schemeClr val="accent5">
              <a:lumMod val="50000"/>
            </a:schemeClr>
          </a:solidFill>
        </p:grpSpPr>
        <p:sp>
          <p:nvSpPr>
            <p:cNvPr id="3" name="object 3">
              <a:extLst>
                <a:ext uri="{FF2B5EF4-FFF2-40B4-BE49-F238E27FC236}">
                  <a16:creationId xmlns:a16="http://schemas.microsoft.com/office/drawing/2014/main" id="{EA2B0C7C-2FB5-4943-AFFE-331518825A77}"/>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4" name="object 4">
              <a:extLst>
                <a:ext uri="{FF2B5EF4-FFF2-40B4-BE49-F238E27FC236}">
                  <a16:creationId xmlns:a16="http://schemas.microsoft.com/office/drawing/2014/main" id="{2BC457BE-98EB-454E-93CD-00466A735E7A}"/>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sp>
        <p:nvSpPr>
          <p:cNvPr id="11" name="TextBox 10">
            <a:extLst>
              <a:ext uri="{FF2B5EF4-FFF2-40B4-BE49-F238E27FC236}">
                <a16:creationId xmlns:a16="http://schemas.microsoft.com/office/drawing/2014/main" id="{B0BE6D3E-50CF-4AC0-B730-01D6D02275E2}"/>
              </a:ext>
            </a:extLst>
          </p:cNvPr>
          <p:cNvSpPr txBox="1"/>
          <p:nvPr/>
        </p:nvSpPr>
        <p:spPr>
          <a:xfrm>
            <a:off x="615141" y="1859340"/>
            <a:ext cx="2942706" cy="1569660"/>
          </a:xfrm>
          <a:prstGeom prst="rect">
            <a:avLst/>
          </a:prstGeom>
          <a:noFill/>
        </p:spPr>
        <p:txBody>
          <a:bodyPr wrap="square">
            <a:spAutoFit/>
          </a:bodyPr>
          <a:lstStyle/>
          <a:p>
            <a:r>
              <a:rPr lang="en-IN" dirty="0"/>
              <a:t> </a:t>
            </a:r>
            <a:r>
              <a:rPr lang="en-IN" sz="4800" dirty="0">
                <a:solidFill>
                  <a:schemeClr val="bg1"/>
                </a:solidFill>
              </a:rPr>
              <a:t>Database </a:t>
            </a:r>
          </a:p>
          <a:p>
            <a:r>
              <a:rPr lang="en-IN" sz="4800" dirty="0">
                <a:solidFill>
                  <a:schemeClr val="bg1"/>
                </a:solidFill>
              </a:rPr>
              <a:t>Design</a:t>
            </a:r>
          </a:p>
        </p:txBody>
      </p:sp>
      <p:sp>
        <p:nvSpPr>
          <p:cNvPr id="13" name="TextBox 12">
            <a:extLst>
              <a:ext uri="{FF2B5EF4-FFF2-40B4-BE49-F238E27FC236}">
                <a16:creationId xmlns:a16="http://schemas.microsoft.com/office/drawing/2014/main" id="{E4526A09-5513-40B3-9F75-93002B83D0E2}"/>
              </a:ext>
            </a:extLst>
          </p:cNvPr>
          <p:cNvSpPr txBox="1"/>
          <p:nvPr/>
        </p:nvSpPr>
        <p:spPr>
          <a:xfrm>
            <a:off x="3923608" y="335845"/>
            <a:ext cx="8434647" cy="6186309"/>
          </a:xfrm>
          <a:prstGeom prst="rect">
            <a:avLst/>
          </a:prstGeom>
          <a:noFill/>
        </p:spPr>
        <p:txBody>
          <a:bodyPr wrap="square">
            <a:spAutoFit/>
          </a:bodyPr>
          <a:lstStyle/>
          <a:p>
            <a:r>
              <a:rPr lang="en-IN" dirty="0"/>
              <a:t>Table structure for table found listing CREATE TABLE IF NOT EXISTS `</a:t>
            </a:r>
            <a:r>
              <a:rPr lang="en-IN" dirty="0" err="1"/>
              <a:t>found_listing</a:t>
            </a:r>
            <a:r>
              <a:rPr lang="en-IN" dirty="0"/>
              <a:t>` ( `id` int(11) NOT NULL AUTO_INCREMENT, `</a:t>
            </a:r>
            <a:r>
              <a:rPr lang="en-IN" dirty="0" err="1"/>
              <a:t>date_found</a:t>
            </a:r>
            <a:r>
              <a:rPr lang="en-IN" dirty="0"/>
              <a:t>` date DEFAULT NULL, `</a:t>
            </a:r>
            <a:r>
              <a:rPr lang="en-IN" dirty="0" err="1"/>
              <a:t>item_name</a:t>
            </a:r>
            <a:r>
              <a:rPr lang="en-IN" dirty="0"/>
              <a:t>` varchar(45) NOT NULL, `</a:t>
            </a:r>
            <a:r>
              <a:rPr lang="en-IN" dirty="0" err="1"/>
              <a:t>found_location</a:t>
            </a:r>
            <a:r>
              <a:rPr lang="en-IN" dirty="0"/>
              <a:t>` varchar(45) NOT NULL, `</a:t>
            </a:r>
            <a:r>
              <a:rPr lang="en-IN" dirty="0" err="1"/>
              <a:t>returned_to</a:t>
            </a:r>
            <a:r>
              <a:rPr lang="en-IN" dirty="0"/>
              <a:t>` varchar(45) NOT NULL, `</a:t>
            </a:r>
            <a:r>
              <a:rPr lang="en-IN" dirty="0" err="1"/>
              <a:t>users_id</a:t>
            </a:r>
            <a:r>
              <a:rPr lang="en-IN" dirty="0"/>
              <a:t>` int(10) unsigned NOT NULL, `</a:t>
            </a:r>
            <a:r>
              <a:rPr lang="en-IN" dirty="0" err="1"/>
              <a:t>date_added</a:t>
            </a:r>
            <a:r>
              <a:rPr lang="en-IN" dirty="0"/>
              <a:t>` date DEFAULT NULL, PRIMARY KEY (`id`,`</a:t>
            </a:r>
            <a:r>
              <a:rPr lang="en-IN" dirty="0" err="1"/>
              <a:t>users_id</a:t>
            </a:r>
            <a:r>
              <a:rPr lang="en-IN" dirty="0"/>
              <a:t>`), KEY `fk_found_listing_users1_idx` (`</a:t>
            </a:r>
            <a:r>
              <a:rPr lang="en-IN" dirty="0" err="1"/>
              <a:t>users_id</a:t>
            </a:r>
            <a:r>
              <a:rPr lang="en-IN" dirty="0"/>
              <a:t>`) 11 Dumping data for table </a:t>
            </a:r>
            <a:r>
              <a:rPr lang="en-IN" dirty="0" err="1"/>
              <a:t>found_listing</a:t>
            </a:r>
            <a:r>
              <a:rPr lang="en-IN" dirty="0"/>
              <a:t> INSERT INTO `</a:t>
            </a:r>
            <a:r>
              <a:rPr lang="en-IN" dirty="0" err="1"/>
              <a:t>found_listing</a:t>
            </a:r>
            <a:r>
              <a:rPr lang="en-IN" dirty="0"/>
              <a:t>` (`id`, `</a:t>
            </a:r>
            <a:r>
              <a:rPr lang="en-IN" dirty="0" err="1"/>
              <a:t>date_found</a:t>
            </a:r>
            <a:r>
              <a:rPr lang="en-IN" dirty="0"/>
              <a:t>`, `</a:t>
            </a:r>
            <a:r>
              <a:rPr lang="en-IN" dirty="0" err="1"/>
              <a:t>item_name</a:t>
            </a:r>
            <a:r>
              <a:rPr lang="en-IN" dirty="0"/>
              <a:t>`, `</a:t>
            </a:r>
            <a:r>
              <a:rPr lang="en-IN" dirty="0" err="1"/>
              <a:t>found_location</a:t>
            </a:r>
            <a:r>
              <a:rPr lang="en-IN" dirty="0"/>
              <a:t>`, `</a:t>
            </a:r>
            <a:r>
              <a:rPr lang="en-IN" dirty="0" err="1"/>
              <a:t>returned_to</a:t>
            </a:r>
            <a:r>
              <a:rPr lang="en-IN" dirty="0"/>
              <a:t>`, `</a:t>
            </a:r>
            <a:r>
              <a:rPr lang="en-IN" dirty="0" err="1"/>
              <a:t>users_id</a:t>
            </a:r>
            <a:r>
              <a:rPr lang="en-IN" dirty="0"/>
              <a:t>`, `</a:t>
            </a:r>
            <a:r>
              <a:rPr lang="en-IN" dirty="0" err="1"/>
              <a:t>date_added</a:t>
            </a:r>
            <a:r>
              <a:rPr lang="en-IN" dirty="0"/>
              <a:t>`) Table structure for table </a:t>
            </a:r>
            <a:r>
              <a:rPr lang="en-IN" dirty="0" err="1"/>
              <a:t>lost_listing</a:t>
            </a:r>
            <a:r>
              <a:rPr lang="en-IN" dirty="0"/>
              <a:t> CREATE TABLE IF NOT EXISTS `</a:t>
            </a:r>
            <a:r>
              <a:rPr lang="en-IN" dirty="0" err="1"/>
              <a:t>lost_listing</a:t>
            </a:r>
            <a:r>
              <a:rPr lang="en-IN" dirty="0"/>
              <a:t>` ( `id` int(10) unsigned NOT NULL AUTO_INCREMENT, `</a:t>
            </a:r>
            <a:r>
              <a:rPr lang="en-IN" dirty="0" err="1"/>
              <a:t>date_added</a:t>
            </a:r>
            <a:r>
              <a:rPr lang="en-IN" dirty="0"/>
              <a:t>` date DEFAULT NULL, `</a:t>
            </a:r>
            <a:r>
              <a:rPr lang="en-IN" dirty="0" err="1"/>
              <a:t>date_lost</a:t>
            </a:r>
            <a:r>
              <a:rPr lang="en-IN" dirty="0"/>
              <a:t>` date DEFAULT NULL, `</a:t>
            </a:r>
            <a:r>
              <a:rPr lang="en-IN" dirty="0" err="1"/>
              <a:t>item_name</a:t>
            </a:r>
            <a:r>
              <a:rPr lang="en-IN" dirty="0"/>
              <a:t>` varchar(45) NOT NULL, `</a:t>
            </a:r>
            <a:r>
              <a:rPr lang="en-IN" dirty="0" err="1"/>
              <a:t>user_name</a:t>
            </a:r>
            <a:r>
              <a:rPr lang="en-IN" dirty="0"/>
              <a:t>` varchar(45) NOT NULL, `</a:t>
            </a:r>
            <a:r>
              <a:rPr lang="en-IN" dirty="0" err="1"/>
              <a:t>user_email</a:t>
            </a:r>
            <a:r>
              <a:rPr lang="en-IN" dirty="0"/>
              <a:t>` varchar(80) NOT NULL, `</a:t>
            </a:r>
            <a:r>
              <a:rPr lang="en-IN" dirty="0" err="1"/>
              <a:t>user_phone</a:t>
            </a:r>
            <a:r>
              <a:rPr lang="en-IN" dirty="0"/>
              <a:t>` varchar(15) NOT NULL, `</a:t>
            </a:r>
            <a:r>
              <a:rPr lang="en-IN" dirty="0" err="1"/>
              <a:t>lost_location</a:t>
            </a:r>
            <a:r>
              <a:rPr lang="en-IN" dirty="0"/>
              <a:t>` varchar(45) NOT NULL, `description` varchar(10000) DEFAULT NULL, `</a:t>
            </a:r>
            <a:r>
              <a:rPr lang="en-IN" dirty="0" err="1"/>
              <a:t>users_id</a:t>
            </a:r>
            <a:r>
              <a:rPr lang="en-IN" dirty="0"/>
              <a:t>` int(10) unsigned NOT NULL, PRIMARY KEY (`id`,`</a:t>
            </a:r>
            <a:r>
              <a:rPr lang="en-IN" dirty="0" err="1"/>
              <a:t>users_id</a:t>
            </a:r>
            <a:r>
              <a:rPr lang="en-IN" dirty="0"/>
              <a:t>`), KEY `</a:t>
            </a:r>
            <a:r>
              <a:rPr lang="en-IN" dirty="0" err="1"/>
              <a:t>fk_lost_listing_users_idx</a:t>
            </a:r>
            <a:r>
              <a:rPr lang="en-IN" dirty="0"/>
              <a:t>` (`</a:t>
            </a:r>
            <a:r>
              <a:rPr lang="en-IN" dirty="0" err="1"/>
              <a:t>users_id</a:t>
            </a:r>
            <a:r>
              <a:rPr lang="en-IN" dirty="0"/>
              <a:t>`) ) Dumping data for table </a:t>
            </a:r>
            <a:r>
              <a:rPr lang="en-IN" dirty="0" err="1"/>
              <a:t>lost_listing</a:t>
            </a:r>
            <a:r>
              <a:rPr lang="en-IN" dirty="0"/>
              <a:t> INSERT INTO `</a:t>
            </a:r>
            <a:r>
              <a:rPr lang="en-IN" dirty="0" err="1"/>
              <a:t>lost_listing</a:t>
            </a:r>
            <a:r>
              <a:rPr lang="en-IN" dirty="0"/>
              <a:t>` (`id`, `</a:t>
            </a:r>
            <a:r>
              <a:rPr lang="en-IN" dirty="0" err="1"/>
              <a:t>date_added</a:t>
            </a:r>
            <a:r>
              <a:rPr lang="en-IN" dirty="0"/>
              <a:t>`, `</a:t>
            </a:r>
            <a:r>
              <a:rPr lang="en-IN" dirty="0" err="1"/>
              <a:t>date_lost</a:t>
            </a:r>
            <a:r>
              <a:rPr lang="en-IN" dirty="0"/>
              <a:t>`, `</a:t>
            </a:r>
            <a:r>
              <a:rPr lang="en-IN" dirty="0" err="1"/>
              <a:t>item_name</a:t>
            </a:r>
            <a:r>
              <a:rPr lang="en-IN" dirty="0"/>
              <a:t>`, `</a:t>
            </a:r>
            <a:r>
              <a:rPr lang="en-IN" dirty="0" err="1"/>
              <a:t>user_name</a:t>
            </a:r>
            <a:r>
              <a:rPr lang="en-IN" dirty="0"/>
              <a:t>`, `</a:t>
            </a:r>
            <a:r>
              <a:rPr lang="en-IN" dirty="0" err="1"/>
              <a:t>user_email</a:t>
            </a:r>
            <a:r>
              <a:rPr lang="en-IN" dirty="0"/>
              <a:t>`, `</a:t>
            </a:r>
            <a:r>
              <a:rPr lang="en-IN" dirty="0" err="1"/>
              <a:t>user_phone</a:t>
            </a:r>
            <a:r>
              <a:rPr lang="en-IN" dirty="0"/>
              <a:t>`, `</a:t>
            </a:r>
            <a:r>
              <a:rPr lang="en-IN" dirty="0" err="1"/>
              <a:t>lost_location</a:t>
            </a:r>
            <a:r>
              <a:rPr lang="en-IN" dirty="0"/>
              <a:t>`, `description`, `</a:t>
            </a:r>
            <a:r>
              <a:rPr lang="en-IN" dirty="0" err="1"/>
              <a:t>users_id</a:t>
            </a:r>
            <a:r>
              <a:rPr lang="en-IN" dirty="0"/>
              <a:t>`) Table structure for table users CREATE TABLE IF NOT EXISTS `users` ( `id` int(10) unsigned NOT NULL AUTO_INCREMENT, `username` varchar(15) DEFAULT NULL, `password` varchar(20) NOT NULL, `email` varchar(100) NOT NULL, `name` varchar(50) NOT NULL, `admin` </a:t>
            </a:r>
            <a:r>
              <a:rPr lang="en-IN" dirty="0" err="1"/>
              <a:t>tinyint</a:t>
            </a:r>
            <a:r>
              <a:rPr lang="en-IN" dirty="0"/>
              <a:t>(4) DEFAULT '0', `phone` varchar(15) DEFAULT NULL, PRIMARY KEY (`id`), UNIQUE KEY `</a:t>
            </a:r>
            <a:r>
              <a:rPr lang="en-IN" dirty="0" err="1"/>
              <a:t>unique_email</a:t>
            </a:r>
            <a:r>
              <a:rPr lang="en-IN" dirty="0"/>
              <a:t>` (`email`), UNIQUE KEY `</a:t>
            </a:r>
            <a:r>
              <a:rPr lang="en-IN" dirty="0" err="1"/>
              <a:t>username_UNIQUE</a:t>
            </a:r>
            <a:r>
              <a:rPr lang="en-IN" dirty="0"/>
              <a:t>` (`username`) ) Dumping data for table users INSERT INTO `users` (`id`, `username`, `password`, `email`, `name`, `admin`, `phone`)</a:t>
            </a:r>
          </a:p>
        </p:txBody>
      </p:sp>
    </p:spTree>
    <p:extLst>
      <p:ext uri="{BB962C8B-B14F-4D97-AF65-F5344CB8AC3E}">
        <p14:creationId xmlns:p14="http://schemas.microsoft.com/office/powerpoint/2010/main" val="302541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C37342EE-3100-4B6D-B9A3-B131F9DB2D95}"/>
              </a:ext>
            </a:extLst>
          </p:cNvPr>
          <p:cNvGrpSpPr/>
          <p:nvPr/>
        </p:nvGrpSpPr>
        <p:grpSpPr>
          <a:xfrm>
            <a:off x="-116378" y="0"/>
            <a:ext cx="3873731" cy="6858000"/>
            <a:chOff x="0" y="0"/>
            <a:chExt cx="4709160" cy="6858000"/>
          </a:xfrm>
          <a:solidFill>
            <a:schemeClr val="accent5">
              <a:lumMod val="50000"/>
            </a:schemeClr>
          </a:solidFill>
        </p:grpSpPr>
        <p:sp>
          <p:nvSpPr>
            <p:cNvPr id="3" name="object 3">
              <a:extLst>
                <a:ext uri="{FF2B5EF4-FFF2-40B4-BE49-F238E27FC236}">
                  <a16:creationId xmlns:a16="http://schemas.microsoft.com/office/drawing/2014/main" id="{EF2DA682-A2E5-40BE-A5BE-718F9BA1C71C}"/>
                </a:ext>
              </a:extLst>
            </p:cNvPr>
            <p:cNvSpPr/>
            <p:nvPr/>
          </p:nvSpPr>
          <p:spPr>
            <a:xfrm>
              <a:off x="0" y="0"/>
              <a:ext cx="4709160" cy="6858000"/>
            </a:xfrm>
            <a:custGeom>
              <a:avLst/>
              <a:gdLst/>
              <a:ahLst/>
              <a:cxnLst/>
              <a:rect l="l" t="t" r="r" b="b"/>
              <a:pathLst>
                <a:path w="4709160" h="6858000">
                  <a:moveTo>
                    <a:pt x="4709160" y="0"/>
                  </a:moveTo>
                  <a:lnTo>
                    <a:pt x="0" y="0"/>
                  </a:lnTo>
                  <a:lnTo>
                    <a:pt x="0" y="6858000"/>
                  </a:lnTo>
                  <a:lnTo>
                    <a:pt x="4709160" y="6858000"/>
                  </a:lnTo>
                  <a:lnTo>
                    <a:pt x="4709160" y="0"/>
                  </a:lnTo>
                  <a:close/>
                </a:path>
              </a:pathLst>
            </a:custGeom>
            <a:grpFill/>
          </p:spPr>
          <p:txBody>
            <a:bodyPr wrap="square" lIns="0" tIns="0" rIns="0" bIns="0" rtlCol="0"/>
            <a:lstStyle/>
            <a:p>
              <a:endParaRPr dirty="0"/>
            </a:p>
          </p:txBody>
        </p:sp>
        <p:sp>
          <p:nvSpPr>
            <p:cNvPr id="4" name="object 4">
              <a:extLst>
                <a:ext uri="{FF2B5EF4-FFF2-40B4-BE49-F238E27FC236}">
                  <a16:creationId xmlns:a16="http://schemas.microsoft.com/office/drawing/2014/main" id="{4290CBEF-FADF-4418-AC8F-15659CE32F1E}"/>
                </a:ext>
              </a:extLst>
            </p:cNvPr>
            <p:cNvSpPr/>
            <p:nvPr/>
          </p:nvSpPr>
          <p:spPr>
            <a:xfrm>
              <a:off x="0" y="0"/>
              <a:ext cx="3284220" cy="6858000"/>
            </a:xfrm>
            <a:custGeom>
              <a:avLst/>
              <a:gdLst/>
              <a:ahLst/>
              <a:cxnLst/>
              <a:rect l="l" t="t" r="r" b="b"/>
              <a:pathLst>
                <a:path w="3284220" h="6858000">
                  <a:moveTo>
                    <a:pt x="869061" y="0"/>
                  </a:moveTo>
                  <a:lnTo>
                    <a:pt x="0" y="0"/>
                  </a:lnTo>
                  <a:lnTo>
                    <a:pt x="0" y="6857999"/>
                  </a:lnTo>
                  <a:lnTo>
                    <a:pt x="3284220" y="6857999"/>
                  </a:lnTo>
                  <a:lnTo>
                    <a:pt x="869061" y="0"/>
                  </a:lnTo>
                  <a:close/>
                </a:path>
              </a:pathLst>
            </a:custGeom>
            <a:grpFill/>
          </p:spPr>
          <p:txBody>
            <a:bodyPr wrap="square" lIns="0" tIns="0" rIns="0" bIns="0" rtlCol="0"/>
            <a:lstStyle/>
            <a:p>
              <a:endParaRPr/>
            </a:p>
          </p:txBody>
        </p:sp>
      </p:grpSp>
      <p:pic>
        <p:nvPicPr>
          <p:cNvPr id="4098" name="Picture 2">
            <a:extLst>
              <a:ext uri="{FF2B5EF4-FFF2-40B4-BE49-F238E27FC236}">
                <a16:creationId xmlns:a16="http://schemas.microsoft.com/office/drawing/2014/main" id="{674A890C-3848-4964-A7FC-B4038B9D1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353" y="0"/>
            <a:ext cx="8434647"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F07DA8-045E-4D70-B1E4-1703F5B090BD}"/>
              </a:ext>
            </a:extLst>
          </p:cNvPr>
          <p:cNvSpPr txBox="1"/>
          <p:nvPr/>
        </p:nvSpPr>
        <p:spPr>
          <a:xfrm>
            <a:off x="922867" y="2142067"/>
            <a:ext cx="2582333" cy="1569660"/>
          </a:xfrm>
          <a:prstGeom prst="rect">
            <a:avLst/>
          </a:prstGeom>
          <a:noFill/>
        </p:spPr>
        <p:txBody>
          <a:bodyPr wrap="square" rtlCol="0">
            <a:spAutoFit/>
          </a:bodyPr>
          <a:lstStyle/>
          <a:p>
            <a:r>
              <a:rPr lang="en-US" sz="3200" dirty="0">
                <a:solidFill>
                  <a:schemeClr val="bg1"/>
                </a:solidFill>
              </a:rPr>
              <a:t>Diagram of lost items management</a:t>
            </a:r>
            <a:endParaRPr lang="en-IN" sz="3200" dirty="0">
              <a:solidFill>
                <a:schemeClr val="bg1"/>
              </a:solidFill>
            </a:endParaRPr>
          </a:p>
        </p:txBody>
      </p:sp>
    </p:spTree>
    <p:extLst>
      <p:ext uri="{BB962C8B-B14F-4D97-AF65-F5344CB8AC3E}">
        <p14:creationId xmlns:p14="http://schemas.microsoft.com/office/powerpoint/2010/main" val="153575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Widescreen</PresentationFormat>
  <Paragraphs>107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Times New Roman</vt:lpstr>
      <vt:lpstr>Office Theme</vt:lpstr>
      <vt:lpstr> Lost items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items mangement</dc:title>
  <dc:creator>PALLAVI KUMARI20SCSE1010759</dc:creator>
  <cp:lastModifiedBy>cloudconvert_10</cp:lastModifiedBy>
  <cp:revision>14</cp:revision>
  <dcterms:created xsi:type="dcterms:W3CDTF">2021-10-14T13:43:56Z</dcterms:created>
  <dcterms:modified xsi:type="dcterms:W3CDTF">2021-11-23T18:11:09Z</dcterms:modified>
</cp:coreProperties>
</file>