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62" r:id="rId5"/>
    <p:sldId id="263" r:id="rId6"/>
    <p:sldId id="264" r:id="rId7"/>
    <p:sldId id="265" r:id="rId8"/>
    <p:sldId id="266" r:id="rId9"/>
    <p:sldId id="267" r:id="rId10"/>
    <p:sldId id="276" r:id="rId11"/>
    <p:sldId id="277"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BAC77-E676-4FA6-B801-308A9E0D50B3}" type="datetimeFigureOut">
              <a:rPr lang="en-IN" smtClean="0"/>
              <a:t>22-06-2023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1FCC6-227F-47D6-A87E-6A7C165AD51F}" type="slidenum">
              <a:rPr lang="en-IN" smtClean="0"/>
              <a:t>‹#›</a:t>
            </a:fld>
            <a:endParaRPr lang="en-IN"/>
          </a:p>
        </p:txBody>
      </p:sp>
    </p:spTree>
    <p:extLst>
      <p:ext uri="{BB962C8B-B14F-4D97-AF65-F5344CB8AC3E}">
        <p14:creationId xmlns:p14="http://schemas.microsoft.com/office/powerpoint/2010/main" val="67030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81FCC6-227F-47D6-A87E-6A7C165AD51F}" type="slidenum">
              <a:rPr lang="en-IN" smtClean="0"/>
              <a:t>2</a:t>
            </a:fld>
            <a:endParaRPr lang="en-IN"/>
          </a:p>
        </p:txBody>
      </p:sp>
    </p:spTree>
    <p:extLst>
      <p:ext uri="{BB962C8B-B14F-4D97-AF65-F5344CB8AC3E}">
        <p14:creationId xmlns:p14="http://schemas.microsoft.com/office/powerpoint/2010/main" val="1376448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02b9f1ae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02b9f1a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81FCC6-227F-47D6-A87E-6A7C165AD51F}" type="slidenum">
              <a:rPr lang="en-IN" smtClean="0"/>
              <a:t>12</a:t>
            </a:fld>
            <a:endParaRPr lang="en-IN"/>
          </a:p>
        </p:txBody>
      </p:sp>
    </p:spTree>
    <p:extLst>
      <p:ext uri="{BB962C8B-B14F-4D97-AF65-F5344CB8AC3E}">
        <p14:creationId xmlns:p14="http://schemas.microsoft.com/office/powerpoint/2010/main" val="100996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012b73b0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5012b73b04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012b73b04_0_1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012b73b0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bc36e6f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bc36e6f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02b9f1ae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02b9f1a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5FC59-B65B-C542-9933-340E65139A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CCA07D-1BC1-0593-DA92-A6E0EBA57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CC1D18-2339-2162-DBDF-A334011D93C9}"/>
              </a:ext>
            </a:extLst>
          </p:cNvPr>
          <p:cNvSpPr>
            <a:spLocks noGrp="1"/>
          </p:cNvSpPr>
          <p:nvPr>
            <p:ph type="dt" sz="half" idx="10"/>
          </p:nvPr>
        </p:nvSpPr>
        <p:spPr/>
        <p:txBody>
          <a:bodyPr/>
          <a:lstStyle/>
          <a:p>
            <a:fld id="{261E8947-22D0-4FC5-9261-FA1A1743E971}" type="datetimeFigureOut">
              <a:rPr lang="en-IN" smtClean="0"/>
              <a:t>22-06-2023</a:t>
            </a:fld>
            <a:endParaRPr lang="en-IN"/>
          </a:p>
        </p:txBody>
      </p:sp>
      <p:sp>
        <p:nvSpPr>
          <p:cNvPr id="5" name="Footer Placeholder 4">
            <a:extLst>
              <a:ext uri="{FF2B5EF4-FFF2-40B4-BE49-F238E27FC236}">
                <a16:creationId xmlns:a16="http://schemas.microsoft.com/office/drawing/2014/main" id="{7B549D5C-48D3-4CC9-A5AE-7B3582CAF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1B4731-46E9-19C7-938A-D656195E9AD5}"/>
              </a:ext>
            </a:extLst>
          </p:cNvPr>
          <p:cNvSpPr>
            <a:spLocks noGrp="1"/>
          </p:cNvSpPr>
          <p:nvPr>
            <p:ph type="sldNum" sz="quarter" idx="12"/>
          </p:nvPr>
        </p:nvSpPr>
        <p:spPr/>
        <p:txBody>
          <a:bodyPr/>
          <a:lstStyle/>
          <a:p>
            <a:fld id="{5ECAAC44-EB3B-47FD-9B21-877BF47B2933}" type="slidenum">
              <a:rPr lang="en-IN" smtClean="0"/>
              <a:t>‹#›</a:t>
            </a:fld>
            <a:endParaRPr lang="en-IN"/>
          </a:p>
        </p:txBody>
      </p:sp>
    </p:spTree>
    <p:extLst>
      <p:ext uri="{BB962C8B-B14F-4D97-AF65-F5344CB8AC3E}">
        <p14:creationId xmlns:p14="http://schemas.microsoft.com/office/powerpoint/2010/main" val="3893280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A8C0-26EC-9D0A-64BB-5FCC828CB8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020C80-BBD2-6522-B3CF-3693260F44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CCEE45-CC91-74AB-798C-37F35DC81688}"/>
              </a:ext>
            </a:extLst>
          </p:cNvPr>
          <p:cNvSpPr>
            <a:spLocks noGrp="1"/>
          </p:cNvSpPr>
          <p:nvPr>
            <p:ph type="dt" sz="half" idx="10"/>
          </p:nvPr>
        </p:nvSpPr>
        <p:spPr/>
        <p:txBody>
          <a:bodyPr/>
          <a:lstStyle/>
          <a:p>
            <a:fld id="{261E8947-22D0-4FC5-9261-FA1A1743E971}" type="datetimeFigureOut">
              <a:rPr lang="en-IN" smtClean="0"/>
              <a:t>22-06-2023</a:t>
            </a:fld>
            <a:endParaRPr lang="en-IN"/>
          </a:p>
        </p:txBody>
      </p:sp>
      <p:sp>
        <p:nvSpPr>
          <p:cNvPr id="5" name="Footer Placeholder 4">
            <a:extLst>
              <a:ext uri="{FF2B5EF4-FFF2-40B4-BE49-F238E27FC236}">
                <a16:creationId xmlns:a16="http://schemas.microsoft.com/office/drawing/2014/main" id="{2FA01009-3BFF-2697-0B73-EA041F21E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2FC2C7-049F-14E7-4705-DF27396BEF91}"/>
              </a:ext>
            </a:extLst>
          </p:cNvPr>
          <p:cNvSpPr>
            <a:spLocks noGrp="1"/>
          </p:cNvSpPr>
          <p:nvPr>
            <p:ph type="sldNum" sz="quarter" idx="12"/>
          </p:nvPr>
        </p:nvSpPr>
        <p:spPr/>
        <p:txBody>
          <a:bodyPr/>
          <a:lstStyle/>
          <a:p>
            <a:fld id="{5ECAAC44-EB3B-47FD-9B21-877BF47B2933}" type="slidenum">
              <a:rPr lang="en-IN" smtClean="0"/>
              <a:t>‹#›</a:t>
            </a:fld>
            <a:endParaRPr lang="en-IN"/>
          </a:p>
        </p:txBody>
      </p:sp>
    </p:spTree>
    <p:extLst>
      <p:ext uri="{BB962C8B-B14F-4D97-AF65-F5344CB8AC3E}">
        <p14:creationId xmlns:p14="http://schemas.microsoft.com/office/powerpoint/2010/main" val="357126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090C9D-6A5B-FD39-DAED-D2A0EB4B5E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960EF9-EDC7-5ABA-9D43-EEAD6A58BD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F4254B-8583-FA5C-C833-00721FCAB8ED}"/>
              </a:ext>
            </a:extLst>
          </p:cNvPr>
          <p:cNvSpPr>
            <a:spLocks noGrp="1"/>
          </p:cNvSpPr>
          <p:nvPr>
            <p:ph type="dt" sz="half" idx="10"/>
          </p:nvPr>
        </p:nvSpPr>
        <p:spPr/>
        <p:txBody>
          <a:bodyPr/>
          <a:lstStyle/>
          <a:p>
            <a:fld id="{261E8947-22D0-4FC5-9261-FA1A1743E971}" type="datetimeFigureOut">
              <a:rPr lang="en-IN" smtClean="0"/>
              <a:t>22-06-2023</a:t>
            </a:fld>
            <a:endParaRPr lang="en-IN"/>
          </a:p>
        </p:txBody>
      </p:sp>
      <p:sp>
        <p:nvSpPr>
          <p:cNvPr id="5" name="Footer Placeholder 4">
            <a:extLst>
              <a:ext uri="{FF2B5EF4-FFF2-40B4-BE49-F238E27FC236}">
                <a16:creationId xmlns:a16="http://schemas.microsoft.com/office/drawing/2014/main" id="{B008AED8-B629-1838-26D5-C31BDBE93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626A3E-594B-A6BA-4EE5-571C85CF7A95}"/>
              </a:ext>
            </a:extLst>
          </p:cNvPr>
          <p:cNvSpPr>
            <a:spLocks noGrp="1"/>
          </p:cNvSpPr>
          <p:nvPr>
            <p:ph type="sldNum" sz="quarter" idx="12"/>
          </p:nvPr>
        </p:nvSpPr>
        <p:spPr/>
        <p:txBody>
          <a:bodyPr/>
          <a:lstStyle/>
          <a:p>
            <a:fld id="{5ECAAC44-EB3B-47FD-9B21-877BF47B2933}" type="slidenum">
              <a:rPr lang="en-IN" smtClean="0"/>
              <a:t>‹#›</a:t>
            </a:fld>
            <a:endParaRPr lang="en-IN"/>
          </a:p>
        </p:txBody>
      </p:sp>
    </p:spTree>
    <p:extLst>
      <p:ext uri="{BB962C8B-B14F-4D97-AF65-F5344CB8AC3E}">
        <p14:creationId xmlns:p14="http://schemas.microsoft.com/office/powerpoint/2010/main" val="3979122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0" name="Google Shape;60;p9"/>
          <p:cNvSpPr/>
          <p:nvPr/>
        </p:nvSpPr>
        <p:spPr>
          <a:xfrm>
            <a:off x="6096000" y="-2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1" name="Google Shape;61;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354000" y="1534800"/>
            <a:ext cx="5393600" cy="20860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63" name="Google Shape;63;p9"/>
          <p:cNvSpPr txBox="1">
            <a:spLocks noGrp="1"/>
          </p:cNvSpPr>
          <p:nvPr>
            <p:ph type="subTitle" idx="1"/>
          </p:nvPr>
        </p:nvSpPr>
        <p:spPr>
          <a:xfrm>
            <a:off x="354000" y="3692001"/>
            <a:ext cx="5393600" cy="16924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64" name="Google Shape;64;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11824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8131172" y="7"/>
            <a:ext cx="4060833" cy="2707427"/>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 name="Google Shape;26;p3"/>
          <p:cNvSpPr txBox="1">
            <a:spLocks noGrp="1"/>
          </p:cNvSpPr>
          <p:nvPr>
            <p:ph type="title"/>
          </p:nvPr>
        </p:nvSpPr>
        <p:spPr>
          <a:xfrm>
            <a:off x="797467" y="2869796"/>
            <a:ext cx="10962800" cy="11184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5600">
                <a:solidFill>
                  <a:schemeClr val="lt1"/>
                </a:solidFill>
              </a:defRPr>
            </a:lvl1pPr>
            <a:lvl2pPr lvl="1">
              <a:spcBef>
                <a:spcPts val="0"/>
              </a:spcBef>
              <a:spcAft>
                <a:spcPts val="0"/>
              </a:spcAft>
              <a:buClr>
                <a:schemeClr val="lt1"/>
              </a:buClr>
              <a:buSzPts val="4200"/>
              <a:buNone/>
              <a:defRPr sz="5600">
                <a:solidFill>
                  <a:schemeClr val="lt1"/>
                </a:solidFill>
              </a:defRPr>
            </a:lvl2pPr>
            <a:lvl3pPr lvl="2">
              <a:spcBef>
                <a:spcPts val="0"/>
              </a:spcBef>
              <a:spcAft>
                <a:spcPts val="0"/>
              </a:spcAft>
              <a:buClr>
                <a:schemeClr val="lt1"/>
              </a:buClr>
              <a:buSzPts val="4200"/>
              <a:buNone/>
              <a:defRPr sz="5600">
                <a:solidFill>
                  <a:schemeClr val="lt1"/>
                </a:solidFill>
              </a:defRPr>
            </a:lvl3pPr>
            <a:lvl4pPr lvl="3">
              <a:spcBef>
                <a:spcPts val="0"/>
              </a:spcBef>
              <a:spcAft>
                <a:spcPts val="0"/>
              </a:spcAft>
              <a:buClr>
                <a:schemeClr val="lt1"/>
              </a:buClr>
              <a:buSzPts val="4200"/>
              <a:buNone/>
              <a:defRPr sz="5600">
                <a:solidFill>
                  <a:schemeClr val="lt1"/>
                </a:solidFill>
              </a:defRPr>
            </a:lvl4pPr>
            <a:lvl5pPr lvl="4">
              <a:spcBef>
                <a:spcPts val="0"/>
              </a:spcBef>
              <a:spcAft>
                <a:spcPts val="0"/>
              </a:spcAft>
              <a:buClr>
                <a:schemeClr val="lt1"/>
              </a:buClr>
              <a:buSzPts val="4200"/>
              <a:buNone/>
              <a:defRPr sz="5600">
                <a:solidFill>
                  <a:schemeClr val="lt1"/>
                </a:solidFill>
              </a:defRPr>
            </a:lvl5pPr>
            <a:lvl6pPr lvl="5">
              <a:spcBef>
                <a:spcPts val="0"/>
              </a:spcBef>
              <a:spcAft>
                <a:spcPts val="0"/>
              </a:spcAft>
              <a:buClr>
                <a:schemeClr val="lt1"/>
              </a:buClr>
              <a:buSzPts val="4200"/>
              <a:buNone/>
              <a:defRPr sz="5600">
                <a:solidFill>
                  <a:schemeClr val="lt1"/>
                </a:solidFill>
              </a:defRPr>
            </a:lvl6pPr>
            <a:lvl7pPr lvl="6">
              <a:spcBef>
                <a:spcPts val="0"/>
              </a:spcBef>
              <a:spcAft>
                <a:spcPts val="0"/>
              </a:spcAft>
              <a:buClr>
                <a:schemeClr val="lt1"/>
              </a:buClr>
              <a:buSzPts val="4200"/>
              <a:buNone/>
              <a:defRPr sz="5600">
                <a:solidFill>
                  <a:schemeClr val="lt1"/>
                </a:solidFill>
              </a:defRPr>
            </a:lvl7pPr>
            <a:lvl8pPr lvl="7">
              <a:spcBef>
                <a:spcPts val="0"/>
              </a:spcBef>
              <a:spcAft>
                <a:spcPts val="0"/>
              </a:spcAft>
              <a:buClr>
                <a:schemeClr val="lt1"/>
              </a:buClr>
              <a:buSzPts val="4200"/>
              <a:buNone/>
              <a:defRPr sz="5600">
                <a:solidFill>
                  <a:schemeClr val="lt1"/>
                </a:solidFill>
              </a:defRPr>
            </a:lvl8pPr>
            <a:lvl9pPr lvl="8">
              <a:spcBef>
                <a:spcPts val="0"/>
              </a:spcBef>
              <a:spcAft>
                <a:spcPts val="0"/>
              </a:spcAft>
              <a:buClr>
                <a:schemeClr val="lt1"/>
              </a:buClr>
              <a:buSzPts val="4200"/>
              <a:buNone/>
              <a:defRPr sz="5600">
                <a:solidFill>
                  <a:schemeClr val="lt1"/>
                </a:solidFill>
              </a:defRPr>
            </a:lvl9pPr>
          </a:lstStyle>
          <a:p>
            <a:endParaRPr/>
          </a:p>
        </p:txBody>
      </p:sp>
      <p:sp>
        <p:nvSpPr>
          <p:cNvPr id="27" name="Google Shape;27;p3"/>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1479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17A9-DFAF-B49D-23BC-751DBF2184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032D83-AD86-D957-10E4-2216EA3B61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A634D5-3C3B-D530-F778-0F9D33D9FEED}"/>
              </a:ext>
            </a:extLst>
          </p:cNvPr>
          <p:cNvSpPr>
            <a:spLocks noGrp="1"/>
          </p:cNvSpPr>
          <p:nvPr>
            <p:ph type="dt" sz="half" idx="10"/>
          </p:nvPr>
        </p:nvSpPr>
        <p:spPr/>
        <p:txBody>
          <a:bodyPr/>
          <a:lstStyle/>
          <a:p>
            <a:fld id="{261E8947-22D0-4FC5-9261-FA1A1743E971}" type="datetimeFigureOut">
              <a:rPr lang="en-IN" smtClean="0"/>
              <a:t>22-06-2023</a:t>
            </a:fld>
            <a:endParaRPr lang="en-IN"/>
          </a:p>
        </p:txBody>
      </p:sp>
      <p:sp>
        <p:nvSpPr>
          <p:cNvPr id="5" name="Footer Placeholder 4">
            <a:extLst>
              <a:ext uri="{FF2B5EF4-FFF2-40B4-BE49-F238E27FC236}">
                <a16:creationId xmlns:a16="http://schemas.microsoft.com/office/drawing/2014/main" id="{E1A0DAED-5FBA-48F6-E22F-EB8248CE1A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AA471F-D734-C16F-7631-91F7E96895C4}"/>
              </a:ext>
            </a:extLst>
          </p:cNvPr>
          <p:cNvSpPr>
            <a:spLocks noGrp="1"/>
          </p:cNvSpPr>
          <p:nvPr>
            <p:ph type="sldNum" sz="quarter" idx="12"/>
          </p:nvPr>
        </p:nvSpPr>
        <p:spPr/>
        <p:txBody>
          <a:bodyPr/>
          <a:lstStyle/>
          <a:p>
            <a:fld id="{5ECAAC44-EB3B-47FD-9B21-877BF47B2933}" type="slidenum">
              <a:rPr lang="en-IN" smtClean="0"/>
              <a:t>‹#›</a:t>
            </a:fld>
            <a:endParaRPr lang="en-IN"/>
          </a:p>
        </p:txBody>
      </p:sp>
    </p:spTree>
    <p:extLst>
      <p:ext uri="{BB962C8B-B14F-4D97-AF65-F5344CB8AC3E}">
        <p14:creationId xmlns:p14="http://schemas.microsoft.com/office/powerpoint/2010/main" val="121741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F5DD-979A-5CFE-CE94-D822D88C26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8C7B76-6987-0444-B399-A5C7225243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181F62-F834-23C0-E90A-61886C314FD2}"/>
              </a:ext>
            </a:extLst>
          </p:cNvPr>
          <p:cNvSpPr>
            <a:spLocks noGrp="1"/>
          </p:cNvSpPr>
          <p:nvPr>
            <p:ph type="dt" sz="half" idx="10"/>
          </p:nvPr>
        </p:nvSpPr>
        <p:spPr/>
        <p:txBody>
          <a:bodyPr/>
          <a:lstStyle/>
          <a:p>
            <a:fld id="{261E8947-22D0-4FC5-9261-FA1A1743E971}" type="datetimeFigureOut">
              <a:rPr lang="en-IN" smtClean="0"/>
              <a:t>22-06-2023</a:t>
            </a:fld>
            <a:endParaRPr lang="en-IN"/>
          </a:p>
        </p:txBody>
      </p:sp>
      <p:sp>
        <p:nvSpPr>
          <p:cNvPr id="5" name="Footer Placeholder 4">
            <a:extLst>
              <a:ext uri="{FF2B5EF4-FFF2-40B4-BE49-F238E27FC236}">
                <a16:creationId xmlns:a16="http://schemas.microsoft.com/office/drawing/2014/main" id="{D801325D-B355-B2D7-C999-83146631CD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08230A-C331-05CF-6ADA-81306B08E0C8}"/>
              </a:ext>
            </a:extLst>
          </p:cNvPr>
          <p:cNvSpPr>
            <a:spLocks noGrp="1"/>
          </p:cNvSpPr>
          <p:nvPr>
            <p:ph type="sldNum" sz="quarter" idx="12"/>
          </p:nvPr>
        </p:nvSpPr>
        <p:spPr/>
        <p:txBody>
          <a:bodyPr/>
          <a:lstStyle/>
          <a:p>
            <a:fld id="{5ECAAC44-EB3B-47FD-9B21-877BF47B2933}" type="slidenum">
              <a:rPr lang="en-IN" smtClean="0"/>
              <a:t>‹#›</a:t>
            </a:fld>
            <a:endParaRPr lang="en-IN"/>
          </a:p>
        </p:txBody>
      </p:sp>
    </p:spTree>
    <p:extLst>
      <p:ext uri="{BB962C8B-B14F-4D97-AF65-F5344CB8AC3E}">
        <p14:creationId xmlns:p14="http://schemas.microsoft.com/office/powerpoint/2010/main" val="27904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0C4A-3F97-A57F-25A2-55AE30F600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7BC24A-CE37-839D-327D-34521A3E46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1E3E70-BA9E-0C8A-23A8-C74937F33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3F8C38-C1FF-3604-17E3-12319A250DEB}"/>
              </a:ext>
            </a:extLst>
          </p:cNvPr>
          <p:cNvSpPr>
            <a:spLocks noGrp="1"/>
          </p:cNvSpPr>
          <p:nvPr>
            <p:ph type="dt" sz="half" idx="10"/>
          </p:nvPr>
        </p:nvSpPr>
        <p:spPr/>
        <p:txBody>
          <a:bodyPr/>
          <a:lstStyle/>
          <a:p>
            <a:fld id="{261E8947-22D0-4FC5-9261-FA1A1743E971}" type="datetimeFigureOut">
              <a:rPr lang="en-IN" smtClean="0"/>
              <a:t>22-06-2023</a:t>
            </a:fld>
            <a:endParaRPr lang="en-IN"/>
          </a:p>
        </p:txBody>
      </p:sp>
      <p:sp>
        <p:nvSpPr>
          <p:cNvPr id="6" name="Footer Placeholder 5">
            <a:extLst>
              <a:ext uri="{FF2B5EF4-FFF2-40B4-BE49-F238E27FC236}">
                <a16:creationId xmlns:a16="http://schemas.microsoft.com/office/drawing/2014/main" id="{1FD3E94D-E3E5-C3DE-76E2-3C3025AED4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AB6071-2666-E05C-C4CD-E89273F1F4E6}"/>
              </a:ext>
            </a:extLst>
          </p:cNvPr>
          <p:cNvSpPr>
            <a:spLocks noGrp="1"/>
          </p:cNvSpPr>
          <p:nvPr>
            <p:ph type="sldNum" sz="quarter" idx="12"/>
          </p:nvPr>
        </p:nvSpPr>
        <p:spPr/>
        <p:txBody>
          <a:bodyPr/>
          <a:lstStyle/>
          <a:p>
            <a:fld id="{5ECAAC44-EB3B-47FD-9B21-877BF47B2933}" type="slidenum">
              <a:rPr lang="en-IN" smtClean="0"/>
              <a:t>‹#›</a:t>
            </a:fld>
            <a:endParaRPr lang="en-IN"/>
          </a:p>
        </p:txBody>
      </p:sp>
    </p:spTree>
    <p:extLst>
      <p:ext uri="{BB962C8B-B14F-4D97-AF65-F5344CB8AC3E}">
        <p14:creationId xmlns:p14="http://schemas.microsoft.com/office/powerpoint/2010/main" val="3255926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C6013-85F3-C0D4-7649-E3A7DB9642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1296C2-2229-E8AE-D323-1AB4B4B773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9B9867-C3EB-FD22-8127-CEE12B1B80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A6380F-FF88-B6E6-FB3D-8A25FB129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A7C7EE-3C39-71DD-87D4-387BEEA874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334214-84AC-EA9A-E35E-B2F68C28CDE8}"/>
              </a:ext>
            </a:extLst>
          </p:cNvPr>
          <p:cNvSpPr>
            <a:spLocks noGrp="1"/>
          </p:cNvSpPr>
          <p:nvPr>
            <p:ph type="dt" sz="half" idx="10"/>
          </p:nvPr>
        </p:nvSpPr>
        <p:spPr/>
        <p:txBody>
          <a:bodyPr/>
          <a:lstStyle/>
          <a:p>
            <a:fld id="{261E8947-22D0-4FC5-9261-FA1A1743E971}" type="datetimeFigureOut">
              <a:rPr lang="en-IN" smtClean="0"/>
              <a:t>22-06-2023</a:t>
            </a:fld>
            <a:endParaRPr lang="en-IN"/>
          </a:p>
        </p:txBody>
      </p:sp>
      <p:sp>
        <p:nvSpPr>
          <p:cNvPr id="8" name="Footer Placeholder 7">
            <a:extLst>
              <a:ext uri="{FF2B5EF4-FFF2-40B4-BE49-F238E27FC236}">
                <a16:creationId xmlns:a16="http://schemas.microsoft.com/office/drawing/2014/main" id="{5B7210DD-C8E9-239F-C2EE-1CDB831DFA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426FF2-BD40-0FFC-12B5-28CF1F33FC59}"/>
              </a:ext>
            </a:extLst>
          </p:cNvPr>
          <p:cNvSpPr>
            <a:spLocks noGrp="1"/>
          </p:cNvSpPr>
          <p:nvPr>
            <p:ph type="sldNum" sz="quarter" idx="12"/>
          </p:nvPr>
        </p:nvSpPr>
        <p:spPr/>
        <p:txBody>
          <a:bodyPr/>
          <a:lstStyle/>
          <a:p>
            <a:fld id="{5ECAAC44-EB3B-47FD-9B21-877BF47B2933}" type="slidenum">
              <a:rPr lang="en-IN" smtClean="0"/>
              <a:t>‹#›</a:t>
            </a:fld>
            <a:endParaRPr lang="en-IN"/>
          </a:p>
        </p:txBody>
      </p:sp>
    </p:spTree>
    <p:extLst>
      <p:ext uri="{BB962C8B-B14F-4D97-AF65-F5344CB8AC3E}">
        <p14:creationId xmlns:p14="http://schemas.microsoft.com/office/powerpoint/2010/main" val="143882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2C922-7477-7765-6A68-BD6C03229D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1B3758-A7CB-87E5-9090-1EC6994FE341}"/>
              </a:ext>
            </a:extLst>
          </p:cNvPr>
          <p:cNvSpPr>
            <a:spLocks noGrp="1"/>
          </p:cNvSpPr>
          <p:nvPr>
            <p:ph type="dt" sz="half" idx="10"/>
          </p:nvPr>
        </p:nvSpPr>
        <p:spPr/>
        <p:txBody>
          <a:bodyPr/>
          <a:lstStyle/>
          <a:p>
            <a:fld id="{261E8947-22D0-4FC5-9261-FA1A1743E971}" type="datetimeFigureOut">
              <a:rPr lang="en-IN" smtClean="0"/>
              <a:t>22-06-2023</a:t>
            </a:fld>
            <a:endParaRPr lang="en-IN"/>
          </a:p>
        </p:txBody>
      </p:sp>
      <p:sp>
        <p:nvSpPr>
          <p:cNvPr id="4" name="Footer Placeholder 3">
            <a:extLst>
              <a:ext uri="{FF2B5EF4-FFF2-40B4-BE49-F238E27FC236}">
                <a16:creationId xmlns:a16="http://schemas.microsoft.com/office/drawing/2014/main" id="{3023E595-4CB9-8D2F-C385-60F45FD532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CBD65E-7F25-EB99-721B-93E1330C8F1B}"/>
              </a:ext>
            </a:extLst>
          </p:cNvPr>
          <p:cNvSpPr>
            <a:spLocks noGrp="1"/>
          </p:cNvSpPr>
          <p:nvPr>
            <p:ph type="sldNum" sz="quarter" idx="12"/>
          </p:nvPr>
        </p:nvSpPr>
        <p:spPr/>
        <p:txBody>
          <a:bodyPr/>
          <a:lstStyle/>
          <a:p>
            <a:fld id="{5ECAAC44-EB3B-47FD-9B21-877BF47B2933}" type="slidenum">
              <a:rPr lang="en-IN" smtClean="0"/>
              <a:t>‹#›</a:t>
            </a:fld>
            <a:endParaRPr lang="en-IN"/>
          </a:p>
        </p:txBody>
      </p:sp>
    </p:spTree>
    <p:extLst>
      <p:ext uri="{BB962C8B-B14F-4D97-AF65-F5344CB8AC3E}">
        <p14:creationId xmlns:p14="http://schemas.microsoft.com/office/powerpoint/2010/main" val="79386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08EFA6-8FBF-0B66-FE06-9AA27F5E59BF}"/>
              </a:ext>
            </a:extLst>
          </p:cNvPr>
          <p:cNvSpPr>
            <a:spLocks noGrp="1"/>
          </p:cNvSpPr>
          <p:nvPr>
            <p:ph type="dt" sz="half" idx="10"/>
          </p:nvPr>
        </p:nvSpPr>
        <p:spPr/>
        <p:txBody>
          <a:bodyPr/>
          <a:lstStyle/>
          <a:p>
            <a:fld id="{261E8947-22D0-4FC5-9261-FA1A1743E971}" type="datetimeFigureOut">
              <a:rPr lang="en-IN" smtClean="0"/>
              <a:t>22-06-2023</a:t>
            </a:fld>
            <a:endParaRPr lang="en-IN"/>
          </a:p>
        </p:txBody>
      </p:sp>
      <p:sp>
        <p:nvSpPr>
          <p:cNvPr id="3" name="Footer Placeholder 2">
            <a:extLst>
              <a:ext uri="{FF2B5EF4-FFF2-40B4-BE49-F238E27FC236}">
                <a16:creationId xmlns:a16="http://schemas.microsoft.com/office/drawing/2014/main" id="{91E29E72-8018-E44F-1923-8AB8201AAC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CD0A0C-DA66-3E04-E5BE-F97E1877E376}"/>
              </a:ext>
            </a:extLst>
          </p:cNvPr>
          <p:cNvSpPr>
            <a:spLocks noGrp="1"/>
          </p:cNvSpPr>
          <p:nvPr>
            <p:ph type="sldNum" sz="quarter" idx="12"/>
          </p:nvPr>
        </p:nvSpPr>
        <p:spPr/>
        <p:txBody>
          <a:bodyPr/>
          <a:lstStyle/>
          <a:p>
            <a:fld id="{5ECAAC44-EB3B-47FD-9B21-877BF47B2933}" type="slidenum">
              <a:rPr lang="en-IN" smtClean="0"/>
              <a:t>‹#›</a:t>
            </a:fld>
            <a:endParaRPr lang="en-IN"/>
          </a:p>
        </p:txBody>
      </p:sp>
    </p:spTree>
    <p:extLst>
      <p:ext uri="{BB962C8B-B14F-4D97-AF65-F5344CB8AC3E}">
        <p14:creationId xmlns:p14="http://schemas.microsoft.com/office/powerpoint/2010/main" val="284945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6FA2-3235-56EE-7DBC-1D8876057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107213-53E0-8ED3-3E7A-7B22CC095C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034219-22C5-CD1B-6368-D0FE6B8497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124AB-61C8-2510-8CDF-349DFEB5E32E}"/>
              </a:ext>
            </a:extLst>
          </p:cNvPr>
          <p:cNvSpPr>
            <a:spLocks noGrp="1"/>
          </p:cNvSpPr>
          <p:nvPr>
            <p:ph type="dt" sz="half" idx="10"/>
          </p:nvPr>
        </p:nvSpPr>
        <p:spPr/>
        <p:txBody>
          <a:bodyPr/>
          <a:lstStyle/>
          <a:p>
            <a:fld id="{261E8947-22D0-4FC5-9261-FA1A1743E971}" type="datetimeFigureOut">
              <a:rPr lang="en-IN" smtClean="0"/>
              <a:t>22-06-2023</a:t>
            </a:fld>
            <a:endParaRPr lang="en-IN"/>
          </a:p>
        </p:txBody>
      </p:sp>
      <p:sp>
        <p:nvSpPr>
          <p:cNvPr id="6" name="Footer Placeholder 5">
            <a:extLst>
              <a:ext uri="{FF2B5EF4-FFF2-40B4-BE49-F238E27FC236}">
                <a16:creationId xmlns:a16="http://schemas.microsoft.com/office/drawing/2014/main" id="{F8E131D4-1548-20DE-D6F5-6D2AFEDB61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5AA75E-D3A1-449B-EBCF-B0B2A979845E}"/>
              </a:ext>
            </a:extLst>
          </p:cNvPr>
          <p:cNvSpPr>
            <a:spLocks noGrp="1"/>
          </p:cNvSpPr>
          <p:nvPr>
            <p:ph type="sldNum" sz="quarter" idx="12"/>
          </p:nvPr>
        </p:nvSpPr>
        <p:spPr/>
        <p:txBody>
          <a:bodyPr/>
          <a:lstStyle/>
          <a:p>
            <a:fld id="{5ECAAC44-EB3B-47FD-9B21-877BF47B2933}" type="slidenum">
              <a:rPr lang="en-IN" smtClean="0"/>
              <a:t>‹#›</a:t>
            </a:fld>
            <a:endParaRPr lang="en-IN"/>
          </a:p>
        </p:txBody>
      </p:sp>
    </p:spTree>
    <p:extLst>
      <p:ext uri="{BB962C8B-B14F-4D97-AF65-F5344CB8AC3E}">
        <p14:creationId xmlns:p14="http://schemas.microsoft.com/office/powerpoint/2010/main" val="3999492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2094-08A9-4D44-C42B-4BE6BFDFD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BE9448-9749-A8D4-A6AA-B2CAB75D8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8DA9D7-3BA5-6BC7-14CD-B42CCB1C0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19AC1-DC5C-29D3-6DA2-8B797A6496E8}"/>
              </a:ext>
            </a:extLst>
          </p:cNvPr>
          <p:cNvSpPr>
            <a:spLocks noGrp="1"/>
          </p:cNvSpPr>
          <p:nvPr>
            <p:ph type="dt" sz="half" idx="10"/>
          </p:nvPr>
        </p:nvSpPr>
        <p:spPr/>
        <p:txBody>
          <a:bodyPr/>
          <a:lstStyle/>
          <a:p>
            <a:fld id="{261E8947-22D0-4FC5-9261-FA1A1743E971}" type="datetimeFigureOut">
              <a:rPr lang="en-IN" smtClean="0"/>
              <a:t>22-06-2023</a:t>
            </a:fld>
            <a:endParaRPr lang="en-IN"/>
          </a:p>
        </p:txBody>
      </p:sp>
      <p:sp>
        <p:nvSpPr>
          <p:cNvPr id="6" name="Footer Placeholder 5">
            <a:extLst>
              <a:ext uri="{FF2B5EF4-FFF2-40B4-BE49-F238E27FC236}">
                <a16:creationId xmlns:a16="http://schemas.microsoft.com/office/drawing/2014/main" id="{1EF11AA9-7029-C8D9-97D0-711A2FE752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3974A7-7839-4D5A-17D7-0066A76878DF}"/>
              </a:ext>
            </a:extLst>
          </p:cNvPr>
          <p:cNvSpPr>
            <a:spLocks noGrp="1"/>
          </p:cNvSpPr>
          <p:nvPr>
            <p:ph type="sldNum" sz="quarter" idx="12"/>
          </p:nvPr>
        </p:nvSpPr>
        <p:spPr/>
        <p:txBody>
          <a:bodyPr/>
          <a:lstStyle/>
          <a:p>
            <a:fld id="{5ECAAC44-EB3B-47FD-9B21-877BF47B2933}" type="slidenum">
              <a:rPr lang="en-IN" smtClean="0"/>
              <a:t>‹#›</a:t>
            </a:fld>
            <a:endParaRPr lang="en-IN"/>
          </a:p>
        </p:txBody>
      </p:sp>
    </p:spTree>
    <p:extLst>
      <p:ext uri="{BB962C8B-B14F-4D97-AF65-F5344CB8AC3E}">
        <p14:creationId xmlns:p14="http://schemas.microsoft.com/office/powerpoint/2010/main" val="151235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C0F4E-046D-97F8-6B0E-C3FDB0E285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8D877E-EBC8-F3D1-A1A4-4B6A94AD03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AC7A2F-32E8-D0A2-E883-B123D3006C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E8947-22D0-4FC5-9261-FA1A1743E971}" type="datetimeFigureOut">
              <a:rPr lang="en-IN" smtClean="0"/>
              <a:t>22-06-2023</a:t>
            </a:fld>
            <a:endParaRPr lang="en-IN"/>
          </a:p>
        </p:txBody>
      </p:sp>
      <p:sp>
        <p:nvSpPr>
          <p:cNvPr id="5" name="Footer Placeholder 4">
            <a:extLst>
              <a:ext uri="{FF2B5EF4-FFF2-40B4-BE49-F238E27FC236}">
                <a16:creationId xmlns:a16="http://schemas.microsoft.com/office/drawing/2014/main" id="{1CE9DDB1-725D-1961-300E-4098EF8ADA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619194-A3D9-460A-B74E-48E00952D8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AAC44-EB3B-47FD-9B21-877BF47B2933}" type="slidenum">
              <a:rPr lang="en-IN" smtClean="0"/>
              <a:t>‹#›</a:t>
            </a:fld>
            <a:endParaRPr lang="en-IN"/>
          </a:p>
        </p:txBody>
      </p:sp>
    </p:spTree>
    <p:extLst>
      <p:ext uri="{BB962C8B-B14F-4D97-AF65-F5344CB8AC3E}">
        <p14:creationId xmlns:p14="http://schemas.microsoft.com/office/powerpoint/2010/main" val="374910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5BD9-532D-50E0-B3AD-FF7C23AC3D60}"/>
              </a:ext>
            </a:extLst>
          </p:cNvPr>
          <p:cNvSpPr>
            <a:spLocks noGrp="1"/>
          </p:cNvSpPr>
          <p:nvPr>
            <p:ph type="ctrTitle"/>
          </p:nvPr>
        </p:nvSpPr>
        <p:spPr/>
        <p:txBody>
          <a:bodyPr/>
          <a:lstStyle/>
          <a:p>
            <a:r>
              <a:rPr lang="en" sz="6000" b="1" dirty="0">
                <a:solidFill>
                  <a:schemeClr val="bg1"/>
                </a:solidFill>
              </a:rPr>
              <a:t>X Education - Lead Scoring Case Study</a:t>
            </a:r>
            <a:endParaRPr lang="en-IN" b="1" dirty="0">
              <a:solidFill>
                <a:schemeClr val="bg1"/>
              </a:solidFill>
            </a:endParaRPr>
          </a:p>
        </p:txBody>
      </p:sp>
      <p:sp>
        <p:nvSpPr>
          <p:cNvPr id="3" name="Subtitle 2">
            <a:extLst>
              <a:ext uri="{FF2B5EF4-FFF2-40B4-BE49-F238E27FC236}">
                <a16:creationId xmlns:a16="http://schemas.microsoft.com/office/drawing/2014/main" id="{3B227E28-8C07-B605-E76C-4124FCC0568E}"/>
              </a:ext>
            </a:extLst>
          </p:cNvPr>
          <p:cNvSpPr>
            <a:spLocks noGrp="1"/>
          </p:cNvSpPr>
          <p:nvPr>
            <p:ph type="subTitle" idx="1"/>
          </p:nvPr>
        </p:nvSpPr>
        <p:spPr/>
        <p:txBody>
          <a:bodyPr/>
          <a:lstStyle/>
          <a:p>
            <a:r>
              <a:rPr lang="en-US" sz="2400" dirty="0">
                <a:solidFill>
                  <a:schemeClr val="bg1"/>
                </a:solidFill>
                <a:latin typeface="Verdana"/>
                <a:ea typeface="Verdana"/>
                <a:cs typeface="Verdana"/>
                <a:sym typeface="Verdana"/>
              </a:rPr>
              <a:t>Identification of Hot Leads to focus more on them and thus enhancing the conversion ratio for X Education</a:t>
            </a:r>
          </a:p>
          <a:p>
            <a:endParaRPr lang="en-IN" dirty="0"/>
          </a:p>
        </p:txBody>
      </p:sp>
      <p:sp>
        <p:nvSpPr>
          <p:cNvPr id="4" name="TextBox 3">
            <a:extLst>
              <a:ext uri="{FF2B5EF4-FFF2-40B4-BE49-F238E27FC236}">
                <a16:creationId xmlns:a16="http://schemas.microsoft.com/office/drawing/2014/main" id="{67400432-A872-4CF9-C455-812734B76075}"/>
              </a:ext>
            </a:extLst>
          </p:cNvPr>
          <p:cNvSpPr txBox="1"/>
          <p:nvPr/>
        </p:nvSpPr>
        <p:spPr>
          <a:xfrm>
            <a:off x="8733034" y="6308332"/>
            <a:ext cx="3205537" cy="369332"/>
          </a:xfrm>
          <a:prstGeom prst="rect">
            <a:avLst/>
          </a:prstGeom>
          <a:noFill/>
        </p:spPr>
        <p:txBody>
          <a:bodyPr wrap="square" rtlCol="0">
            <a:spAutoFit/>
          </a:bodyPr>
          <a:lstStyle/>
          <a:p>
            <a:pPr algn="r"/>
            <a:r>
              <a:rPr lang="en-US" b="1" dirty="0">
                <a:solidFill>
                  <a:schemeClr val="bg1"/>
                </a:solidFill>
              </a:rPr>
              <a:t>Prepared by: Md Nisar Ansari</a:t>
            </a:r>
            <a:endParaRPr lang="en-IN" b="1" dirty="0">
              <a:solidFill>
                <a:schemeClr val="bg1"/>
              </a:solidFill>
            </a:endParaRPr>
          </a:p>
        </p:txBody>
      </p:sp>
    </p:spTree>
    <p:extLst>
      <p:ext uri="{BB962C8B-B14F-4D97-AF65-F5344CB8AC3E}">
        <p14:creationId xmlns:p14="http://schemas.microsoft.com/office/powerpoint/2010/main" val="3834769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1026" name="Picture 2">
            <a:extLst>
              <a:ext uri="{FF2B5EF4-FFF2-40B4-BE49-F238E27FC236}">
                <a16:creationId xmlns:a16="http://schemas.microsoft.com/office/drawing/2014/main" id="{B2BECD3D-9930-3C2D-8BE8-3540390FC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643" y="219629"/>
            <a:ext cx="8298756" cy="61444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5638CC-0ACD-8656-CB9E-7ABA2FC1A0B2}"/>
              </a:ext>
            </a:extLst>
          </p:cNvPr>
          <p:cNvSpPr txBox="1"/>
          <p:nvPr/>
        </p:nvSpPr>
        <p:spPr>
          <a:xfrm>
            <a:off x="8268022" y="5011340"/>
            <a:ext cx="3514164" cy="1610954"/>
          </a:xfrm>
          <a:prstGeom prst="rect">
            <a:avLst/>
          </a:prstGeom>
          <a:noFill/>
        </p:spPr>
        <p:txBody>
          <a:bodyPr wrap="square" rtlCol="0">
            <a:spAutoFit/>
          </a:bodyPr>
          <a:lstStyle/>
          <a:p>
            <a:pPr algn="ctr"/>
            <a:r>
              <a:rPr lang="en-US" sz="1867" b="1" dirty="0">
                <a:latin typeface="Roboto"/>
                <a:ea typeface="Roboto"/>
                <a:cs typeface="Roboto"/>
                <a:sym typeface="Roboto"/>
              </a:rPr>
              <a:t>EDA plots depicting correlation (Heat Map) of all selected columns (numerical columns and dummy columns).</a:t>
            </a:r>
          </a:p>
          <a:p>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8" name="Google Shape;378;p46"/>
          <p:cNvSpPr txBox="1"/>
          <p:nvPr/>
        </p:nvSpPr>
        <p:spPr>
          <a:xfrm>
            <a:off x="1062567" y="4610800"/>
            <a:ext cx="4292800" cy="2043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lgn="ctr"/>
            <a:r>
              <a:rPr lang="en" sz="2400" b="1" dirty="0">
                <a:latin typeface="Roboto"/>
                <a:ea typeface="Roboto"/>
                <a:cs typeface="Roboto"/>
                <a:sym typeface="Roboto"/>
              </a:rPr>
              <a:t>Linear Regression Final Model Parameters</a:t>
            </a:r>
            <a:endParaRPr sz="2400" b="1" dirty="0">
              <a:latin typeface="Roboto"/>
              <a:ea typeface="Roboto"/>
              <a:cs typeface="Roboto"/>
              <a:sym typeface="Roboto"/>
            </a:endParaRPr>
          </a:p>
          <a:p>
            <a:pPr algn="ctr"/>
            <a:r>
              <a:rPr lang="en" sz="2400" b="1" dirty="0">
                <a:latin typeface="Roboto"/>
                <a:ea typeface="Roboto"/>
                <a:cs typeface="Roboto"/>
                <a:sym typeface="Roboto"/>
              </a:rPr>
              <a:t>Area under ROC = 0.87</a:t>
            </a:r>
            <a:endParaRPr sz="2400" b="1" dirty="0">
              <a:latin typeface="Roboto"/>
              <a:ea typeface="Roboto"/>
              <a:cs typeface="Roboto"/>
              <a:sym typeface="Roboto"/>
            </a:endParaRPr>
          </a:p>
          <a:p>
            <a:pPr algn="ctr"/>
            <a:r>
              <a:rPr lang="en" sz="2400" b="1" dirty="0">
                <a:latin typeface="Roboto"/>
                <a:ea typeface="Roboto"/>
                <a:cs typeface="Roboto"/>
                <a:sym typeface="Roboto"/>
              </a:rPr>
              <a:t>Intermediate cut-off = 0.35</a:t>
            </a:r>
            <a:endParaRPr sz="2400" b="1" dirty="0">
              <a:latin typeface="Roboto"/>
              <a:ea typeface="Roboto"/>
              <a:cs typeface="Roboto"/>
              <a:sym typeface="Roboto"/>
            </a:endParaRPr>
          </a:p>
          <a:p>
            <a:pPr algn="ctr"/>
            <a:r>
              <a:rPr lang="en" sz="2400" b="1" dirty="0">
                <a:latin typeface="Roboto"/>
                <a:ea typeface="Roboto"/>
                <a:cs typeface="Roboto"/>
                <a:sym typeface="Roboto"/>
              </a:rPr>
              <a:t>Final cut-off = 0.42</a:t>
            </a:r>
            <a:endParaRPr sz="2400" b="1" dirty="0">
              <a:latin typeface="Roboto"/>
              <a:ea typeface="Roboto"/>
              <a:cs typeface="Roboto"/>
              <a:sym typeface="Roboto"/>
            </a:endParaRPr>
          </a:p>
        </p:txBody>
      </p:sp>
      <p:pic>
        <p:nvPicPr>
          <p:cNvPr id="2050" name="Picture 2">
            <a:extLst>
              <a:ext uri="{FF2B5EF4-FFF2-40B4-BE49-F238E27FC236}">
                <a16:creationId xmlns:a16="http://schemas.microsoft.com/office/drawing/2014/main" id="{75E133E6-03C8-0F85-371F-B7424FD87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108" y="0"/>
            <a:ext cx="4162475" cy="4153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DEA9B57-0ED5-532E-F697-62A5EBCFF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8177" y="152174"/>
            <a:ext cx="3954716" cy="312328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1361505-07CF-78ED-C318-7B08F1F573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821" y="3275461"/>
            <a:ext cx="4660396" cy="3518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7B58F0-2058-E197-B0B3-B75970AC71E3}"/>
              </a:ext>
            </a:extLst>
          </p:cNvPr>
          <p:cNvSpPr txBox="1"/>
          <p:nvPr/>
        </p:nvSpPr>
        <p:spPr>
          <a:xfrm>
            <a:off x="523982" y="339047"/>
            <a:ext cx="5945314" cy="523220"/>
          </a:xfrm>
          <a:prstGeom prst="rect">
            <a:avLst/>
          </a:prstGeom>
          <a:noFill/>
        </p:spPr>
        <p:txBody>
          <a:bodyPr wrap="square" rtlCol="0">
            <a:spAutoFit/>
          </a:bodyPr>
          <a:lstStyle/>
          <a:p>
            <a:r>
              <a:rPr lang="en-US" sz="2800" b="1" dirty="0">
                <a:solidFill>
                  <a:schemeClr val="accent1"/>
                </a:solidFill>
              </a:rPr>
              <a:t>KEY TAKAWAYS</a:t>
            </a:r>
            <a:endParaRPr lang="en-IN" sz="2800" b="1" dirty="0">
              <a:solidFill>
                <a:schemeClr val="accent1"/>
              </a:solidFill>
            </a:endParaRPr>
          </a:p>
        </p:txBody>
      </p:sp>
      <p:sp>
        <p:nvSpPr>
          <p:cNvPr id="2" name="TextBox 1">
            <a:extLst>
              <a:ext uri="{FF2B5EF4-FFF2-40B4-BE49-F238E27FC236}">
                <a16:creationId xmlns:a16="http://schemas.microsoft.com/office/drawing/2014/main" id="{7F5DEA28-B654-6060-EAFC-D43BE9DC12CD}"/>
              </a:ext>
            </a:extLst>
          </p:cNvPr>
          <p:cNvSpPr txBox="1"/>
          <p:nvPr/>
        </p:nvSpPr>
        <p:spPr>
          <a:xfrm>
            <a:off x="523982" y="1459171"/>
            <a:ext cx="10572108" cy="3693319"/>
          </a:xfrm>
          <a:prstGeom prst="rect">
            <a:avLst/>
          </a:prstGeom>
          <a:noFill/>
          <a:ln>
            <a:solidFill>
              <a:srgbClr val="0070C0"/>
            </a:solidFill>
          </a:ln>
        </p:spPr>
        <p:txBody>
          <a:bodyPr wrap="square" rtlCol="0">
            <a:spAutoFit/>
          </a:bodyPr>
          <a:lstStyle/>
          <a:p>
            <a:pPr marL="285750" indent="-285750" algn="just">
              <a:buFont typeface="Wingdings" panose="05000000000000000000" pitchFamily="2" charset="2"/>
              <a:buChar char="§"/>
            </a:pPr>
            <a:r>
              <a:rPr lang="en-US" dirty="0"/>
              <a:t>In the initial stage (top), there are many leads generated, but only a few become paying customers at the bottom.</a:t>
            </a:r>
          </a:p>
          <a:p>
            <a:pPr marL="285750" indent="-285750" algn="just">
              <a:buFont typeface="Wingdings" panose="05000000000000000000" pitchFamily="2" charset="2"/>
              <a:buChar char="§"/>
            </a:pPr>
            <a:r>
              <a:rPr lang="en-US" dirty="0"/>
              <a:t>The middle stage is crucial for nurturing potential leads through education and constant communication.</a:t>
            </a:r>
          </a:p>
          <a:p>
            <a:pPr marL="285750" indent="-285750" algn="just">
              <a:buFont typeface="Wingdings" panose="05000000000000000000" pitchFamily="2" charset="2"/>
              <a:buChar char="§"/>
            </a:pPr>
            <a:r>
              <a:rPr lang="en-US" dirty="0"/>
              <a:t>To increase lead conversion, identify the best prospects based on factors like '</a:t>
            </a:r>
            <a:r>
              <a:rPr lang="en-US" dirty="0" err="1"/>
              <a:t>TotalVisits</a:t>
            </a:r>
            <a:r>
              <a:rPr lang="en-US" dirty="0"/>
              <a:t>,' 'Total Time Spent on Website,' and 'Page Views Per Visit.'</a:t>
            </a:r>
          </a:p>
          <a:p>
            <a:pPr marL="285750" indent="-285750" algn="just">
              <a:buFont typeface="Wingdings" panose="05000000000000000000" pitchFamily="2" charset="2"/>
              <a:buChar char="§"/>
            </a:pPr>
            <a:r>
              <a:rPr lang="en-US" dirty="0"/>
              <a:t>Maintain a handy list of leads and keep them informed about new courses, services, job offers, and future higher studies.</a:t>
            </a:r>
          </a:p>
          <a:p>
            <a:pPr marL="285750" indent="-285750" algn="just">
              <a:buFont typeface="Wingdings" panose="05000000000000000000" pitchFamily="2" charset="2"/>
              <a:buChar char="§"/>
            </a:pPr>
            <a:r>
              <a:rPr lang="en-US" dirty="0"/>
              <a:t>Monitor each lead closely and personalize the information sent to them based on their interests.</a:t>
            </a:r>
          </a:p>
          <a:p>
            <a:pPr marL="285750" indent="-285750" algn="just">
              <a:buFont typeface="Wingdings" panose="05000000000000000000" pitchFamily="2" charset="2"/>
              <a:buChar char="§"/>
            </a:pPr>
            <a:r>
              <a:rPr lang="en-US" dirty="0"/>
              <a:t>Tailor job offerings, information, or courses to match the individual interests of leads.</a:t>
            </a:r>
          </a:p>
          <a:p>
            <a:pPr marL="285750" indent="-285750" algn="just">
              <a:buFont typeface="Wingdings" panose="05000000000000000000" pitchFamily="2" charset="2"/>
              <a:buChar char="§"/>
            </a:pPr>
            <a:r>
              <a:rPr lang="en-US" dirty="0"/>
              <a:t>Develop a well-structured plan to address the specific needs of each lead.</a:t>
            </a:r>
          </a:p>
          <a:p>
            <a:pPr marL="285750" indent="-285750" algn="just">
              <a:buFont typeface="Wingdings" panose="05000000000000000000" pitchFamily="2" charset="2"/>
              <a:buChar char="§"/>
            </a:pPr>
            <a:r>
              <a:rPr lang="en-US" dirty="0"/>
              <a:t>Focus on converted leads and conduct question-answer sessions to gather relevant information.</a:t>
            </a:r>
          </a:p>
          <a:p>
            <a:pPr marL="285750" indent="-285750" algn="just">
              <a:buFont typeface="Wingdings" panose="05000000000000000000" pitchFamily="2" charset="2"/>
              <a:buChar char="§"/>
            </a:pPr>
            <a:r>
              <a:rPr lang="en-US" dirty="0"/>
              <a:t>Follow up with further inquiries and appointments to determine leads' intentions and willingness to join online courses</a:t>
            </a:r>
            <a:endParaRPr lang="en-IN" dirty="0"/>
          </a:p>
        </p:txBody>
      </p:sp>
    </p:spTree>
    <p:extLst>
      <p:ext uri="{BB962C8B-B14F-4D97-AF65-F5344CB8AC3E}">
        <p14:creationId xmlns:p14="http://schemas.microsoft.com/office/powerpoint/2010/main" val="2290629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7B58F0-2058-E197-B0B3-B75970AC71E3}"/>
              </a:ext>
            </a:extLst>
          </p:cNvPr>
          <p:cNvSpPr txBox="1"/>
          <p:nvPr/>
        </p:nvSpPr>
        <p:spPr>
          <a:xfrm>
            <a:off x="523982" y="339047"/>
            <a:ext cx="5945314" cy="523220"/>
          </a:xfrm>
          <a:prstGeom prst="rect">
            <a:avLst/>
          </a:prstGeom>
          <a:noFill/>
        </p:spPr>
        <p:txBody>
          <a:bodyPr wrap="square" rtlCol="0">
            <a:spAutoFit/>
          </a:bodyPr>
          <a:lstStyle/>
          <a:p>
            <a:r>
              <a:rPr lang="en" sz="2800" b="1" dirty="0">
                <a:solidFill>
                  <a:schemeClr val="accent1"/>
                </a:solidFill>
              </a:rPr>
              <a:t>Background | </a:t>
            </a:r>
            <a:r>
              <a:rPr lang="en-IN" sz="2800" b="1" dirty="0">
                <a:solidFill>
                  <a:schemeClr val="accent1"/>
                </a:solidFill>
              </a:rPr>
              <a:t>X Education Company</a:t>
            </a:r>
          </a:p>
        </p:txBody>
      </p:sp>
      <p:sp>
        <p:nvSpPr>
          <p:cNvPr id="6" name="TextBox 5">
            <a:extLst>
              <a:ext uri="{FF2B5EF4-FFF2-40B4-BE49-F238E27FC236}">
                <a16:creationId xmlns:a16="http://schemas.microsoft.com/office/drawing/2014/main" id="{8967BCC3-44F8-545C-D872-CDC688CE3C3E}"/>
              </a:ext>
            </a:extLst>
          </p:cNvPr>
          <p:cNvSpPr txBox="1"/>
          <p:nvPr/>
        </p:nvSpPr>
        <p:spPr>
          <a:xfrm>
            <a:off x="494873" y="864225"/>
            <a:ext cx="11546440" cy="2308324"/>
          </a:xfrm>
          <a:prstGeom prst="rect">
            <a:avLst/>
          </a:prstGeom>
          <a:noFill/>
        </p:spPr>
        <p:txBody>
          <a:bodyPr wrap="square" rtlCol="0">
            <a:spAutoFit/>
          </a:bodyPr>
          <a:lstStyle/>
          <a:p>
            <a:pPr marL="342900" indent="-342900" algn="just">
              <a:buFont typeface="Arial" panose="020B0604020202020204" pitchFamily="34" charset="0"/>
              <a:buChar char="•"/>
            </a:pPr>
            <a:r>
              <a:rPr lang="en-US" sz="1800" dirty="0"/>
              <a:t>X Education , An education company named sells online courses to industry professionals</a:t>
            </a:r>
          </a:p>
          <a:p>
            <a:pPr marL="342900" indent="-342900" algn="just">
              <a:buFont typeface="Arial" panose="020B0604020202020204" pitchFamily="34" charset="0"/>
              <a:buChar char="•"/>
            </a:pPr>
            <a:r>
              <a:rPr lang="en-US" sz="1800" dirty="0"/>
              <a:t>Many interested professionals land on their website</a:t>
            </a:r>
          </a:p>
          <a:p>
            <a:pPr marL="342900" indent="-342900" algn="just">
              <a:buFont typeface="Arial" panose="020B0604020202020204" pitchFamily="34" charset="0"/>
              <a:buChar char="•"/>
            </a:pPr>
            <a:r>
              <a:rPr lang="en-US" sz="1800" dirty="0"/>
              <a:t>The company markets its courses on several websites like Google. Once these people land on the website, they might browse the courses or fill up a form for the course or watch some videos</a:t>
            </a:r>
          </a:p>
          <a:p>
            <a:pPr marL="342900" indent="-342900" algn="just">
              <a:buFont typeface="Arial" panose="020B0604020202020204" pitchFamily="34" charset="0"/>
              <a:buChar char="•"/>
            </a:pPr>
            <a:r>
              <a:rPr lang="en-US" sz="1800" dirty="0"/>
              <a:t>When these people fill up a form providing their email address or phone number, they are classified to be a lead</a:t>
            </a:r>
          </a:p>
          <a:p>
            <a:pPr marL="342900" indent="-342900" algn="just">
              <a:buFont typeface="Arial" panose="020B0604020202020204" pitchFamily="34" charset="0"/>
              <a:buChar char="•"/>
            </a:pPr>
            <a:r>
              <a:rPr lang="en-US" sz="1800" dirty="0"/>
              <a:t>Once these leads are acquired, employees from the sales team start making calls, writing emails, etc. Through this process, some of the leads get converted while most do not</a:t>
            </a:r>
          </a:p>
          <a:p>
            <a:pPr marL="342900" indent="-342900" algn="just">
              <a:buFont typeface="Arial" panose="020B0604020202020204" pitchFamily="34" charset="0"/>
              <a:buChar char="•"/>
            </a:pPr>
            <a:r>
              <a:rPr lang="en-US" sz="1800" dirty="0"/>
              <a:t>The typical lead conversion rate at X education is around 30%</a:t>
            </a:r>
          </a:p>
        </p:txBody>
      </p:sp>
      <p:sp>
        <p:nvSpPr>
          <p:cNvPr id="9" name="TextBox 8">
            <a:extLst>
              <a:ext uri="{FF2B5EF4-FFF2-40B4-BE49-F238E27FC236}">
                <a16:creationId xmlns:a16="http://schemas.microsoft.com/office/drawing/2014/main" id="{0E69B376-B7AD-6770-F8BD-EA1124587ED8}"/>
              </a:ext>
            </a:extLst>
          </p:cNvPr>
          <p:cNvSpPr txBox="1"/>
          <p:nvPr/>
        </p:nvSpPr>
        <p:spPr>
          <a:xfrm>
            <a:off x="473465" y="3273692"/>
            <a:ext cx="5945314" cy="523220"/>
          </a:xfrm>
          <a:prstGeom prst="rect">
            <a:avLst/>
          </a:prstGeom>
          <a:noFill/>
        </p:spPr>
        <p:txBody>
          <a:bodyPr wrap="square" rtlCol="0">
            <a:spAutoFit/>
          </a:bodyPr>
          <a:lstStyle/>
          <a:p>
            <a:r>
              <a:rPr lang="en-IN" sz="2800" b="1" dirty="0">
                <a:solidFill>
                  <a:schemeClr val="accent1"/>
                </a:solidFill>
              </a:rPr>
              <a:t>Problem Statement</a:t>
            </a:r>
          </a:p>
        </p:txBody>
      </p:sp>
      <p:sp>
        <p:nvSpPr>
          <p:cNvPr id="10" name="TextBox 9">
            <a:extLst>
              <a:ext uri="{FF2B5EF4-FFF2-40B4-BE49-F238E27FC236}">
                <a16:creationId xmlns:a16="http://schemas.microsoft.com/office/drawing/2014/main" id="{E7E36C37-904F-4EEC-BC76-2C63F2F7CA58}"/>
              </a:ext>
            </a:extLst>
          </p:cNvPr>
          <p:cNvSpPr txBox="1"/>
          <p:nvPr/>
        </p:nvSpPr>
        <p:spPr>
          <a:xfrm>
            <a:off x="473465" y="3898055"/>
            <a:ext cx="11546441"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1800" dirty="0"/>
              <a:t>X Education gets a lot of leads but its lead conversion rate is very poor </a:t>
            </a:r>
          </a:p>
          <a:p>
            <a:pPr marL="342900" indent="-342900" algn="just">
              <a:buFont typeface="Arial" panose="020B0604020202020204" pitchFamily="34" charset="0"/>
              <a:buChar char="•"/>
            </a:pPr>
            <a:r>
              <a:rPr lang="en-US" sz="1800" dirty="0"/>
              <a:t>To make this process more efficient, the company wishes to identify the most potential leads, also known as ‘Hot Leads’</a:t>
            </a:r>
          </a:p>
          <a:p>
            <a:pPr marL="342900" indent="-342900" algn="just">
              <a:buFont typeface="Arial" panose="020B0604020202020204" pitchFamily="34" charset="0"/>
              <a:buChar char="•"/>
            </a:pPr>
            <a:r>
              <a:rPr lang="en-US" sz="1800" dirty="0"/>
              <a:t>If they successfully identify this set of leads, the lead conversion rate should go up as the sales team will now be focusing more on communicating with the potential leads rather than making calls to everyone</a:t>
            </a:r>
          </a:p>
          <a:p>
            <a:pPr marL="342900" indent="-342900" algn="just">
              <a:buFont typeface="Arial" panose="020B0604020202020204" pitchFamily="34" charset="0"/>
              <a:buChar char="•"/>
            </a:pPr>
            <a:r>
              <a:rPr lang="en-US" sz="1800" dirty="0"/>
              <a:t>We will help them to select the most promising leads, i.e. the leads that are most likely to convert into paying customers. </a:t>
            </a:r>
          </a:p>
          <a:p>
            <a:pPr marL="342900" indent="-342900" algn="just">
              <a:buFont typeface="Arial" panose="020B0604020202020204" pitchFamily="34" charset="0"/>
              <a:buChar char="•"/>
            </a:pPr>
            <a:r>
              <a:rPr lang="en-US" sz="1800" dirty="0"/>
              <a:t>We are  required to build a model wherein we need to assign a lead score to each of the leads such that the customers with higher lead score have a higher conversion chance</a:t>
            </a:r>
          </a:p>
          <a:p>
            <a:pPr marL="342900" indent="-342900" algn="just">
              <a:buFont typeface="Arial" panose="020B0604020202020204" pitchFamily="34" charset="0"/>
              <a:buChar char="•"/>
            </a:pPr>
            <a:r>
              <a:rPr lang="en-US" sz="1800" dirty="0"/>
              <a:t>The CEO, in particular, has given a ballpark of the target lead conversion rate to be 80%.</a:t>
            </a:r>
          </a:p>
        </p:txBody>
      </p:sp>
    </p:spTree>
    <p:extLst>
      <p:ext uri="{BB962C8B-B14F-4D97-AF65-F5344CB8AC3E}">
        <p14:creationId xmlns:p14="http://schemas.microsoft.com/office/powerpoint/2010/main" val="150901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cxnSp>
        <p:nvCxnSpPr>
          <p:cNvPr id="199" name="Google Shape;199;p30"/>
          <p:cNvCxnSpPr/>
          <p:nvPr/>
        </p:nvCxnSpPr>
        <p:spPr>
          <a:xfrm>
            <a:off x="0" y="914400"/>
            <a:ext cx="12192000" cy="0"/>
          </a:xfrm>
          <a:prstGeom prst="straightConnector1">
            <a:avLst/>
          </a:prstGeom>
          <a:noFill/>
          <a:ln w="28575" cap="flat" cmpd="sng">
            <a:solidFill>
              <a:schemeClr val="accent1"/>
            </a:solidFill>
            <a:prstDash val="solid"/>
            <a:round/>
            <a:headEnd type="none" w="sm" len="sm"/>
            <a:tailEnd type="none" w="sm" len="sm"/>
          </a:ln>
        </p:spPr>
      </p:cxnSp>
      <p:sp>
        <p:nvSpPr>
          <p:cNvPr id="200" name="Google Shape;200;p30"/>
          <p:cNvSpPr txBox="1"/>
          <p:nvPr/>
        </p:nvSpPr>
        <p:spPr>
          <a:xfrm>
            <a:off x="119269" y="144095"/>
            <a:ext cx="9435600" cy="584800"/>
          </a:xfrm>
          <a:prstGeom prst="rect">
            <a:avLst/>
          </a:prstGeom>
          <a:noFill/>
          <a:ln>
            <a:noFill/>
          </a:ln>
        </p:spPr>
        <p:txBody>
          <a:bodyPr spcFirstLastPara="1" wrap="square" lIns="91433" tIns="45700" rIns="91433" bIns="45700" anchor="t" anchorCtr="0">
            <a:noAutofit/>
          </a:bodyPr>
          <a:lstStyle/>
          <a:p>
            <a:pPr>
              <a:buClr>
                <a:schemeClr val="dk1"/>
              </a:buClr>
              <a:buSzPts val="1100"/>
            </a:pPr>
            <a:r>
              <a:rPr lang="en" sz="4000">
                <a:solidFill>
                  <a:srgbClr val="2A3990"/>
                </a:solidFill>
                <a:latin typeface="Roboto"/>
                <a:ea typeface="Roboto"/>
                <a:cs typeface="Roboto"/>
                <a:sym typeface="Roboto"/>
              </a:rPr>
              <a:t>Lead – Conversion Process</a:t>
            </a:r>
            <a:endParaRPr sz="4800"/>
          </a:p>
        </p:txBody>
      </p:sp>
      <p:grpSp>
        <p:nvGrpSpPr>
          <p:cNvPr id="201" name="Google Shape;201;p30"/>
          <p:cNvGrpSpPr/>
          <p:nvPr/>
        </p:nvGrpSpPr>
        <p:grpSpPr>
          <a:xfrm>
            <a:off x="1369382" y="1275543"/>
            <a:ext cx="10023063" cy="4306800"/>
            <a:chOff x="4408" y="0"/>
            <a:chExt cx="10023063" cy="4306800"/>
          </a:xfrm>
        </p:grpSpPr>
        <p:sp>
          <p:nvSpPr>
            <p:cNvPr id="202" name="Google Shape;202;p30"/>
            <p:cNvSpPr/>
            <p:nvPr/>
          </p:nvSpPr>
          <p:spPr>
            <a:xfrm>
              <a:off x="752392" y="0"/>
              <a:ext cx="8527200" cy="4306800"/>
            </a:xfrm>
            <a:prstGeom prst="rightArrow">
              <a:avLst>
                <a:gd name="adj1" fmla="val 50000"/>
                <a:gd name="adj2" fmla="val 50000"/>
              </a:avLst>
            </a:prstGeom>
            <a:solidFill>
              <a:srgbClr val="CDE6ED"/>
            </a:solidFill>
            <a:ln>
              <a:noFill/>
            </a:ln>
          </p:spPr>
          <p:txBody>
            <a:bodyPr spcFirstLastPara="1" wrap="square" lIns="91433" tIns="91433" rIns="91433" bIns="91433" anchor="ctr" anchorCtr="0">
              <a:noAutofit/>
            </a:bodyPr>
            <a:lstStyle/>
            <a:p>
              <a:endParaRPr sz="2400"/>
            </a:p>
          </p:txBody>
        </p:sp>
        <p:sp>
          <p:nvSpPr>
            <p:cNvPr id="203" name="Google Shape;203;p30"/>
            <p:cNvSpPr/>
            <p:nvPr/>
          </p:nvSpPr>
          <p:spPr>
            <a:xfrm>
              <a:off x="4408"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04" name="Google Shape;204;p30"/>
            <p:cNvSpPr txBox="1"/>
            <p:nvPr/>
          </p:nvSpPr>
          <p:spPr>
            <a:xfrm>
              <a:off x="88506" y="1376172"/>
              <a:ext cx="1759200" cy="1554600"/>
            </a:xfrm>
            <a:prstGeom prst="rect">
              <a:avLst/>
            </a:prstGeom>
            <a:noFill/>
            <a:ln>
              <a:noFill/>
            </a:ln>
          </p:spPr>
          <p:txBody>
            <a:bodyPr spcFirstLastPara="1" wrap="square" lIns="64767" tIns="64767" rIns="64767" bIns="64767" anchor="ctr" anchorCtr="0">
              <a:noAutofit/>
            </a:bodyPr>
            <a:lstStyle/>
            <a:p>
              <a:pPr algn="ctr">
                <a:lnSpc>
                  <a:spcPct val="90000"/>
                </a:lnSpc>
                <a:buClr>
                  <a:schemeClr val="lt1"/>
                </a:buClr>
                <a:buSzPts val="1300"/>
              </a:pPr>
              <a:r>
                <a:rPr lang="en" sz="1733">
                  <a:solidFill>
                    <a:schemeClr val="lt1"/>
                  </a:solidFill>
                  <a:latin typeface="Corbel"/>
                  <a:ea typeface="Corbel"/>
                  <a:cs typeface="Corbel"/>
                  <a:sym typeface="Corbel"/>
                </a:rPr>
                <a:t>Lead Generation:</a:t>
              </a:r>
              <a:endParaRPr sz="1467"/>
            </a:p>
            <a:p>
              <a:pPr algn="ctr">
                <a:lnSpc>
                  <a:spcPct val="90000"/>
                </a:lnSpc>
                <a:spcBef>
                  <a:spcPts val="533"/>
                </a:spcBef>
                <a:buClr>
                  <a:schemeClr val="lt1"/>
                </a:buClr>
                <a:buSzPts val="1300"/>
              </a:pPr>
              <a:r>
                <a:rPr lang="en" sz="1733">
                  <a:solidFill>
                    <a:schemeClr val="lt1"/>
                  </a:solidFill>
                  <a:latin typeface="Corbel"/>
                  <a:ea typeface="Corbel"/>
                  <a:cs typeface="Corbel"/>
                  <a:sym typeface="Corbel"/>
                </a:rPr>
                <a:t>1. Ads on websites like Google</a:t>
              </a:r>
              <a:endParaRPr sz="1467"/>
            </a:p>
            <a:p>
              <a:pPr algn="ctr">
                <a:lnSpc>
                  <a:spcPct val="90000"/>
                </a:lnSpc>
                <a:spcBef>
                  <a:spcPts val="533"/>
                </a:spcBef>
                <a:buClr>
                  <a:schemeClr val="lt1"/>
                </a:buClr>
                <a:buSzPts val="1300"/>
              </a:pPr>
              <a:r>
                <a:rPr lang="en" sz="1733">
                  <a:solidFill>
                    <a:schemeClr val="lt1"/>
                  </a:solidFill>
                  <a:latin typeface="Corbel"/>
                  <a:ea typeface="Corbel"/>
                  <a:cs typeface="Corbel"/>
                  <a:sym typeface="Corbel"/>
                </a:rPr>
                <a:t>2. Referrals</a:t>
              </a:r>
              <a:endParaRPr sz="1467"/>
            </a:p>
          </p:txBody>
        </p:sp>
        <p:sp>
          <p:nvSpPr>
            <p:cNvPr id="205" name="Google Shape;205;p30"/>
            <p:cNvSpPr/>
            <p:nvPr/>
          </p:nvSpPr>
          <p:spPr>
            <a:xfrm>
              <a:off x="2028299"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06" name="Google Shape;206;p30"/>
            <p:cNvSpPr txBox="1"/>
            <p:nvPr/>
          </p:nvSpPr>
          <p:spPr>
            <a:xfrm>
              <a:off x="2112397" y="1376172"/>
              <a:ext cx="1759200" cy="1554600"/>
            </a:xfrm>
            <a:prstGeom prst="rect">
              <a:avLst/>
            </a:prstGeom>
            <a:noFill/>
            <a:ln>
              <a:noFill/>
            </a:ln>
          </p:spPr>
          <p:txBody>
            <a:bodyPr spcFirstLastPara="1" wrap="square" lIns="64767" tIns="64767" rIns="64767" bIns="64767" anchor="ctr" anchorCtr="0">
              <a:noAutofit/>
            </a:bodyPr>
            <a:lstStyle/>
            <a:p>
              <a:pPr algn="ctr">
                <a:lnSpc>
                  <a:spcPct val="90000"/>
                </a:lnSpc>
                <a:buClr>
                  <a:schemeClr val="lt1"/>
                </a:buClr>
                <a:buSzPts val="1300"/>
              </a:pPr>
              <a:r>
                <a:rPr lang="en" sz="1733">
                  <a:solidFill>
                    <a:schemeClr val="lt1"/>
                  </a:solidFill>
                  <a:latin typeface="Corbel"/>
                  <a:ea typeface="Corbel"/>
                  <a:cs typeface="Corbel"/>
                  <a:sym typeface="Corbel"/>
                </a:rPr>
                <a:t>Visit to X Education website by these potential customers  (professionals)</a:t>
              </a:r>
              <a:endParaRPr sz="1467"/>
            </a:p>
          </p:txBody>
        </p:sp>
        <p:sp>
          <p:nvSpPr>
            <p:cNvPr id="207" name="Google Shape;207;p30"/>
            <p:cNvSpPr/>
            <p:nvPr/>
          </p:nvSpPr>
          <p:spPr>
            <a:xfrm>
              <a:off x="405219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08" name="Google Shape;208;p30"/>
            <p:cNvSpPr txBox="1"/>
            <p:nvPr/>
          </p:nvSpPr>
          <p:spPr>
            <a:xfrm>
              <a:off x="4136288" y="1376172"/>
              <a:ext cx="1759200" cy="1554600"/>
            </a:xfrm>
            <a:prstGeom prst="rect">
              <a:avLst/>
            </a:prstGeom>
            <a:noFill/>
            <a:ln>
              <a:noFill/>
            </a:ln>
          </p:spPr>
          <p:txBody>
            <a:bodyPr spcFirstLastPara="1" wrap="square" lIns="64767" tIns="64767" rIns="64767" bIns="64767" anchor="ctr" anchorCtr="0">
              <a:noAutofit/>
            </a:bodyPr>
            <a:lstStyle/>
            <a:p>
              <a:pPr algn="ctr">
                <a:lnSpc>
                  <a:spcPct val="90000"/>
                </a:lnSpc>
                <a:buClr>
                  <a:schemeClr val="lt1"/>
                </a:buClr>
                <a:buSzPts val="1300"/>
              </a:pPr>
              <a:r>
                <a:rPr lang="en" sz="1733">
                  <a:solidFill>
                    <a:schemeClr val="lt1"/>
                  </a:solidFill>
                  <a:latin typeface="Corbel"/>
                  <a:ea typeface="Corbel"/>
                  <a:cs typeface="Corbel"/>
                  <a:sym typeface="Corbel"/>
                </a:rPr>
                <a:t>Visitors either provide Email id &amp; Contact Details </a:t>
              </a:r>
              <a:endParaRPr sz="1467"/>
            </a:p>
            <a:p>
              <a:pPr algn="ctr">
                <a:lnSpc>
                  <a:spcPct val="90000"/>
                </a:lnSpc>
                <a:spcBef>
                  <a:spcPts val="533"/>
                </a:spcBef>
                <a:buClr>
                  <a:schemeClr val="lt1"/>
                </a:buClr>
                <a:buSzPts val="1300"/>
              </a:pPr>
              <a:r>
                <a:rPr lang="en" sz="1733">
                  <a:solidFill>
                    <a:schemeClr val="lt1"/>
                  </a:solidFill>
                  <a:latin typeface="Corbel"/>
                  <a:ea typeface="Corbel"/>
                  <a:cs typeface="Corbel"/>
                  <a:sym typeface="Corbel"/>
                </a:rPr>
                <a:t>Or</a:t>
              </a:r>
              <a:endParaRPr sz="1467"/>
            </a:p>
            <a:p>
              <a:pPr algn="ctr">
                <a:lnSpc>
                  <a:spcPct val="90000"/>
                </a:lnSpc>
                <a:spcBef>
                  <a:spcPts val="533"/>
                </a:spcBef>
                <a:buClr>
                  <a:schemeClr val="lt1"/>
                </a:buClr>
                <a:buSzPts val="1300"/>
              </a:pPr>
              <a:r>
                <a:rPr lang="en" sz="1733">
                  <a:solidFill>
                    <a:schemeClr val="lt1"/>
                  </a:solidFill>
                  <a:latin typeface="Corbel"/>
                  <a:ea typeface="Corbel"/>
                  <a:cs typeface="Corbel"/>
                  <a:sym typeface="Corbel"/>
                </a:rPr>
                <a:t>View videos etc</a:t>
              </a:r>
              <a:endParaRPr sz="1733">
                <a:solidFill>
                  <a:schemeClr val="lt1"/>
                </a:solidFill>
                <a:latin typeface="Corbel"/>
                <a:ea typeface="Corbel"/>
                <a:cs typeface="Corbel"/>
                <a:sym typeface="Corbel"/>
              </a:endParaRPr>
            </a:p>
          </p:txBody>
        </p:sp>
        <p:sp>
          <p:nvSpPr>
            <p:cNvPr id="209" name="Google Shape;209;p30"/>
            <p:cNvSpPr/>
            <p:nvPr/>
          </p:nvSpPr>
          <p:spPr>
            <a:xfrm>
              <a:off x="607608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10" name="Google Shape;210;p30"/>
            <p:cNvSpPr txBox="1"/>
            <p:nvPr/>
          </p:nvSpPr>
          <p:spPr>
            <a:xfrm>
              <a:off x="6160178" y="1376172"/>
              <a:ext cx="1759200" cy="1554600"/>
            </a:xfrm>
            <a:prstGeom prst="rect">
              <a:avLst/>
            </a:prstGeom>
            <a:noFill/>
            <a:ln>
              <a:noFill/>
            </a:ln>
          </p:spPr>
          <p:txBody>
            <a:bodyPr spcFirstLastPara="1" wrap="square" lIns="64767" tIns="64767" rIns="64767" bIns="64767" anchor="ctr" anchorCtr="0">
              <a:noAutofit/>
            </a:bodyPr>
            <a:lstStyle/>
            <a:p>
              <a:pPr algn="ctr">
                <a:lnSpc>
                  <a:spcPct val="90000"/>
                </a:lnSpc>
                <a:buClr>
                  <a:schemeClr val="lt1"/>
                </a:buClr>
                <a:buSzPts val="1300"/>
              </a:pPr>
              <a:r>
                <a:rPr lang="en" sz="1733">
                  <a:solidFill>
                    <a:schemeClr val="lt1"/>
                  </a:solidFill>
                  <a:latin typeface="Corbel"/>
                  <a:ea typeface="Corbel"/>
                  <a:cs typeface="Corbel"/>
                  <a:sym typeface="Corbel"/>
                </a:rPr>
                <a:t>Tele calling and Emailing activity to all the leads</a:t>
              </a:r>
              <a:endParaRPr sz="1467"/>
            </a:p>
          </p:txBody>
        </p:sp>
        <p:sp>
          <p:nvSpPr>
            <p:cNvPr id="211" name="Google Shape;211;p30"/>
            <p:cNvSpPr/>
            <p:nvPr/>
          </p:nvSpPr>
          <p:spPr>
            <a:xfrm>
              <a:off x="8099971"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12" name="Google Shape;212;p30"/>
            <p:cNvSpPr txBox="1"/>
            <p:nvPr/>
          </p:nvSpPr>
          <p:spPr>
            <a:xfrm>
              <a:off x="8184069" y="1376172"/>
              <a:ext cx="1759200" cy="1554600"/>
            </a:xfrm>
            <a:prstGeom prst="rect">
              <a:avLst/>
            </a:prstGeom>
            <a:noFill/>
            <a:ln>
              <a:noFill/>
            </a:ln>
          </p:spPr>
          <p:txBody>
            <a:bodyPr spcFirstLastPara="1" wrap="square" lIns="64767" tIns="64767" rIns="64767" bIns="64767" anchor="ctr" anchorCtr="0">
              <a:noAutofit/>
            </a:bodyPr>
            <a:lstStyle/>
            <a:p>
              <a:pPr algn="ctr">
                <a:lnSpc>
                  <a:spcPct val="90000"/>
                </a:lnSpc>
                <a:buClr>
                  <a:schemeClr val="lt1"/>
                </a:buClr>
                <a:buSzPts val="1300"/>
              </a:pPr>
              <a:r>
                <a:rPr lang="en" sz="1733">
                  <a:solidFill>
                    <a:schemeClr val="lt1"/>
                  </a:solidFill>
                  <a:latin typeface="Corbel"/>
                  <a:ea typeface="Corbel"/>
                  <a:cs typeface="Corbel"/>
                  <a:sym typeface="Corbel"/>
                </a:rPr>
                <a:t>~30% leads get converted</a:t>
              </a:r>
              <a:endParaRPr sz="1467"/>
            </a:p>
          </p:txBody>
        </p:sp>
      </p:grpSp>
      <p:sp>
        <p:nvSpPr>
          <p:cNvPr id="213" name="Google Shape;213;p30"/>
          <p:cNvSpPr txBox="1"/>
          <p:nvPr/>
        </p:nvSpPr>
        <p:spPr>
          <a:xfrm rot="-5400000">
            <a:off x="-376301" y="2984969"/>
            <a:ext cx="2104000" cy="646000"/>
          </a:xfrm>
          <a:prstGeom prst="rect">
            <a:avLst/>
          </a:prstGeom>
          <a:noFill/>
          <a:ln>
            <a:noFill/>
          </a:ln>
        </p:spPr>
        <p:txBody>
          <a:bodyPr spcFirstLastPara="1" wrap="square" lIns="91433" tIns="45700" rIns="91433" bIns="45700" anchor="t" anchorCtr="0">
            <a:noAutofit/>
          </a:bodyPr>
          <a:lstStyle/>
          <a:p>
            <a:pPr algn="ctr"/>
            <a:r>
              <a:rPr lang="en" sz="1867" b="1">
                <a:solidFill>
                  <a:schemeClr val="dk1"/>
                </a:solidFill>
                <a:latin typeface="Corbel"/>
                <a:ea typeface="Corbel"/>
                <a:cs typeface="Corbel"/>
                <a:sym typeface="Corbel"/>
              </a:rPr>
              <a:t>Lead to Conversion process</a:t>
            </a:r>
            <a:endParaRPr sz="1467" b="1"/>
          </a:p>
        </p:txBody>
      </p:sp>
      <p:sp>
        <p:nvSpPr>
          <p:cNvPr id="214" name="Google Shape;214;p30"/>
          <p:cNvSpPr/>
          <p:nvPr/>
        </p:nvSpPr>
        <p:spPr>
          <a:xfrm rot="-5400000">
            <a:off x="6216872" y="4290305"/>
            <a:ext cx="2422000" cy="2425200"/>
          </a:xfrm>
          <a:prstGeom prst="homePlate">
            <a:avLst>
              <a:gd name="adj" fmla="val 50000"/>
            </a:avLst>
          </a:prstGeom>
          <a:solidFill>
            <a:srgbClr val="92D050"/>
          </a:solidFill>
          <a:ln w="10775" cap="flat" cmpd="sng">
            <a:solidFill>
              <a:srgbClr val="2E8799"/>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215" name="Google Shape;215;p30"/>
          <p:cNvSpPr txBox="1"/>
          <p:nvPr/>
        </p:nvSpPr>
        <p:spPr>
          <a:xfrm>
            <a:off x="6215255" y="4897508"/>
            <a:ext cx="2425200" cy="1816400"/>
          </a:xfrm>
          <a:prstGeom prst="rect">
            <a:avLst/>
          </a:prstGeom>
          <a:noFill/>
          <a:ln>
            <a:noFill/>
          </a:ln>
        </p:spPr>
        <p:txBody>
          <a:bodyPr spcFirstLastPara="1" wrap="square" lIns="91433" tIns="45700" rIns="91433" bIns="45700" anchor="ctr" anchorCtr="0">
            <a:noAutofit/>
          </a:bodyPr>
          <a:lstStyle/>
          <a:p>
            <a:pPr algn="ctr"/>
            <a:r>
              <a:rPr lang="en" sz="1867" b="1">
                <a:solidFill>
                  <a:schemeClr val="lt1"/>
                </a:solidFill>
                <a:latin typeface="Corbel"/>
                <a:ea typeface="Corbel"/>
                <a:cs typeface="Corbel"/>
                <a:sym typeface="Corbel"/>
              </a:rPr>
              <a:t>Proposed Solution: </a:t>
            </a:r>
            <a:endParaRPr sz="1467"/>
          </a:p>
          <a:p>
            <a:pPr algn="ctr"/>
            <a:r>
              <a:rPr lang="en" sz="1867">
                <a:solidFill>
                  <a:schemeClr val="lt1"/>
                </a:solidFill>
                <a:latin typeface="Corbel"/>
                <a:ea typeface="Corbel"/>
                <a:cs typeface="Corbel"/>
                <a:sym typeface="Corbel"/>
              </a:rPr>
              <a:t>A model to filter leads so that leads to conversion ratio is  80%+</a:t>
            </a:r>
            <a:endParaRPr sz="1467"/>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415600" y="546667"/>
            <a:ext cx="11360800" cy="810400"/>
          </a:xfrm>
          <a:prstGeom prst="rect">
            <a:avLst/>
          </a:prstGeom>
        </p:spPr>
        <p:txBody>
          <a:bodyPr spcFirstLastPara="1" vert="horz" wrap="square" lIns="121900" tIns="121900" rIns="121900" bIns="121900" rtlCol="0" anchor="t" anchorCtr="0">
            <a:noAutofit/>
          </a:bodyPr>
          <a:lstStyle/>
          <a:p>
            <a:pPr>
              <a:spcBef>
                <a:spcPts val="0"/>
              </a:spcBef>
            </a:pPr>
            <a:r>
              <a:rPr lang="en"/>
              <a:t>Proposed Solution</a:t>
            </a:r>
            <a:endParaRPr/>
          </a:p>
        </p:txBody>
      </p:sp>
      <p:sp>
        <p:nvSpPr>
          <p:cNvPr id="221" name="Google Shape;221;p31"/>
          <p:cNvSpPr/>
          <p:nvPr/>
        </p:nvSpPr>
        <p:spPr>
          <a:xfrm>
            <a:off x="576467" y="1739833"/>
            <a:ext cx="3292400" cy="810400"/>
          </a:xfrm>
          <a:prstGeom prst="homePlate">
            <a:avLst>
              <a:gd name="adj" fmla="val 50000"/>
            </a:avLst>
          </a:prstGeom>
          <a:solidFill>
            <a:schemeClr val="dk1"/>
          </a:solidFill>
          <a:ln>
            <a:noFill/>
          </a:ln>
        </p:spPr>
        <p:txBody>
          <a:bodyPr spcFirstLastPara="1" wrap="square" lIns="162500" tIns="162500" rIns="162500" bIns="162500" anchor="ctr" anchorCtr="0">
            <a:noAutofit/>
          </a:bodyPr>
          <a:lstStyle/>
          <a:p>
            <a:endParaRPr sz="2400"/>
          </a:p>
        </p:txBody>
      </p:sp>
      <p:sp>
        <p:nvSpPr>
          <p:cNvPr id="222" name="Google Shape;222;p31"/>
          <p:cNvSpPr txBox="1">
            <a:spLocks noGrp="1"/>
          </p:cNvSpPr>
          <p:nvPr>
            <p:ph type="body" idx="4294967295"/>
          </p:nvPr>
        </p:nvSpPr>
        <p:spPr>
          <a:xfrm>
            <a:off x="576467" y="1935435"/>
            <a:ext cx="3009600" cy="419200"/>
          </a:xfrm>
          <a:prstGeom prst="rect">
            <a:avLst/>
          </a:prstGeom>
        </p:spPr>
        <p:txBody>
          <a:bodyPr spcFirstLastPara="1" vert="horz" wrap="square" lIns="121900" tIns="121900" rIns="121900" bIns="121900" rtlCol="0" anchor="ctr" anchorCtr="0">
            <a:noAutofit/>
          </a:bodyPr>
          <a:lstStyle/>
          <a:p>
            <a:pPr marL="0" indent="0">
              <a:lnSpc>
                <a:spcPct val="100000"/>
              </a:lnSpc>
              <a:spcBef>
                <a:spcPts val="0"/>
              </a:spcBef>
              <a:buNone/>
            </a:pPr>
            <a:r>
              <a:rPr lang="en">
                <a:solidFill>
                  <a:schemeClr val="lt1"/>
                </a:solidFill>
              </a:rPr>
              <a:t>Selection of Hot Leads</a:t>
            </a:r>
            <a:endParaRPr>
              <a:solidFill>
                <a:schemeClr val="lt1"/>
              </a:solidFill>
            </a:endParaRPr>
          </a:p>
        </p:txBody>
      </p:sp>
      <p:sp>
        <p:nvSpPr>
          <p:cNvPr id="223" name="Google Shape;223;p31"/>
          <p:cNvSpPr txBox="1">
            <a:spLocks noGrp="1"/>
          </p:cNvSpPr>
          <p:nvPr>
            <p:ph type="body" idx="4294967295"/>
          </p:nvPr>
        </p:nvSpPr>
        <p:spPr>
          <a:xfrm>
            <a:off x="576467" y="2760767"/>
            <a:ext cx="3295600" cy="35344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sz="2133" b="1"/>
              <a:t>Leads Clustering</a:t>
            </a:r>
            <a:endParaRPr sz="2133" b="1"/>
          </a:p>
          <a:p>
            <a:pPr marL="0" indent="0" algn="just">
              <a:spcBef>
                <a:spcPts val="1067"/>
              </a:spcBef>
              <a:spcAft>
                <a:spcPts val="1067"/>
              </a:spcAft>
              <a:buNone/>
            </a:pPr>
            <a:r>
              <a:rPr lang="en" sz="2133"/>
              <a:t>We cluster the leads into certain categories based on their tendency or probability to convert, thus, getting a smaller section of hot leads to focus more on.</a:t>
            </a:r>
            <a:endParaRPr sz="2133"/>
          </a:p>
        </p:txBody>
      </p:sp>
      <p:sp>
        <p:nvSpPr>
          <p:cNvPr id="224" name="Google Shape;224;p31"/>
          <p:cNvSpPr/>
          <p:nvPr/>
        </p:nvSpPr>
        <p:spPr>
          <a:xfrm>
            <a:off x="4059703" y="1739833"/>
            <a:ext cx="3680800" cy="810400"/>
          </a:xfrm>
          <a:prstGeom prst="chevron">
            <a:avLst>
              <a:gd name="adj" fmla="val 50000"/>
            </a:avLst>
          </a:prstGeom>
          <a:solidFill>
            <a:schemeClr val="dk1"/>
          </a:solidFill>
          <a:ln>
            <a:noFill/>
          </a:ln>
        </p:spPr>
        <p:txBody>
          <a:bodyPr spcFirstLastPara="1" wrap="square" lIns="162500" tIns="162500" rIns="162500" bIns="162500" anchor="ctr" anchorCtr="0">
            <a:noAutofit/>
          </a:bodyPr>
          <a:lstStyle/>
          <a:p>
            <a:endParaRPr sz="2400"/>
          </a:p>
        </p:txBody>
      </p:sp>
      <p:sp>
        <p:nvSpPr>
          <p:cNvPr id="225" name="Google Shape;225;p31"/>
          <p:cNvSpPr txBox="1">
            <a:spLocks noGrp="1"/>
          </p:cNvSpPr>
          <p:nvPr>
            <p:ph type="body" idx="4294967295"/>
          </p:nvPr>
        </p:nvSpPr>
        <p:spPr>
          <a:xfrm>
            <a:off x="4448200" y="1935435"/>
            <a:ext cx="3009600" cy="419200"/>
          </a:xfrm>
          <a:prstGeom prst="rect">
            <a:avLst/>
          </a:prstGeom>
        </p:spPr>
        <p:txBody>
          <a:bodyPr spcFirstLastPara="1" vert="horz" wrap="square" lIns="121900" tIns="121900" rIns="121900" bIns="121900" rtlCol="0" anchor="ctr" anchorCtr="0">
            <a:noAutofit/>
          </a:bodyPr>
          <a:lstStyle/>
          <a:p>
            <a:pPr marL="0" indent="0">
              <a:lnSpc>
                <a:spcPct val="100000"/>
              </a:lnSpc>
              <a:spcBef>
                <a:spcPts val="0"/>
              </a:spcBef>
              <a:buNone/>
            </a:pPr>
            <a:r>
              <a:rPr lang="en">
                <a:solidFill>
                  <a:schemeClr val="lt1"/>
                </a:solidFill>
              </a:rPr>
              <a:t>Communicating with Hot Leads</a:t>
            </a:r>
            <a:endParaRPr>
              <a:solidFill>
                <a:schemeClr val="lt1"/>
              </a:solidFill>
            </a:endParaRPr>
          </a:p>
        </p:txBody>
      </p:sp>
      <p:sp>
        <p:nvSpPr>
          <p:cNvPr id="226" name="Google Shape;226;p31"/>
          <p:cNvSpPr txBox="1">
            <a:spLocks noGrp="1"/>
          </p:cNvSpPr>
          <p:nvPr>
            <p:ph type="body" idx="4294967295"/>
          </p:nvPr>
        </p:nvSpPr>
        <p:spPr>
          <a:xfrm>
            <a:off x="4448195" y="2760767"/>
            <a:ext cx="3295600" cy="35344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sz="2133" b="1"/>
              <a:t>Focus Communication</a:t>
            </a:r>
            <a:endParaRPr sz="2133" b="1"/>
          </a:p>
          <a:p>
            <a:pPr marL="0" indent="0" algn="just">
              <a:spcBef>
                <a:spcPts val="1067"/>
              </a:spcBef>
              <a:spcAft>
                <a:spcPts val="1067"/>
              </a:spcAft>
              <a:buNone/>
            </a:pPr>
            <a:r>
              <a:rPr lang="en" sz="2133"/>
              <a:t>Since we would have a smaller set of leads to have communication with, we might make more impact with effective communication.</a:t>
            </a:r>
            <a:endParaRPr sz="2133"/>
          </a:p>
        </p:txBody>
      </p:sp>
      <p:sp>
        <p:nvSpPr>
          <p:cNvPr id="227" name="Google Shape;227;p31"/>
          <p:cNvSpPr/>
          <p:nvPr/>
        </p:nvSpPr>
        <p:spPr>
          <a:xfrm>
            <a:off x="7931336" y="1739833"/>
            <a:ext cx="3680800" cy="810400"/>
          </a:xfrm>
          <a:prstGeom prst="chevron">
            <a:avLst>
              <a:gd name="adj" fmla="val 50000"/>
            </a:avLst>
          </a:prstGeom>
          <a:solidFill>
            <a:schemeClr val="dk1"/>
          </a:solidFill>
          <a:ln>
            <a:noFill/>
          </a:ln>
        </p:spPr>
        <p:txBody>
          <a:bodyPr spcFirstLastPara="1" wrap="square" lIns="162500" tIns="162500" rIns="162500" bIns="162500" anchor="ctr" anchorCtr="0">
            <a:noAutofit/>
          </a:bodyPr>
          <a:lstStyle/>
          <a:p>
            <a:endParaRPr sz="2400"/>
          </a:p>
        </p:txBody>
      </p:sp>
      <p:sp>
        <p:nvSpPr>
          <p:cNvPr id="228" name="Google Shape;228;p31"/>
          <p:cNvSpPr txBox="1">
            <a:spLocks noGrp="1"/>
          </p:cNvSpPr>
          <p:nvPr>
            <p:ph type="body" idx="4294967295"/>
          </p:nvPr>
        </p:nvSpPr>
        <p:spPr>
          <a:xfrm>
            <a:off x="8338977" y="1935435"/>
            <a:ext cx="3009600" cy="419200"/>
          </a:xfrm>
          <a:prstGeom prst="rect">
            <a:avLst/>
          </a:prstGeom>
        </p:spPr>
        <p:txBody>
          <a:bodyPr spcFirstLastPara="1" vert="horz" wrap="square" lIns="121900" tIns="121900" rIns="121900" bIns="121900" rtlCol="0" anchor="ctr" anchorCtr="0">
            <a:noAutofit/>
          </a:bodyPr>
          <a:lstStyle/>
          <a:p>
            <a:pPr marL="0" indent="0">
              <a:lnSpc>
                <a:spcPct val="100000"/>
              </a:lnSpc>
              <a:spcBef>
                <a:spcPts val="0"/>
              </a:spcBef>
              <a:buNone/>
            </a:pPr>
            <a:r>
              <a:rPr lang="en">
                <a:solidFill>
                  <a:schemeClr val="lt1"/>
                </a:solidFill>
              </a:rPr>
              <a:t>Conversion of Hot Leads</a:t>
            </a:r>
            <a:endParaRPr>
              <a:solidFill>
                <a:schemeClr val="lt1"/>
              </a:solidFill>
            </a:endParaRPr>
          </a:p>
        </p:txBody>
      </p:sp>
      <p:sp>
        <p:nvSpPr>
          <p:cNvPr id="229" name="Google Shape;229;p31"/>
          <p:cNvSpPr txBox="1">
            <a:spLocks noGrp="1"/>
          </p:cNvSpPr>
          <p:nvPr>
            <p:ph type="body" idx="4294967295"/>
          </p:nvPr>
        </p:nvSpPr>
        <p:spPr>
          <a:xfrm>
            <a:off x="8338968" y="2760767"/>
            <a:ext cx="3295600" cy="35344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sz="2133" b="1"/>
              <a:t>Increase conversion</a:t>
            </a:r>
            <a:endParaRPr sz="2133" b="1"/>
          </a:p>
          <a:p>
            <a:pPr marL="0" indent="0" algn="just">
              <a:spcBef>
                <a:spcPts val="1067"/>
              </a:spcBef>
              <a:spcAft>
                <a:spcPts val="1067"/>
              </a:spcAft>
              <a:buNone/>
            </a:pPr>
            <a:r>
              <a:rPr lang="en" sz="2133"/>
              <a:t>Since we focussed on hot leads, which were more probable to convert, we would have a better conversion rate, and hence we can achieve the 80% target.</a:t>
            </a:r>
            <a:endParaRPr sz="2133"/>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354000" y="1534800"/>
            <a:ext cx="5393600" cy="2086000"/>
          </a:xfrm>
          <a:prstGeom prst="rect">
            <a:avLst/>
          </a:prstGeom>
        </p:spPr>
        <p:txBody>
          <a:bodyPr spcFirstLastPara="1" vert="horz" wrap="square" lIns="121900" tIns="121900" rIns="121900" bIns="121900" rtlCol="0" anchor="b" anchorCtr="0">
            <a:noAutofit/>
          </a:bodyPr>
          <a:lstStyle/>
          <a:p>
            <a:r>
              <a:rPr lang="en" dirty="0"/>
              <a:t>Solution</a:t>
            </a:r>
            <a:endParaRPr dirty="0"/>
          </a:p>
        </p:txBody>
      </p:sp>
      <p:sp>
        <p:nvSpPr>
          <p:cNvPr id="235" name="Google Shape;235;p32"/>
          <p:cNvSpPr txBox="1">
            <a:spLocks noGrp="1"/>
          </p:cNvSpPr>
          <p:nvPr>
            <p:ph type="subTitle" idx="1"/>
          </p:nvPr>
        </p:nvSpPr>
        <p:spPr>
          <a:xfrm>
            <a:off x="354000" y="3692001"/>
            <a:ext cx="5393600" cy="1692400"/>
          </a:xfrm>
          <a:prstGeom prst="rect">
            <a:avLst/>
          </a:prstGeom>
        </p:spPr>
        <p:txBody>
          <a:bodyPr spcFirstLastPara="1" vert="horz" wrap="square" lIns="121900" tIns="121900" rIns="121900" bIns="121900" rtlCol="0" anchor="t" anchorCtr="0">
            <a:noAutofit/>
          </a:bodyPr>
          <a:lstStyle/>
          <a:p>
            <a:pPr marL="0" indent="0"/>
            <a:r>
              <a:rPr lang="en" dirty="0"/>
              <a:t>Selection of Hot Leads</a:t>
            </a:r>
            <a:endParaRPr dirty="0"/>
          </a:p>
        </p:txBody>
      </p:sp>
      <p:sp>
        <p:nvSpPr>
          <p:cNvPr id="236" name="Google Shape;236;p32"/>
          <p:cNvSpPr txBox="1">
            <a:spLocks noGrp="1"/>
          </p:cNvSpPr>
          <p:nvPr>
            <p:ph type="body" idx="2"/>
          </p:nvPr>
        </p:nvSpPr>
        <p:spPr>
          <a:xfrm>
            <a:off x="6586000" y="965600"/>
            <a:ext cx="5116000" cy="4926800"/>
          </a:xfrm>
          <a:prstGeom prst="rect">
            <a:avLst/>
          </a:prstGeom>
        </p:spPr>
        <p:txBody>
          <a:bodyPr spcFirstLastPara="1" vert="horz" wrap="square" lIns="121900" tIns="121900" rIns="121900" bIns="121900" rtlCol="0" anchor="ctr" anchorCtr="0">
            <a:noAutofit/>
          </a:bodyPr>
          <a:lstStyle/>
          <a:p>
            <a:pPr marL="0" indent="0" algn="just">
              <a:buNone/>
            </a:pPr>
            <a:r>
              <a:rPr lang="en" dirty="0"/>
              <a:t>For our Problem Solution, the crucial part is to accurately identify hot leads.</a:t>
            </a:r>
            <a:endParaRPr dirty="0"/>
          </a:p>
          <a:p>
            <a:pPr marL="0" indent="0" algn="just">
              <a:spcBef>
                <a:spcPts val="2133"/>
              </a:spcBef>
              <a:buNone/>
            </a:pPr>
            <a:r>
              <a:rPr lang="en" dirty="0"/>
              <a:t>The more accurate we obtain the hot lead, the more chance we get of higher conversion ratio.</a:t>
            </a:r>
            <a:endParaRPr dirty="0"/>
          </a:p>
          <a:p>
            <a:pPr marL="0" indent="0" algn="just">
              <a:spcBef>
                <a:spcPts val="2133"/>
              </a:spcBef>
              <a:spcAft>
                <a:spcPts val="2133"/>
              </a:spcAft>
              <a:buNone/>
            </a:pPr>
            <a:r>
              <a:rPr lang="en" dirty="0"/>
              <a:t>Since we have a target of 80% conversion rate, we would want to obtain a high accuracy in obtaining hot leads.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797467" y="2869796"/>
            <a:ext cx="10962800" cy="1118400"/>
          </a:xfrm>
          <a:prstGeom prst="rect">
            <a:avLst/>
          </a:prstGeom>
        </p:spPr>
        <p:txBody>
          <a:bodyPr spcFirstLastPara="1" vert="horz" wrap="square" lIns="121900" tIns="121900" rIns="121900" bIns="121900" rtlCol="0" anchor="ctr" anchorCtr="0">
            <a:noAutofit/>
          </a:bodyPr>
          <a:lstStyle/>
          <a:p>
            <a:r>
              <a:rPr lang="en"/>
              <a:t>Implementation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descr="Background pointer shape in timeline graphic"/>
          <p:cNvSpPr/>
          <p:nvPr/>
        </p:nvSpPr>
        <p:spPr>
          <a:xfrm>
            <a:off x="454579" y="2932000"/>
            <a:ext cx="2496400" cy="9940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47" name="Google Shape;247;p34"/>
          <p:cNvSpPr txBox="1">
            <a:spLocks noGrp="1"/>
          </p:cNvSpPr>
          <p:nvPr>
            <p:ph type="body" idx="4294967295"/>
          </p:nvPr>
        </p:nvSpPr>
        <p:spPr>
          <a:xfrm>
            <a:off x="454564" y="3115400"/>
            <a:ext cx="19408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Data Gathering</a:t>
            </a:r>
            <a:endParaRPr sz="2133">
              <a:solidFill>
                <a:schemeClr val="lt1"/>
              </a:solidFill>
            </a:endParaRPr>
          </a:p>
        </p:txBody>
      </p:sp>
      <p:grpSp>
        <p:nvGrpSpPr>
          <p:cNvPr id="248" name="Google Shape;248;p34"/>
          <p:cNvGrpSpPr/>
          <p:nvPr/>
        </p:nvGrpSpPr>
        <p:grpSpPr>
          <a:xfrm>
            <a:off x="1292360" y="2146954"/>
            <a:ext cx="265200" cy="791541"/>
            <a:chOff x="777447" y="1610215"/>
            <a:chExt cx="198900" cy="593656"/>
          </a:xfrm>
        </p:grpSpPr>
        <p:cxnSp>
          <p:nvCxnSpPr>
            <p:cNvPr id="249" name="Google Shape;249;p3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50" name="Google Shape;250;p34"/>
            <p:cNvSpPr/>
            <p:nvPr/>
          </p:nvSpPr>
          <p:spPr>
            <a:xfrm>
              <a:off x="777447" y="1610215"/>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251" name="Google Shape;251;p34"/>
          <p:cNvSpPr txBox="1">
            <a:spLocks noGrp="1"/>
          </p:cNvSpPr>
          <p:nvPr>
            <p:ph type="body" idx="4294967295"/>
          </p:nvPr>
        </p:nvSpPr>
        <p:spPr>
          <a:xfrm>
            <a:off x="424500" y="514223"/>
            <a:ext cx="29904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Loading &amp; Observing the past data provided by the Company</a:t>
            </a:r>
            <a:endParaRPr sz="2133"/>
          </a:p>
        </p:txBody>
      </p:sp>
      <p:sp>
        <p:nvSpPr>
          <p:cNvPr id="252" name="Google Shape;252;p34" descr="Background pointer shape in timeline graphic"/>
          <p:cNvSpPr/>
          <p:nvPr/>
        </p:nvSpPr>
        <p:spPr>
          <a:xfrm>
            <a:off x="2422739" y="2932000"/>
            <a:ext cx="2734800" cy="9940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53" name="Google Shape;253;p34"/>
          <p:cNvSpPr txBox="1">
            <a:spLocks noGrp="1"/>
          </p:cNvSpPr>
          <p:nvPr>
            <p:ph type="body" idx="4294967295"/>
          </p:nvPr>
        </p:nvSpPr>
        <p:spPr>
          <a:xfrm>
            <a:off x="2835089" y="3115400"/>
            <a:ext cx="17540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Data Cleaning</a:t>
            </a:r>
            <a:endParaRPr sz="2133">
              <a:solidFill>
                <a:schemeClr val="lt1"/>
              </a:solidFill>
            </a:endParaRPr>
          </a:p>
        </p:txBody>
      </p:sp>
      <p:grpSp>
        <p:nvGrpSpPr>
          <p:cNvPr id="254" name="Google Shape;254;p34"/>
          <p:cNvGrpSpPr/>
          <p:nvPr/>
        </p:nvGrpSpPr>
        <p:grpSpPr>
          <a:xfrm>
            <a:off x="3579509" y="3918611"/>
            <a:ext cx="265200" cy="791541"/>
            <a:chOff x="2223534" y="2938958"/>
            <a:chExt cx="198900" cy="593656"/>
          </a:xfrm>
        </p:grpSpPr>
        <p:cxnSp>
          <p:nvCxnSpPr>
            <p:cNvPr id="255" name="Google Shape;255;p3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56" name="Google Shape;256;p34"/>
            <p:cNvSpPr/>
            <p:nvPr/>
          </p:nvSpPr>
          <p:spPr>
            <a:xfrm rot="10800000" flipH="1">
              <a:off x="2223534" y="3333714"/>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257" name="Google Shape;257;p34"/>
          <p:cNvSpPr txBox="1">
            <a:spLocks noGrp="1"/>
          </p:cNvSpPr>
          <p:nvPr>
            <p:ph type="body" idx="4294967295"/>
          </p:nvPr>
        </p:nvSpPr>
        <p:spPr>
          <a:xfrm>
            <a:off x="1736867" y="5010300"/>
            <a:ext cx="3903600" cy="9940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Duplicate removal, null value treatment, unnecessary column elimination, etc.</a:t>
            </a:r>
            <a:endParaRPr sz="2133"/>
          </a:p>
        </p:txBody>
      </p:sp>
      <p:sp>
        <p:nvSpPr>
          <p:cNvPr id="258" name="Google Shape;258;p34" descr="Background pointer shape in timeline graphic"/>
          <p:cNvSpPr/>
          <p:nvPr/>
        </p:nvSpPr>
        <p:spPr>
          <a:xfrm>
            <a:off x="4629297" y="2932000"/>
            <a:ext cx="2734800" cy="9940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59" name="Google Shape;259;p34"/>
          <p:cNvSpPr txBox="1">
            <a:spLocks noGrp="1"/>
          </p:cNvSpPr>
          <p:nvPr>
            <p:ph type="body" idx="4294967295"/>
          </p:nvPr>
        </p:nvSpPr>
        <p:spPr>
          <a:xfrm>
            <a:off x="5023673" y="3115400"/>
            <a:ext cx="17540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Performing EDA</a:t>
            </a:r>
            <a:endParaRPr sz="2133">
              <a:solidFill>
                <a:schemeClr val="lt1"/>
              </a:solidFill>
            </a:endParaRPr>
          </a:p>
        </p:txBody>
      </p:sp>
      <p:grpSp>
        <p:nvGrpSpPr>
          <p:cNvPr id="260" name="Google Shape;260;p34"/>
          <p:cNvGrpSpPr/>
          <p:nvPr/>
        </p:nvGrpSpPr>
        <p:grpSpPr>
          <a:xfrm>
            <a:off x="5759393" y="2146954"/>
            <a:ext cx="265200" cy="791541"/>
            <a:chOff x="3918084" y="1610215"/>
            <a:chExt cx="198900" cy="593656"/>
          </a:xfrm>
        </p:grpSpPr>
        <p:cxnSp>
          <p:nvCxnSpPr>
            <p:cNvPr id="261" name="Google Shape;261;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62" name="Google Shape;262;p34"/>
            <p:cNvSpPr/>
            <p:nvPr/>
          </p:nvSpPr>
          <p:spPr>
            <a:xfrm>
              <a:off x="3918084" y="1610215"/>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263" name="Google Shape;263;p34"/>
          <p:cNvSpPr txBox="1">
            <a:spLocks noGrp="1"/>
          </p:cNvSpPr>
          <p:nvPr>
            <p:ph type="body" idx="4294967295"/>
          </p:nvPr>
        </p:nvSpPr>
        <p:spPr>
          <a:xfrm>
            <a:off x="4279533" y="514233"/>
            <a:ext cx="32360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Univariate, Bivariate, and Heatmap for numerical and categorical columns</a:t>
            </a:r>
            <a:endParaRPr sz="2133"/>
          </a:p>
        </p:txBody>
      </p:sp>
      <p:sp>
        <p:nvSpPr>
          <p:cNvPr id="264" name="Google Shape;264;p34" descr="Background pointer shape in timeline graphic"/>
          <p:cNvSpPr/>
          <p:nvPr/>
        </p:nvSpPr>
        <p:spPr>
          <a:xfrm>
            <a:off x="6835857" y="2932000"/>
            <a:ext cx="2734800" cy="9940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65" name="Google Shape;265;p34"/>
          <p:cNvSpPr txBox="1">
            <a:spLocks noGrp="1"/>
          </p:cNvSpPr>
          <p:nvPr>
            <p:ph type="body" idx="4294967295"/>
          </p:nvPr>
        </p:nvSpPr>
        <p:spPr>
          <a:xfrm>
            <a:off x="7222265" y="3115400"/>
            <a:ext cx="17540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Data Preparation</a:t>
            </a:r>
            <a:endParaRPr sz="2133">
              <a:solidFill>
                <a:schemeClr val="lt1"/>
              </a:solidFill>
            </a:endParaRPr>
          </a:p>
        </p:txBody>
      </p:sp>
      <p:grpSp>
        <p:nvGrpSpPr>
          <p:cNvPr id="266" name="Google Shape;266;p34"/>
          <p:cNvGrpSpPr/>
          <p:nvPr/>
        </p:nvGrpSpPr>
        <p:grpSpPr>
          <a:xfrm>
            <a:off x="7964093" y="3918611"/>
            <a:ext cx="265200" cy="791541"/>
            <a:chOff x="5958946" y="2938958"/>
            <a:chExt cx="198900" cy="593656"/>
          </a:xfrm>
        </p:grpSpPr>
        <p:cxnSp>
          <p:nvCxnSpPr>
            <p:cNvPr id="267" name="Google Shape;267;p3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68" name="Google Shape;268;p34"/>
            <p:cNvSpPr/>
            <p:nvPr/>
          </p:nvSpPr>
          <p:spPr>
            <a:xfrm rot="10800000" flipH="1">
              <a:off x="5958946" y="3333714"/>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269" name="Google Shape;269;p34"/>
          <p:cNvSpPr txBox="1">
            <a:spLocks noGrp="1"/>
          </p:cNvSpPr>
          <p:nvPr>
            <p:ph type="body" idx="4294967295"/>
          </p:nvPr>
        </p:nvSpPr>
        <p:spPr>
          <a:xfrm>
            <a:off x="6541700" y="5010300"/>
            <a:ext cx="3110000" cy="9940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Outlier Treatment, Feature-Standardization</a:t>
            </a:r>
            <a:endParaRPr sz="2133"/>
          </a:p>
        </p:txBody>
      </p:sp>
      <p:sp>
        <p:nvSpPr>
          <p:cNvPr id="270" name="Google Shape;270;p34" descr="Background pointer shape in timeline graphic"/>
          <p:cNvSpPr/>
          <p:nvPr/>
        </p:nvSpPr>
        <p:spPr>
          <a:xfrm>
            <a:off x="9042417" y="2932000"/>
            <a:ext cx="2734800" cy="9940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71" name="Google Shape;271;p34"/>
          <p:cNvSpPr txBox="1">
            <a:spLocks noGrp="1"/>
          </p:cNvSpPr>
          <p:nvPr>
            <p:ph type="body" idx="4294967295"/>
          </p:nvPr>
        </p:nvSpPr>
        <p:spPr>
          <a:xfrm>
            <a:off x="9482016" y="3115400"/>
            <a:ext cx="17540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Model Building</a:t>
            </a:r>
            <a:endParaRPr sz="2133">
              <a:solidFill>
                <a:schemeClr val="lt1"/>
              </a:solidFill>
            </a:endParaRPr>
          </a:p>
        </p:txBody>
      </p:sp>
      <p:grpSp>
        <p:nvGrpSpPr>
          <p:cNvPr id="272" name="Google Shape;272;p34"/>
          <p:cNvGrpSpPr/>
          <p:nvPr/>
        </p:nvGrpSpPr>
        <p:grpSpPr>
          <a:xfrm>
            <a:off x="10226409" y="2146954"/>
            <a:ext cx="265200" cy="791541"/>
            <a:chOff x="3918084" y="1610215"/>
            <a:chExt cx="198900" cy="593656"/>
          </a:xfrm>
        </p:grpSpPr>
        <p:cxnSp>
          <p:nvCxnSpPr>
            <p:cNvPr id="273" name="Google Shape;273;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74" name="Google Shape;274;p34"/>
            <p:cNvSpPr/>
            <p:nvPr/>
          </p:nvSpPr>
          <p:spPr>
            <a:xfrm>
              <a:off x="3918084" y="1610215"/>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275" name="Google Shape;275;p34"/>
          <p:cNvSpPr txBox="1">
            <a:spLocks noGrp="1"/>
          </p:cNvSpPr>
          <p:nvPr>
            <p:ph type="body" idx="4294967295"/>
          </p:nvPr>
        </p:nvSpPr>
        <p:spPr>
          <a:xfrm>
            <a:off x="8795033" y="514233"/>
            <a:ext cx="31100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Performing pre-requisites for RFE and Logistic Regression</a:t>
            </a:r>
            <a:endParaRPr sz="2133"/>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descr="Background pointer shape in timeline graphic"/>
          <p:cNvSpPr/>
          <p:nvPr/>
        </p:nvSpPr>
        <p:spPr>
          <a:xfrm>
            <a:off x="454579" y="2932000"/>
            <a:ext cx="2496400" cy="9940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81" name="Google Shape;281;p35"/>
          <p:cNvSpPr txBox="1">
            <a:spLocks noGrp="1"/>
          </p:cNvSpPr>
          <p:nvPr>
            <p:ph type="body" idx="4294967295"/>
          </p:nvPr>
        </p:nvSpPr>
        <p:spPr>
          <a:xfrm>
            <a:off x="454564" y="3115400"/>
            <a:ext cx="19408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Feature Selection</a:t>
            </a:r>
            <a:endParaRPr sz="2133">
              <a:solidFill>
                <a:schemeClr val="lt1"/>
              </a:solidFill>
            </a:endParaRPr>
          </a:p>
        </p:txBody>
      </p:sp>
      <p:grpSp>
        <p:nvGrpSpPr>
          <p:cNvPr id="282" name="Google Shape;282;p35"/>
          <p:cNvGrpSpPr/>
          <p:nvPr/>
        </p:nvGrpSpPr>
        <p:grpSpPr>
          <a:xfrm>
            <a:off x="1292360" y="2146954"/>
            <a:ext cx="265200" cy="791541"/>
            <a:chOff x="777447" y="1610215"/>
            <a:chExt cx="198900" cy="593656"/>
          </a:xfrm>
        </p:grpSpPr>
        <p:cxnSp>
          <p:nvCxnSpPr>
            <p:cNvPr id="283" name="Google Shape;283;p3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84" name="Google Shape;284;p35"/>
            <p:cNvSpPr/>
            <p:nvPr/>
          </p:nvSpPr>
          <p:spPr>
            <a:xfrm>
              <a:off x="777447" y="1610215"/>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285" name="Google Shape;285;p35"/>
          <p:cNvSpPr txBox="1">
            <a:spLocks noGrp="1"/>
          </p:cNvSpPr>
          <p:nvPr>
            <p:ph type="body" idx="4294967295"/>
          </p:nvPr>
        </p:nvSpPr>
        <p:spPr>
          <a:xfrm>
            <a:off x="424500" y="514223"/>
            <a:ext cx="29904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Selection of top 25 features using RFE</a:t>
            </a:r>
            <a:endParaRPr sz="2133"/>
          </a:p>
        </p:txBody>
      </p:sp>
      <p:sp>
        <p:nvSpPr>
          <p:cNvPr id="286" name="Google Shape;286;p35" descr="Background pointer shape in timeline graphic"/>
          <p:cNvSpPr/>
          <p:nvPr/>
        </p:nvSpPr>
        <p:spPr>
          <a:xfrm>
            <a:off x="2422739" y="2932000"/>
            <a:ext cx="2734800" cy="9940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87" name="Google Shape;287;p35"/>
          <p:cNvSpPr txBox="1">
            <a:spLocks noGrp="1"/>
          </p:cNvSpPr>
          <p:nvPr>
            <p:ph type="body" idx="4294967295"/>
          </p:nvPr>
        </p:nvSpPr>
        <p:spPr>
          <a:xfrm>
            <a:off x="2835089" y="3115400"/>
            <a:ext cx="17540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Model Building</a:t>
            </a:r>
            <a:endParaRPr sz="2133">
              <a:solidFill>
                <a:schemeClr val="lt1"/>
              </a:solidFill>
            </a:endParaRPr>
          </a:p>
        </p:txBody>
      </p:sp>
      <p:grpSp>
        <p:nvGrpSpPr>
          <p:cNvPr id="288" name="Google Shape;288;p35"/>
          <p:cNvGrpSpPr/>
          <p:nvPr/>
        </p:nvGrpSpPr>
        <p:grpSpPr>
          <a:xfrm>
            <a:off x="3579509" y="3918611"/>
            <a:ext cx="265200" cy="791541"/>
            <a:chOff x="2223534" y="2938958"/>
            <a:chExt cx="198900" cy="593656"/>
          </a:xfrm>
        </p:grpSpPr>
        <p:cxnSp>
          <p:nvCxnSpPr>
            <p:cNvPr id="289" name="Google Shape;289;p3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0" name="Google Shape;290;p35"/>
            <p:cNvSpPr/>
            <p:nvPr/>
          </p:nvSpPr>
          <p:spPr>
            <a:xfrm rot="10800000" flipH="1">
              <a:off x="2223534" y="3333714"/>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291" name="Google Shape;291;p35"/>
          <p:cNvSpPr txBox="1">
            <a:spLocks noGrp="1"/>
          </p:cNvSpPr>
          <p:nvPr>
            <p:ph type="body" idx="4294967295"/>
          </p:nvPr>
        </p:nvSpPr>
        <p:spPr>
          <a:xfrm>
            <a:off x="1659100" y="5010300"/>
            <a:ext cx="41004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Model building using RFE for selected columns</a:t>
            </a:r>
            <a:endParaRPr sz="2133"/>
          </a:p>
        </p:txBody>
      </p:sp>
      <p:sp>
        <p:nvSpPr>
          <p:cNvPr id="292" name="Google Shape;292;p35" descr="Background pointer shape in timeline graphic"/>
          <p:cNvSpPr/>
          <p:nvPr/>
        </p:nvSpPr>
        <p:spPr>
          <a:xfrm>
            <a:off x="4629297" y="2932000"/>
            <a:ext cx="2734800" cy="9940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93" name="Google Shape;293;p35"/>
          <p:cNvSpPr txBox="1">
            <a:spLocks noGrp="1"/>
          </p:cNvSpPr>
          <p:nvPr>
            <p:ph type="body" idx="4294967295"/>
          </p:nvPr>
        </p:nvSpPr>
        <p:spPr>
          <a:xfrm>
            <a:off x="5023667" y="3115400"/>
            <a:ext cx="19408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Model Improvement</a:t>
            </a:r>
            <a:endParaRPr sz="2133">
              <a:solidFill>
                <a:schemeClr val="lt1"/>
              </a:solidFill>
            </a:endParaRPr>
          </a:p>
        </p:txBody>
      </p:sp>
      <p:grpSp>
        <p:nvGrpSpPr>
          <p:cNvPr id="294" name="Google Shape;294;p35"/>
          <p:cNvGrpSpPr/>
          <p:nvPr/>
        </p:nvGrpSpPr>
        <p:grpSpPr>
          <a:xfrm>
            <a:off x="5759393" y="2146954"/>
            <a:ext cx="265200" cy="791541"/>
            <a:chOff x="3918084" y="1610215"/>
            <a:chExt cx="198900" cy="593656"/>
          </a:xfrm>
        </p:grpSpPr>
        <p:cxnSp>
          <p:nvCxnSpPr>
            <p:cNvPr id="295" name="Google Shape;295;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96" name="Google Shape;296;p35"/>
            <p:cNvSpPr/>
            <p:nvPr/>
          </p:nvSpPr>
          <p:spPr>
            <a:xfrm>
              <a:off x="3918084" y="1610215"/>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297" name="Google Shape;297;p35"/>
          <p:cNvSpPr txBox="1">
            <a:spLocks noGrp="1"/>
          </p:cNvSpPr>
          <p:nvPr>
            <p:ph type="body" idx="4294967295"/>
          </p:nvPr>
        </p:nvSpPr>
        <p:spPr>
          <a:xfrm>
            <a:off x="4405459" y="514223"/>
            <a:ext cx="29904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Reduction of columns and Model re-building</a:t>
            </a:r>
            <a:endParaRPr sz="2133"/>
          </a:p>
        </p:txBody>
      </p:sp>
      <p:sp>
        <p:nvSpPr>
          <p:cNvPr id="298" name="Google Shape;298;p35" descr="Background pointer shape in timeline graphic"/>
          <p:cNvSpPr/>
          <p:nvPr/>
        </p:nvSpPr>
        <p:spPr>
          <a:xfrm>
            <a:off x="6835857" y="2932000"/>
            <a:ext cx="2734800" cy="9940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99" name="Google Shape;299;p35"/>
          <p:cNvSpPr txBox="1">
            <a:spLocks noGrp="1"/>
          </p:cNvSpPr>
          <p:nvPr>
            <p:ph type="body" idx="4294967295"/>
          </p:nvPr>
        </p:nvSpPr>
        <p:spPr>
          <a:xfrm>
            <a:off x="7222265" y="3115400"/>
            <a:ext cx="17540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Final Model</a:t>
            </a:r>
            <a:endParaRPr sz="2133">
              <a:solidFill>
                <a:schemeClr val="lt1"/>
              </a:solidFill>
            </a:endParaRPr>
          </a:p>
        </p:txBody>
      </p:sp>
      <p:grpSp>
        <p:nvGrpSpPr>
          <p:cNvPr id="300" name="Google Shape;300;p35"/>
          <p:cNvGrpSpPr/>
          <p:nvPr/>
        </p:nvGrpSpPr>
        <p:grpSpPr>
          <a:xfrm>
            <a:off x="7964093" y="3918611"/>
            <a:ext cx="265200" cy="791541"/>
            <a:chOff x="5958946" y="2938958"/>
            <a:chExt cx="198900" cy="593656"/>
          </a:xfrm>
        </p:grpSpPr>
        <p:cxnSp>
          <p:nvCxnSpPr>
            <p:cNvPr id="301" name="Google Shape;301;p3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02" name="Google Shape;302;p35"/>
            <p:cNvSpPr/>
            <p:nvPr/>
          </p:nvSpPr>
          <p:spPr>
            <a:xfrm rot="10800000" flipH="1">
              <a:off x="5958946" y="3333714"/>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303" name="Google Shape;303;p35"/>
          <p:cNvSpPr txBox="1">
            <a:spLocks noGrp="1"/>
          </p:cNvSpPr>
          <p:nvPr>
            <p:ph type="body" idx="4294967295"/>
          </p:nvPr>
        </p:nvSpPr>
        <p:spPr>
          <a:xfrm>
            <a:off x="6480267" y="5010300"/>
            <a:ext cx="33460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Final Model Analysis and performance on Test Data</a:t>
            </a:r>
            <a:endParaRPr sz="2133"/>
          </a:p>
        </p:txBody>
      </p:sp>
      <p:sp>
        <p:nvSpPr>
          <p:cNvPr id="304" name="Google Shape;304;p35" descr="Background pointer shape in timeline graphic"/>
          <p:cNvSpPr/>
          <p:nvPr/>
        </p:nvSpPr>
        <p:spPr>
          <a:xfrm>
            <a:off x="9042417" y="2932000"/>
            <a:ext cx="2734800" cy="9940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305" name="Google Shape;305;p35"/>
          <p:cNvSpPr txBox="1">
            <a:spLocks noGrp="1"/>
          </p:cNvSpPr>
          <p:nvPr>
            <p:ph type="body" idx="4294967295"/>
          </p:nvPr>
        </p:nvSpPr>
        <p:spPr>
          <a:xfrm>
            <a:off x="9482016" y="3115400"/>
            <a:ext cx="17540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Verifying with PCA</a:t>
            </a:r>
            <a:endParaRPr sz="2133">
              <a:solidFill>
                <a:schemeClr val="lt1"/>
              </a:solidFill>
            </a:endParaRPr>
          </a:p>
        </p:txBody>
      </p:sp>
      <p:grpSp>
        <p:nvGrpSpPr>
          <p:cNvPr id="306" name="Google Shape;306;p35"/>
          <p:cNvGrpSpPr/>
          <p:nvPr/>
        </p:nvGrpSpPr>
        <p:grpSpPr>
          <a:xfrm>
            <a:off x="10226409" y="2146954"/>
            <a:ext cx="265200" cy="791541"/>
            <a:chOff x="3918084" y="1610215"/>
            <a:chExt cx="198900" cy="593656"/>
          </a:xfrm>
        </p:grpSpPr>
        <p:cxnSp>
          <p:nvCxnSpPr>
            <p:cNvPr id="307" name="Google Shape;307;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08" name="Google Shape;308;p35"/>
            <p:cNvSpPr/>
            <p:nvPr/>
          </p:nvSpPr>
          <p:spPr>
            <a:xfrm>
              <a:off x="3918084" y="1610215"/>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309" name="Google Shape;309;p35"/>
          <p:cNvSpPr txBox="1">
            <a:spLocks noGrp="1"/>
          </p:cNvSpPr>
          <p:nvPr>
            <p:ph type="body" idx="4294967295"/>
          </p:nvPr>
        </p:nvSpPr>
        <p:spPr>
          <a:xfrm>
            <a:off x="8686000" y="514233"/>
            <a:ext cx="33460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Verifying our Final Model Accuracy etc. with model built with PCA</a:t>
            </a:r>
            <a:endParaRPr sz="2133"/>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797467" y="2869796"/>
            <a:ext cx="10962800" cy="1118400"/>
          </a:xfrm>
          <a:prstGeom prst="rect">
            <a:avLst/>
          </a:prstGeom>
        </p:spPr>
        <p:txBody>
          <a:bodyPr spcFirstLastPara="1" vert="horz" wrap="square" lIns="121900" tIns="121900" rIns="121900" bIns="121900" rtlCol="0" anchor="ctr" anchorCtr="0">
            <a:noAutofit/>
          </a:bodyPr>
          <a:lstStyle/>
          <a:p>
            <a:r>
              <a:rPr lang="en"/>
              <a:t>Plots (Visualization)</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881</Words>
  <Application>Microsoft Office PowerPoint</Application>
  <PresentationFormat>Widescreen</PresentationFormat>
  <Paragraphs>84</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Corbel</vt:lpstr>
      <vt:lpstr>Roboto</vt:lpstr>
      <vt:lpstr>Verdana</vt:lpstr>
      <vt:lpstr>Wingdings</vt:lpstr>
      <vt:lpstr>Office Theme</vt:lpstr>
      <vt:lpstr>X Education - Lead Scoring Case Study</vt:lpstr>
      <vt:lpstr>PowerPoint Presentation</vt:lpstr>
      <vt:lpstr>PowerPoint Presentation</vt:lpstr>
      <vt:lpstr>Proposed Solution</vt:lpstr>
      <vt:lpstr>Solution</vt:lpstr>
      <vt:lpstr>Implementation</vt:lpstr>
      <vt:lpstr>PowerPoint Presentation</vt:lpstr>
      <vt:lpstr>PowerPoint Presentation</vt:lpstr>
      <vt:lpstr>Plots (Visualization)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Ansari, Nisar (GRG-WSW)</dc:creator>
  <cp:lastModifiedBy>Ansari, Nisar (GRG-WSW)</cp:lastModifiedBy>
  <cp:revision>4</cp:revision>
  <dcterms:created xsi:type="dcterms:W3CDTF">2023-06-22T10:28:53Z</dcterms:created>
  <dcterms:modified xsi:type="dcterms:W3CDTF">2023-06-22T10:44:08Z</dcterms:modified>
</cp:coreProperties>
</file>