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099350467427526E-2"/>
          <c:y val="0.11709342773781017"/>
          <c:w val="0.91558231560340675"/>
          <c:h val="0.8038298631835305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unique_product2020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2"/>
                <c:pt idx="0">
                  <c:v> </c:v>
                </c:pt>
                <c:pt idx="1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4-4399-9A42-2EF2F4AEE3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unique_product2021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2"/>
                <c:pt idx="0">
                  <c:v> </c:v>
                </c:pt>
                <c:pt idx="1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D4-4399-9A42-2EF2F4AEE3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percentage_increase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2"/>
                <c:pt idx="0">
                  <c:v> </c:v>
                </c:pt>
                <c:pt idx="1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36.326500000000003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D4-4399-9A42-2EF2F4AEE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457120687"/>
        <c:axId val="58174319"/>
        <c:axId val="0"/>
      </c:bar3DChart>
      <c:catAx>
        <c:axId val="4571206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174319"/>
        <c:crosses val="autoZero"/>
        <c:auto val="1"/>
        <c:lblAlgn val="ctr"/>
        <c:lblOffset val="100"/>
        <c:noMultiLvlLbl val="0"/>
      </c:catAx>
      <c:valAx>
        <c:axId val="58174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120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product_count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AA2E-4993-8242-8E9116C62B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AA2E-4993-8242-8E9116C62B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AA2E-4993-8242-8E9116C62B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AA2E-4993-8242-8E9116C62B2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AA2E-4993-8242-8E9116C62B2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6-AA2E-4993-8242-8E9116C62B2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A2E-4993-8242-8E9116C62B2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A2E-4993-8242-8E9116C62B2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A2E-4993-8242-8E9116C62B2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A2E-4993-8242-8E9116C62B2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A2E-4993-8242-8E9116C62B2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A2E-4993-8242-8E9116C62B2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116</c:v>
                </c:pt>
                <c:pt idx="1">
                  <c:v>32</c:v>
                </c:pt>
                <c:pt idx="2">
                  <c:v>9</c:v>
                </c:pt>
                <c:pt idx="3">
                  <c:v>129</c:v>
                </c:pt>
                <c:pt idx="4">
                  <c:v>84</c:v>
                </c:pt>
                <c:pt idx="5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2E-4993-8242-8E9116C62B2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product_count2020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69</c:v>
                </c:pt>
                <c:pt idx="1">
                  <c:v>7</c:v>
                </c:pt>
                <c:pt idx="2">
                  <c:v>6</c:v>
                </c:pt>
                <c:pt idx="3">
                  <c:v>92</c:v>
                </c:pt>
                <c:pt idx="4">
                  <c:v>59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B-406C-92E8-D774E12899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product_count2021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103</c:v>
                </c:pt>
                <c:pt idx="1">
                  <c:v>22</c:v>
                </c:pt>
                <c:pt idx="2">
                  <c:v>9</c:v>
                </c:pt>
                <c:pt idx="3">
                  <c:v>108</c:v>
                </c:pt>
                <c:pt idx="4">
                  <c:v>75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5B-406C-92E8-D774E12899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differnce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34</c:v>
                </c:pt>
                <c:pt idx="1">
                  <c:v>15</c:v>
                </c:pt>
                <c:pt idx="2">
                  <c:v>3</c:v>
                </c:pt>
                <c:pt idx="3">
                  <c:v>16</c:v>
                </c:pt>
                <c:pt idx="4">
                  <c:v>16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5B-406C-92E8-D774E1289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696623"/>
        <c:axId val="192380399"/>
      </c:barChart>
      <c:catAx>
        <c:axId val="18969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80399"/>
        <c:crosses val="autoZero"/>
        <c:auto val="1"/>
        <c:lblAlgn val="ctr"/>
        <c:lblOffset val="100"/>
        <c:noMultiLvlLbl val="0"/>
      </c:catAx>
      <c:valAx>
        <c:axId val="192380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9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0">
                  <c:v>6</c:v>
                </c:pt>
                <c:pt idx="6" formatCode="0">
                  <c:v>7</c:v>
                </c:pt>
                <c:pt idx="7" formatCode="0">
                  <c:v>8</c:v>
                </c:pt>
                <c:pt idx="8" formatCode="0">
                  <c:v>9</c:v>
                </c:pt>
                <c:pt idx="9" formatCode="0">
                  <c:v>10</c:v>
                </c:pt>
                <c:pt idx="10" formatCode="0">
                  <c:v>11</c:v>
                </c:pt>
                <c:pt idx="11" formatCode="0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4740600.1605000002</c:v>
                </c:pt>
                <c:pt idx="1">
                  <c:v>3996227.7661000001</c:v>
                </c:pt>
                <c:pt idx="2">
                  <c:v>378770.97</c:v>
                </c:pt>
                <c:pt idx="3">
                  <c:v>395035.35350000003</c:v>
                </c:pt>
                <c:pt idx="4">
                  <c:v>783813.42379999999</c:v>
                </c:pt>
                <c:pt idx="5">
                  <c:v>1695216.6007999999</c:v>
                </c:pt>
                <c:pt idx="6">
                  <c:v>2551159.1584000001</c:v>
                </c:pt>
                <c:pt idx="7">
                  <c:v>2786648.2601000001</c:v>
                </c:pt>
                <c:pt idx="8">
                  <c:v>4496259.6723999996</c:v>
                </c:pt>
                <c:pt idx="9">
                  <c:v>5135902.3466999996</c:v>
                </c:pt>
                <c:pt idx="10">
                  <c:v>7522892.5608000001</c:v>
                </c:pt>
                <c:pt idx="11">
                  <c:v>4830404.7285000002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23-43E0-A6C7-D376C83CFA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ln w="25400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 formatCode="0">
                  <c:v>6</c:v>
                </c:pt>
                <c:pt idx="6" formatCode="0">
                  <c:v>7</c:v>
                </c:pt>
                <c:pt idx="7" formatCode="0">
                  <c:v>8</c:v>
                </c:pt>
                <c:pt idx="8" formatCode="0">
                  <c:v>9</c:v>
                </c:pt>
                <c:pt idx="9" formatCode="0">
                  <c:v>10</c:v>
                </c:pt>
                <c:pt idx="10" formatCode="0">
                  <c:v>11</c:v>
                </c:pt>
                <c:pt idx="11" formatCode="0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12399392.978800001</c:v>
                </c:pt>
                <c:pt idx="1">
                  <c:v>10129735.567500001</c:v>
                </c:pt>
                <c:pt idx="2">
                  <c:v>12144061.2501</c:v>
                </c:pt>
                <c:pt idx="3">
                  <c:v>7311999.9546999997</c:v>
                </c:pt>
                <c:pt idx="4">
                  <c:v>12150225.013900001</c:v>
                </c:pt>
                <c:pt idx="5">
                  <c:v>9824521.0109999999</c:v>
                </c:pt>
                <c:pt idx="6">
                  <c:v>12092346.3245</c:v>
                </c:pt>
                <c:pt idx="7">
                  <c:v>7178707.5902000004</c:v>
                </c:pt>
                <c:pt idx="8">
                  <c:v>12353509.7938</c:v>
                </c:pt>
                <c:pt idx="9">
                  <c:v>13218636.196599999</c:v>
                </c:pt>
                <c:pt idx="10">
                  <c:v>20464999.0997</c:v>
                </c:pt>
                <c:pt idx="11">
                  <c:v>12944659.650900001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23-43E0-A6C7-D376C83CF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smooth val="0"/>
        <c:axId val="1932036272"/>
        <c:axId val="1939591680"/>
      </c:lineChart>
      <c:catAx>
        <c:axId val="193203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9591680"/>
        <c:crosses val="autoZero"/>
        <c:auto val="1"/>
        <c:lblAlgn val="ctr"/>
        <c:lblOffset val="100"/>
        <c:noMultiLvlLbl val="0"/>
      </c:catAx>
      <c:valAx>
        <c:axId val="193959168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203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solidFill>
            <a:schemeClr val="accent2">
              <a:lumMod val="7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2">
                  <c:v>2</c:v>
                </c:pt>
                <c:pt idx="4">
                  <c:v>3</c:v>
                </c:pt>
                <c:pt idx="6">
                  <c:v>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3704398</c:v>
                </c:pt>
                <c:pt idx="2">
                  <c:v>3395899</c:v>
                </c:pt>
                <c:pt idx="4">
                  <c:v>5246770</c:v>
                </c:pt>
                <c:pt idx="6">
                  <c:v>8425822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6-468A-A31D-09B90099ED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67541936"/>
        <c:axId val="260499680"/>
      </c:barChart>
      <c:catAx>
        <c:axId val="6754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499680"/>
        <c:crosses val="autoZero"/>
        <c:auto val="1"/>
        <c:lblAlgn val="ctr"/>
        <c:lblOffset val="100"/>
        <c:noMultiLvlLbl val="0"/>
      </c:catAx>
      <c:valAx>
        <c:axId val="26049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4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Direct</c:v>
                </c:pt>
                <c:pt idx="1">
                  <c:v>Distributor</c:v>
                </c:pt>
                <c:pt idx="2">
                  <c:v>Retailer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15.474952200000001</c:v>
                </c:pt>
                <c:pt idx="1">
                  <c:v>11.30791975</c:v>
                </c:pt>
                <c:pt idx="2">
                  <c:v>73.217128059999993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C-424D-8A59-801AE2D4B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34654607390519"/>
          <c:y val="9.6720870184379179E-2"/>
          <c:w val="0.71135170603674536"/>
          <c:h val="0.722682566710453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1">
                  <c:v>Retailer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73.217128059999993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C4-400C-9CED-A128E1853295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1">
                  <c:v>Retailer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BAC4-400C-9CED-A128E1853295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1">
                  <c:v>Retailer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AC4-400C-9CED-A128E1853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58616528"/>
        <c:axId val="156708096"/>
      </c:barChart>
      <c:catAx>
        <c:axId val="15861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08096"/>
        <c:crosses val="autoZero"/>
        <c:auto val="1"/>
        <c:lblAlgn val="ctr"/>
        <c:lblOffset val="100"/>
        <c:noMultiLvlLbl val="0"/>
      </c:catAx>
      <c:valAx>
        <c:axId val="15670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1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1197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1197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19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95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56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61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17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84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82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1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51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97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4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79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4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7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62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33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3D672F-67D9-45DC-B21B-2DDF9CB65C08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112FB6-9440-44FA-B117-F5908DCC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732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19A2-00DE-489D-9241-53520492A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1750" y="1826684"/>
            <a:ext cx="8574622" cy="26161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Consumer goods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Ad hoc Insight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130143-0CBB-4B3B-AE72-E74094C5A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027" y="5619750"/>
            <a:ext cx="1158288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4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4C77-DAE7-4C3C-BEFB-56517167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with most gross sale in the fiscal year 2021</a:t>
            </a:r>
            <a:endParaRPr lang="en-I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4F4BBAC-16CF-4B2B-8E69-F48D87E78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628131"/>
              </p:ext>
            </p:extLst>
          </p:nvPr>
        </p:nvGraphicFramePr>
        <p:xfrm>
          <a:off x="1102039" y="2073254"/>
          <a:ext cx="4409439" cy="3454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AB402F9-BEB6-4F45-8D84-E8D55521C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142959"/>
              </p:ext>
            </p:extLst>
          </p:nvPr>
        </p:nvGraphicFramePr>
        <p:xfrm>
          <a:off x="8254678" y="2073254"/>
          <a:ext cx="3857943" cy="385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D540F78-F256-49AC-A12C-F02376A70AFF}"/>
              </a:ext>
            </a:extLst>
          </p:cNvPr>
          <p:cNvSpPr txBox="1"/>
          <p:nvPr/>
        </p:nvSpPr>
        <p:spPr>
          <a:xfrm>
            <a:off x="5003478" y="3338789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 more than 70% contribution retail is the channel with most gross  sale in 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53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341A-CFDD-442D-8854-44AD821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products in each division that have a high total sold quantity in the fiscal year 2021</a:t>
            </a:r>
            <a:endParaRPr lang="en-IN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BCFC7B6-540D-4F7B-AF46-B6D184523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742087"/>
              </p:ext>
            </p:extLst>
          </p:nvPr>
        </p:nvGraphicFramePr>
        <p:xfrm>
          <a:off x="5483225" y="3240088"/>
          <a:ext cx="1225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1225590" imgH="374631" progId="Excel.Sheet.12">
                  <p:embed/>
                </p:oleObj>
              </mc:Choice>
              <mc:Fallback>
                <p:oleObj name="Worksheet" r:id="rId3" imgW="1225590" imgH="3746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3225" y="3240088"/>
                        <a:ext cx="122555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241A4A-BF60-47D3-B986-08E249340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21914"/>
              </p:ext>
            </p:extLst>
          </p:nvPr>
        </p:nvGraphicFramePr>
        <p:xfrm>
          <a:off x="3769360" y="3614738"/>
          <a:ext cx="7233920" cy="1950720"/>
        </p:xfrm>
        <a:graphic>
          <a:graphicData uri="http://schemas.openxmlformats.org/drawingml/2006/table">
            <a:tbl>
              <a:tblPr/>
              <a:tblGrid>
                <a:gridCol w="7233920">
                  <a:extLst>
                    <a:ext uri="{9D8B030D-6E8A-4147-A177-3AD203B41FA5}">
                      <a16:colId xmlns:a16="http://schemas.microsoft.com/office/drawing/2014/main" val="3294997071"/>
                    </a:ext>
                  </a:extLst>
                </a:gridCol>
              </a:tblGrid>
              <a:tr h="19507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45567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D65D265-F17D-4CE2-BB2A-4D7D0BF23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957552"/>
              </p:ext>
            </p:extLst>
          </p:nvPr>
        </p:nvGraphicFramePr>
        <p:xfrm>
          <a:off x="1484314" y="2311400"/>
          <a:ext cx="10018710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42">
                  <a:extLst>
                    <a:ext uri="{9D8B030D-6E8A-4147-A177-3AD203B41FA5}">
                      <a16:colId xmlns:a16="http://schemas.microsoft.com/office/drawing/2014/main" val="978606195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3175033427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1232102447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940644316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2070088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division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product_code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product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total_sold_quantity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rank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378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N &amp; 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A6720160103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AQ Pen Drive 2 IN 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701373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941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N &amp; 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A6818160202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AQ Pen Drive DRC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688003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051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N &amp; 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A6819160203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AQ Pen Drive DRC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676245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94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P &amp; 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A2319150302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AQ Gamers Ms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428498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641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P &amp; 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A2520150501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AQ Maxima Ms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419865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3303594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P &amp; 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A2520150504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AQ Maxima Ms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419471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664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PC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A4218110202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AQ Digit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17434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401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PC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A4319110306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AQ Velocity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17280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202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PC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A4218110208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AQ Digit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17275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2071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08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BD8981A6-07CA-4411-880F-C77313203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055678"/>
              </p:ext>
            </p:extLst>
          </p:nvPr>
        </p:nvGraphicFramePr>
        <p:xfrm>
          <a:off x="3162300" y="2232025"/>
          <a:ext cx="6086476" cy="401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476">
                  <a:extLst>
                    <a:ext uri="{9D8B030D-6E8A-4147-A177-3AD203B41FA5}">
                      <a16:colId xmlns:a16="http://schemas.microsoft.com/office/drawing/2014/main" val="2447557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market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587904"/>
                  </a:ext>
                </a:extLst>
              </a:tr>
              <a:tr h="3703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India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4884172"/>
                  </a:ext>
                </a:extLst>
              </a:tr>
              <a:tr h="3703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Indonesia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1042344"/>
                  </a:ext>
                </a:extLst>
              </a:tr>
              <a:tr h="3703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Japan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7907539"/>
                  </a:ext>
                </a:extLst>
              </a:tr>
              <a:tr h="3703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Pakistan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8932399"/>
                  </a:ext>
                </a:extLst>
              </a:tr>
              <a:tr h="3703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Philippines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365986"/>
                  </a:ext>
                </a:extLst>
              </a:tr>
              <a:tr h="3703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South Korea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1385159"/>
                  </a:ext>
                </a:extLst>
              </a:tr>
              <a:tr h="3703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Australia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7956210"/>
                  </a:ext>
                </a:extLst>
              </a:tr>
              <a:tr h="3703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New Zealand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5704563"/>
                  </a:ext>
                </a:extLst>
              </a:tr>
              <a:tr h="3703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Bangladesh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4704969"/>
                  </a:ext>
                </a:extLst>
              </a:tr>
              <a:tr h="3703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China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35484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7953309-2015-4658-A2A0-A376D986EEF5}"/>
              </a:ext>
            </a:extLst>
          </p:cNvPr>
          <p:cNvSpPr txBox="1"/>
          <p:nvPr/>
        </p:nvSpPr>
        <p:spPr>
          <a:xfrm>
            <a:off x="3162300" y="841911"/>
            <a:ext cx="60864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List  of markets operating in the APAC region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531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F983-A443-4840-AEC6-4CF4CC89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061" y="389890"/>
            <a:ext cx="10018713" cy="1752599"/>
          </a:xfrm>
        </p:spPr>
        <p:txBody>
          <a:bodyPr/>
          <a:lstStyle/>
          <a:p>
            <a:r>
              <a:rPr lang="en-US" dirty="0"/>
              <a:t>Percentage of unique product increase in </a:t>
            </a:r>
            <a:br>
              <a:rPr lang="en-US" dirty="0"/>
            </a:br>
            <a:r>
              <a:rPr lang="en-US" dirty="0"/>
              <a:t>2021 vs. 2020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B5EE32-474B-45D0-A896-647143D18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438278"/>
              </p:ext>
            </p:extLst>
          </p:nvPr>
        </p:nvGraphicFramePr>
        <p:xfrm>
          <a:off x="2824480" y="2142489"/>
          <a:ext cx="6969760" cy="932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084">
                  <a:extLst>
                    <a:ext uri="{9D8B030D-6E8A-4147-A177-3AD203B41FA5}">
                      <a16:colId xmlns:a16="http://schemas.microsoft.com/office/drawing/2014/main" val="3838536926"/>
                    </a:ext>
                  </a:extLst>
                </a:gridCol>
                <a:gridCol w="2307989">
                  <a:extLst>
                    <a:ext uri="{9D8B030D-6E8A-4147-A177-3AD203B41FA5}">
                      <a16:colId xmlns:a16="http://schemas.microsoft.com/office/drawing/2014/main" val="2586376418"/>
                    </a:ext>
                  </a:extLst>
                </a:gridCol>
                <a:gridCol w="2463687">
                  <a:extLst>
                    <a:ext uri="{9D8B030D-6E8A-4147-A177-3AD203B41FA5}">
                      <a16:colId xmlns:a16="http://schemas.microsoft.com/office/drawing/2014/main" val="2950909904"/>
                    </a:ext>
                  </a:extLst>
                </a:gridCol>
              </a:tblGrid>
              <a:tr h="5087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unique_product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unique_product2021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percentage_increase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9182011"/>
                  </a:ext>
                </a:extLst>
              </a:tr>
              <a:tr h="4237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36.3265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0811583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DE4CA62-38F3-46C2-A9E1-38C39B01B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8003816"/>
              </p:ext>
            </p:extLst>
          </p:nvPr>
        </p:nvGraphicFramePr>
        <p:xfrm>
          <a:off x="2824480" y="3190239"/>
          <a:ext cx="6969760" cy="308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062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85FF-3168-470C-A868-7220E10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product counts for each segment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BDEE50B-5313-4500-87B1-C44606656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122052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155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6139-2DAA-4A12-85C8-40396153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in unique products in each segment in 2021 vs 2020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BCE1709-4EA6-4777-B778-EF330A50B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442543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878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38DC-67F6-4111-9D0A-1039AF0D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08761"/>
            <a:ext cx="10018713" cy="1752599"/>
          </a:xfrm>
        </p:spPr>
        <p:txBody>
          <a:bodyPr/>
          <a:lstStyle/>
          <a:p>
            <a:r>
              <a:rPr lang="en-US" dirty="0"/>
              <a:t>Products with highest and lowest manufacturing costs.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60B37FF-02F1-4E69-A5B7-1FEADAA8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643484"/>
              </p:ext>
            </p:extLst>
          </p:nvPr>
        </p:nvGraphicFramePr>
        <p:xfrm>
          <a:off x="1513841" y="3596640"/>
          <a:ext cx="9989183" cy="114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043">
                  <a:extLst>
                    <a:ext uri="{9D8B030D-6E8A-4147-A177-3AD203B41FA5}">
                      <a16:colId xmlns:a16="http://schemas.microsoft.com/office/drawing/2014/main" val="1968380268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616470128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55290028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product_code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manufacturing_cost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74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A2118150101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AQ Master wired x1 Ms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566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A6120110206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AQ HOME Allin1 Gen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240.5364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72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0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FF6-8056-4419-B17E-16EACAFA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910" y="141732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Top 5 customers who received an average high pre invoice discount for the fiscal year 2021 and in the Indian market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B22645-2980-449E-8069-F6B9DCE75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25593"/>
              </p:ext>
            </p:extLst>
          </p:nvPr>
        </p:nvGraphicFramePr>
        <p:xfrm>
          <a:off x="1585913" y="3429000"/>
          <a:ext cx="100187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0">
                  <a:extLst>
                    <a:ext uri="{9D8B030D-6E8A-4147-A177-3AD203B41FA5}">
                      <a16:colId xmlns:a16="http://schemas.microsoft.com/office/drawing/2014/main" val="1086798231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301256217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2112440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customer_code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pre_invoice_discount_pct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504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90002009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Flipkart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0.3083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419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90002006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Viveks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0.3038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837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90002003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Ezone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0.3028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322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90002002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Croma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620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90002016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Amazon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35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4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0AE6-D6E1-49F2-AFA5-28462C6A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376" y="685800"/>
            <a:ext cx="10018713" cy="1752599"/>
          </a:xfrm>
        </p:spPr>
        <p:txBody>
          <a:bodyPr/>
          <a:lstStyle/>
          <a:p>
            <a:r>
              <a:rPr lang="en-US" dirty="0"/>
              <a:t>Gross sales amount for the customer “</a:t>
            </a:r>
            <a:r>
              <a:rPr lang="en-US" dirty="0" err="1"/>
              <a:t>Atliq</a:t>
            </a:r>
            <a:r>
              <a:rPr lang="en-US" dirty="0"/>
              <a:t> Exclusive” for each month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64C671E-0A36-45D6-9DDF-70993403D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55172"/>
              </p:ext>
            </p:extLst>
          </p:nvPr>
        </p:nvGraphicFramePr>
        <p:xfrm>
          <a:off x="1484312" y="263652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205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5471-84AD-4A5C-984D-A3CA2B97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Quarterly sales of year 2020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6C82691-F889-4747-820F-DA12CBEDB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399677"/>
              </p:ext>
            </p:extLst>
          </p:nvPr>
        </p:nvGraphicFramePr>
        <p:xfrm>
          <a:off x="3094197" y="2082799"/>
          <a:ext cx="6496844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7786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141</TotalTime>
  <Words>309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Light Condensed</vt:lpstr>
      <vt:lpstr>Corbel</vt:lpstr>
      <vt:lpstr>Impact</vt:lpstr>
      <vt:lpstr>Parallax</vt:lpstr>
      <vt:lpstr>Microsoft Excel Worksheet</vt:lpstr>
      <vt:lpstr>Consumer goods  Ad hoc Insight</vt:lpstr>
      <vt:lpstr>PowerPoint Presentation</vt:lpstr>
      <vt:lpstr>Percentage of unique product increase in  2021 vs. 2020</vt:lpstr>
      <vt:lpstr>Unique product counts for each segment</vt:lpstr>
      <vt:lpstr>Increase in unique products in each segment in 2021 vs 2020</vt:lpstr>
      <vt:lpstr>Products with highest and lowest manufacturing costs.</vt:lpstr>
      <vt:lpstr>Top 5 customers who received an average high pre invoice discount for the fiscal year 2021 and in the Indian market</vt:lpstr>
      <vt:lpstr>Gross sales amount for the customer “Atliq Exclusive” for each month</vt:lpstr>
      <vt:lpstr>Quarterly sales of year 2020</vt:lpstr>
      <vt:lpstr>Channel with most gross sale in the fiscal year 2021</vt:lpstr>
      <vt:lpstr>Top 3 products in each division that have a high total sold quantity in the fiscal year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 Ad hoc Insight</dc:title>
  <dc:creator>SAAD</dc:creator>
  <cp:lastModifiedBy>SAAD</cp:lastModifiedBy>
  <cp:revision>2</cp:revision>
  <dcterms:created xsi:type="dcterms:W3CDTF">2023-04-06T16:45:36Z</dcterms:created>
  <dcterms:modified xsi:type="dcterms:W3CDTF">2023-04-18T23:51:33Z</dcterms:modified>
</cp:coreProperties>
</file>