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90D74E-D88E-4622-8286-935DDC44A1D4}"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196AA-C6F2-4BB8-B320-298FC50AAD78}" type="slidenum">
              <a:rPr lang="en-US" smtClean="0"/>
              <a:t>‹#›</a:t>
            </a:fld>
            <a:endParaRPr lang="en-US"/>
          </a:p>
        </p:txBody>
      </p:sp>
    </p:spTree>
    <p:extLst>
      <p:ext uri="{BB962C8B-B14F-4D97-AF65-F5344CB8AC3E}">
        <p14:creationId xmlns:p14="http://schemas.microsoft.com/office/powerpoint/2010/main" val="817009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0D74E-D88E-4622-8286-935DDC44A1D4}"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196AA-C6F2-4BB8-B320-298FC50AAD78}" type="slidenum">
              <a:rPr lang="en-US" smtClean="0"/>
              <a:t>‹#›</a:t>
            </a:fld>
            <a:endParaRPr lang="en-US"/>
          </a:p>
        </p:txBody>
      </p:sp>
    </p:spTree>
    <p:extLst>
      <p:ext uri="{BB962C8B-B14F-4D97-AF65-F5344CB8AC3E}">
        <p14:creationId xmlns:p14="http://schemas.microsoft.com/office/powerpoint/2010/main" val="366149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0D74E-D88E-4622-8286-935DDC44A1D4}"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196AA-C6F2-4BB8-B320-298FC50AAD78}" type="slidenum">
              <a:rPr lang="en-US" smtClean="0"/>
              <a:t>‹#›</a:t>
            </a:fld>
            <a:endParaRPr lang="en-US"/>
          </a:p>
        </p:txBody>
      </p:sp>
    </p:spTree>
    <p:extLst>
      <p:ext uri="{BB962C8B-B14F-4D97-AF65-F5344CB8AC3E}">
        <p14:creationId xmlns:p14="http://schemas.microsoft.com/office/powerpoint/2010/main" val="2030926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0D74E-D88E-4622-8286-935DDC44A1D4}"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196AA-C6F2-4BB8-B320-298FC50AAD78}" type="slidenum">
              <a:rPr lang="en-US" smtClean="0"/>
              <a:t>‹#›</a:t>
            </a:fld>
            <a:endParaRPr lang="en-US"/>
          </a:p>
        </p:txBody>
      </p:sp>
    </p:spTree>
    <p:extLst>
      <p:ext uri="{BB962C8B-B14F-4D97-AF65-F5344CB8AC3E}">
        <p14:creationId xmlns:p14="http://schemas.microsoft.com/office/powerpoint/2010/main" val="795618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90D74E-D88E-4622-8286-935DDC44A1D4}"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196AA-C6F2-4BB8-B320-298FC50AAD78}" type="slidenum">
              <a:rPr lang="en-US" smtClean="0"/>
              <a:t>‹#›</a:t>
            </a:fld>
            <a:endParaRPr lang="en-US"/>
          </a:p>
        </p:txBody>
      </p:sp>
    </p:spTree>
    <p:extLst>
      <p:ext uri="{BB962C8B-B14F-4D97-AF65-F5344CB8AC3E}">
        <p14:creationId xmlns:p14="http://schemas.microsoft.com/office/powerpoint/2010/main" val="286424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90D74E-D88E-4622-8286-935DDC44A1D4}" type="datetimeFigureOut">
              <a:rPr lang="en-US" smtClean="0"/>
              <a:t>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196AA-C6F2-4BB8-B320-298FC50AAD78}" type="slidenum">
              <a:rPr lang="en-US" smtClean="0"/>
              <a:t>‹#›</a:t>
            </a:fld>
            <a:endParaRPr lang="en-US"/>
          </a:p>
        </p:txBody>
      </p:sp>
    </p:spTree>
    <p:extLst>
      <p:ext uri="{BB962C8B-B14F-4D97-AF65-F5344CB8AC3E}">
        <p14:creationId xmlns:p14="http://schemas.microsoft.com/office/powerpoint/2010/main" val="372122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90D74E-D88E-4622-8286-935DDC44A1D4}" type="datetimeFigureOut">
              <a:rPr lang="en-US" smtClean="0"/>
              <a:t>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196AA-C6F2-4BB8-B320-298FC50AAD78}" type="slidenum">
              <a:rPr lang="en-US" smtClean="0"/>
              <a:t>‹#›</a:t>
            </a:fld>
            <a:endParaRPr lang="en-US"/>
          </a:p>
        </p:txBody>
      </p:sp>
    </p:spTree>
    <p:extLst>
      <p:ext uri="{BB962C8B-B14F-4D97-AF65-F5344CB8AC3E}">
        <p14:creationId xmlns:p14="http://schemas.microsoft.com/office/powerpoint/2010/main" val="49591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90D74E-D88E-4622-8286-935DDC44A1D4}" type="datetimeFigureOut">
              <a:rPr lang="en-US" smtClean="0"/>
              <a:t>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196AA-C6F2-4BB8-B320-298FC50AAD78}" type="slidenum">
              <a:rPr lang="en-US" smtClean="0"/>
              <a:t>‹#›</a:t>
            </a:fld>
            <a:endParaRPr lang="en-US"/>
          </a:p>
        </p:txBody>
      </p:sp>
    </p:spTree>
    <p:extLst>
      <p:ext uri="{BB962C8B-B14F-4D97-AF65-F5344CB8AC3E}">
        <p14:creationId xmlns:p14="http://schemas.microsoft.com/office/powerpoint/2010/main" val="356126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0D74E-D88E-4622-8286-935DDC44A1D4}" type="datetimeFigureOut">
              <a:rPr lang="en-US" smtClean="0"/>
              <a:t>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196AA-C6F2-4BB8-B320-298FC50AAD78}" type="slidenum">
              <a:rPr lang="en-US" smtClean="0"/>
              <a:t>‹#›</a:t>
            </a:fld>
            <a:endParaRPr lang="en-US"/>
          </a:p>
        </p:txBody>
      </p:sp>
    </p:spTree>
    <p:extLst>
      <p:ext uri="{BB962C8B-B14F-4D97-AF65-F5344CB8AC3E}">
        <p14:creationId xmlns:p14="http://schemas.microsoft.com/office/powerpoint/2010/main" val="44613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0D74E-D88E-4622-8286-935DDC44A1D4}" type="datetimeFigureOut">
              <a:rPr lang="en-US" smtClean="0"/>
              <a:t>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196AA-C6F2-4BB8-B320-298FC50AAD78}" type="slidenum">
              <a:rPr lang="en-US" smtClean="0"/>
              <a:t>‹#›</a:t>
            </a:fld>
            <a:endParaRPr lang="en-US"/>
          </a:p>
        </p:txBody>
      </p:sp>
    </p:spTree>
    <p:extLst>
      <p:ext uri="{BB962C8B-B14F-4D97-AF65-F5344CB8AC3E}">
        <p14:creationId xmlns:p14="http://schemas.microsoft.com/office/powerpoint/2010/main" val="347454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0D74E-D88E-4622-8286-935DDC44A1D4}" type="datetimeFigureOut">
              <a:rPr lang="en-US" smtClean="0"/>
              <a:t>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196AA-C6F2-4BB8-B320-298FC50AAD78}" type="slidenum">
              <a:rPr lang="en-US" smtClean="0"/>
              <a:t>‹#›</a:t>
            </a:fld>
            <a:endParaRPr lang="en-US"/>
          </a:p>
        </p:txBody>
      </p:sp>
    </p:spTree>
    <p:extLst>
      <p:ext uri="{BB962C8B-B14F-4D97-AF65-F5344CB8AC3E}">
        <p14:creationId xmlns:p14="http://schemas.microsoft.com/office/powerpoint/2010/main" val="179872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90D74E-D88E-4622-8286-935DDC44A1D4}" type="datetimeFigureOut">
              <a:rPr lang="en-US" smtClean="0"/>
              <a:t>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196AA-C6F2-4BB8-B320-298FC50AAD78}" type="slidenum">
              <a:rPr lang="en-US" smtClean="0"/>
              <a:t>‹#›</a:t>
            </a:fld>
            <a:endParaRPr lang="en-US"/>
          </a:p>
        </p:txBody>
      </p:sp>
    </p:spTree>
    <p:extLst>
      <p:ext uri="{BB962C8B-B14F-4D97-AF65-F5344CB8AC3E}">
        <p14:creationId xmlns:p14="http://schemas.microsoft.com/office/powerpoint/2010/main" val="3198713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a:xfrm>
            <a:off x="798513" y="747713"/>
            <a:ext cx="10431462" cy="5602287"/>
          </a:xfrm>
        </p:spPr>
        <p:txBody>
          <a:bodyPr>
            <a:noAutofit/>
          </a:bodyPr>
          <a:lstStyle/>
          <a:p>
            <a:pPr marL="285750" lvl="0" indent="-285750" algn="just">
              <a:buFont typeface="Wingdings" panose="05000000000000000000" pitchFamily="2" charset="2"/>
              <a:buChar char="q"/>
            </a:pPr>
            <a:r>
              <a:rPr lang="en-US" sz="1400" b="1" dirty="0"/>
              <a:t>Energy efficient Architecture for 5G network</a:t>
            </a:r>
            <a:r>
              <a:rPr lang="en-US" sz="1400" b="1" dirty="0" smtClean="0"/>
              <a:t>:</a:t>
            </a:r>
          </a:p>
          <a:p>
            <a:pPr lvl="0" algn="just"/>
            <a:endParaRPr lang="en-US" sz="1400" dirty="0"/>
          </a:p>
          <a:p>
            <a:pPr algn="just"/>
            <a:r>
              <a:rPr lang="en-US" sz="1200" dirty="0"/>
              <a:t>A crucial goal of </a:t>
            </a:r>
            <a:r>
              <a:rPr lang="en-US" sz="1200" dirty="0" smtClean="0"/>
              <a:t>5G network is to create an energy efficient </a:t>
            </a:r>
            <a:r>
              <a:rPr lang="en-US" sz="1200" dirty="0"/>
              <a:t>infrastructure. There are different ways of creating energy efficient infrastructure</a:t>
            </a:r>
            <a:r>
              <a:rPr lang="en-US" sz="1200" dirty="0" smtClean="0"/>
              <a:t>.	</a:t>
            </a:r>
            <a:endParaRPr lang="en-US" sz="1200" dirty="0"/>
          </a:p>
          <a:p>
            <a:pPr marL="285750" lvl="0" indent="-285750" algn="just">
              <a:buFont typeface="Arial" panose="020B0604020202020204" pitchFamily="34" charset="0"/>
              <a:buChar char="•"/>
            </a:pPr>
            <a:r>
              <a:rPr lang="en-US" sz="1200" dirty="0"/>
              <a:t>Depending on the load, channel conditions, </a:t>
            </a:r>
            <a:r>
              <a:rPr lang="en-US" sz="1200" dirty="0" smtClean="0"/>
              <a:t>services </a:t>
            </a:r>
            <a:r>
              <a:rPr lang="en-US" sz="1200" dirty="0"/>
              <a:t>and applications requirements, a user centric 5G network can be used for selecting UL and DL channels from different BSs. Decoupling signal and data are useful. When there is no data traffic in SBS, it can be turned off.</a:t>
            </a:r>
          </a:p>
          <a:p>
            <a:pPr marL="285750" lvl="0" indent="-285750" algn="just">
              <a:buFont typeface="Arial" panose="020B0604020202020204" pitchFamily="34" charset="0"/>
              <a:buChar char="•"/>
            </a:pPr>
            <a:r>
              <a:rPr lang="en-US" sz="1200" dirty="0"/>
              <a:t>If an UE connected with SBS following the instructions by a MBS ,it can be less energy consumption at UEs  for less interference. Also quick small cell discovery and MBS-assisted handover.</a:t>
            </a:r>
          </a:p>
          <a:p>
            <a:pPr marL="285750" lvl="0" indent="-285750" algn="just">
              <a:buFont typeface="Arial" panose="020B0604020202020204" pitchFamily="34" charset="0"/>
              <a:buChar char="•"/>
            </a:pPr>
            <a:r>
              <a:rPr lang="en-US" sz="1200" dirty="0"/>
              <a:t>A C-RAN architecture can be energy efficient where it can be serve almost a same numbers of UEs. It provides an interference management approach causing less energy consumption of SBSs &amp; MBSs.</a:t>
            </a:r>
          </a:p>
          <a:p>
            <a:pPr marL="285750" lvl="0" indent="-285750" algn="just">
              <a:buFont typeface="Arial" panose="020B0604020202020204" pitchFamily="34" charset="0"/>
              <a:buChar char="•"/>
            </a:pPr>
            <a:r>
              <a:rPr lang="en-US" sz="1200" dirty="0"/>
              <a:t>Association of a UE can only be done considering both UL and Dl channel.                                       </a:t>
            </a:r>
          </a:p>
          <a:p>
            <a:pPr marL="285750" lvl="0" indent="-285750" algn="just">
              <a:buFont typeface="Arial" panose="020B0604020202020204" pitchFamily="34" charset="0"/>
              <a:buChar char="•"/>
            </a:pPr>
            <a:r>
              <a:rPr lang="en-US" sz="1200" dirty="0"/>
              <a:t>Also we can use an energy harvesting device(e.g. Thermoelectric Generator) and a spectrum harvesting controller(Quantum Dot Solar Cell) at SBSs. </a:t>
            </a:r>
          </a:p>
          <a:p>
            <a:pPr algn="just"/>
            <a:r>
              <a:rPr lang="en-US" sz="1400" dirty="0"/>
              <a:t>                 </a:t>
            </a:r>
          </a:p>
          <a:p>
            <a:pPr marL="285750" lvl="0" indent="-285750" algn="just">
              <a:buFont typeface="Wingdings" panose="05000000000000000000" pitchFamily="2" charset="2"/>
              <a:buChar char="q"/>
            </a:pPr>
            <a:r>
              <a:rPr lang="en-US" sz="1400" b="1" dirty="0"/>
              <a:t>Interference Management in 5G </a:t>
            </a:r>
            <a:r>
              <a:rPr lang="en-US" sz="1400" b="1" dirty="0" smtClean="0"/>
              <a:t>Networks:</a:t>
            </a:r>
          </a:p>
          <a:p>
            <a:pPr marL="285750" lvl="0" indent="-285750" algn="just">
              <a:buFont typeface="Arial" panose="020B0604020202020204" pitchFamily="34" charset="0"/>
              <a:buChar char="•"/>
            </a:pPr>
            <a:r>
              <a:rPr lang="en-US" sz="1200" dirty="0" smtClean="0"/>
              <a:t>An </a:t>
            </a:r>
            <a:r>
              <a:rPr lang="en-US" sz="1200" dirty="0"/>
              <a:t>advanced receiver which detects, decodes and removes interference from receiving </a:t>
            </a:r>
            <a:r>
              <a:rPr lang="en-US" sz="1200" dirty="0" smtClean="0"/>
              <a:t>signals.</a:t>
            </a:r>
          </a:p>
          <a:p>
            <a:pPr marL="285750" lvl="0" indent="-285750" algn="just">
              <a:buFont typeface="Arial" panose="020B0604020202020204" pitchFamily="34" charset="0"/>
              <a:buChar char="•"/>
            </a:pPr>
            <a:r>
              <a:rPr lang="en-US" sz="1200" dirty="0" smtClean="0"/>
              <a:t>Network </a:t>
            </a:r>
            <a:r>
              <a:rPr lang="en-US" sz="1200" dirty="0"/>
              <a:t>side interference can be managed by a joint scheduling, selects each  UE according to resources (e.g. time, frequency, transmission rate and schemes of multiple cells) which associated with a BS. It requires a coordination mechanism among the neighboring </a:t>
            </a:r>
            <a:r>
              <a:rPr lang="en-US" sz="1200" dirty="0" smtClean="0"/>
              <a:t>cells.</a:t>
            </a:r>
          </a:p>
        </p:txBody>
      </p:sp>
    </p:spTree>
    <p:extLst>
      <p:ext uri="{BB962C8B-B14F-4D97-AF65-F5344CB8AC3E}">
        <p14:creationId xmlns:p14="http://schemas.microsoft.com/office/powerpoint/2010/main" val="506437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1891"/>
            <a:ext cx="10515600" cy="5595072"/>
          </a:xfrm>
        </p:spPr>
        <p:txBody>
          <a:bodyPr>
            <a:noAutofit/>
          </a:bodyPr>
          <a:lstStyle/>
          <a:p>
            <a:pPr lvl="1"/>
            <a:r>
              <a:rPr lang="en-US" sz="1200" dirty="0"/>
              <a:t>CAPC schemes can be used for handling interference in multi-tier architecture. It involves </a:t>
            </a:r>
            <a:r>
              <a:rPr lang="en-US" sz="1200" dirty="0" err="1"/>
              <a:t>i</a:t>
            </a:r>
            <a:r>
              <a:rPr lang="en-US" sz="1200" dirty="0"/>
              <a:t>) prioritized power control(PPC) SBSs have lower priority than working under a MBS ii) cell association(CA) including dynamic values of resources, traffic, distance to MBS iii) resource-aware CA &amp; PPC combines the first two approaches allows a UE simultaneously connect with multiple BSs for UL and DL according to criteria of PPC and </a:t>
            </a:r>
            <a:r>
              <a:rPr lang="en-US" sz="1200" dirty="0" smtClean="0"/>
              <a:t>CA.</a:t>
            </a:r>
            <a:endParaRPr lang="en-US" sz="1200" dirty="0"/>
          </a:p>
          <a:p>
            <a:pPr lvl="1"/>
            <a:r>
              <a:rPr lang="en-US" sz="1200" dirty="0"/>
              <a:t>Self-interferences cancellation(SIC) in small cells networks requires methods to transfer backhaul data to a MBS. Use of SIC eliminate such methods and caused SSCs.        </a:t>
            </a:r>
            <a:endParaRPr lang="en-US" sz="1200" dirty="0" smtClean="0"/>
          </a:p>
          <a:p>
            <a:pPr lvl="1"/>
            <a:r>
              <a:rPr lang="en-US" sz="1200" dirty="0" smtClean="0"/>
              <a:t>A </a:t>
            </a:r>
            <a:r>
              <a:rPr lang="en-US" sz="1200" dirty="0"/>
              <a:t>small cell completely remove the need of a separate backhaul data transfer method causing reduced cost.</a:t>
            </a:r>
          </a:p>
          <a:p>
            <a:pPr lvl="1"/>
            <a:r>
              <a:rPr lang="en-US" sz="1200" dirty="0" smtClean="0"/>
              <a:t>Allocation </a:t>
            </a:r>
            <a:r>
              <a:rPr lang="en-US" sz="1200" dirty="0"/>
              <a:t>of UL &amp; DL channels by MBS can tolerate inter-user UL to Dl interference in a single-cell full duplex radio network.</a:t>
            </a:r>
          </a:p>
          <a:p>
            <a:pPr marL="0" indent="0">
              <a:buNone/>
            </a:pPr>
            <a:endParaRPr lang="en-US" sz="1200" dirty="0"/>
          </a:p>
          <a:p>
            <a:pPr lvl="0"/>
            <a:r>
              <a:rPr lang="en-US" sz="1200" dirty="0"/>
              <a:t>Open issue</a:t>
            </a:r>
            <a:r>
              <a:rPr lang="en-US" sz="1200" dirty="0" smtClean="0"/>
              <a:t>:</a:t>
            </a:r>
          </a:p>
          <a:p>
            <a:pPr lvl="1"/>
            <a:r>
              <a:rPr lang="en-US" sz="1200" dirty="0" smtClean="0"/>
              <a:t>Design </a:t>
            </a:r>
            <a:r>
              <a:rPr lang="en-US" sz="1200" dirty="0"/>
              <a:t>of algorithms for interference cancellation in a full duplex radio network is </a:t>
            </a:r>
            <a:r>
              <a:rPr lang="en-US" sz="1200" dirty="0" smtClean="0"/>
              <a:t>still </a:t>
            </a:r>
            <a:r>
              <a:rPr lang="en-US" sz="1200" dirty="0"/>
              <a:t>open &amp; needed to be explored.</a:t>
            </a:r>
          </a:p>
          <a:p>
            <a:pPr marL="0" indent="0">
              <a:buNone/>
            </a:pPr>
            <a:endParaRPr lang="en-US" sz="1200" dirty="0"/>
          </a:p>
          <a:p>
            <a:pPr lvl="0">
              <a:buFont typeface="Wingdings" panose="05000000000000000000" pitchFamily="2" charset="2"/>
              <a:buChar char="q"/>
            </a:pPr>
            <a:r>
              <a:rPr lang="en-US" sz="1400" b="1" dirty="0"/>
              <a:t>Handoff Management in 5G </a:t>
            </a:r>
            <a:r>
              <a:rPr lang="en-US" sz="1400" b="1" dirty="0" smtClean="0"/>
              <a:t>Network:</a:t>
            </a:r>
          </a:p>
          <a:p>
            <a:pPr marL="0" indent="0">
              <a:buNone/>
            </a:pPr>
            <a:r>
              <a:rPr lang="en-US" sz="1200" dirty="0" smtClean="0"/>
              <a:t>	A </a:t>
            </a:r>
            <a:r>
              <a:rPr lang="en-US" sz="1200" dirty="0"/>
              <a:t>way to connect to a </a:t>
            </a:r>
            <a:r>
              <a:rPr lang="en-US" sz="1200" dirty="0" smtClean="0"/>
              <a:t>UEs </a:t>
            </a:r>
            <a:r>
              <a:rPr lang="en-US" sz="1200" dirty="0"/>
              <a:t>to BS to move to another BS without disconnecting.</a:t>
            </a:r>
          </a:p>
          <a:p>
            <a:endParaRPr lang="en-US" sz="1200" dirty="0"/>
          </a:p>
          <a:p>
            <a:pPr lvl="0"/>
            <a:r>
              <a:rPr lang="en-US" sz="1200" dirty="0" smtClean="0"/>
              <a:t>Challenges:</a:t>
            </a:r>
            <a:endParaRPr lang="en-US" sz="800" dirty="0" smtClean="0"/>
          </a:p>
          <a:p>
            <a:pPr lvl="1"/>
            <a:r>
              <a:rPr lang="en-US" sz="1200" dirty="0" smtClean="0"/>
              <a:t>Improved routing</a:t>
            </a:r>
          </a:p>
          <a:p>
            <a:pPr lvl="1"/>
            <a:r>
              <a:rPr lang="en-US" sz="1200" dirty="0" smtClean="0"/>
              <a:t>Security</a:t>
            </a:r>
          </a:p>
          <a:p>
            <a:pPr lvl="1"/>
            <a:r>
              <a:rPr lang="en-US" sz="1200" dirty="0" smtClean="0"/>
              <a:t>Certainty of having services</a:t>
            </a:r>
          </a:p>
          <a:p>
            <a:pPr lvl="1"/>
            <a:r>
              <a:rPr lang="en-US" sz="1200" dirty="0" smtClean="0"/>
              <a:t>Densification</a:t>
            </a:r>
          </a:p>
          <a:p>
            <a:pPr lvl="1"/>
            <a:r>
              <a:rPr lang="en-US" sz="1200" dirty="0" smtClean="0"/>
              <a:t>Very high mobility </a:t>
            </a:r>
          </a:p>
          <a:p>
            <a:pPr lvl="1"/>
            <a:r>
              <a:rPr lang="en-US" sz="1200" dirty="0" smtClean="0"/>
              <a:t>Zero latency</a:t>
            </a:r>
          </a:p>
          <a:p>
            <a:pPr lvl="1"/>
            <a:r>
              <a:rPr lang="en-US" sz="1200" dirty="0" smtClean="0"/>
              <a:t>Accessing multi-RATs </a:t>
            </a:r>
          </a:p>
          <a:p>
            <a:pPr lvl="1"/>
            <a:r>
              <a:rPr lang="en-US" sz="1200" dirty="0" smtClean="0"/>
              <a:t>Efficient load balancing</a:t>
            </a:r>
          </a:p>
          <a:p>
            <a:pPr lvl="1"/>
            <a:endParaRPr lang="en-US" sz="1200" dirty="0" smtClean="0"/>
          </a:p>
          <a:p>
            <a:pPr lvl="1"/>
            <a:endParaRPr lang="en-US" sz="1200" dirty="0" smtClean="0"/>
          </a:p>
          <a:p>
            <a:pPr lvl="1"/>
            <a:endParaRPr lang="en-US" sz="800" dirty="0" smtClean="0"/>
          </a:p>
          <a:p>
            <a:pPr lvl="1"/>
            <a:endParaRPr lang="en-US" sz="1200" dirty="0" smtClean="0"/>
          </a:p>
          <a:p>
            <a:pPr lvl="0"/>
            <a:endParaRPr lang="en-US" sz="1200" dirty="0"/>
          </a:p>
          <a:p>
            <a:endParaRPr lang="en-US" sz="1200" dirty="0"/>
          </a:p>
        </p:txBody>
      </p:sp>
    </p:spTree>
    <p:extLst>
      <p:ext uri="{BB962C8B-B14F-4D97-AF65-F5344CB8AC3E}">
        <p14:creationId xmlns:p14="http://schemas.microsoft.com/office/powerpoint/2010/main" val="2237204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164"/>
            <a:ext cx="10515600" cy="5525799"/>
          </a:xfrm>
        </p:spPr>
        <p:txBody>
          <a:bodyPr>
            <a:normAutofit/>
          </a:bodyPr>
          <a:lstStyle/>
          <a:p>
            <a:pPr marL="0" indent="0">
              <a:buNone/>
            </a:pPr>
            <a:r>
              <a:rPr lang="en-US" sz="1400" dirty="0"/>
              <a:t> </a:t>
            </a:r>
          </a:p>
          <a:p>
            <a:pPr lvl="0"/>
            <a:r>
              <a:rPr lang="en-US" sz="1200" dirty="0"/>
              <a:t>Types:</a:t>
            </a:r>
          </a:p>
          <a:p>
            <a:pPr lvl="1"/>
            <a:r>
              <a:rPr lang="en-US" sz="1200" dirty="0" smtClean="0"/>
              <a:t>Intra macro cell handoff</a:t>
            </a:r>
            <a:r>
              <a:rPr lang="en-US" sz="1200" dirty="0"/>
              <a:t>: Handoff between small cells working for a single MBS.</a:t>
            </a:r>
          </a:p>
          <a:p>
            <a:pPr lvl="1"/>
            <a:r>
              <a:rPr lang="en-US" sz="1200" dirty="0" smtClean="0"/>
              <a:t>Inter macro cell </a:t>
            </a:r>
            <a:r>
              <a:rPr lang="en-US" sz="1200" dirty="0"/>
              <a:t>: handoff between </a:t>
            </a:r>
            <a:r>
              <a:rPr lang="en-US" sz="1200" dirty="0" smtClean="0"/>
              <a:t>macro cells.</a:t>
            </a:r>
            <a:endParaRPr lang="en-US" sz="1200" dirty="0"/>
          </a:p>
          <a:p>
            <a:pPr lvl="1"/>
            <a:r>
              <a:rPr lang="en-US" sz="1200" dirty="0"/>
              <a:t>Multi-RATs handoff: handoff of </a:t>
            </a:r>
            <a:r>
              <a:rPr lang="en-US" sz="1200" dirty="0" smtClean="0"/>
              <a:t>UEs </a:t>
            </a:r>
            <a:r>
              <a:rPr lang="en-US" sz="1200" dirty="0"/>
              <a:t>from a RAT to other RAT.</a:t>
            </a:r>
          </a:p>
          <a:p>
            <a:pPr marL="457200" lvl="1" indent="0">
              <a:buNone/>
            </a:pPr>
            <a:r>
              <a:rPr lang="en-US" sz="1200" dirty="0"/>
              <a:t> </a:t>
            </a:r>
          </a:p>
          <a:p>
            <a:pPr lvl="0"/>
            <a:r>
              <a:rPr lang="en-US" sz="1200" dirty="0"/>
              <a:t>Prevention:</a:t>
            </a:r>
          </a:p>
          <a:p>
            <a:pPr lvl="1"/>
            <a:r>
              <a:rPr lang="en-US" sz="1200" dirty="0"/>
              <a:t>For highly mobile users measuring report to current MBS.</a:t>
            </a:r>
          </a:p>
          <a:p>
            <a:pPr lvl="1"/>
            <a:r>
              <a:rPr lang="en-US" sz="1200" dirty="0"/>
              <a:t>For handoff between RATs, UE can </a:t>
            </a:r>
            <a:r>
              <a:rPr lang="en-US" sz="1200" dirty="0" smtClean="0"/>
              <a:t>select </a:t>
            </a:r>
            <a:r>
              <a:rPr lang="en-US" sz="1200" dirty="0"/>
              <a:t>the most suitable RATs without any performance loss.</a:t>
            </a:r>
          </a:p>
          <a:p>
            <a:pPr marL="457200" lvl="1" indent="0">
              <a:buNone/>
            </a:pPr>
            <a:endParaRPr lang="en-US" sz="1200" dirty="0"/>
          </a:p>
          <a:p>
            <a:pPr lvl="0"/>
            <a:r>
              <a:rPr lang="en-US" sz="1200" dirty="0"/>
              <a:t>Open Issues:</a:t>
            </a:r>
          </a:p>
          <a:p>
            <a:pPr lvl="1"/>
            <a:r>
              <a:rPr lang="en-US" sz="1200" dirty="0"/>
              <a:t>Yet to be explored.</a:t>
            </a:r>
          </a:p>
          <a:p>
            <a:pPr lvl="1"/>
            <a:r>
              <a:rPr lang="en-US" sz="1200" dirty="0"/>
              <a:t>Developed algorithm for different types of interference.</a:t>
            </a:r>
          </a:p>
          <a:p>
            <a:pPr lvl="1"/>
            <a:r>
              <a:rPr lang="en-US" sz="1200" dirty="0"/>
              <a:t>Tradeoff between number of handoffs and level of interference</a:t>
            </a:r>
            <a:r>
              <a:rPr lang="en-US" sz="800" dirty="0"/>
              <a:t>.  </a:t>
            </a:r>
          </a:p>
          <a:p>
            <a:endParaRPr lang="en-US" sz="1400" dirty="0"/>
          </a:p>
        </p:txBody>
      </p:sp>
    </p:spTree>
    <p:extLst>
      <p:ext uri="{BB962C8B-B14F-4D97-AF65-F5344CB8AC3E}">
        <p14:creationId xmlns:p14="http://schemas.microsoft.com/office/powerpoint/2010/main" val="1172303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205</Words>
  <Application>Microsoft Office PowerPoint</Application>
  <PresentationFormat>Widescreen</PresentationFormat>
  <Paragraphs>50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Al Noman</dc:creator>
  <cp:lastModifiedBy>Abdullah Al Noman</cp:lastModifiedBy>
  <cp:revision>6</cp:revision>
  <dcterms:created xsi:type="dcterms:W3CDTF">2019-02-09T14:08:59Z</dcterms:created>
  <dcterms:modified xsi:type="dcterms:W3CDTF">2019-02-09T14:44:14Z</dcterms:modified>
</cp:coreProperties>
</file>