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B49BD-D8C9-4576-B262-0EB76DE3AB5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325914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B49BD-D8C9-4576-B262-0EB76DE3AB5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404823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B49BD-D8C9-4576-B262-0EB76DE3AB5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192814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B49BD-D8C9-4576-B262-0EB76DE3AB5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43873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B49BD-D8C9-4576-B262-0EB76DE3AB59}"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409882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B49BD-D8C9-4576-B262-0EB76DE3AB59}"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376289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B49BD-D8C9-4576-B262-0EB76DE3AB59}"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298787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B49BD-D8C9-4576-B262-0EB76DE3AB59}"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18355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B49BD-D8C9-4576-B262-0EB76DE3AB59}"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75486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B49BD-D8C9-4576-B262-0EB76DE3AB59}"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88041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B49BD-D8C9-4576-B262-0EB76DE3AB59}"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9ABB5-452F-42D6-B40A-88C9C92BFB5D}" type="slidenum">
              <a:rPr lang="en-US" smtClean="0"/>
              <a:t>‹#›</a:t>
            </a:fld>
            <a:endParaRPr lang="en-US"/>
          </a:p>
        </p:txBody>
      </p:sp>
    </p:spTree>
    <p:extLst>
      <p:ext uri="{BB962C8B-B14F-4D97-AF65-F5344CB8AC3E}">
        <p14:creationId xmlns:p14="http://schemas.microsoft.com/office/powerpoint/2010/main" val="11644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49BD-D8C9-4576-B262-0EB76DE3AB59}" type="datetimeFigureOut">
              <a:rPr lang="en-US" smtClean="0"/>
              <a:t>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ABB5-452F-42D6-B40A-88C9C92BFB5D}" type="slidenum">
              <a:rPr lang="en-US" smtClean="0"/>
              <a:t>‹#›</a:t>
            </a:fld>
            <a:endParaRPr lang="en-US"/>
          </a:p>
        </p:txBody>
      </p:sp>
    </p:spTree>
    <p:extLst>
      <p:ext uri="{BB962C8B-B14F-4D97-AF65-F5344CB8AC3E}">
        <p14:creationId xmlns:p14="http://schemas.microsoft.com/office/powerpoint/2010/main" val="230827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Abstract</a:t>
            </a:r>
            <a:endParaRPr lang="en-US" sz="7200" dirty="0"/>
          </a:p>
        </p:txBody>
      </p:sp>
    </p:spTree>
    <p:extLst>
      <p:ext uri="{BB962C8B-B14F-4D97-AF65-F5344CB8AC3E}">
        <p14:creationId xmlns:p14="http://schemas.microsoft.com/office/powerpoint/2010/main" val="398932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C-RANs in 5G networks</a:t>
            </a:r>
            <a:endParaRPr lang="en-US" b="1" dirty="0"/>
          </a:p>
        </p:txBody>
      </p:sp>
      <p:sp>
        <p:nvSpPr>
          <p:cNvPr id="3" name="Content Placeholder 2"/>
          <p:cNvSpPr>
            <a:spLocks noGrp="1"/>
          </p:cNvSpPr>
          <p:nvPr>
            <p:ph idx="1"/>
          </p:nvPr>
        </p:nvSpPr>
        <p:spPr/>
        <p:txBody>
          <a:bodyPr/>
          <a:lstStyle/>
          <a:p>
            <a:r>
              <a:rPr lang="en-US" dirty="0" smtClean="0"/>
              <a:t>An easy network management: C-RANs  facilitate on-demand installation of virtual resources and execute cloud based resources that dynamically manage interference , traffic, load balance, mobility and do coordinated signal processing.</a:t>
            </a:r>
          </a:p>
          <a:p>
            <a:r>
              <a:rPr lang="en-US" dirty="0" smtClean="0"/>
              <a:t>Reduce cost: The deployment of C-RANs involves less cost.</a:t>
            </a:r>
          </a:p>
          <a:p>
            <a:r>
              <a:rPr lang="en-US" dirty="0" smtClean="0"/>
              <a:t>Save energy of UEs and MBS: C-RANs allow UEs and MBSs to offload their energy consuming tasks to a nearby cloud, which saves energy of UEs and MBSs.</a:t>
            </a:r>
          </a:p>
          <a:p>
            <a:r>
              <a:rPr lang="en-US" dirty="0" smtClean="0"/>
              <a:t>Improved spectrum equipment: A C-RAN enables sharing of </a:t>
            </a:r>
            <a:r>
              <a:rPr lang="en-US" i="1" dirty="0" smtClean="0"/>
              <a:t>Channel State Information</a:t>
            </a:r>
            <a:r>
              <a:rPr lang="en-US" dirty="0" smtClean="0"/>
              <a:t>(CSI), traffic data, and control information.</a:t>
            </a:r>
            <a:r>
              <a:rPr lang="en-US" i="1" dirty="0" smtClean="0"/>
              <a:t> </a:t>
            </a:r>
            <a:r>
              <a:rPr lang="en-US" dirty="0" smtClean="0"/>
              <a:t> </a:t>
            </a:r>
            <a:endParaRPr lang="en-US" dirty="0"/>
          </a:p>
        </p:txBody>
      </p:sp>
    </p:spTree>
    <p:extLst>
      <p:ext uri="{BB962C8B-B14F-4D97-AF65-F5344CB8AC3E}">
        <p14:creationId xmlns:p14="http://schemas.microsoft.com/office/powerpoint/2010/main" val="426017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issues</a:t>
            </a:r>
            <a:endParaRPr lang="en-US" b="1" dirty="0"/>
          </a:p>
        </p:txBody>
      </p:sp>
      <p:sp>
        <p:nvSpPr>
          <p:cNvPr id="3" name="Content Placeholder 2"/>
          <p:cNvSpPr>
            <a:spLocks noGrp="1"/>
          </p:cNvSpPr>
          <p:nvPr>
            <p:ph idx="1"/>
          </p:nvPr>
        </p:nvSpPr>
        <p:spPr/>
        <p:txBody>
          <a:bodyPr/>
          <a:lstStyle/>
          <a:p>
            <a:pPr marL="0" indent="0">
              <a:buNone/>
            </a:pPr>
            <a:r>
              <a:rPr lang="en-US" dirty="0" smtClean="0"/>
              <a:t>Transferring data from data layer to the control layer is a crucial step based  on the functions of a MBS that has to sent to a cloud, resulting in the minimal data movement in the network. The security and privacy issues involved in the cloud computing effect C-RANs, and hence, the development of a C-RANs has to deal with inherent challenges associated with the cloud and the wireless cellular communication simultaneously.</a:t>
            </a:r>
            <a:endParaRPr lang="en-US" dirty="0"/>
          </a:p>
        </p:txBody>
      </p:sp>
    </p:spTree>
    <p:extLst>
      <p:ext uri="{BB962C8B-B14F-4D97-AF65-F5344CB8AC3E}">
        <p14:creationId xmlns:p14="http://schemas.microsoft.com/office/powerpoint/2010/main" val="45795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Cloud Computing Architecture is a broad and comprehensive modern concept, which includes the possibility to use the cloud to store large amounts of various data and applications, and providing them on demand, it is also the use of storage internet applications, as for example e-mails, it is the seamless access to powerful hardware, servers, storage and software technologies offered by datacenters without embedding significant investment to own infrastructure, software and hardware.</a:t>
            </a:r>
          </a:p>
          <a:p>
            <a:r>
              <a:rPr lang="en-US" dirty="0" smtClean="0"/>
              <a:t>In this section, we will discuss cloud-based architectures or cloud-based radio access networks(C-RANS) for 5G networks. A detailed review of C-RANS is given below:</a:t>
            </a:r>
            <a:endParaRPr lang="en-US" dirty="0"/>
          </a:p>
        </p:txBody>
      </p:sp>
    </p:spTree>
    <p:extLst>
      <p:ext uri="{BB962C8B-B14F-4D97-AF65-F5344CB8AC3E}">
        <p14:creationId xmlns:p14="http://schemas.microsoft.com/office/powerpoint/2010/main" val="34289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C-RAN</a:t>
            </a:r>
            <a:endParaRPr lang="en-US" b="1" dirty="0"/>
          </a:p>
        </p:txBody>
      </p:sp>
      <p:sp>
        <p:nvSpPr>
          <p:cNvPr id="3" name="Content Placeholder 2"/>
          <p:cNvSpPr>
            <a:spLocks noGrp="1"/>
          </p:cNvSpPr>
          <p:nvPr>
            <p:ph idx="1"/>
          </p:nvPr>
        </p:nvSpPr>
        <p:spPr/>
        <p:txBody>
          <a:bodyPr/>
          <a:lstStyle/>
          <a:p>
            <a:pPr marL="0" indent="0">
              <a:buNone/>
            </a:pPr>
            <a:r>
              <a:rPr lang="en-US" dirty="0" smtClean="0"/>
              <a:t>C-RAN (Cloud-RAN), sometimes referred to as Centralized-RAN, is a proposed architecture for future cellular networks. It was first introduced by China Mobile Research Institute in April 2010 in Beijing, China, 9 years after it was disclosed in patent applications filed by U.S. companies. Simply speaking, C-RAN is a centralized, cloud computing-based architecture for radio access networks that supports 2G, 3G, 4G and future wireless communication standards. Its name comes from the four 'C's in the main characteristics of C-RAN system, "Clean, Centralized processing, Collaborative radio, and a real-time Cloud Radio Access Network".</a:t>
            </a:r>
            <a:endParaRPr lang="en-US" dirty="0"/>
          </a:p>
        </p:txBody>
      </p:sp>
    </p:spTree>
    <p:extLst>
      <p:ext uri="{BB962C8B-B14F-4D97-AF65-F5344CB8AC3E}">
        <p14:creationId xmlns:p14="http://schemas.microsoft.com/office/powerpoint/2010/main" val="403840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Evolving the radio access network architecture</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Mobile broadband is approaching a point where </a:t>
            </a:r>
            <a:r>
              <a:rPr lang="en-US" dirty="0" smtClean="0"/>
              <a:t>cellular infrastructure </a:t>
            </a:r>
            <a:r>
              <a:rPr lang="en-US" dirty="0"/>
              <a:t>–originally designed </a:t>
            </a:r>
            <a:r>
              <a:rPr lang="en-US" dirty="0" smtClean="0"/>
              <a:t>for mobile telephony.</a:t>
            </a:r>
          </a:p>
          <a:p>
            <a:r>
              <a:rPr lang="en-US" dirty="0"/>
              <a:t>This evolution is being driven by both the evolution of 4G and the coming introduction of </a:t>
            </a:r>
            <a:r>
              <a:rPr lang="en-US" dirty="0" smtClean="0"/>
              <a:t>5G.</a:t>
            </a:r>
          </a:p>
          <a:p>
            <a:r>
              <a:rPr lang="en-US" dirty="0" smtClean="0"/>
              <a:t>In </a:t>
            </a:r>
            <a:r>
              <a:rPr lang="en-US" dirty="0"/>
              <a:t>essence, the main challenges for mobile network infrastructure to meet this need over the </a:t>
            </a:r>
            <a:r>
              <a:rPr lang="en-US" dirty="0" smtClean="0"/>
              <a:t>next three </a:t>
            </a:r>
            <a:r>
              <a:rPr lang="en-US" dirty="0"/>
              <a:t>to five years will be to:</a:t>
            </a:r>
            <a:r>
              <a:rPr lang="en-US" dirty="0" smtClean="0"/>
              <a:t>    </a:t>
            </a:r>
          </a:p>
          <a:p>
            <a:pPr marL="0" indent="0">
              <a:buNone/>
            </a:pPr>
            <a:r>
              <a:rPr lang="en-US" dirty="0"/>
              <a:t> </a:t>
            </a:r>
            <a:r>
              <a:rPr lang="en-US" dirty="0" smtClean="0"/>
              <a:t>                                                              </a:t>
            </a:r>
            <a:br>
              <a:rPr lang="en-US" dirty="0" smtClean="0"/>
            </a:br>
            <a:r>
              <a:rPr lang="en-US" dirty="0" smtClean="0"/>
              <a:t>           1. manage large amounts of new spectrum.        </a:t>
            </a:r>
          </a:p>
          <a:p>
            <a:pPr marL="0" indent="0">
              <a:buNone/>
            </a:pPr>
            <a:r>
              <a:rPr lang="en-US" dirty="0"/>
              <a:t> </a:t>
            </a:r>
            <a:r>
              <a:rPr lang="en-US" dirty="0" smtClean="0"/>
              <a:t>          2. deploy new sites to support new use cases.</a:t>
            </a:r>
          </a:p>
          <a:p>
            <a:pPr marL="0" indent="0">
              <a:buNone/>
            </a:pPr>
            <a:r>
              <a:rPr lang="en-US" dirty="0"/>
              <a:t> </a:t>
            </a:r>
            <a:r>
              <a:rPr lang="en-US" dirty="0" smtClean="0"/>
              <a:t>          3. develop efficient hardware and software solutions which are both    </a:t>
            </a:r>
          </a:p>
          <a:p>
            <a:pPr marL="0" indent="0">
              <a:buNone/>
            </a:pPr>
            <a:r>
              <a:rPr lang="en-US" dirty="0"/>
              <a:t> </a:t>
            </a:r>
            <a:r>
              <a:rPr lang="en-US" dirty="0" smtClean="0"/>
              <a:t>           an energy and cost perspective. </a:t>
            </a:r>
          </a:p>
          <a:p>
            <a:pPr marL="0" indent="0">
              <a:buNone/>
            </a:pPr>
            <a:r>
              <a:rPr lang="en-US" dirty="0" smtClean="0"/>
              <a:t>For this purpose the authors analyze on the RAN architecture associated to current Radio Access Technologies (mainly LTE) and envisaged future 5G technology. 	</a:t>
            </a:r>
          </a:p>
          <a:p>
            <a:pPr marL="0" indent="0">
              <a:buNone/>
            </a:pPr>
            <a:endParaRPr lang="en-US" dirty="0"/>
          </a:p>
        </p:txBody>
      </p:sp>
    </p:spTree>
    <p:extLst>
      <p:ext uri="{BB962C8B-B14F-4D97-AF65-F5344CB8AC3E}">
        <p14:creationId xmlns:p14="http://schemas.microsoft.com/office/powerpoint/2010/main" val="18141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of a C-RAN for 5G networks</a:t>
            </a:r>
            <a:endParaRPr lang="en-US" b="1" dirty="0"/>
          </a:p>
        </p:txBody>
      </p:sp>
      <p:sp>
        <p:nvSpPr>
          <p:cNvPr id="3" name="Content Placeholder 2"/>
          <p:cNvSpPr>
            <a:spLocks noGrp="1"/>
          </p:cNvSpPr>
          <p:nvPr>
            <p:ph idx="1"/>
          </p:nvPr>
        </p:nvSpPr>
        <p:spPr/>
        <p:txBody>
          <a:bodyPr/>
          <a:lstStyle/>
          <a:p>
            <a:r>
              <a:rPr lang="en-US" dirty="0" smtClean="0"/>
              <a:t>There are 2 architectures of C-RAN proposed by the authors. They are: </a:t>
            </a:r>
          </a:p>
          <a:p>
            <a:pPr marL="0" indent="0">
              <a:buNone/>
            </a:pPr>
            <a:r>
              <a:rPr lang="en-US" dirty="0"/>
              <a:t> </a:t>
            </a:r>
            <a:r>
              <a:rPr lang="en-US" dirty="0" smtClean="0"/>
              <a:t>     1. Two-layered architecture,</a:t>
            </a:r>
          </a:p>
          <a:p>
            <a:pPr marL="0" indent="0">
              <a:buNone/>
            </a:pPr>
            <a:r>
              <a:rPr lang="en-US" dirty="0"/>
              <a:t> </a:t>
            </a:r>
            <a:r>
              <a:rPr lang="en-US" dirty="0" smtClean="0"/>
              <a:t>     2.Three layered architecture. </a:t>
            </a:r>
          </a:p>
          <a:p>
            <a:pPr marL="0" indent="0">
              <a:buNone/>
            </a:pPr>
            <a:r>
              <a:rPr lang="en-US" dirty="0" smtClean="0"/>
              <a:t> </a:t>
            </a:r>
          </a:p>
          <a:p>
            <a:pPr marL="0" indent="0">
              <a:buNone/>
            </a:pPr>
            <a:r>
              <a:rPr lang="en-US" dirty="0" smtClean="0"/>
              <a:t>We are going to describe about these architecture below:</a:t>
            </a:r>
          </a:p>
          <a:p>
            <a:endParaRPr lang="en-US" dirty="0"/>
          </a:p>
        </p:txBody>
      </p:sp>
    </p:spTree>
    <p:extLst>
      <p:ext uri="{BB962C8B-B14F-4D97-AF65-F5344CB8AC3E}">
        <p14:creationId xmlns:p14="http://schemas.microsoft.com/office/powerpoint/2010/main" val="11829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2-layered C-RAN architectures</a:t>
            </a:r>
            <a:endParaRPr lang="en-US" b="1" dirty="0"/>
          </a:p>
        </p:txBody>
      </p:sp>
      <p:sp>
        <p:nvSpPr>
          <p:cNvPr id="3" name="Content Placeholder 2"/>
          <p:cNvSpPr>
            <a:spLocks noGrp="1"/>
          </p:cNvSpPr>
          <p:nvPr>
            <p:ph idx="1"/>
          </p:nvPr>
        </p:nvSpPr>
        <p:spPr>
          <a:xfrm>
            <a:off x="838200" y="1825625"/>
            <a:ext cx="10515600" cy="5032375"/>
          </a:xfrm>
        </p:spPr>
        <p:txBody>
          <a:bodyPr>
            <a:normAutofit/>
          </a:bodyPr>
          <a:lstStyle/>
          <a:p>
            <a:pPr marL="0" indent="0">
              <a:buNone/>
            </a:pPr>
            <a:r>
              <a:rPr lang="en-US" dirty="0" smtClean="0"/>
              <a:t>The authors provided two C-RAN architectures based on the division of functionalities of a Mobile Broadband System(MBS).</a:t>
            </a:r>
          </a:p>
          <a:p>
            <a:pPr marL="0" indent="0">
              <a:buNone/>
            </a:pPr>
            <a:endParaRPr lang="en-US" dirty="0"/>
          </a:p>
          <a:p>
            <a:pPr marL="514350" indent="-514350">
              <a:buAutoNum type="arabicPeriod"/>
            </a:pPr>
            <a:r>
              <a:rPr lang="en-US" u="sng" dirty="0" smtClean="0"/>
              <a:t>Full Centralized C-RAN </a:t>
            </a:r>
            <a:r>
              <a:rPr lang="en-US" dirty="0" smtClean="0"/>
              <a:t>: Where a Baseband Unit(BBU) and all other higher level functionalities of a MBS are located in the cloud while a Remote Radio Head(RRH) is only located in the MBS.</a:t>
            </a:r>
          </a:p>
          <a:p>
            <a:pPr marL="514350" indent="-514350">
              <a:buAutoNum type="arabicPeriod"/>
            </a:pPr>
            <a:r>
              <a:rPr lang="en-US" u="sng" dirty="0" smtClean="0"/>
              <a:t>Partially centralized C-RAN </a:t>
            </a:r>
            <a:r>
              <a:rPr lang="en-US" dirty="0" smtClean="0"/>
              <a:t>: Where a RRH and some of the functionalities of a BBU are located in the MBS while all the remaining functions of the BBU and higher level functionalities of the MBS are located in the cloud. Thus the authors proposed the use of only two layers, namely a control layer and a data layer.</a:t>
            </a:r>
          </a:p>
          <a:p>
            <a:pPr marL="514350" indent="-514350">
              <a:buAutoNum type="arabicPeriod"/>
            </a:pPr>
            <a:endParaRPr lang="en-US" dirty="0"/>
          </a:p>
        </p:txBody>
      </p:sp>
    </p:spTree>
    <p:extLst>
      <p:ext uri="{BB962C8B-B14F-4D97-AF65-F5344CB8AC3E}">
        <p14:creationId xmlns:p14="http://schemas.microsoft.com/office/powerpoint/2010/main" val="50250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Data Layer</a:t>
            </a:r>
            <a:r>
              <a:rPr lang="en-US" dirty="0" smtClean="0"/>
              <a:t>-It contains heterogeneous physical resources(e.g., radio interface equipment)  and perform signal processing tasks(e.g., channel decoding, </a:t>
            </a:r>
            <a:r>
              <a:rPr lang="en-US" dirty="0" err="1" smtClean="0"/>
              <a:t>demultiplexing</a:t>
            </a:r>
            <a:r>
              <a:rPr lang="en-US" dirty="0" smtClean="0"/>
              <a:t> and fast </a:t>
            </a:r>
            <a:r>
              <a:rPr lang="en-US" dirty="0" err="1" smtClean="0"/>
              <a:t>fourier</a:t>
            </a:r>
            <a:r>
              <a:rPr lang="en-US" dirty="0" smtClean="0"/>
              <a:t> transformation).</a:t>
            </a:r>
          </a:p>
          <a:p>
            <a:pPr marL="0" indent="0">
              <a:buNone/>
            </a:pPr>
            <a:r>
              <a:rPr lang="en-US" b="1" dirty="0" smtClean="0"/>
              <a:t>Control Layer- </a:t>
            </a:r>
            <a:r>
              <a:rPr lang="en-US" dirty="0" smtClean="0"/>
              <a:t>It performs baseband processing and resource management(application delivery, </a:t>
            </a:r>
            <a:r>
              <a:rPr lang="en-US" dirty="0" err="1" smtClean="0"/>
              <a:t>QoS</a:t>
            </a:r>
            <a:r>
              <a:rPr lang="en-US" dirty="0" smtClean="0"/>
              <a:t>, real-time communication, seamless mobility, network management, regulation and power control ). </a:t>
            </a:r>
            <a:endParaRPr lang="en-US" dirty="0"/>
          </a:p>
        </p:txBody>
      </p:sp>
    </p:spTree>
    <p:extLst>
      <p:ext uri="{BB962C8B-B14F-4D97-AF65-F5344CB8AC3E}">
        <p14:creationId xmlns:p14="http://schemas.microsoft.com/office/powerpoint/2010/main" val="234006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3-layered C-RAN architectures</a:t>
            </a:r>
            <a:endParaRPr lang="en-US" b="1" dirty="0"/>
          </a:p>
        </p:txBody>
      </p:sp>
      <p:sp>
        <p:nvSpPr>
          <p:cNvPr id="3" name="Content Placeholder 2"/>
          <p:cNvSpPr>
            <a:spLocks noGrp="1"/>
          </p:cNvSpPr>
          <p:nvPr>
            <p:ph idx="1"/>
          </p:nvPr>
        </p:nvSpPr>
        <p:spPr/>
        <p:txBody>
          <a:bodyPr/>
          <a:lstStyle/>
          <a:p>
            <a:pPr marL="0" indent="0">
              <a:buNone/>
            </a:pPr>
            <a:r>
              <a:rPr lang="en-US" dirty="0" smtClean="0"/>
              <a:t>The full centralized C-RAN architecture has some disadvantages, as : continuous exchange of raw baseband samples between the data and the control layers. In order to remove this disadvantages, ‘Liu’ proposed </a:t>
            </a:r>
            <a:r>
              <a:rPr lang="en-US" i="1" dirty="0" smtClean="0"/>
              <a:t>convergence of cloud and cellular systems</a:t>
            </a:r>
            <a:r>
              <a:rPr lang="en-US" dirty="0" smtClean="0"/>
              <a:t>(CONCERT). In this architecture, one more layer, called a software defined service layer, is introduced at the top of the control layer. The functioning of the layers in CONCERT is as follows:</a:t>
            </a:r>
          </a:p>
          <a:p>
            <a:pPr marL="0" indent="0">
              <a:buNone/>
            </a:pPr>
            <a:r>
              <a:rPr lang="en-US" dirty="0" smtClean="0"/>
              <a:t>1.</a:t>
            </a:r>
            <a:r>
              <a:rPr lang="en-US" b="1" dirty="0" smtClean="0"/>
              <a:t> Data layer: </a:t>
            </a:r>
            <a:r>
              <a:rPr lang="en-US" dirty="0" smtClean="0"/>
              <a:t>is identical to the full centralized C-RAN’s data layer, having RRH’s with less powerful computational resources for application level computations.</a:t>
            </a:r>
          </a:p>
          <a:p>
            <a:pPr marL="0" indent="0">
              <a:buNone/>
            </a:pPr>
            <a:endParaRPr lang="en-US" dirty="0"/>
          </a:p>
        </p:txBody>
      </p:sp>
    </p:spTree>
    <p:extLst>
      <p:ext uri="{BB962C8B-B14F-4D97-AF65-F5344CB8AC3E}">
        <p14:creationId xmlns:p14="http://schemas.microsoft.com/office/powerpoint/2010/main" val="183006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2. </a:t>
            </a:r>
            <a:r>
              <a:rPr lang="en-US" b="1" dirty="0" smtClean="0"/>
              <a:t>Control layer: </a:t>
            </a:r>
            <a:r>
              <a:rPr lang="en-US" dirty="0" smtClean="0"/>
              <a:t>The control layer coordinates with the data layer resources and present the, as virtual resources to the software defined service layer. The control layer provides a few services as: radio interfacing management, wired networking management and location-aware computing management to the data layer.</a:t>
            </a:r>
          </a:p>
          <a:p>
            <a:pPr marL="0" indent="0">
              <a:buNone/>
            </a:pPr>
            <a:r>
              <a:rPr lang="en-US" dirty="0" smtClean="0"/>
              <a:t>3. </a:t>
            </a:r>
            <a:r>
              <a:rPr lang="en-US" b="1" dirty="0" smtClean="0"/>
              <a:t>Software-defined services layer: </a:t>
            </a:r>
            <a:r>
              <a:rPr lang="en-US" dirty="0" smtClean="0"/>
              <a:t>works as a virtual BS and provides services(e.g., application delivery, </a:t>
            </a:r>
            <a:r>
              <a:rPr lang="en-US" dirty="0" err="1" smtClean="0"/>
              <a:t>QoS</a:t>
            </a:r>
            <a:r>
              <a:rPr lang="en-US" dirty="0" smtClean="0"/>
              <a:t>, real time communication, seamless mobility, security, network management, regulation and power control) to the data layer.</a:t>
            </a:r>
            <a:endParaRPr lang="en-US" dirty="0"/>
          </a:p>
        </p:txBody>
      </p:sp>
    </p:spTree>
    <p:extLst>
      <p:ext uri="{BB962C8B-B14F-4D97-AF65-F5344CB8AC3E}">
        <p14:creationId xmlns:p14="http://schemas.microsoft.com/office/powerpoint/2010/main" val="327486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887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Abstract</vt:lpstr>
      <vt:lpstr>Introduction</vt:lpstr>
      <vt:lpstr>C-RAN</vt:lpstr>
      <vt:lpstr>Evolving the radio access network architecture</vt:lpstr>
      <vt:lpstr>Architecture of a C-RAN for 5G networks</vt:lpstr>
      <vt:lpstr>2-layered C-RAN architectures</vt:lpstr>
      <vt:lpstr>PowerPoint Presentation</vt:lpstr>
      <vt:lpstr>3-layered C-RAN architectures</vt:lpstr>
      <vt:lpstr>PowerPoint Presentation</vt:lpstr>
      <vt:lpstr>Advantages of C-RANs in 5G networks</vt:lpstr>
      <vt:lpstr>Open issues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Architectures</dc:title>
  <dc:creator>Aditya Chakma</dc:creator>
  <cp:lastModifiedBy>hp</cp:lastModifiedBy>
  <cp:revision>23</cp:revision>
  <dcterms:created xsi:type="dcterms:W3CDTF">2019-02-10T15:34:06Z</dcterms:created>
  <dcterms:modified xsi:type="dcterms:W3CDTF">2019-02-11T02:01:15Z</dcterms:modified>
</cp:coreProperties>
</file>