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1"/>
  </p:sldMasterIdLst>
  <p:sldIdLst>
    <p:sldId id="256" r:id="rId2"/>
    <p:sldId id="258" r:id="rId3"/>
    <p:sldId id="259" r:id="rId4"/>
    <p:sldId id="260" r:id="rId5"/>
    <p:sldId id="269" r:id="rId6"/>
    <p:sldId id="271" r:id="rId7"/>
    <p:sldId id="270" r:id="rId8"/>
    <p:sldId id="272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05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359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798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49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87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532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62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5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19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2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cl.us/Geospatial_data" TargetMode="External"/><Relationship Id="rId4" Type="http://schemas.openxmlformats.org/officeDocument/2006/relationships/hyperlink" Target="https://en.wikipedia.org/wiki/List_of_postal_codes_of_Canada:_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DE0FC-A4A4-4F64-AF31-D0715C32D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-107769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9B2977-F246-4958-9ED3-6ACF681FC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86" y="646514"/>
            <a:ext cx="11897584" cy="927309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Applied Data Science Capstone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2DB62-9B83-42AD-97BD-E5555085A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91" y="2758164"/>
            <a:ext cx="11155178" cy="1084075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Project: Finding the best location in Toronto for setting up an office (HUB) for a food delivery company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0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912-7AFA-4C6C-B629-B65F9DBB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" y="290146"/>
            <a:ext cx="11218985" cy="764931"/>
          </a:xfrm>
        </p:spPr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6AC3-C4D9-4362-B010-2166B9C0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2048608"/>
            <a:ext cx="11280531" cy="4519246"/>
          </a:xfrm>
        </p:spPr>
        <p:txBody>
          <a:bodyPr>
            <a:normAutofit/>
          </a:bodyPr>
          <a:lstStyle/>
          <a:p>
            <a:r>
              <a:rPr lang="en-US" sz="2000" dirty="0"/>
              <a:t>some of the data were lost while data pre-processing- which harms the project accuracy</a:t>
            </a:r>
          </a:p>
          <a:p>
            <a:r>
              <a:rPr lang="en-US" sz="2000" dirty="0"/>
              <a:t>If there were no limit then I might have got more list of </a:t>
            </a:r>
            <a:r>
              <a:rPr lang="en-US" sz="2000" dirty="0" err="1"/>
              <a:t>neighbourhoods</a:t>
            </a:r>
            <a:r>
              <a:rPr lang="en-US" sz="2000" dirty="0"/>
              <a:t> which finally would have helped to find more accurate results.	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8107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912-7AFA-4C6C-B629-B65F9DBB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7" y="290146"/>
            <a:ext cx="11218985" cy="764931"/>
          </a:xfrm>
        </p:spPr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6AC3-C4D9-4362-B010-2166B9C0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468316"/>
            <a:ext cx="11280531" cy="509953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912-7AFA-4C6C-B629-B65F9DBB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" y="290146"/>
            <a:ext cx="11218985" cy="764931"/>
          </a:xfrm>
        </p:spPr>
        <p:txBody>
          <a:bodyPr/>
          <a:lstStyle/>
          <a:p>
            <a:r>
              <a:rPr lang="en-GB" dirty="0"/>
              <a:t>Introduction/ Business Problem </a:t>
            </a:r>
          </a:p>
        </p:txBody>
      </p:sp>
      <p:pic>
        <p:nvPicPr>
          <p:cNvPr id="1026" name="Picture 2" descr="Image result for lieferando.de">
            <a:extLst>
              <a:ext uri="{FF2B5EF4-FFF2-40B4-BE49-F238E27FC236}">
                <a16:creationId xmlns:a16="http://schemas.microsoft.com/office/drawing/2014/main" id="{185B92D9-1E72-4818-A9D0-859C685983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316" y="1358333"/>
            <a:ext cx="3446584" cy="193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235B8-7C48-439A-8E68-E88A425DCA15}"/>
              </a:ext>
            </a:extLst>
          </p:cNvPr>
          <p:cNvSpPr txBox="1"/>
          <p:nvPr/>
        </p:nvSpPr>
        <p:spPr>
          <a:xfrm>
            <a:off x="553915" y="1756094"/>
            <a:ext cx="61223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Lieferando</a:t>
            </a:r>
            <a:r>
              <a:rPr lang="en-US" sz="2000" dirty="0"/>
              <a:t> is a Dutch dot-com company specialized in online food ordering and home delivery</a:t>
            </a:r>
          </a:p>
          <a:p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They are planning to set up an office in Toronto to deliver foods from restaurants to home</a:t>
            </a:r>
            <a:br>
              <a:rPr lang="en-US" sz="2000" dirty="0"/>
            </a:b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They want to use Data Science to fin the best location for their office </a:t>
            </a:r>
            <a:r>
              <a:rPr lang="en-GB" sz="2000" dirty="0"/>
              <a:t>set up</a:t>
            </a:r>
            <a:endParaRPr lang="en-US" sz="2000" dirty="0"/>
          </a:p>
        </p:txBody>
      </p:sp>
      <p:pic>
        <p:nvPicPr>
          <p:cNvPr id="1028" name="Picture 4" descr="Image result for toronto">
            <a:extLst>
              <a:ext uri="{FF2B5EF4-FFF2-40B4-BE49-F238E27FC236}">
                <a16:creationId xmlns:a16="http://schemas.microsoft.com/office/drawing/2014/main" id="{1E0C7938-C54B-461F-8024-28A5B59D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316" y="3810815"/>
            <a:ext cx="3464169" cy="19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912-7AFA-4C6C-B629-B65F9DBB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" y="290146"/>
            <a:ext cx="11218985" cy="764931"/>
          </a:xfrm>
        </p:spPr>
        <p:txBody>
          <a:bodyPr/>
          <a:lstStyle/>
          <a:p>
            <a:r>
              <a:rPr lang="en-GB" dirty="0"/>
              <a:t>Data Collection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47F227-9A19-4DB2-AF1F-E8583323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5008" y="1437542"/>
            <a:ext cx="3889129" cy="2496158"/>
          </a:xfrm>
          <a:prstGeom prst="rect">
            <a:avLst/>
          </a:prstGeom>
        </p:spPr>
      </p:pic>
      <p:pic>
        <p:nvPicPr>
          <p:cNvPr id="2050" name="Picture 2" descr="Image result for fourthsquare api">
            <a:extLst>
              <a:ext uri="{FF2B5EF4-FFF2-40B4-BE49-F238E27FC236}">
                <a16:creationId xmlns:a16="http://schemas.microsoft.com/office/drawing/2014/main" id="{5D77103F-966F-4218-9748-CEEEB330D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08" y="4246685"/>
            <a:ext cx="3889129" cy="228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4B0C65-37A3-4BDE-A11F-A08B47BE873A}"/>
              </a:ext>
            </a:extLst>
          </p:cNvPr>
          <p:cNvSpPr txBox="1"/>
          <p:nvPr/>
        </p:nvSpPr>
        <p:spPr>
          <a:xfrm>
            <a:off x="553915" y="1354016"/>
            <a:ext cx="623374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list of postal codes in Canada where the first letter is M is taken from </a:t>
            </a:r>
            <a:r>
              <a:rPr lang="en-US" sz="2000" dirty="0" err="1"/>
              <a:t>wikipedia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Basic information of borough , postcode and </a:t>
            </a:r>
            <a:r>
              <a:rPr lang="en-US" sz="2000" dirty="0" err="1"/>
              <a:t>neighbourhood</a:t>
            </a:r>
            <a:r>
              <a:rPr lang="en-US" sz="2000" dirty="0"/>
              <a:t> is gathered  from this webpage 	</a:t>
            </a:r>
          </a:p>
          <a:p>
            <a:r>
              <a:rPr lang="en-US" sz="2000" dirty="0"/>
              <a:t>	(</a:t>
            </a:r>
            <a:r>
              <a:rPr lang="en-US" sz="2000" dirty="0">
                <a:hlinkClick r:id="rId4"/>
              </a:rPr>
              <a:t>https://en.wikipedia.org/wiki/List_of_postal_codes_of      _Canada:_M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latitude and longitude coordinates of a given postal code is taken from this link (: </a:t>
            </a:r>
            <a:r>
              <a:rPr lang="en-US" sz="2000" dirty="0">
                <a:hlinkClick r:id="rId5"/>
              </a:rPr>
              <a:t>http://cocl.us/Geospatial_data</a:t>
            </a:r>
            <a:r>
              <a:rPr lang="en-US" sz="2000" dirty="0"/>
              <a:t>).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Information of </a:t>
            </a:r>
            <a:r>
              <a:rPr lang="en-US" sz="2000" dirty="0" err="1"/>
              <a:t>neighourhoods</a:t>
            </a:r>
            <a:r>
              <a:rPr lang="en-US" sz="2000" dirty="0"/>
              <a:t> of each postcode as well as borough in Toronto is taken from at </a:t>
            </a:r>
            <a:r>
              <a:rPr lang="en-US" sz="2000" dirty="0" err="1"/>
              <a:t>Fourthsquare</a:t>
            </a:r>
            <a:r>
              <a:rPr lang="en-US" sz="2000" dirty="0"/>
              <a:t> </a:t>
            </a:r>
            <a:r>
              <a:rPr lang="en-US" sz="2000" dirty="0" err="1"/>
              <a:t>APi</a:t>
            </a:r>
            <a:r>
              <a:rPr lang="en-US" sz="2000" dirty="0"/>
              <a:t> website (https://developer.foursquare.com/).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1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912-7AFA-4C6C-B629-B65F9DBB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" y="290146"/>
            <a:ext cx="11218985" cy="764931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6AC3-C4D9-4362-B010-2166B9C0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556240"/>
            <a:ext cx="11280531" cy="5099538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The whole work is divided into three sections. </a:t>
            </a:r>
            <a:br>
              <a:rPr lang="en-GB" sz="2800" dirty="0"/>
            </a:br>
            <a:endParaRPr lang="en-GB" sz="2800" dirty="0"/>
          </a:p>
          <a:p>
            <a:r>
              <a:rPr lang="en-US" sz="2800" dirty="0"/>
              <a:t>Step 1: Data importing and pre processing </a:t>
            </a:r>
          </a:p>
          <a:p>
            <a:r>
              <a:rPr lang="en-US" sz="2800" dirty="0"/>
              <a:t>Step 2: Using the Final </a:t>
            </a:r>
            <a:r>
              <a:rPr lang="en-US" sz="2800" dirty="0" err="1"/>
              <a:t>DataFrame</a:t>
            </a:r>
            <a:r>
              <a:rPr lang="en-US" sz="2800" dirty="0"/>
              <a:t> with </a:t>
            </a:r>
            <a:r>
              <a:rPr lang="en-US" sz="2800" dirty="0" err="1"/>
              <a:t>FourthSquare</a:t>
            </a:r>
            <a:r>
              <a:rPr lang="en-US" sz="2800" dirty="0"/>
              <a:t> API to extract maps</a:t>
            </a:r>
          </a:p>
          <a:p>
            <a:r>
              <a:rPr lang="en-US" sz="2800" dirty="0"/>
              <a:t>Step 3: Applying K-Means Clustering algorithm to cluster the restaurants </a:t>
            </a:r>
          </a:p>
          <a:p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16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912-7AFA-4C6C-B629-B65F9DBB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" y="290146"/>
            <a:ext cx="11218985" cy="764931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6AC3-C4D9-4362-B010-2166B9C0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556240"/>
            <a:ext cx="11280531" cy="50995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Step 1: Data Importing and Pre Processing  </a:t>
            </a:r>
          </a:p>
          <a:p>
            <a:endParaRPr lang="en-GB" sz="20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C13C5-33BA-4F5B-A146-C873B1ADF9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57" y="2743200"/>
            <a:ext cx="6491043" cy="29358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A1C212-E229-4509-95CA-762214608E4D}"/>
              </a:ext>
            </a:extLst>
          </p:cNvPr>
          <p:cNvSpPr/>
          <p:nvPr/>
        </p:nvSpPr>
        <p:spPr>
          <a:xfrm>
            <a:off x="615462" y="2743200"/>
            <a:ext cx="40356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1F1F1F"/>
                </a:solidFill>
                <a:latin typeface="+mj-lt"/>
                <a:ea typeface="Times New Roman" panose="02020603050405020304" pitchFamily="18" charset="0"/>
              </a:rPr>
              <a:t>The Latitude and Longitude columns of Geospatial Data is concatenated with our Toronto Postcode data frame. Final </a:t>
            </a:r>
            <a:r>
              <a:rPr lang="en-GB" sz="2000" dirty="0" err="1">
                <a:solidFill>
                  <a:srgbClr val="1F1F1F"/>
                </a:solidFill>
                <a:latin typeface="+mj-lt"/>
                <a:ea typeface="Times New Roman" panose="02020603050405020304" pitchFamily="18" charset="0"/>
              </a:rPr>
              <a:t>dataframe</a:t>
            </a:r>
            <a:r>
              <a:rPr lang="en-GB" sz="2000" dirty="0">
                <a:solidFill>
                  <a:srgbClr val="1F1F1F"/>
                </a:solidFill>
                <a:latin typeface="+mj-lt"/>
                <a:ea typeface="Times New Roman" panose="02020603050405020304" pitchFamily="18" charset="0"/>
              </a:rPr>
              <a:t> look like this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008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912-7AFA-4C6C-B629-B65F9DBB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" y="290146"/>
            <a:ext cx="11218985" cy="764931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6AC3-C4D9-4362-B010-2166B9C0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556240"/>
            <a:ext cx="11280531" cy="50995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Step 2: Using the Final </a:t>
            </a:r>
            <a:r>
              <a:rPr lang="en-US" sz="2800" dirty="0" err="1"/>
              <a:t>DataFrame</a:t>
            </a:r>
            <a:r>
              <a:rPr lang="en-US" sz="2800" dirty="0"/>
              <a:t> with </a:t>
            </a:r>
            <a:r>
              <a:rPr lang="en-US" sz="2800" dirty="0" err="1"/>
              <a:t>FourthSquare</a:t>
            </a:r>
            <a:r>
              <a:rPr lang="en-US" sz="2800" dirty="0"/>
              <a:t> API to Extract Maps</a:t>
            </a:r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  <p:pic>
        <p:nvPicPr>
          <p:cNvPr id="6" name="Picture 5" descr="C:\Users\saifu\AppData\Local\Microsoft\Windows\INetCache\Content.MSO\D34C09CB.tmp">
            <a:extLst>
              <a:ext uri="{FF2B5EF4-FFF2-40B4-BE49-F238E27FC236}">
                <a16:creationId xmlns:a16="http://schemas.microsoft.com/office/drawing/2014/main" id="{AF7083D1-9DB6-4226-88C0-B095B705AE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5" y="2371673"/>
            <a:ext cx="4935212" cy="21146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AA429-F9A1-4D14-9BEC-EAD08AD02049}"/>
              </a:ext>
            </a:extLst>
          </p:cNvPr>
          <p:cNvSpPr/>
          <p:nvPr/>
        </p:nvSpPr>
        <p:spPr>
          <a:xfrm>
            <a:off x="553915" y="4628862"/>
            <a:ext cx="62487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  <a:ea typeface="Calibri" panose="020F0502020204030204" pitchFamily="34" charset="0"/>
              </a:rPr>
              <a:t>A map of Toronto with neighbourhoods on top is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  <a:ea typeface="Calibri" panose="020F0502020204030204" pitchFamily="34" charset="0"/>
              </a:rPr>
              <a:t>This map shows </a:t>
            </a:r>
            <a:r>
              <a:rPr lang="en-GB" sz="2000" dirty="0" err="1">
                <a:latin typeface="+mj-lt"/>
                <a:ea typeface="Calibri" panose="020F0502020204030204" pitchFamily="34" charset="0"/>
              </a:rPr>
              <a:t>neighourhoods</a:t>
            </a:r>
            <a:r>
              <a:rPr lang="en-GB" sz="2000" dirty="0">
                <a:latin typeface="+mj-lt"/>
                <a:ea typeface="Calibri" panose="020F0502020204030204" pitchFamily="34" charset="0"/>
              </a:rPr>
              <a:t> of all the postcode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err="1">
                <a:latin typeface="+mj-lt"/>
              </a:rPr>
              <a:t>DataFrame</a:t>
            </a:r>
            <a:r>
              <a:rPr lang="en-GB" sz="2000" dirty="0">
                <a:latin typeface="+mj-lt"/>
              </a:rPr>
              <a:t> is further processes to find out the borough of highest number of neighbourhood’s- which is found North York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0F4298-8501-447D-9C0E-E174163010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08" y="3654842"/>
            <a:ext cx="4662854" cy="21148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31C6F2-2BC4-405F-9504-4E419CC83407}"/>
              </a:ext>
            </a:extLst>
          </p:cNvPr>
          <p:cNvSpPr/>
          <p:nvPr/>
        </p:nvSpPr>
        <p:spPr>
          <a:xfrm>
            <a:off x="7077808" y="2512355"/>
            <a:ext cx="46628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1F1F1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Then the </a:t>
            </a:r>
            <a:r>
              <a:rPr lang="en-GB" sz="2000" dirty="0" err="1">
                <a:solidFill>
                  <a:srgbClr val="1F1F1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dataframe</a:t>
            </a:r>
            <a:r>
              <a:rPr lang="en-GB" sz="2000" dirty="0">
                <a:solidFill>
                  <a:srgbClr val="1F1F1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is filtered by restaurant, since we need only the list of restaurants of North York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8486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912-7AFA-4C6C-B629-B65F9DBB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" y="290146"/>
            <a:ext cx="11218985" cy="764931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6AC3-C4D9-4362-B010-2166B9C0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556240"/>
            <a:ext cx="11280531" cy="50995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Step 2: Using the Final </a:t>
            </a:r>
            <a:r>
              <a:rPr lang="en-US" sz="2800" dirty="0" err="1"/>
              <a:t>DataFrame</a:t>
            </a:r>
            <a:r>
              <a:rPr lang="en-US" sz="2800" dirty="0"/>
              <a:t> with </a:t>
            </a:r>
            <a:r>
              <a:rPr lang="en-US" sz="2800" dirty="0" err="1"/>
              <a:t>FourthSquare</a:t>
            </a:r>
            <a:r>
              <a:rPr lang="en-US" sz="2800" dirty="0"/>
              <a:t> API to Extract Maps</a:t>
            </a:r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821E20-8126-48F2-ADC0-7398EF0959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46" y="2998169"/>
            <a:ext cx="5975839" cy="31388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087EF1-1149-4BEF-BD49-857BF40C22F1}"/>
              </a:ext>
            </a:extLst>
          </p:cNvPr>
          <p:cNvSpPr/>
          <p:nvPr/>
        </p:nvSpPr>
        <p:spPr>
          <a:xfrm>
            <a:off x="553915" y="2998169"/>
            <a:ext cx="46775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1F1F1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Then only the </a:t>
            </a:r>
            <a:r>
              <a:rPr lang="en-GB" sz="2400" dirty="0" err="1">
                <a:solidFill>
                  <a:srgbClr val="1F1F1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restautants</a:t>
            </a:r>
            <a:r>
              <a:rPr lang="en-GB" sz="2400" dirty="0">
                <a:solidFill>
                  <a:srgbClr val="1F1F1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of borough-</a:t>
            </a:r>
            <a:r>
              <a:rPr lang="en-GB" sz="2400" dirty="0" err="1">
                <a:solidFill>
                  <a:srgbClr val="1F1F1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NorthYork</a:t>
            </a:r>
            <a:r>
              <a:rPr lang="en-GB" sz="2400" dirty="0">
                <a:solidFill>
                  <a:srgbClr val="1F1F1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was created</a:t>
            </a:r>
            <a:r>
              <a:rPr lang="en-GB" sz="2000" dirty="0">
                <a:solidFill>
                  <a:srgbClr val="1F1F1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br>
              <a:rPr lang="en-GB" dirty="0">
                <a:solidFill>
                  <a:srgbClr val="1F1F1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65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912-7AFA-4C6C-B629-B65F9DBB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" y="290146"/>
            <a:ext cx="11218985" cy="764931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6AC3-C4D9-4362-B010-2166B9C0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556240"/>
            <a:ext cx="11280531" cy="50995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Step 3: Applying K-Means Clustering algorithm to cluster the restaurants </a:t>
            </a:r>
            <a:endParaRPr lang="en-GB" dirty="0"/>
          </a:p>
        </p:txBody>
      </p:sp>
      <p:pic>
        <p:nvPicPr>
          <p:cNvPr id="6" name="Picture 5" descr="C:\Users\saifu\AppData\Local\Microsoft\Windows\INetCache\Content.MSO\796BB8FC.tmp">
            <a:extLst>
              <a:ext uri="{FF2B5EF4-FFF2-40B4-BE49-F238E27FC236}">
                <a16:creationId xmlns:a16="http://schemas.microsoft.com/office/drawing/2014/main" id="{959017A4-7DB5-4A34-9EEC-746B909182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9874"/>
            <a:ext cx="5435648" cy="35844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9C45FF-9A43-4999-8168-B6E940F90ED0}"/>
              </a:ext>
            </a:extLst>
          </p:cNvPr>
          <p:cNvSpPr/>
          <p:nvPr/>
        </p:nvSpPr>
        <p:spPr>
          <a:xfrm>
            <a:off x="553915" y="2499874"/>
            <a:ext cx="48621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1F1F1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After executing K-Means Clustering algorithm, the output was visualized on Toronto map using folium library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5108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912-7AFA-4C6C-B629-B65F9DBB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" y="290146"/>
            <a:ext cx="11218985" cy="764931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9B793E-5ACB-4AA3-B3E2-52353A893D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96" y="1369367"/>
            <a:ext cx="7085746" cy="4149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4EDC36-815F-4402-A49F-AF8C6ECA6130}"/>
              </a:ext>
            </a:extLst>
          </p:cNvPr>
          <p:cNvSpPr/>
          <p:nvPr/>
        </p:nvSpPr>
        <p:spPr>
          <a:xfrm>
            <a:off x="339970" y="1369367"/>
            <a:ext cx="38363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+mj-lt"/>
              </a:rPr>
              <a:t>If we zoom in we see that the location of green clusters is 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Yonge Street , North York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 Even some of the red marked restaurants also Yonge Street.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619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126</TotalTime>
  <Words>464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Applied Data Science Capstone</vt:lpstr>
      <vt:lpstr>Introduction/ Business Problem </vt:lpstr>
      <vt:lpstr>Data Collection</vt:lpstr>
      <vt:lpstr>Methodology</vt:lpstr>
      <vt:lpstr>Methodology</vt:lpstr>
      <vt:lpstr>Methodology</vt:lpstr>
      <vt:lpstr>Methodology</vt:lpstr>
      <vt:lpstr>Methodology</vt:lpstr>
      <vt:lpstr>Results</vt:lpstr>
      <vt:lpstr>Discussion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Md Saiful Islam Sajol</dc:creator>
  <cp:lastModifiedBy>Md Saiful Islam Sajol</cp:lastModifiedBy>
  <cp:revision>10</cp:revision>
  <dcterms:created xsi:type="dcterms:W3CDTF">2019-12-14T11:27:49Z</dcterms:created>
  <dcterms:modified xsi:type="dcterms:W3CDTF">2019-12-14T13:34:24Z</dcterms:modified>
</cp:coreProperties>
</file>