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2" r:id="rId4"/>
    <p:sldId id="264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CBF6-54A4-47DE-9F0B-529487773511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F451-6532-4553-94E9-E8994FB58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 – Analog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4876800"/>
            <a:ext cx="6705600" cy="2239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Md. </a:t>
            </a:r>
            <a:r>
              <a:rPr lang="en-US" dirty="0" err="1" smtClean="0"/>
              <a:t>Saiful</a:t>
            </a:r>
            <a:r>
              <a:rPr lang="en-US" dirty="0" smtClean="0"/>
              <a:t> Islam </a:t>
            </a:r>
            <a:r>
              <a:rPr lang="en-US" dirty="0" err="1" smtClean="0"/>
              <a:t>Sajol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Matriculation no. 30042836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88344"/>
            <a:ext cx="14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by,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Submitted To: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AU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Prof.</a:t>
            </a:r>
            <a:r>
              <a:rPr kumimoji="0" lang="en-AU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Ulf </a:t>
            </a:r>
            <a:r>
              <a:rPr kumimoji="0" lang="en-AU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Witkowski</a:t>
            </a:r>
            <a:endParaRPr kumimoji="0" lang="en-AU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AU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South Westphalia University of Applied Sciences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AU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Soest</a:t>
            </a:r>
            <a:r>
              <a:rPr kumimoji="0" lang="en-AU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Campus</a:t>
            </a:r>
            <a:endParaRPr kumimoji="0" lang="en-AU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04" y="1600200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 </a:t>
            </a:r>
            <a:r>
              <a:rPr lang="en-US" sz="1800" dirty="0"/>
              <a:t>+</a:t>
            </a:r>
            <a:r>
              <a:rPr lang="en-US" sz="1800" dirty="0" smtClean="0"/>
              <a:t>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s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C</a:t>
            </a:r>
            <a:r>
              <a:rPr lang="en-US" sz="1800" baseline="30000" dirty="0" smtClean="0"/>
              <a:t>2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96" y="0"/>
            <a:ext cx="4072017" cy="219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964270" y="2130402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270" y="2159680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 +R</a:t>
            </a:r>
            <a:r>
              <a:rPr lang="en-US" baseline="30000" dirty="0"/>
              <a:t>2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baseline="30000" dirty="0"/>
              <a:t>2</a:t>
            </a:r>
            <a:r>
              <a:rPr lang="en-US" dirty="0"/>
              <a:t>+RR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sC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7177" y="1824004"/>
                <a:ext cx="58862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𝑉</m:t>
                          </m:r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𝑉𝑖𝑛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" y="1824004"/>
                <a:ext cx="588623" cy="6127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2765" y="2027938"/>
            <a:ext cx="12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8835" y="19750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7912" y="2895600"/>
                <a:ext cx="588623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/>
                          </m:ctrlPr>
                        </m:fPr>
                        <m:num>
                          <m:r>
                            <a:rPr lang="en-US" i="1"/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/>
                            <m:t>𝑉𝑖𝑛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2" y="2895600"/>
                <a:ext cx="588623" cy="6127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3346" y="3017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35257" y="289560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04033" y="3201998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R</a:t>
            </a:r>
            <a:r>
              <a:rPr lang="en-US" baseline="-25000" dirty="0"/>
              <a:t>3 </a:t>
            </a:r>
            <a:r>
              <a:rPr lang="en-US" dirty="0"/>
              <a:t>sC+R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+R</a:t>
            </a:r>
            <a:r>
              <a:rPr lang="en-US" baseline="30000" dirty="0"/>
              <a:t>2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 s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3"/>
          </p:cNvCxnSpPr>
          <p:nvPr/>
        </p:nvCxnSpPr>
        <p:spPr>
          <a:xfrm>
            <a:off x="903428" y="3201998"/>
            <a:ext cx="3273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7912" y="3962400"/>
                <a:ext cx="59259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𝑉𝑖𝑛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2" y="3962400"/>
                <a:ext cx="592598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541630" y="3962400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-RR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R</a:t>
            </a:r>
            <a:r>
              <a:rPr lang="en-US" baseline="-25000" dirty="0"/>
              <a:t>3 </a:t>
            </a:r>
            <a:r>
              <a:rPr lang="en-US" dirty="0" smtClean="0"/>
              <a:t>s 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03428" y="4331732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RR</a:t>
            </a:r>
            <a:r>
              <a:rPr lang="en-US" baseline="-25000" dirty="0"/>
              <a:t>1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R</a:t>
            </a:r>
            <a:r>
              <a:rPr lang="en-US" baseline="-25000" dirty="0"/>
              <a:t>3 </a:t>
            </a:r>
            <a:r>
              <a:rPr lang="en-US" dirty="0"/>
              <a:t>sC+R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 R</a:t>
            </a:r>
            <a:r>
              <a:rPr lang="en-US" baseline="-25000" dirty="0"/>
              <a:t>4</a:t>
            </a:r>
            <a:r>
              <a:rPr lang="en-US" dirty="0"/>
              <a:t> +R</a:t>
            </a:r>
            <a:r>
              <a:rPr lang="en-US" baseline="30000" dirty="0"/>
              <a:t>2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R</a:t>
            </a:r>
            <a:r>
              <a:rPr lang="en-US" baseline="-25000" dirty="0"/>
              <a:t>2  </a:t>
            </a:r>
            <a:r>
              <a:rPr lang="en-US" dirty="0"/>
              <a:t>R</a:t>
            </a:r>
            <a:r>
              <a:rPr lang="en-US" baseline="-25000" dirty="0"/>
              <a:t>4  </a:t>
            </a:r>
            <a:r>
              <a:rPr lang="en-US" dirty="0"/>
              <a:t>s</a:t>
            </a:r>
            <a:r>
              <a:rPr lang="en-US" baseline="30000" dirty="0"/>
              <a:t>2</a:t>
            </a:r>
            <a:r>
              <a:rPr lang="en-US" dirty="0"/>
              <a:t> C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0469" y="41470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76434" y="4331732"/>
            <a:ext cx="3645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97912" y="5181600"/>
                <a:ext cx="59259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𝑉𝑖𝑛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2" y="5181600"/>
                <a:ext cx="592598" cy="6127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664188" y="53033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653222" y="5181600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baseline="30000" dirty="0"/>
              <a:t>2 </a:t>
            </a:r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192" name="Rectangle 8191"/>
          <p:cNvSpPr/>
          <p:nvPr/>
        </p:nvSpPr>
        <p:spPr>
          <a:xfrm>
            <a:off x="946927" y="5482772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 R</a:t>
            </a:r>
            <a:r>
              <a:rPr lang="en-US" baseline="-25000" dirty="0"/>
              <a:t>1 </a:t>
            </a:r>
            <a:r>
              <a:rPr lang="en-US" dirty="0"/>
              <a:t>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3 </a:t>
            </a:r>
            <a:r>
              <a:rPr lang="en-US" dirty="0"/>
              <a:t>s C + R</a:t>
            </a:r>
            <a:r>
              <a:rPr lang="en-US" baseline="-25000" dirty="0"/>
              <a:t>2 </a:t>
            </a:r>
            <a:r>
              <a:rPr lang="en-US" dirty="0"/>
              <a:t>R</a:t>
            </a:r>
            <a:r>
              <a:rPr lang="en-US" baseline="-25000" dirty="0"/>
              <a:t>3 </a:t>
            </a:r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 + R</a:t>
            </a:r>
            <a:r>
              <a:rPr lang="en-US" baseline="30000" dirty="0"/>
              <a:t>2 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R</a:t>
            </a:r>
            <a:r>
              <a:rPr lang="en-US" baseline="-25000" dirty="0"/>
              <a:t>2</a:t>
            </a:r>
            <a:r>
              <a:rPr lang="en-US" dirty="0"/>
              <a:t> R</a:t>
            </a:r>
            <a:r>
              <a:rPr lang="en-US" baseline="-25000" dirty="0"/>
              <a:t>4 </a:t>
            </a:r>
            <a:r>
              <a:rPr lang="en-US" dirty="0"/>
              <a:t>s</a:t>
            </a:r>
            <a:r>
              <a:rPr lang="en-US" baseline="30000" dirty="0"/>
              <a:t>2 </a:t>
            </a:r>
            <a:r>
              <a:rPr lang="en-US" dirty="0"/>
              <a:t>C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8195" name="Straight Connector 8194"/>
          <p:cNvCxnSpPr/>
          <p:nvPr/>
        </p:nvCxnSpPr>
        <p:spPr>
          <a:xfrm flipV="1">
            <a:off x="946927" y="5482772"/>
            <a:ext cx="3777473" cy="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TextBox 8195"/>
          <p:cNvSpPr txBox="1"/>
          <p:nvPr/>
        </p:nvSpPr>
        <p:spPr>
          <a:xfrm>
            <a:off x="5486400" y="2130402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Notch (Band Reject Filter)</a:t>
            </a:r>
            <a:endParaRPr lang="en-US" dirty="0"/>
          </a:p>
        </p:txBody>
      </p:sp>
      <p:sp>
        <p:nvSpPr>
          <p:cNvPr id="8197" name="TextBox 8196"/>
          <p:cNvSpPr txBox="1"/>
          <p:nvPr/>
        </p:nvSpPr>
        <p:spPr>
          <a:xfrm>
            <a:off x="5486400" y="3211436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 Filter</a:t>
            </a:r>
            <a:endParaRPr lang="en-US" dirty="0"/>
          </a:p>
        </p:txBody>
      </p:sp>
      <p:sp>
        <p:nvSpPr>
          <p:cNvPr id="8198" name="TextBox 8197"/>
          <p:cNvSpPr txBox="1"/>
          <p:nvPr/>
        </p:nvSpPr>
        <p:spPr>
          <a:xfrm>
            <a:off x="5486400" y="4170312"/>
            <a:ext cx="16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 Filter</a:t>
            </a:r>
            <a:endParaRPr lang="en-US" dirty="0"/>
          </a:p>
        </p:txBody>
      </p:sp>
      <p:sp>
        <p:nvSpPr>
          <p:cNvPr id="8199" name="TextBox 8198"/>
          <p:cNvSpPr txBox="1"/>
          <p:nvPr/>
        </p:nvSpPr>
        <p:spPr>
          <a:xfrm>
            <a:off x="5534137" y="5279654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Pass Filter</a:t>
            </a:r>
            <a:endParaRPr lang="en-US" dirty="0"/>
          </a:p>
        </p:txBody>
      </p:sp>
      <p:sp>
        <p:nvSpPr>
          <p:cNvPr id="8202" name="Right Arrow 8201"/>
          <p:cNvSpPr/>
          <p:nvPr/>
        </p:nvSpPr>
        <p:spPr>
          <a:xfrm>
            <a:off x="4710752" y="2284400"/>
            <a:ext cx="62569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710752" y="3310464"/>
            <a:ext cx="62569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4710752" y="4294201"/>
            <a:ext cx="62569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4812088" y="5411798"/>
            <a:ext cx="62569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86000" cy="1112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Task 2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89" y="1066800"/>
            <a:ext cx="6520968" cy="209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34" y="3810000"/>
            <a:ext cx="6498056" cy="195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5" y="1295400"/>
            <a:ext cx="1398563" cy="153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836123"/>
            <a:ext cx="2667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frequency of the wanted</a:t>
            </a:r>
          </a:p>
          <a:p>
            <a:r>
              <a:rPr lang="en-US" dirty="0">
                <a:solidFill>
                  <a:prstClr val="black"/>
                </a:solidFill>
              </a:rPr>
              <a:t>signal, it is </a:t>
            </a:r>
            <a:r>
              <a:rPr lang="en-US" dirty="0" err="1">
                <a:solidFill>
                  <a:prstClr val="black"/>
                </a:solidFill>
              </a:rPr>
              <a:t>ftarget</a:t>
            </a:r>
            <a:r>
              <a:rPr lang="en-US" dirty="0">
                <a:solidFill>
                  <a:prstClr val="black"/>
                </a:solidFill>
              </a:rPr>
              <a:t> = 42KHz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200400" y="54102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4191000" y="32766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0557" y="3288268"/>
            <a:ext cx="5084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383" y="2563296"/>
            <a:ext cx="16618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voltage source</a:t>
            </a:r>
          </a:p>
          <a:p>
            <a:r>
              <a:rPr lang="en-US" dirty="0">
                <a:solidFill>
                  <a:prstClr val="black"/>
                </a:solidFill>
              </a:rPr>
              <a:t> generating the </a:t>
            </a:r>
          </a:p>
          <a:p>
            <a:r>
              <a:rPr lang="en-US" dirty="0">
                <a:solidFill>
                  <a:prstClr val="black"/>
                </a:solidFill>
              </a:rPr>
              <a:t>noisy signal.</a:t>
            </a:r>
          </a:p>
        </p:txBody>
      </p:sp>
    </p:spTree>
    <p:extLst>
      <p:ext uri="{BB962C8B-B14F-4D97-AF65-F5344CB8AC3E}">
        <p14:creationId xmlns:p14="http://schemas.microsoft.com/office/powerpoint/2010/main" val="13423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228600"/>
            <a:ext cx="3886200" cy="258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Solution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2610998" cy="190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2305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400"/>
            <a:ext cx="2468433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33624"/>
            <a:ext cx="2333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27" y="3334883"/>
            <a:ext cx="5890146" cy="253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0"/>
            <a:ext cx="25050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905000" y="2657475"/>
            <a:ext cx="228600" cy="847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867400" y="2609849"/>
            <a:ext cx="228600" cy="725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22" y="2517825"/>
            <a:ext cx="2033115" cy="112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5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48" y="0"/>
            <a:ext cx="5890146" cy="253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0680" y="990600"/>
            <a:ext cx="381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c</a:t>
            </a:r>
            <a:r>
              <a:rPr lang="en-US" dirty="0" smtClean="0"/>
              <a:t>=42kHz   and f</a:t>
            </a:r>
            <a:r>
              <a:rPr lang="en-US" baseline="-25000" dirty="0" smtClean="0"/>
              <a:t>c1</a:t>
            </a:r>
            <a:r>
              <a:rPr lang="en-US" dirty="0" smtClean="0"/>
              <a:t>=39kHz(arbitrary)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c2</a:t>
            </a:r>
            <a:r>
              <a:rPr lang="en-US" dirty="0" smtClean="0"/>
              <a:t>=f</a:t>
            </a:r>
            <a:r>
              <a:rPr lang="en-US" baseline="-25000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/f</a:t>
            </a:r>
            <a:r>
              <a:rPr lang="en-US" baseline="-25000" dirty="0" smtClean="0"/>
              <a:t>c1</a:t>
            </a:r>
            <a:r>
              <a:rPr lang="en-US" dirty="0" smtClean="0"/>
              <a:t>=42</a:t>
            </a:r>
            <a:r>
              <a:rPr lang="en-US" baseline="30000" dirty="0" smtClean="0"/>
              <a:t>2</a:t>
            </a:r>
            <a:r>
              <a:rPr lang="en-US" dirty="0" smtClean="0"/>
              <a:t>/39=45.23kHz</a:t>
            </a:r>
          </a:p>
          <a:p>
            <a:r>
              <a:rPr lang="en-US" dirty="0" err="1" smtClean="0"/>
              <a:t>Bandwidth,B</a:t>
            </a:r>
            <a:r>
              <a:rPr lang="en-US" dirty="0" smtClean="0"/>
              <a:t>=(45.23-39)kHz=6.231kHz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680" y="2362200"/>
            <a:ext cx="4419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Finding parameters of High pass Filter Side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/>
              <a:t>simplicity,</a:t>
            </a:r>
          </a:p>
          <a:p>
            <a:r>
              <a:rPr lang="en-US" dirty="0"/>
              <a:t>We select </a:t>
            </a:r>
            <a:r>
              <a:rPr lang="en-US" dirty="0" smtClean="0"/>
              <a:t>R</a:t>
            </a:r>
            <a:r>
              <a:rPr lang="en-US" baseline="-25000" dirty="0" smtClean="0"/>
              <a:t>B1</a:t>
            </a:r>
            <a:r>
              <a:rPr lang="en-US" dirty="0" smtClean="0"/>
              <a:t>=R</a:t>
            </a:r>
            <a:r>
              <a:rPr lang="en-US" baseline="-25000" dirty="0" smtClean="0"/>
              <a:t>A1</a:t>
            </a:r>
            <a:r>
              <a:rPr lang="en-US" dirty="0" smtClean="0"/>
              <a:t>=R</a:t>
            </a:r>
            <a:r>
              <a:rPr lang="en-US" baseline="-25000" dirty="0" smtClean="0"/>
              <a:t>2</a:t>
            </a:r>
            <a:r>
              <a:rPr lang="en-US" dirty="0" smtClean="0"/>
              <a:t>=3.9k</a:t>
            </a:r>
            <a:r>
              <a:rPr lang="el-GR" dirty="0" smtClean="0"/>
              <a:t>Ω</a:t>
            </a:r>
            <a:r>
              <a:rPr lang="en-US" dirty="0" smtClean="0"/>
              <a:t>  </a:t>
            </a:r>
            <a:r>
              <a:rPr lang="en-US" dirty="0"/>
              <a:t>(arbitrary)</a:t>
            </a:r>
          </a:p>
          <a:p>
            <a:r>
              <a:rPr lang="en-US" dirty="0"/>
              <a:t>F</a:t>
            </a:r>
            <a:r>
              <a:rPr lang="en-US" baseline="-25000" dirty="0"/>
              <a:t>c1</a:t>
            </a:r>
            <a:r>
              <a:rPr lang="en-US" dirty="0"/>
              <a:t>=1/(2*pie*RC)</a:t>
            </a:r>
          </a:p>
          <a:p>
            <a:r>
              <a:rPr lang="en-US" dirty="0"/>
              <a:t>C=1046pF ~1000pF (E-24 sequence)</a:t>
            </a:r>
          </a:p>
          <a:p>
            <a:r>
              <a:rPr lang="en-US" dirty="0"/>
              <a:t>C</a:t>
            </a:r>
            <a:r>
              <a:rPr lang="en-US" baseline="-25000" dirty="0"/>
              <a:t>A1</a:t>
            </a:r>
            <a:r>
              <a:rPr lang="en-US" dirty="0"/>
              <a:t>= C</a:t>
            </a:r>
            <a:r>
              <a:rPr lang="en-US" baseline="-25000" dirty="0"/>
              <a:t>B1</a:t>
            </a:r>
            <a:r>
              <a:rPr lang="en-US" dirty="0"/>
              <a:t> =C</a:t>
            </a:r>
            <a:r>
              <a:rPr lang="en-US" baseline="-25000" dirty="0"/>
              <a:t>1 = </a:t>
            </a:r>
            <a:r>
              <a:rPr lang="en-US" dirty="0"/>
              <a:t>1000pF</a:t>
            </a:r>
          </a:p>
          <a:p>
            <a:r>
              <a:rPr lang="en-US" dirty="0"/>
              <a:t>R1/R2=0.586 (from chart)</a:t>
            </a:r>
          </a:p>
          <a:p>
            <a:r>
              <a:rPr lang="en-US" dirty="0" smtClean="0"/>
              <a:t>R1=0.586*3.9k=2.285k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3472" y="2922158"/>
            <a:ext cx="400248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Finding parameters of Low pass Filter </a:t>
            </a:r>
            <a:r>
              <a:rPr lang="en-US" b="1" dirty="0" smtClean="0"/>
              <a:t>Side</a:t>
            </a:r>
            <a:endParaRPr lang="en-US" dirty="0"/>
          </a:p>
          <a:p>
            <a:r>
              <a:rPr lang="en-US" dirty="0"/>
              <a:t>For simplicity,</a:t>
            </a:r>
          </a:p>
          <a:p>
            <a:r>
              <a:rPr lang="en-US" dirty="0"/>
              <a:t>We select </a:t>
            </a:r>
            <a:r>
              <a:rPr lang="en-US" dirty="0" smtClean="0"/>
              <a:t>R</a:t>
            </a:r>
            <a:r>
              <a:rPr lang="en-US" baseline="-25000" dirty="0" smtClean="0"/>
              <a:t>B2</a:t>
            </a:r>
            <a:r>
              <a:rPr lang="en-US" dirty="0" smtClean="0"/>
              <a:t>=R</a:t>
            </a:r>
            <a:r>
              <a:rPr lang="en-US" baseline="-25000" dirty="0" smtClean="0"/>
              <a:t>A2</a:t>
            </a:r>
            <a:r>
              <a:rPr lang="en-US" dirty="0" smtClean="0"/>
              <a:t>=R</a:t>
            </a:r>
            <a:r>
              <a:rPr lang="en-US" baseline="-25000" dirty="0" smtClean="0"/>
              <a:t>4</a:t>
            </a:r>
            <a:r>
              <a:rPr lang="en-US" dirty="0" smtClean="0"/>
              <a:t>=3.9k</a:t>
            </a:r>
            <a:r>
              <a:rPr lang="el-GR" dirty="0" smtClean="0"/>
              <a:t>Ω</a:t>
            </a:r>
            <a:r>
              <a:rPr lang="en-US" dirty="0" smtClean="0"/>
              <a:t>  </a:t>
            </a:r>
            <a:r>
              <a:rPr lang="en-US" dirty="0"/>
              <a:t>(arbitrary)</a:t>
            </a:r>
          </a:p>
          <a:p>
            <a:r>
              <a:rPr lang="en-US" dirty="0"/>
              <a:t>F</a:t>
            </a:r>
            <a:r>
              <a:rPr lang="en-US" baseline="-25000" dirty="0"/>
              <a:t>c2</a:t>
            </a:r>
            <a:r>
              <a:rPr lang="en-US" dirty="0"/>
              <a:t>=1/(2*pie*RC)</a:t>
            </a:r>
          </a:p>
          <a:p>
            <a:r>
              <a:rPr lang="en-US" dirty="0"/>
              <a:t>C=902.25pF ~910pF (E-24 sequence)</a:t>
            </a:r>
          </a:p>
          <a:p>
            <a:r>
              <a:rPr lang="en-US" dirty="0"/>
              <a:t>C</a:t>
            </a:r>
            <a:r>
              <a:rPr lang="en-US" baseline="-25000" dirty="0"/>
              <a:t>A2</a:t>
            </a:r>
            <a:r>
              <a:rPr lang="en-US" dirty="0"/>
              <a:t>= C</a:t>
            </a:r>
            <a:r>
              <a:rPr lang="en-US" baseline="-25000" dirty="0"/>
              <a:t>B2</a:t>
            </a:r>
            <a:r>
              <a:rPr lang="en-US" dirty="0"/>
              <a:t> </a:t>
            </a:r>
            <a:r>
              <a:rPr lang="en-US" baseline="-25000" dirty="0"/>
              <a:t>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910pF</a:t>
            </a:r>
          </a:p>
          <a:p>
            <a:r>
              <a:rPr lang="en-US" dirty="0"/>
              <a:t>R3/R4=1 (from chart)</a:t>
            </a:r>
          </a:p>
          <a:p>
            <a:r>
              <a:rPr lang="en-US" dirty="0" smtClean="0"/>
              <a:t>R3=R4=3.9k</a:t>
            </a:r>
            <a:r>
              <a:rPr lang="el-GR" dirty="0"/>
              <a:t>Ω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3" y="4800599"/>
            <a:ext cx="4537113" cy="19677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82" y="6400801"/>
            <a:ext cx="3313690" cy="2876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816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92" y="0"/>
            <a:ext cx="7273186" cy="317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5" y="4648199"/>
            <a:ext cx="3690615" cy="18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4185" y="42636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Domain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384" y="2657873"/>
            <a:ext cx="3972309" cy="179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857" y="4648200"/>
            <a:ext cx="3951836" cy="18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4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243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Signal Processing – Analog Part</vt:lpstr>
      <vt:lpstr>Task 1</vt:lpstr>
      <vt:lpstr>Task 2</vt:lpstr>
      <vt:lpstr>Solution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sajol</dc:creator>
  <cp:lastModifiedBy>sajol</cp:lastModifiedBy>
  <cp:revision>38</cp:revision>
  <dcterms:created xsi:type="dcterms:W3CDTF">2018-12-09T21:33:26Z</dcterms:created>
  <dcterms:modified xsi:type="dcterms:W3CDTF">2018-12-10T12:22:12Z</dcterms:modified>
</cp:coreProperties>
</file>