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453" r:id="rId3"/>
    <p:sldId id="429" r:id="rId4"/>
    <p:sldId id="430" r:id="rId5"/>
    <p:sldId id="432" r:id="rId6"/>
    <p:sldId id="431" r:id="rId7"/>
    <p:sldId id="435" r:id="rId8"/>
    <p:sldId id="454" r:id="rId9"/>
    <p:sldId id="434" r:id="rId10"/>
    <p:sldId id="433" r:id="rId11"/>
    <p:sldId id="455" r:id="rId12"/>
    <p:sldId id="437" r:id="rId13"/>
    <p:sldId id="438" r:id="rId14"/>
    <p:sldId id="45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D4A50-3F01-4BD7-B9A0-B46840C47C1F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E702-535B-4514-A83D-DFD277E594C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8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23C0-443D-4ED1-A625-DF56E2C64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0703C-A933-49AF-AFDA-6C051DDF5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671B-FA56-48A0-B571-9B65A78A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21FF-55D8-48A0-B295-7F51A574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6FFE-1A1F-4D80-9E73-58F974E7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71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D91F-861F-4EE2-BEEE-B8D2C8C8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472BD-8A45-4F56-9CF0-ECF68AF69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7F3F-1612-4341-874D-222B28EB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71D9-2615-4688-A54E-25C6BB5B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4E5D-DB95-4A6A-9524-1D47D938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31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D4B5F-B153-48CD-AA4C-E91BB279A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2A19-86A4-49A1-B46E-BFFF8A7AE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A073-E3F2-473F-B695-837DB870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FC72-8F60-4741-9EEB-B2C4184C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77AF-C2D3-4A7F-8651-E83D858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33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B6B3-DD67-4B09-B9DD-209F1F95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5A28-7E6B-4002-8962-C83890F0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7098-12D6-4B5F-96E4-61A55EB3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8223-7E2D-49EC-A297-E0DB4F71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B8F4F-FB02-4886-A4CD-375F357C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83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4411-8468-44E1-A2E9-EAB54F8E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545CF-A1BA-4523-B3DC-C7F4C6D9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8E56-D755-4DB4-B4BD-F313A9B5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3B3F-BCDD-4307-A0B9-5776C84D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EA53-D305-4952-9529-6BFC93BE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98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9F5E-1307-401C-957D-F159E711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35E8-F112-4215-BE86-3BA5E48A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7FF6-4A3B-44CF-9758-7B03034A6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F31FE-5140-487E-BBD6-BD2C34B8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1712-96EB-4546-A8D9-C861FF89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60F49-59E0-470B-A24B-01AE9576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3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724A-D766-4FF9-A998-4B083652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1DD2-B49B-44E0-A7F1-EC824735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B4F2F-D4BD-4B8A-99E8-665BB867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5303-7B5B-4FFA-9B7D-9BA87B5BF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78B3B-B88D-4F4A-901F-460E0BA08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203F8-ADC3-4B02-BB46-53896697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62FF0-F6AC-4C3D-ACAD-111B514E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1CB55-58F4-49AD-A823-A040C836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7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0158-597E-4E3B-A649-ED521395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46C45-7E17-4037-9D74-F9F091A8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8ABB5-2154-4029-9F37-B186E699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2B6C6-018B-4FB0-A551-9DD93C85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93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D46FB-91B2-4C30-B6C5-2B4A3FDA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2538F-3B5C-4533-BA14-B6E31BF6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600DE-8C35-45AC-9DD4-F8144DF4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1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F8AE-DCC7-42AD-AC93-338F0DF6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45E3-BAF6-48C5-B84D-A29F55C1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6731B-C183-44D1-A8A0-3498B557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E8ADC-F535-445C-A5F8-4D5D33EA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4980B-302B-4E2F-BA03-7973170F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D2DA2-3D16-4514-88BD-B4BCA82F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22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42F-4D72-440D-AFF2-4952439A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AED46-AE40-4D5B-B36D-363FD435A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A7DC6-E025-41D8-ABAD-62CF80FF1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1051-C6A8-4F3D-81E5-3CBB33A2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D6EC0-651E-41D1-B873-BEF62942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0165A-AADA-4692-881F-8D0C125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56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B5FFA-72F6-4BBD-9312-3A98EF81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577A-8FBE-4D00-A230-FDEF9A06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BA65-8891-4B8E-B8D6-3D110281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BC0DF-0930-42DC-8181-7D36103E1C7C}" type="datetimeFigureOut">
              <a:rPr lang="en-GB" smtClean="0"/>
              <a:t>15/08/2021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003C-68BA-487B-9C44-2DA01DF35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7660-89F2-4F8A-AAA8-CC7C0601F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C130-D6C0-41E2-AEEF-E6D9ED405D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44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3214280"/>
            <a:ext cx="11140440" cy="13862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Bioreactor System (5)</a:t>
            </a:r>
            <a:br>
              <a:rPr lang="en-US" dirty="0"/>
            </a:br>
            <a:endParaRPr lang="en-US" sz="4000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07" y="118654"/>
            <a:ext cx="5238750" cy="1285875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742666"/>
            <a:ext cx="12192000" cy="128587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</a:rPr>
              <a:t>Advanced Control Technology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SoSe</a:t>
            </a:r>
            <a:r>
              <a:rPr lang="en-US" sz="2800" dirty="0">
                <a:solidFill>
                  <a:schemeClr val="bg1"/>
                </a:solidFill>
              </a:rPr>
              <a:t> 2019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720DD1-C358-4A01-9876-E12DCA7031AE}"/>
              </a:ext>
            </a:extLst>
          </p:cNvPr>
          <p:cNvSpPr txBox="1">
            <a:spLocks/>
          </p:cNvSpPr>
          <p:nvPr/>
        </p:nvSpPr>
        <p:spPr>
          <a:xfrm>
            <a:off x="663893" y="3695291"/>
            <a:ext cx="11140440" cy="291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3200" dirty="0"/>
              <a:t>				</a:t>
            </a:r>
            <a:r>
              <a:rPr lang="en-US" sz="3200" b="1" u="sng" dirty="0"/>
              <a:t>Presented by </a:t>
            </a:r>
            <a:br>
              <a:rPr lang="en-US" sz="2800" dirty="0"/>
            </a:br>
            <a:r>
              <a:rPr lang="en-US" sz="2800" dirty="0"/>
              <a:t>Md. Saiful Islam </a:t>
            </a:r>
            <a:r>
              <a:rPr lang="en-US" sz="2800" dirty="0" err="1"/>
              <a:t>Sajol</a:t>
            </a:r>
            <a:r>
              <a:rPr lang="en-US" sz="2800" dirty="0"/>
              <a:t> </a:t>
            </a:r>
            <a:r>
              <a:rPr lang="en-US" sz="2800" b="1" dirty="0"/>
              <a:t>(</a:t>
            </a:r>
            <a:r>
              <a:rPr lang="en-US" sz="2800" dirty="0"/>
              <a:t>30042836</a:t>
            </a:r>
            <a:r>
              <a:rPr lang="en-US" sz="2800" b="1" dirty="0"/>
              <a:t>)</a:t>
            </a:r>
          </a:p>
          <a:p>
            <a:pPr algn="r">
              <a:lnSpc>
                <a:spcPct val="150000"/>
              </a:lnSpc>
            </a:pPr>
            <a:r>
              <a:rPr lang="en-US" sz="2800" dirty="0"/>
              <a:t>Sayed Rafay Bin Shah </a:t>
            </a:r>
            <a:r>
              <a:rPr lang="en-US" sz="2800" b="1" dirty="0"/>
              <a:t>(</a:t>
            </a:r>
            <a:r>
              <a:rPr lang="en-US" sz="2800" dirty="0"/>
              <a:t>30043073</a:t>
            </a:r>
            <a:r>
              <a:rPr lang="en-US" sz="2800" b="1" dirty="0"/>
              <a:t>)</a:t>
            </a:r>
            <a:endParaRPr lang="en-US" sz="2800" u="sn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BDB27-351A-4EFD-ABA4-F12EEC81B394}"/>
              </a:ext>
            </a:extLst>
          </p:cNvPr>
          <p:cNvSpPr>
            <a:spLocks/>
          </p:cNvSpPr>
          <p:nvPr/>
        </p:nvSpPr>
        <p:spPr>
          <a:xfrm>
            <a:off x="216535" y="6442930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15.07.2019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476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C1027D-54A7-4B73-8794-476A8698F8CE}"/>
              </a:ext>
            </a:extLst>
          </p:cNvPr>
          <p:cNvSpPr/>
          <p:nvPr/>
        </p:nvSpPr>
        <p:spPr>
          <a:xfrm>
            <a:off x="77701" y="925417"/>
            <a:ext cx="8778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Design of State Space Controller using Pole Placement Approach</a:t>
            </a:r>
            <a:r>
              <a:rPr lang="en-US" sz="2400" dirty="0"/>
              <a:t> </a:t>
            </a:r>
            <a:br>
              <a:rPr lang="en-US" dirty="0"/>
            </a:b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6F036-B34D-4AFC-A040-9FAF4AA0EF11}"/>
              </a:ext>
            </a:extLst>
          </p:cNvPr>
          <p:cNvSpPr/>
          <p:nvPr/>
        </p:nvSpPr>
        <p:spPr>
          <a:xfrm>
            <a:off x="5374153" y="162972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mbria Math" panose="02040503050406030204" pitchFamily="18" charset="0"/>
              </a:rPr>
              <a:t>𝒙̇ (𝑡) = 𝑨𝑥(𝑡) + 𝑩𝑢(𝑡)</a:t>
            </a:r>
            <a:br>
              <a:rPr lang="en-GB" dirty="0">
                <a:solidFill>
                  <a:srgbClr val="000000"/>
                </a:solidFill>
                <a:latin typeface="Cambria Math" panose="02040503050406030204" pitchFamily="18" charset="0"/>
              </a:rPr>
            </a:br>
            <a:r>
              <a:rPr lang="en-GB" dirty="0">
                <a:solidFill>
                  <a:srgbClr val="000000"/>
                </a:solidFill>
                <a:latin typeface="Cambria Math" panose="02040503050406030204" pitchFamily="18" charset="0"/>
              </a:rPr>
              <a:t>𝒚(𝑡) = 𝑪𝑥(𝑡) + 𝑫𝑢(𝑡)</a:t>
            </a:r>
            <a:r>
              <a:rPr lang="en-GB" dirty="0"/>
              <a:t> 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E21686-CBDD-47C7-896F-461A73A5FDBE}"/>
              </a:ext>
            </a:extLst>
          </p:cNvPr>
          <p:cNvSpPr txBox="1"/>
          <p:nvPr/>
        </p:nvSpPr>
        <p:spPr>
          <a:xfrm>
            <a:off x="3006709" y="2394852"/>
            <a:ext cx="219002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control signal , u= -</a:t>
            </a:r>
            <a:r>
              <a:rPr lang="en-US" b="1" dirty="0" err="1"/>
              <a:t>K</a:t>
            </a:r>
            <a:r>
              <a:rPr lang="en-US" dirty="0" err="1"/>
              <a:t>x</a:t>
            </a:r>
            <a:endParaRPr lang="en-GB" dirty="0"/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0512A8C4-127E-4AD1-A182-74757CCCF849}"/>
              </a:ext>
            </a:extLst>
          </p:cNvPr>
          <p:cNvSpPr/>
          <p:nvPr/>
        </p:nvSpPr>
        <p:spPr>
          <a:xfrm>
            <a:off x="4190966" y="1876900"/>
            <a:ext cx="741680" cy="369333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969D3-2023-4181-8D9A-E83F6A4BC4F7}"/>
              </a:ext>
            </a:extLst>
          </p:cNvPr>
          <p:cNvSpPr txBox="1"/>
          <p:nvPr/>
        </p:nvSpPr>
        <p:spPr>
          <a:xfrm>
            <a:off x="5664092" y="2863628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 </a:t>
            </a:r>
            <a:r>
              <a:rPr lang="en-US" sz="2000" dirty="0"/>
              <a:t>= State feedback gain matrix</a:t>
            </a: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7DD9EA-A879-4FD3-B157-4F3412FAA5DF}"/>
              </a:ext>
            </a:extLst>
          </p:cNvPr>
          <p:cNvSpPr/>
          <p:nvPr/>
        </p:nvSpPr>
        <p:spPr>
          <a:xfrm>
            <a:off x="561491" y="335903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feedback gain matrix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K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is determined for various poles using MATLAB</a:t>
            </a:r>
            <a:r>
              <a:rPr lang="en-US" sz="2000" dirty="0"/>
              <a:t> </a:t>
            </a:r>
            <a:br>
              <a:rPr lang="en-US" sz="2000" dirty="0"/>
            </a:b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2F7883-F05B-40FC-A86A-D0A3A90DFA44}"/>
              </a:ext>
            </a:extLst>
          </p:cNvPr>
          <p:cNvSpPr/>
          <p:nvPr/>
        </p:nvSpPr>
        <p:spPr>
          <a:xfrm>
            <a:off x="561491" y="402240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For Poles, </a:t>
            </a:r>
            <a:r>
              <a:rPr lang="en-GB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GB" sz="2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 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= -2+0.3j, -2-0.3j</a:t>
            </a:r>
            <a:r>
              <a:rPr lang="en-GB" sz="2000" b="1" dirty="0"/>
              <a:t> </a:t>
            </a:r>
            <a:br>
              <a:rPr lang="en-GB" sz="2000" dirty="0"/>
            </a:br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7DEFA-6E9C-4EF4-A176-0D5A6C31A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09"/>
          <a:stretch/>
        </p:blipFill>
        <p:spPr>
          <a:xfrm>
            <a:off x="744612" y="4547530"/>
            <a:ext cx="6139297" cy="8461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9D91AE-ECB0-4746-8E06-4699777750C1}"/>
              </a:ext>
            </a:extLst>
          </p:cNvPr>
          <p:cNvSpPr/>
          <p:nvPr/>
        </p:nvSpPr>
        <p:spPr>
          <a:xfrm>
            <a:off x="744612" y="5450153"/>
            <a:ext cx="5985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K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matrix is,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K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= [-4.6024 -3.2208]</a:t>
            </a:r>
            <a:endParaRPr lang="en-GB" sz="2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C9D66B5-AB3B-4856-9621-B6F5FE3AC4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Design of State Space Controller 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C7B4C170-DE89-4E5A-AD4C-A7A4412C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E51D8E-5C08-421B-B1FD-6D875C47FC5D}"/>
              </a:ext>
            </a:extLst>
          </p:cNvPr>
          <p:cNvSpPr>
            <a:spLocks/>
          </p:cNvSpPr>
          <p:nvPr/>
        </p:nvSpPr>
        <p:spPr>
          <a:xfrm>
            <a:off x="187961" y="6513635"/>
            <a:ext cx="1113302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9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CC757-AF92-4AAA-862F-CD75EA1D00A0}"/>
              </a:ext>
            </a:extLst>
          </p:cNvPr>
          <p:cNvSpPr/>
          <p:nvPr/>
        </p:nvSpPr>
        <p:spPr>
          <a:xfrm>
            <a:off x="7328170" y="3973649"/>
            <a:ext cx="6096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Similarly,</a:t>
            </a:r>
            <a:b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for Poles, </a:t>
            </a: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= -2+5j, -2-5j</a:t>
            </a:r>
            <a:b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K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matrix is,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K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= [-2.0223 -1.4156]</a:t>
            </a:r>
            <a:r>
              <a:rPr lang="en-US" sz="2000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7928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C1027D-54A7-4B73-8794-476A8698F8CE}"/>
              </a:ext>
            </a:extLst>
          </p:cNvPr>
          <p:cNvSpPr/>
          <p:nvPr/>
        </p:nvSpPr>
        <p:spPr>
          <a:xfrm>
            <a:off x="77701" y="925417"/>
            <a:ext cx="87782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Design of State Space Controller using Pole Placement Approach</a:t>
            </a:r>
            <a:r>
              <a:rPr lang="en-US" sz="2400" dirty="0"/>
              <a:t> </a:t>
            </a:r>
            <a:br>
              <a:rPr lang="en-US" dirty="0"/>
            </a:b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B5F9AB-5111-4B63-9DB9-F74C3DF40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157" y="1633542"/>
            <a:ext cx="5460342" cy="28217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03B412-A447-4B82-BD71-59425BC40D05}"/>
              </a:ext>
            </a:extLst>
          </p:cNvPr>
          <p:cNvSpPr/>
          <p:nvPr/>
        </p:nvSpPr>
        <p:spPr>
          <a:xfrm>
            <a:off x="744612" y="4473657"/>
            <a:ext cx="5004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i="1" dirty="0">
                <a:solidFill>
                  <a:srgbClr val="000000"/>
                </a:solidFill>
              </a:rPr>
              <a:t>Fig. 5: Controller Response for Poles -2+0.3j, -2-0.3j</a:t>
            </a:r>
            <a:r>
              <a:rPr lang="nb-NO" i="1" dirty="0"/>
              <a:t> </a:t>
            </a:r>
            <a:br>
              <a:rPr lang="nb-NO" i="1" dirty="0"/>
            </a:br>
            <a:endParaRPr lang="en-GB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A7F797-9D92-485D-9C7D-6696CD546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6912" y="3429000"/>
            <a:ext cx="5492026" cy="28373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6709349-6B92-4FDE-AD9E-CA68FAA6598E}"/>
              </a:ext>
            </a:extLst>
          </p:cNvPr>
          <p:cNvSpPr/>
          <p:nvPr/>
        </p:nvSpPr>
        <p:spPr>
          <a:xfrm>
            <a:off x="6764875" y="6316485"/>
            <a:ext cx="6200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i="1" dirty="0">
                <a:solidFill>
                  <a:srgbClr val="000000"/>
                </a:solidFill>
              </a:rPr>
              <a:t>Fig. 6: Controller Response for Poles -2+5j, -2-5j.</a:t>
            </a:r>
            <a:r>
              <a:rPr lang="nb-NO" i="1" dirty="0"/>
              <a:t> </a:t>
            </a:r>
            <a:endParaRPr lang="en-GB" i="1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C9D66B5-AB3B-4856-9621-B6F5FE3AC4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Design of State Space Controller</a:t>
            </a:r>
            <a:r>
              <a:rPr lang="en-GB" sz="2800" b="1" dirty="0">
                <a:solidFill>
                  <a:schemeClr val="bg1"/>
                </a:solidFill>
              </a:rPr>
              <a:t> (Contd.)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24" name="Content Placeholder 6">
            <a:extLst>
              <a:ext uri="{FF2B5EF4-FFF2-40B4-BE49-F238E27FC236}">
                <a16:creationId xmlns:a16="http://schemas.microsoft.com/office/drawing/2014/main" id="{C7B4C170-DE89-4E5A-AD4C-A7A4412C4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E51D8E-5C08-421B-B1FD-6D875C47FC5D}"/>
              </a:ext>
            </a:extLst>
          </p:cNvPr>
          <p:cNvSpPr>
            <a:spLocks/>
          </p:cNvSpPr>
          <p:nvPr/>
        </p:nvSpPr>
        <p:spPr>
          <a:xfrm>
            <a:off x="187961" y="6513635"/>
            <a:ext cx="1113302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10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1BBFE3-90CD-44BD-AD1D-BE275FBC5349}"/>
              </a:ext>
            </a:extLst>
          </p:cNvPr>
          <p:cNvSpPr/>
          <p:nvPr/>
        </p:nvSpPr>
        <p:spPr>
          <a:xfrm>
            <a:off x="404157" y="4901639"/>
            <a:ext cx="32369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steady state at approx. 3.2 sec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243E6-D9E9-482F-98D1-564450D47414}"/>
              </a:ext>
            </a:extLst>
          </p:cNvPr>
          <p:cNvSpPr/>
          <p:nvPr/>
        </p:nvSpPr>
        <p:spPr>
          <a:xfrm>
            <a:off x="8763832" y="2913528"/>
            <a:ext cx="30951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steady state at approx. 2.5 sec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3CB82-D30D-46EA-AEC6-7F5801B4E9A5}"/>
              </a:ext>
            </a:extLst>
          </p:cNvPr>
          <p:cNvSpPr/>
          <p:nvPr/>
        </p:nvSpPr>
        <p:spPr>
          <a:xfrm>
            <a:off x="1180289" y="549797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Poles at 2+0.3j, -2-0.3j are selected for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designing the state space controller.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" grpId="0" animBg="1"/>
      <p:bldP spid="7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AE9B50-0ABF-4B4B-9E42-06A4DF0F3097}"/>
              </a:ext>
            </a:extLst>
          </p:cNvPr>
          <p:cNvSpPr/>
          <p:nvPr/>
        </p:nvSpPr>
        <p:spPr>
          <a:xfrm>
            <a:off x="187960" y="912200"/>
            <a:ext cx="90241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Design of State Space Observer using Pole Placement Approach</a:t>
            </a:r>
            <a:r>
              <a:rPr lang="en-US" sz="2400" dirty="0"/>
              <a:t> 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EEF6E-7535-4683-B898-73E92F16804A}"/>
              </a:ext>
            </a:extLst>
          </p:cNvPr>
          <p:cNvSpPr txBox="1"/>
          <p:nvPr/>
        </p:nvSpPr>
        <p:spPr>
          <a:xfrm>
            <a:off x="1708775" y="1509342"/>
            <a:ext cx="3186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K=state feedback gain matrix</a:t>
            </a:r>
          </a:p>
          <a:p>
            <a:r>
              <a:rPr lang="en-US" sz="2000" dirty="0"/>
              <a:t>Ko= observer gain matrix</a:t>
            </a:r>
            <a:endParaRPr lang="en-GB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21263-D675-4514-924B-0E7B40BB8103}"/>
              </a:ext>
            </a:extLst>
          </p:cNvPr>
          <p:cNvSpPr/>
          <p:nvPr/>
        </p:nvSpPr>
        <p:spPr>
          <a:xfrm>
            <a:off x="150738" y="2501315"/>
            <a:ext cx="117851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At first, the observer feedback gain matrix is determined for two arbitrarily chosen set of poles using the script </a:t>
            </a:r>
            <a:br>
              <a:rPr lang="en-US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D17F6-D088-4918-8520-D1BA5101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36" y="3856897"/>
            <a:ext cx="2628900" cy="790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117192-2BF5-48DF-9F4B-A5FF19B0F2B6}"/>
              </a:ext>
            </a:extLst>
          </p:cNvPr>
          <p:cNvSpPr/>
          <p:nvPr/>
        </p:nvSpPr>
        <p:spPr>
          <a:xfrm>
            <a:off x="2420854" y="3318608"/>
            <a:ext cx="355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Calibri" panose="020F0502020204030204" pitchFamily="34" charset="0"/>
              </a:rPr>
              <a:t>For Poles, P</a:t>
            </a:r>
            <a:r>
              <a:rPr lang="en-GB" sz="105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= -10, -11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F319B6-C915-4BD1-AB4B-1705E5D6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16" y="4872295"/>
            <a:ext cx="1738313" cy="6274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B95A56-E422-4C85-9A86-271DD0151E64}"/>
              </a:ext>
            </a:extLst>
          </p:cNvPr>
          <p:cNvSpPr/>
          <p:nvPr/>
        </p:nvSpPr>
        <p:spPr>
          <a:xfrm>
            <a:off x="6718957" y="49020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Similarly for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Poles, P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= -5, -6</a:t>
            </a:r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EB094-1761-4E12-82C6-0722C4098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348" y="5414059"/>
            <a:ext cx="1885265" cy="53174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C0C6140-0E99-4D99-B0AA-8FE956793D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Design of State Space Observer 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20" name="Content Placeholder 6">
            <a:extLst>
              <a:ext uri="{FF2B5EF4-FFF2-40B4-BE49-F238E27FC236}">
                <a16:creationId xmlns:a16="http://schemas.microsoft.com/office/drawing/2014/main" id="{AA455DBC-A4E3-47DB-B6F9-77236E7F5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D2CDF13-7E8D-48FA-9462-1168C31CAF2C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11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53869A-C4B4-408D-B3D5-762FC3A9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2" y="1337481"/>
            <a:ext cx="5801557" cy="2826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2F626C-D305-4B6F-85F2-D166F4BC9E46}"/>
              </a:ext>
            </a:extLst>
          </p:cNvPr>
          <p:cNvSpPr/>
          <p:nvPr/>
        </p:nvSpPr>
        <p:spPr>
          <a:xfrm>
            <a:off x="914400" y="41641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>
                <a:solidFill>
                  <a:srgbClr val="000000"/>
                </a:solidFill>
              </a:rPr>
              <a:t>Fig. 7: Observer Response to Poles at -10, -11.</a:t>
            </a:r>
            <a:r>
              <a:rPr lang="en-GB" i="1" dirty="0"/>
              <a:t> </a:t>
            </a:r>
            <a:endParaRPr lang="en-GB" sz="16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DDE94-65A6-48D1-9C68-A33F1CF03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62" y="2641600"/>
            <a:ext cx="5926449" cy="3162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2FB61A-26FD-4FB8-8578-F1874CC199B1}"/>
              </a:ext>
            </a:extLst>
          </p:cNvPr>
          <p:cNvSpPr/>
          <p:nvPr/>
        </p:nvSpPr>
        <p:spPr>
          <a:xfrm>
            <a:off x="7010400" y="58004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i="1" dirty="0">
                <a:solidFill>
                  <a:srgbClr val="000000"/>
                </a:solidFill>
              </a:rPr>
              <a:t>Fig. 8: Observer Response to Poles at -5, -6.</a:t>
            </a:r>
            <a:r>
              <a:rPr lang="en-GB" i="1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9C19E-3ACD-472D-9A62-C53B3653769D}"/>
              </a:ext>
            </a:extLst>
          </p:cNvPr>
          <p:cNvSpPr/>
          <p:nvPr/>
        </p:nvSpPr>
        <p:spPr>
          <a:xfrm>
            <a:off x="390541" y="902276"/>
            <a:ext cx="83351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Initial response of the observer for different pole position</a:t>
            </a:r>
            <a:r>
              <a:rPr lang="en-US" sz="2400" dirty="0"/>
              <a:t> </a:t>
            </a:r>
            <a:br>
              <a:rPr lang="en-US" dirty="0"/>
            </a:b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1E9E6-86AB-4D3C-9E7D-5C14F52F31DA}"/>
              </a:ext>
            </a:extLst>
          </p:cNvPr>
          <p:cNvSpPr>
            <a:spLocks/>
          </p:cNvSpPr>
          <p:nvPr/>
        </p:nvSpPr>
        <p:spPr>
          <a:xfrm>
            <a:off x="309261" y="4745909"/>
            <a:ext cx="4618339" cy="395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stabilize at approx. 1.5 sec</a:t>
            </a:r>
            <a:br>
              <a:rPr lang="en-US" dirty="0"/>
            </a:b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951D5-CBBC-4859-A5DC-DFC6D50FEBB1}"/>
              </a:ext>
            </a:extLst>
          </p:cNvPr>
          <p:cNvSpPr/>
          <p:nvPr/>
        </p:nvSpPr>
        <p:spPr>
          <a:xfrm>
            <a:off x="9553951" y="2184878"/>
            <a:ext cx="2499360" cy="385111"/>
          </a:xfrm>
          <a:prstGeom prst="rect">
            <a:avLst/>
          </a:prstGeom>
          <a:ln>
            <a:solidFill>
              <a:schemeClr val="dk1">
                <a:alpha val="99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stabilize at approx. 2 sec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A234D7-7D71-4172-B885-2589B0C1DB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Design of State Space Observer </a:t>
            </a:r>
            <a:r>
              <a:rPr lang="en-GB" sz="2800" b="1" dirty="0">
                <a:solidFill>
                  <a:schemeClr val="bg1"/>
                </a:solidFill>
              </a:rPr>
              <a:t>(Contd.)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06A34369-116F-4CE7-9C71-4128627FA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7BD5EC-D0FB-440B-8788-6B66461677C3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12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80029308-5B14-4D51-A6A8-034AE7B5E34E}"/>
              </a:ext>
            </a:extLst>
          </p:cNvPr>
          <p:cNvSpPr txBox="1">
            <a:spLocks/>
          </p:cNvSpPr>
          <p:nvPr/>
        </p:nvSpPr>
        <p:spPr>
          <a:xfrm>
            <a:off x="838199" y="900113"/>
            <a:ext cx="11134725" cy="51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71E25B-6A9A-4422-AA9B-6F4E94A3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429462" cy="779181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				Bioreactor System_(5)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EE91BA55-BC39-4739-A4E0-4A18BA4F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6E0926-5593-4BC4-87A0-DC4F65202D86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26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F569DF6-5306-4883-B3EF-1138F2F5CE16}"/>
              </a:ext>
            </a:extLst>
          </p:cNvPr>
          <p:cNvSpPr txBox="1">
            <a:spLocks/>
          </p:cNvSpPr>
          <p:nvPr/>
        </p:nvSpPr>
        <p:spPr>
          <a:xfrm>
            <a:off x="528637" y="1021045"/>
            <a:ext cx="11134725" cy="514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5A02A-E1C0-4D92-B8FA-9BB082DE8BF6}"/>
              </a:ext>
            </a:extLst>
          </p:cNvPr>
          <p:cNvSpPr>
            <a:spLocks/>
          </p:cNvSpPr>
          <p:nvPr/>
        </p:nvSpPr>
        <p:spPr>
          <a:xfrm>
            <a:off x="3377487" y="6512170"/>
            <a:ext cx="6056148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Md. Saiful Islam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Sajol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(30042836)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|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Sayed Rafay Bin Shah (30043073)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3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EA09DF-040C-4A2D-86AB-59F5C8D2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650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build a model of the system in </a:t>
            </a:r>
            <a:r>
              <a:rPr lang="en-US" dirty="0" err="1"/>
              <a:t>Matlab</a:t>
            </a:r>
            <a:r>
              <a:rPr lang="en-US" dirty="0"/>
              <a:t>/Simulink.</a:t>
            </a:r>
            <a:endParaRPr lang="en-GB" dirty="0"/>
          </a:p>
          <a:p>
            <a:pPr lvl="0"/>
            <a:r>
              <a:rPr lang="en-US" dirty="0"/>
              <a:t>Linearize the system model in a suitable operation point.</a:t>
            </a:r>
            <a:endParaRPr lang="en-GB" dirty="0"/>
          </a:p>
          <a:p>
            <a:pPr lvl="0"/>
            <a:r>
              <a:rPr lang="en-US" dirty="0"/>
              <a:t>Analyze the system behavior, i.e. stability, controllability, observability. </a:t>
            </a:r>
          </a:p>
          <a:p>
            <a:pPr lvl="0"/>
            <a:r>
              <a:rPr lang="en-US" dirty="0"/>
              <a:t>Design a state space controller by pole placement approach.</a:t>
            </a:r>
            <a:endParaRPr lang="en-GB" dirty="0"/>
          </a:p>
          <a:p>
            <a:r>
              <a:rPr lang="en-US" dirty="0"/>
              <a:t>Analyze obtained results.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3AA58E-B37B-4E9F-AC51-382B9544F99B}"/>
              </a:ext>
            </a:extLst>
          </p:cNvPr>
          <p:cNvSpPr>
            <a:spLocks/>
          </p:cNvSpPr>
          <p:nvPr/>
        </p:nvSpPr>
        <p:spPr>
          <a:xfrm>
            <a:off x="838200" y="1008796"/>
            <a:ext cx="5541574" cy="59140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</a:rPr>
              <a:t>Objectives</a:t>
            </a:r>
            <a:endParaRPr lang="en-GB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3D8A43-5F7D-47C5-AA5A-2233E4A9B063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Assignment 1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31FFB35-D5CE-4E23-8EA2-9B4376BEE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EBAB07-F0CF-4824-9F9D-8005365907D3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1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50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497859-C24D-49EA-B590-99F7128461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254" y="4368427"/>
            <a:ext cx="4440115" cy="11957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  <a:effectLst>
            <a:softEdge rad="76200"/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4C071B-E88B-472A-B97B-2FEEB39AA93F}"/>
              </a:ext>
            </a:extLst>
          </p:cNvPr>
          <p:cNvSpPr/>
          <p:nvPr/>
        </p:nvSpPr>
        <p:spPr>
          <a:xfrm>
            <a:off x="694676" y="4002409"/>
            <a:ext cx="7466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Bioreactor system can be modeled by the following state space equation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A9B35A-0DCC-424D-9052-3F3629933D5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69" y="5807355"/>
            <a:ext cx="2114550" cy="5429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F5C28-9676-44E4-A155-9BADFF509AC6}"/>
                  </a:ext>
                </a:extLst>
              </p:cNvPr>
              <p:cNvSpPr txBox="1"/>
              <p:nvPr/>
            </p:nvSpPr>
            <p:spPr>
              <a:xfrm>
                <a:off x="8161158" y="3842661"/>
                <a:ext cx="3626121" cy="3200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Where:     </a:t>
                </a:r>
                <a:endParaRPr lang="en-GB" dirty="0"/>
              </a:p>
              <a:p>
                <a:r>
                  <a:rPr lang="en-US" dirty="0"/>
                  <a:t>Maximal growth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dirty="0"/>
              </a:p>
              <a:p>
                <a:pPr lvl="0"/>
                <a:r>
                  <a:rPr lang="en-US" dirty="0"/>
                  <a:t>Affinity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=0.06</m:t>
                    </m:r>
                  </m:oMath>
                </a14:m>
                <a:endParaRPr lang="en-GB" dirty="0"/>
              </a:p>
              <a:p>
                <a:pPr lvl="0"/>
                <a:r>
                  <a:rPr lang="en-US" dirty="0"/>
                  <a:t>Affinity constant,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GB" dirty="0"/>
              </a:p>
              <a:p>
                <a:pPr lvl="0"/>
                <a:r>
                  <a:rPr lang="en-US" dirty="0"/>
                  <a:t>Feed concentration of glucose, K = 2 </a:t>
                </a:r>
                <a:endParaRPr lang="en-GB" dirty="0"/>
              </a:p>
              <a:p>
                <a:pPr lvl="0"/>
                <a:r>
                  <a:rPr lang="en-US" dirty="0"/>
                  <a:t>Yield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GB" dirty="0"/>
              </a:p>
              <a:p>
                <a:pPr lvl="0"/>
                <a:endParaRPr lang="en-GB" dirty="0"/>
              </a:p>
              <a:p>
                <a:pPr lvl="0"/>
                <a:r>
                  <a:rPr lang="en-US" dirty="0"/>
                  <a:t>Concentration of </a:t>
                </a:r>
                <a:r>
                  <a:rPr lang="en-US" b="1" dirty="0"/>
                  <a:t>biomass</a:t>
                </a:r>
                <a:r>
                  <a:rPr lang="en-US" dirty="0"/>
                  <a:t> =</a:t>
                </a:r>
                <a:r>
                  <a:rPr lang="en-US" b="1" dirty="0"/>
                  <a:t>x1 </a:t>
                </a:r>
                <a:br>
                  <a:rPr lang="en-US" dirty="0"/>
                </a:br>
                <a:r>
                  <a:rPr lang="en-US" dirty="0"/>
                  <a:t>Concentration of </a:t>
                </a:r>
                <a:r>
                  <a:rPr lang="en-US" b="1" dirty="0"/>
                  <a:t>substrate</a:t>
                </a:r>
                <a:r>
                  <a:rPr lang="en-US" dirty="0"/>
                  <a:t> = </a:t>
                </a:r>
                <a:r>
                  <a:rPr lang="en-US" b="1" dirty="0"/>
                  <a:t>x2</a:t>
                </a:r>
                <a:r>
                  <a:rPr lang="en-US" sz="1600" dirty="0"/>
                  <a:t> </a:t>
                </a:r>
                <a:br>
                  <a:rPr lang="en-US" sz="1600" dirty="0"/>
                </a:br>
                <a:endParaRPr lang="en-GB" sz="16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BF5C28-9676-44E4-A155-9BADFF509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158" y="3842661"/>
                <a:ext cx="3626121" cy="3200876"/>
              </a:xfrm>
              <a:prstGeom prst="rect">
                <a:avLst/>
              </a:prstGeom>
              <a:blipFill>
                <a:blip r:embed="rId5"/>
                <a:stretch>
                  <a:fillRect l="-1513" t="-952" r="-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9CC869DA-90BC-4756-A9A6-D3AAB9366B5E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Bioreactor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81C23536-D6D1-4E10-A4AA-C83196EFBB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4C7996-37BE-438D-9D7A-16D2CA85FEDC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2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6F949B-05A7-4C53-974B-3CA7FDC3A54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106" y="868886"/>
            <a:ext cx="3959482" cy="2446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F06C6F-97F6-41CF-940E-57B9FA6EE184}"/>
              </a:ext>
            </a:extLst>
          </p:cNvPr>
          <p:cNvSpPr/>
          <p:nvPr/>
        </p:nvSpPr>
        <p:spPr>
          <a:xfrm>
            <a:off x="2910254" y="5845649"/>
            <a:ext cx="74664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en-GB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5FB38C-F790-44CE-BEBF-200AE9EDE652}"/>
              </a:ext>
            </a:extLst>
          </p:cNvPr>
          <p:cNvSpPr>
            <a:spLocks/>
          </p:cNvSpPr>
          <p:nvPr/>
        </p:nvSpPr>
        <p:spPr>
          <a:xfrm>
            <a:off x="4222559" y="3363034"/>
            <a:ext cx="2672575" cy="59140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Fig. 1: Bioreactor system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9583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60A7474-6400-4686-B6D7-7F6F2B3778BE}"/>
              </a:ext>
            </a:extLst>
          </p:cNvPr>
          <p:cNvSpPr/>
          <p:nvPr/>
        </p:nvSpPr>
        <p:spPr>
          <a:xfrm>
            <a:off x="419100" y="779181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By finding suitable operating points, the system can be linearized</a:t>
            </a:r>
            <a:r>
              <a:rPr lang="en-US" dirty="0"/>
              <a:t> </a:t>
            </a:r>
            <a:br>
              <a:rPr lang="en-US" sz="2000" dirty="0"/>
            </a:br>
            <a:endParaRPr lang="en-GB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CE342D-8BD0-47FC-92B9-F9418810B4BB}"/>
              </a:ext>
            </a:extLst>
          </p:cNvPr>
          <p:cNvSpPr/>
          <p:nvPr/>
        </p:nvSpPr>
        <p:spPr>
          <a:xfrm>
            <a:off x="2300654" y="163726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mbria Math" panose="02040503050406030204" pitchFamily="18" charset="0"/>
              </a:rPr>
              <a:t>𝒙̇ (𝑡) = 𝑨𝑥(𝑡) + 𝑩𝑢(𝑡)</a:t>
            </a:r>
            <a:br>
              <a:rPr lang="en-GB" dirty="0">
                <a:solidFill>
                  <a:srgbClr val="000000"/>
                </a:solidFill>
                <a:latin typeface="Cambria Math" panose="02040503050406030204" pitchFamily="18" charset="0"/>
              </a:rPr>
            </a:br>
            <a:r>
              <a:rPr lang="en-GB" dirty="0">
                <a:solidFill>
                  <a:srgbClr val="000000"/>
                </a:solidFill>
                <a:latin typeface="Cambria Math" panose="02040503050406030204" pitchFamily="18" charset="0"/>
              </a:rPr>
              <a:t>𝒚(𝑡) = 𝑪𝑥(𝑡) + 𝑫𝑢(𝑡)</a:t>
            </a:r>
            <a:r>
              <a:rPr lang="en-GB" dirty="0"/>
              <a:t> </a:t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CA2948-CB72-482E-A6B2-F984A746FA32}"/>
              </a:ext>
            </a:extLst>
          </p:cNvPr>
          <p:cNvSpPr/>
          <p:nvPr/>
        </p:nvSpPr>
        <p:spPr>
          <a:xfrm>
            <a:off x="675025" y="2341997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Where,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the state matrix,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B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the input matrix,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C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the output matrix,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is the direct transmission matrix</a:t>
            </a:r>
            <a:r>
              <a:rPr lang="en-US" dirty="0"/>
              <a:t> </a:t>
            </a:r>
            <a:br>
              <a:rPr lang="en-US" sz="2400" dirty="0"/>
            </a:br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46F8C-C96C-4EC6-B6C5-D0CB8AB7BF98}"/>
              </a:ext>
            </a:extLst>
          </p:cNvPr>
          <p:cNvSpPr/>
          <p:nvPr/>
        </p:nvSpPr>
        <p:spPr>
          <a:xfrm>
            <a:off x="387178" y="38621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By taking the system dynamics as zero, the operating points are calculated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value of u is arbitrarily chosen equal to 1.3 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7CB40-33D1-46E2-B1C2-583863FD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01" y="2176409"/>
            <a:ext cx="5385217" cy="2956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D4EAC8-55BA-4662-AA02-46ABAE98A90C}"/>
              </a:ext>
            </a:extLst>
          </p:cNvPr>
          <p:cNvSpPr/>
          <p:nvPr/>
        </p:nvSpPr>
        <p:spPr>
          <a:xfrm>
            <a:off x="616316" y="49962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values are obtained as follows:</a:t>
            </a:r>
            <a:r>
              <a:rPr lang="en-US" dirty="0"/>
              <a:t> </a:t>
            </a:r>
          </a:p>
          <a:p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	x1= 0.22714</a:t>
            </a:r>
            <a:b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	x2 =1.675505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br>
              <a:rPr lang="en-US" dirty="0"/>
            </a:br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0E7FE85-1ED9-49F1-85EA-AC77B5401E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Linearization of the System Model in a Suitable Operation Point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9" name="Content Placeholder 6">
            <a:extLst>
              <a:ext uri="{FF2B5EF4-FFF2-40B4-BE49-F238E27FC236}">
                <a16:creationId xmlns:a16="http://schemas.microsoft.com/office/drawing/2014/main" id="{BF5ED6F4-AB2C-4300-B4C0-99E8B83F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72DD613-7DE6-43E9-8A37-F061A690FABB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3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1686BBA-197A-4A45-A74A-AF80B5DF782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Linearization of the System Model in a Suitable Operation Point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F95886A-1755-4482-8F70-DDD67E873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3D7125-AD65-4A8C-898A-049187208360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4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05F01-6D61-40DF-A664-1EC9FD4E549E}"/>
              </a:ext>
            </a:extLst>
          </p:cNvPr>
          <p:cNvSpPr/>
          <p:nvPr/>
        </p:nvSpPr>
        <p:spPr>
          <a:xfrm>
            <a:off x="411804" y="1068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With the help of Taylor´s Series we can linearize the non-linear model around the operating points</a:t>
            </a:r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59BD8-BDAB-4065-A1EA-F51671F3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07" y="1856142"/>
            <a:ext cx="2867025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132DAB-3AF5-4D51-87D7-93376959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500" y="1887408"/>
            <a:ext cx="7793500" cy="1237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145E1-3EB1-4049-BD8B-ED34733FA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235" y="4203939"/>
            <a:ext cx="6019800" cy="1390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F8690C-9C42-4F04-94A4-5EB21EF87927}"/>
              </a:ext>
            </a:extLst>
          </p:cNvPr>
          <p:cNvSpPr/>
          <p:nvPr/>
        </p:nvSpPr>
        <p:spPr>
          <a:xfrm>
            <a:off x="4435773" y="5594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The linear state space representation</a:t>
            </a:r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33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B3548-54C7-4D3F-AF53-1D53B9B8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1" y="1125727"/>
            <a:ext cx="5644108" cy="42148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9C8E04-751A-483E-A000-942D28F0DF8A}"/>
              </a:ext>
            </a:extLst>
          </p:cNvPr>
          <p:cNvSpPr/>
          <p:nvPr/>
        </p:nvSpPr>
        <p:spPr>
          <a:xfrm>
            <a:off x="717881" y="534056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Fig. 2: Nonlinear model of the Bioreactor system in Simulink</a:t>
            </a:r>
            <a:r>
              <a:rPr lang="en-US" i="1" dirty="0"/>
              <a:t> </a:t>
            </a:r>
            <a:br>
              <a:rPr lang="en-US" i="1" dirty="0"/>
            </a:br>
            <a:endParaRPr lang="en-GB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ED6B4-72AC-47ED-9B02-32EBBB2904A8}"/>
              </a:ext>
            </a:extLst>
          </p:cNvPr>
          <p:cNvSpPr/>
          <p:nvPr/>
        </p:nvSpPr>
        <p:spPr>
          <a:xfrm>
            <a:off x="7230208" y="31410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Fig. 3: Output graph of scope 1 (Value of x</a:t>
            </a:r>
            <a:r>
              <a:rPr lang="en-US" b="0" i="1" dirty="0">
                <a:solidFill>
                  <a:srgbClr val="000000"/>
                </a:solidFill>
                <a:effectLst/>
              </a:rPr>
              <a:t>1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r>
              <a:rPr lang="en-US" i="1" dirty="0"/>
              <a:t> </a:t>
            </a:r>
            <a:br>
              <a:rPr lang="en-US" i="1" dirty="0"/>
            </a:br>
            <a:endParaRPr lang="en-GB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3A8C2-35B4-4A53-A758-7FFC6DB2400B}"/>
              </a:ext>
            </a:extLst>
          </p:cNvPr>
          <p:cNvSpPr/>
          <p:nvPr/>
        </p:nvSpPr>
        <p:spPr>
          <a:xfrm>
            <a:off x="7230208" y="61506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0000"/>
                </a:solidFill>
              </a:rPr>
              <a:t>Fig. 4: Output graph of scope 2 (Value of x</a:t>
            </a:r>
            <a:r>
              <a:rPr lang="en-US" b="0" i="1" dirty="0">
                <a:solidFill>
                  <a:srgbClr val="000000"/>
                </a:solidFill>
                <a:effectLst/>
              </a:rPr>
              <a:t>2</a:t>
            </a:r>
            <a:r>
              <a:rPr lang="en-US" i="1" dirty="0">
                <a:solidFill>
                  <a:srgbClr val="000000"/>
                </a:solidFill>
              </a:rPr>
              <a:t>)</a:t>
            </a:r>
            <a:br>
              <a:rPr lang="en-US" i="1" dirty="0"/>
            </a:br>
            <a:endParaRPr lang="en-GB" i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D623069-1057-4315-8173-9B2FC8126E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Simulink Model of Bioreactor System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9DD4D14E-FC01-4A1E-929A-1606E275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DA5628-5F3B-4C00-AAF9-C31272B833A8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5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0CF582-031B-45E2-B817-8EC83116C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509" y="986301"/>
            <a:ext cx="4313326" cy="2181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D370F-FD0F-450F-B711-27B9EA34A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509" y="3647205"/>
            <a:ext cx="4313326" cy="24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3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ECC0DB-D166-467E-B852-15187ACFDD01}"/>
              </a:ext>
            </a:extLst>
          </p:cNvPr>
          <p:cNvSpPr/>
          <p:nvPr/>
        </p:nvSpPr>
        <p:spPr>
          <a:xfrm>
            <a:off x="2935458" y="1110686"/>
            <a:ext cx="447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We compute the eigen values of A matrix</a:t>
            </a:r>
            <a:endParaRPr lang="en-GB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900D6-F782-4E41-9139-B99D8B1045E5}"/>
              </a:ext>
            </a:extLst>
          </p:cNvPr>
          <p:cNvSpPr/>
          <p:nvPr/>
        </p:nvSpPr>
        <p:spPr>
          <a:xfrm>
            <a:off x="3530372" y="1529302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If        :    Eigen values are both negative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stable</a:t>
            </a:r>
          </a:p>
          <a:p>
            <a:r>
              <a:rPr lang="en-GB" sz="2000" dirty="0"/>
              <a:t>Else   :    the system</a:t>
            </a:r>
            <a:r>
              <a:rPr lang="en-GB" sz="2000" dirty="0">
                <a:sym typeface="Wingdings" panose="05000000000000000000" pitchFamily="2" charset="2"/>
              </a:rPr>
              <a:t> unstable</a:t>
            </a:r>
            <a:r>
              <a:rPr lang="en-GB" sz="2000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331C4-EB0B-48E9-BE51-DC3F73B2B400}"/>
              </a:ext>
            </a:extLst>
          </p:cNvPr>
          <p:cNvSpPr/>
          <p:nvPr/>
        </p:nvSpPr>
        <p:spPr>
          <a:xfrm>
            <a:off x="1564285" y="2476915"/>
            <a:ext cx="766668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eigenvalues of the matrix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are determined using the MATLAB</a:t>
            </a:r>
            <a:r>
              <a:rPr lang="en-US" sz="2000" dirty="0"/>
              <a:t> script</a:t>
            </a:r>
            <a:br>
              <a:rPr lang="en-US" dirty="0"/>
            </a:b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AB16CA-FA96-4167-AB0E-89BDDA983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96"/>
          <a:stretch/>
        </p:blipFill>
        <p:spPr>
          <a:xfrm>
            <a:off x="3455738" y="3080210"/>
            <a:ext cx="4562175" cy="1645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D6281B-41DB-42D1-B303-38CD6C311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65"/>
          <a:stretch/>
        </p:blipFill>
        <p:spPr>
          <a:xfrm>
            <a:off x="3530371" y="4716274"/>
            <a:ext cx="2866865" cy="16453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BD3021-2149-4648-A546-9B9EF8DE4E86}"/>
              </a:ext>
            </a:extLst>
          </p:cNvPr>
          <p:cNvSpPr/>
          <p:nvPr/>
        </p:nvSpPr>
        <p:spPr>
          <a:xfrm>
            <a:off x="5758081" y="590611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This means the system is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unstable</a:t>
            </a:r>
            <a:r>
              <a:rPr lang="en-US" sz="2000" dirty="0"/>
              <a:t> </a:t>
            </a:r>
            <a:br>
              <a:rPr lang="en-US" sz="2000" dirty="0"/>
            </a:b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FBE083-799C-4CED-965E-A5FB886F7DDC}"/>
              </a:ext>
            </a:extLst>
          </p:cNvPr>
          <p:cNvSpPr/>
          <p:nvPr/>
        </p:nvSpPr>
        <p:spPr>
          <a:xfrm>
            <a:off x="241186" y="85610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Stability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5315283-D459-4F4B-9DFA-8B75E41533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Analysis of the System Behavior 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23" name="Content Placeholder 6">
            <a:extLst>
              <a:ext uri="{FF2B5EF4-FFF2-40B4-BE49-F238E27FC236}">
                <a16:creationId xmlns:a16="http://schemas.microsoft.com/office/drawing/2014/main" id="{4FE27352-41FA-41F2-8933-61D5E36AE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55C046A-63F3-480F-99D6-4B40B21E24BC}"/>
              </a:ext>
            </a:extLst>
          </p:cNvPr>
          <p:cNvSpPr>
            <a:spLocks/>
          </p:cNvSpPr>
          <p:nvPr/>
        </p:nvSpPr>
        <p:spPr>
          <a:xfrm>
            <a:off x="187961" y="6513635"/>
            <a:ext cx="1702386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6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4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910B383-0644-4D50-9843-2C3940712F51}"/>
              </a:ext>
            </a:extLst>
          </p:cNvPr>
          <p:cNvSpPr/>
          <p:nvPr/>
        </p:nvSpPr>
        <p:spPr>
          <a:xfrm>
            <a:off x="3048000" y="123656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we need to find the rank of the Controllability matrix 𝐶𝑚 which is defined by  </a:t>
            </a:r>
          </a:p>
          <a:p>
            <a:r>
              <a:rPr lang="en-US" sz="2000" dirty="0"/>
              <a:t>                            𝐶𝑚 = [𝐵 | 𝐴𝐵]</a:t>
            </a:r>
            <a:endParaRPr lang="en-GB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0AFEC7-C7B8-4D50-B796-1877C6A92081}"/>
              </a:ext>
            </a:extLst>
          </p:cNvPr>
          <p:cNvSpPr/>
          <p:nvPr/>
        </p:nvSpPr>
        <p:spPr>
          <a:xfrm>
            <a:off x="3048000" y="2508604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If      :   rank of </a:t>
            </a:r>
            <a:r>
              <a:rPr lang="en-US" sz="2000" dirty="0">
                <a:solidFill>
                  <a:prstClr val="black"/>
                </a:solidFill>
              </a:rPr>
              <a:t>𝐶𝑚 =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length of matrix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GB" sz="2000" dirty="0"/>
              <a:t>controllable </a:t>
            </a:r>
            <a:br>
              <a:rPr lang="en-GB" sz="2000" dirty="0"/>
            </a:br>
            <a:r>
              <a:rPr lang="en-GB" sz="2000" dirty="0"/>
              <a:t>Else :   not controllable </a:t>
            </a:r>
            <a:br>
              <a:rPr lang="en-GB" dirty="0"/>
            </a:br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4A5C6EB-B308-4ED0-9FDA-13888AC7F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6" t="1" b="53058"/>
          <a:stretch/>
        </p:blipFill>
        <p:spPr>
          <a:xfrm>
            <a:off x="3405414" y="3287589"/>
            <a:ext cx="6421177" cy="12775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08C8449-D875-4C08-AA51-27D199F4C06F}"/>
              </a:ext>
            </a:extLst>
          </p:cNvPr>
          <p:cNvSpPr/>
          <p:nvPr/>
        </p:nvSpPr>
        <p:spPr>
          <a:xfrm>
            <a:off x="3966135" y="5965540"/>
            <a:ext cx="3865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Hence, the system is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controllable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dirty="0"/>
              <a:t> </a:t>
            </a:r>
            <a:endParaRPr lang="en-GB" sz="20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5315283-D459-4F4B-9DFA-8B75E41533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Analysis of the System Behavior</a:t>
            </a:r>
            <a:r>
              <a:rPr lang="en-GB" sz="2800" b="1" dirty="0">
                <a:solidFill>
                  <a:schemeClr val="bg1"/>
                </a:solidFill>
              </a:rPr>
              <a:t>  (Contd.)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23" name="Content Placeholder 6">
            <a:extLst>
              <a:ext uri="{FF2B5EF4-FFF2-40B4-BE49-F238E27FC236}">
                <a16:creationId xmlns:a16="http://schemas.microsoft.com/office/drawing/2014/main" id="{4FE27352-41FA-41F2-8933-61D5E36AE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FF18ECB-E6D5-4DD1-9396-E162C5C2D57F}"/>
              </a:ext>
            </a:extLst>
          </p:cNvPr>
          <p:cNvSpPr/>
          <p:nvPr/>
        </p:nvSpPr>
        <p:spPr>
          <a:xfrm>
            <a:off x="241186" y="85610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Controllability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A0170-F0BC-49A0-B915-D63187222539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7 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CC257B-EA1D-4803-BF00-4E4F60C4C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170" r="47559" b="-189"/>
          <a:stretch/>
        </p:blipFill>
        <p:spPr>
          <a:xfrm>
            <a:off x="3405414" y="5247861"/>
            <a:ext cx="4069845" cy="7540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427468-D31C-46D7-B3AF-9EBE4BDAAAD2}"/>
              </a:ext>
            </a:extLst>
          </p:cNvPr>
          <p:cNvSpPr/>
          <p:nvPr/>
        </p:nvSpPr>
        <p:spPr>
          <a:xfrm>
            <a:off x="3458423" y="4717400"/>
            <a:ext cx="3865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result obtained are as follows: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4953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1AD09-C043-4EA9-9570-F74DC9AAB945}"/>
              </a:ext>
            </a:extLst>
          </p:cNvPr>
          <p:cNvSpPr/>
          <p:nvPr/>
        </p:nvSpPr>
        <p:spPr>
          <a:xfrm>
            <a:off x="241186" y="85610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</a:rPr>
              <a:t>Observability</a:t>
            </a:r>
            <a:r>
              <a:rPr lang="en-GB" sz="2800" dirty="0"/>
              <a:t> 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7380A6-D225-4DAC-82C5-5CF63E5263AE}"/>
              </a:ext>
            </a:extLst>
          </p:cNvPr>
          <p:cNvSpPr/>
          <p:nvPr/>
        </p:nvSpPr>
        <p:spPr>
          <a:xfrm>
            <a:off x="2605380" y="131588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We need to find the rank of the Observability matrix 𝑂𝑚, </a:t>
            </a:r>
          </a:p>
          <a:p>
            <a:r>
              <a:rPr lang="en-US" sz="2000" dirty="0"/>
              <a:t>                        </a:t>
            </a:r>
          </a:p>
          <a:p>
            <a:r>
              <a:rPr lang="en-US" sz="2000" dirty="0"/>
              <a:t>		</a:t>
            </a:r>
            <a:endParaRPr lang="en-GB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24B85B-BA7D-4863-903F-B86CD6B52DF4}"/>
              </a:ext>
            </a:extLst>
          </p:cNvPr>
          <p:cNvSpPr/>
          <p:nvPr/>
        </p:nvSpPr>
        <p:spPr>
          <a:xfrm>
            <a:off x="3839503" y="1708303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ambriaMath"/>
              </a:rPr>
              <a:t>𝑂𝑚 = [𝐶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CambriaMath"/>
              </a:rPr>
              <a:t>∗ </a:t>
            </a:r>
            <a:r>
              <a:rPr lang="en-GB" sz="2000" dirty="0">
                <a:solidFill>
                  <a:srgbClr val="000000"/>
                </a:solidFill>
                <a:latin typeface="CambriaMath"/>
              </a:rPr>
              <a:t>| 𝐴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CambriaMath"/>
              </a:rPr>
              <a:t>∗ </a:t>
            </a:r>
            <a:r>
              <a:rPr lang="en-GB" sz="2000" dirty="0">
                <a:solidFill>
                  <a:srgbClr val="000000"/>
                </a:solidFill>
                <a:latin typeface="CambriaMath"/>
              </a:rPr>
              <a:t>𝐶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CambriaMath"/>
              </a:rPr>
              <a:t>∗</a:t>
            </a:r>
            <a:r>
              <a:rPr lang="en-GB" sz="2000" dirty="0">
                <a:solidFill>
                  <a:srgbClr val="000000"/>
                </a:solidFill>
                <a:latin typeface="CambriaMath"/>
              </a:rPr>
              <a:t>]</a:t>
            </a:r>
            <a:r>
              <a:rPr lang="en-GB" sz="2000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F40F8-26C1-4A59-B24F-6E715815293B}"/>
              </a:ext>
            </a:extLst>
          </p:cNvPr>
          <p:cNvSpPr/>
          <p:nvPr/>
        </p:nvSpPr>
        <p:spPr>
          <a:xfrm>
            <a:off x="2605380" y="2193051"/>
            <a:ext cx="68693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If       :  rank of </a:t>
            </a:r>
            <a:r>
              <a:rPr lang="en-GB" sz="2000" dirty="0">
                <a:solidFill>
                  <a:srgbClr val="000000"/>
                </a:solidFill>
                <a:latin typeface="CambriaMath"/>
              </a:rPr>
              <a:t>𝑂𝑚 =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rank of matrix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observable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Else  :  not observable</a:t>
            </a:r>
            <a:br>
              <a:rPr lang="en-US" dirty="0"/>
            </a:b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924007-EDE7-4C82-9CC7-89E344464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76" b="49237"/>
          <a:stretch/>
        </p:blipFill>
        <p:spPr>
          <a:xfrm>
            <a:off x="4267199" y="2880011"/>
            <a:ext cx="5895631" cy="13739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F4FEE9-AD50-4A73-A3F4-3CC67590CFAF}"/>
              </a:ext>
            </a:extLst>
          </p:cNvPr>
          <p:cNvSpPr/>
          <p:nvPr/>
        </p:nvSpPr>
        <p:spPr>
          <a:xfrm>
            <a:off x="4426674" y="5514066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Hence, the system is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observable</a:t>
            </a:r>
            <a:r>
              <a:rPr lang="en-US" sz="2000" dirty="0"/>
              <a:t> </a:t>
            </a:r>
            <a:br>
              <a:rPr lang="en-US" dirty="0"/>
            </a:b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ECB8922-4E05-44D0-8546-3BD3F90178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278208" cy="861646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chemeClr val="bg1"/>
                </a:solidFill>
              </a:rPr>
              <a:t>      </a:t>
            </a:r>
            <a:r>
              <a:rPr lang="en-US" sz="2800" b="1" dirty="0">
                <a:solidFill>
                  <a:schemeClr val="bg1"/>
                </a:solidFill>
              </a:rPr>
              <a:t>Analysis of the System Behavior </a:t>
            </a:r>
            <a:r>
              <a:rPr lang="en-GB" sz="2800" b="1" dirty="0">
                <a:solidFill>
                  <a:schemeClr val="bg1"/>
                </a:solidFill>
              </a:rPr>
              <a:t>(Contd.)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412B8AE6-DC35-4725-8C87-12AB483C7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674" y="-1541"/>
            <a:ext cx="1662253" cy="779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AFBEE8-B2E8-4362-9830-F9CDCFF53E8F}"/>
              </a:ext>
            </a:extLst>
          </p:cNvPr>
          <p:cNvSpPr>
            <a:spLocks/>
          </p:cNvSpPr>
          <p:nvPr/>
        </p:nvSpPr>
        <p:spPr>
          <a:xfrm>
            <a:off x="187960" y="6513635"/>
            <a:ext cx="4465789" cy="34436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15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Slide | 8</a:t>
            </a: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CEAB4-540F-455B-A1EB-D2A4F8C3D989}"/>
              </a:ext>
            </a:extLst>
          </p:cNvPr>
          <p:cNvSpPr txBox="1"/>
          <p:nvPr/>
        </p:nvSpPr>
        <p:spPr>
          <a:xfrm>
            <a:off x="1888015" y="6062526"/>
            <a:ext cx="889834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To sum up, the bioreactor system is </a:t>
            </a:r>
            <a:r>
              <a:rPr lang="en-US" sz="2000" b="1" dirty="0"/>
              <a:t>unstable</a:t>
            </a:r>
            <a:r>
              <a:rPr lang="en-US" sz="2000" dirty="0"/>
              <a:t> but </a:t>
            </a:r>
            <a:r>
              <a:rPr lang="en-US" sz="2000" b="1" dirty="0"/>
              <a:t>controllable</a:t>
            </a:r>
            <a:r>
              <a:rPr lang="en-US" sz="2000" dirty="0"/>
              <a:t> and </a:t>
            </a:r>
            <a:r>
              <a:rPr lang="en-US" sz="2000" b="1" dirty="0"/>
              <a:t>observable</a:t>
            </a:r>
            <a:r>
              <a:rPr lang="en-US" sz="2000" dirty="0"/>
              <a:t>  </a:t>
            </a:r>
            <a:endParaRPr lang="en-GB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C3DEE9-7670-4083-B3CB-0655DF92A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39" r="47398" b="-1349"/>
          <a:stretch/>
        </p:blipFill>
        <p:spPr>
          <a:xfrm>
            <a:off x="4151782" y="4721541"/>
            <a:ext cx="3856702" cy="7386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6EA4C1-6BE8-45A6-9637-BC7B9E3E6BFA}"/>
              </a:ext>
            </a:extLst>
          </p:cNvPr>
          <p:cNvSpPr/>
          <p:nvPr/>
        </p:nvSpPr>
        <p:spPr>
          <a:xfrm>
            <a:off x="4267199" y="4344465"/>
            <a:ext cx="3865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The result obtained are as follows: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2786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Words>976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CambriaMath</vt:lpstr>
      <vt:lpstr>Office Theme</vt:lpstr>
      <vt:lpstr>Bioreactor System (5)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Bioreactor System_(5)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Saiful Islam Sajol</dc:creator>
  <cp:lastModifiedBy>Md Saiful Islam Sajol</cp:lastModifiedBy>
  <cp:revision>100</cp:revision>
  <dcterms:created xsi:type="dcterms:W3CDTF">2019-07-11T09:51:04Z</dcterms:created>
  <dcterms:modified xsi:type="dcterms:W3CDTF">2021-08-15T12:05:55Z</dcterms:modified>
</cp:coreProperties>
</file>