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260" r:id="rId3"/>
    <p:sldId id="257" r:id="rId4"/>
    <p:sldId id="258" r:id="rId5"/>
    <p:sldId id="259" r:id="rId6"/>
    <p:sldId id="282" r:id="rId7"/>
    <p:sldId id="265" r:id="rId8"/>
    <p:sldId id="270" r:id="rId9"/>
    <p:sldId id="280" r:id="rId10"/>
    <p:sldId id="283" r:id="rId11"/>
    <p:sldId id="266" r:id="rId12"/>
    <p:sldId id="267" r:id="rId13"/>
    <p:sldId id="271" r:id="rId14"/>
    <p:sldId id="284" r:id="rId15"/>
    <p:sldId id="272" r:id="rId16"/>
    <p:sldId id="281" r:id="rId17"/>
    <p:sldId id="273" r:id="rId18"/>
    <p:sldId id="286" r:id="rId19"/>
    <p:sldId id="274" r:id="rId20"/>
    <p:sldId id="275" r:id="rId21"/>
    <p:sldId id="285" r:id="rId22"/>
    <p:sldId id="277" r:id="rId23"/>
    <p:sldId id="276" r:id="rId24"/>
    <p:sldId id="278" r:id="rId25"/>
    <p:sldId id="269"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ee38441f842e7ec/Documents/capst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Sheet1!$G$39</c:f>
              <c:strCache>
                <c:ptCount val="1"/>
                <c:pt idx="0">
                  <c:v>Ratio</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val>
            <c:numRef>
              <c:f>Sheet1!$G$40:$G$44</c:f>
              <c:numCache>
                <c:formatCode>0%</c:formatCode>
                <c:ptCount val="5"/>
                <c:pt idx="0">
                  <c:v>1</c:v>
                </c:pt>
                <c:pt idx="1">
                  <c:v>1</c:v>
                </c:pt>
                <c:pt idx="2">
                  <c:v>1</c:v>
                </c:pt>
                <c:pt idx="3">
                  <c:v>0.83330000000000004</c:v>
                </c:pt>
                <c:pt idx="4">
                  <c:v>0.8</c:v>
                </c:pt>
              </c:numCache>
            </c:numRef>
          </c:val>
          <c:extLst>
            <c:ext xmlns:c16="http://schemas.microsoft.com/office/drawing/2014/chart" uri="{C3380CC4-5D6E-409C-BE32-E72D297353CC}">
              <c16:uniqueId val="{00000000-144A-446B-A1B0-D6DAC6F4E2B5}"/>
            </c:ext>
          </c:extLst>
        </c:ser>
        <c:dLbls>
          <c:dLblPos val="inEnd"/>
          <c:showLegendKey val="0"/>
          <c:showVal val="1"/>
          <c:showCatName val="0"/>
          <c:showSerName val="0"/>
          <c:showPercent val="0"/>
          <c:showBubbleSize val="0"/>
        </c:dLbls>
        <c:gapWidth val="100"/>
        <c:overlap val="-24"/>
        <c:axId val="690837040"/>
        <c:axId val="690843280"/>
      </c:barChart>
      <c:catAx>
        <c:axId val="6908370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0843280"/>
        <c:crosses val="autoZero"/>
        <c:auto val="1"/>
        <c:lblAlgn val="ctr"/>
        <c:lblOffset val="100"/>
        <c:noMultiLvlLbl val="0"/>
      </c:catAx>
      <c:valAx>
        <c:axId val="6908432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08370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A629-91B9-4BB7-9460-6C9E8400A7A7}" type="datetime1">
              <a:rPr lang="en-US" smtClean="0"/>
              <a:t>7/29/2021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03EA5A-7740-438A-91B2-64F8E17D091B}" type="slidenum">
              <a:rPr lang="en-US" smtClean="0"/>
              <a:t>‹#›</a:t>
            </a:fld>
            <a:endParaRPr lang="en-US"/>
          </a:p>
        </p:txBody>
      </p:sp>
    </p:spTree>
    <p:extLst>
      <p:ext uri="{BB962C8B-B14F-4D97-AF65-F5344CB8AC3E}">
        <p14:creationId xmlns:p14="http://schemas.microsoft.com/office/powerpoint/2010/main" val="377025393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846A5-FC66-444D-82FF-DC43F84D547E}" type="datetime1">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003B-CB41-4BCB-8A33-ED2E7CD78B4F}" type="slidenum">
              <a:rPr lang="en-US" smtClean="0"/>
              <a:t>‹#›</a:t>
            </a:fld>
            <a:endParaRPr lang="en-US"/>
          </a:p>
        </p:txBody>
      </p:sp>
    </p:spTree>
    <p:extLst>
      <p:ext uri="{BB962C8B-B14F-4D97-AF65-F5344CB8AC3E}">
        <p14:creationId xmlns:p14="http://schemas.microsoft.com/office/powerpoint/2010/main" val="1703229256"/>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8D7A49-0913-46C7-8F0B-5B262B3FD17E}" type="datetime1">
              <a:rPr lang="en-US" smtClean="0"/>
              <a:t>7/29/2021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Bangladesh University Of Business and Technology (BUBT)</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0FE5F-9809-4FD2-B018-E389D02B40BE}"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B8E0AD-CB31-41A1-BD54-3F084B0FB720}"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8A96E3-0DD8-4584-B49B-3FE7962C0038}"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3B5C0-E757-4F49-B025-AF68FC1B6F35}"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23C490-8C47-441D-B540-C1A745A39564}" type="datetime1">
              <a:rPr lang="en-US" smtClean="0"/>
              <a:t>7/29/2021</a:t>
            </a:fld>
            <a:endParaRPr lang="en-US" dirty="0"/>
          </a:p>
        </p:txBody>
      </p:sp>
      <p:sp>
        <p:nvSpPr>
          <p:cNvPr id="8" name="Footer Placeholder 7"/>
          <p:cNvSpPr>
            <a:spLocks noGrp="1"/>
          </p:cNvSpPr>
          <p:nvPr>
            <p:ph type="ftr" sz="quarter" idx="11"/>
          </p:nvPr>
        </p:nvSpPr>
        <p:spPr/>
        <p:txBody>
          <a:bodyPr/>
          <a:lstStyle/>
          <a:p>
            <a:r>
              <a:rPr lang="en-GB" smtClean="0"/>
              <a:t>Bangladesh University Of Business and Technology (BUBT)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AC41FB-8ACE-4A02-A6ED-3513FDB7B435}" type="datetime1">
              <a:rPr lang="en-US" smtClean="0"/>
              <a:t>7/29/2021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GB" smtClean="0"/>
              <a:t>Bangladesh University Of Business and Technology (BUBT)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6AD11F1-B7C9-4F80-911F-DD149466470C}"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3699022-6B8C-4A9A-AC64-7EEC1CE852C5}"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80772-DD71-447F-9F29-8981072F52A7}"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EE3DB-6231-4AA1-A906-7998A3402449}" type="datetime1">
              <a:rPr lang="en-US" smtClean="0"/>
              <a:t>7/29/2021</a:t>
            </a:fld>
            <a:endParaRPr lang="en-US" dirty="0"/>
          </a:p>
        </p:txBody>
      </p:sp>
      <p:sp>
        <p:nvSpPr>
          <p:cNvPr id="5" name="Footer Placeholder 4"/>
          <p:cNvSpPr>
            <a:spLocks noGrp="1"/>
          </p:cNvSpPr>
          <p:nvPr>
            <p:ph type="ftr" sz="quarter" idx="11"/>
          </p:nvPr>
        </p:nvSpPr>
        <p:spPr/>
        <p:txBody>
          <a:bodyPr/>
          <a:lstStyle/>
          <a:p>
            <a:r>
              <a:rPr lang="en-GB" smtClean="0"/>
              <a:t>Bangladesh University Of Business and Technology (BUBT)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36EB2-12F9-4220-AD76-4EA7A1C427D6}"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C6CA95-96D5-4736-A579-EB5D4713C071}" type="datetime1">
              <a:rPr lang="en-US" smtClean="0"/>
              <a:t>7/29/2021</a:t>
            </a:fld>
            <a:endParaRPr lang="en-US" dirty="0"/>
          </a:p>
        </p:txBody>
      </p:sp>
      <p:sp>
        <p:nvSpPr>
          <p:cNvPr id="8" name="Footer Placeholder 7"/>
          <p:cNvSpPr>
            <a:spLocks noGrp="1"/>
          </p:cNvSpPr>
          <p:nvPr>
            <p:ph type="ftr" sz="quarter" idx="11"/>
          </p:nvPr>
        </p:nvSpPr>
        <p:spPr/>
        <p:txBody>
          <a:bodyPr/>
          <a:lstStyle/>
          <a:p>
            <a:r>
              <a:rPr lang="en-GB" smtClean="0"/>
              <a:t>Bangladesh University Of Business and Technology (BUBT)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93083-13C2-4DD8-9B19-C2BEBA96E09A}" type="datetime1">
              <a:rPr lang="en-US" smtClean="0"/>
              <a:t>7/29/2021</a:t>
            </a:fld>
            <a:endParaRPr lang="en-US" dirty="0"/>
          </a:p>
        </p:txBody>
      </p:sp>
      <p:sp>
        <p:nvSpPr>
          <p:cNvPr id="4" name="Footer Placeholder 3"/>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BAE93-C331-4E4E-B6E9-E6DBB125B08C}" type="datetime1">
              <a:rPr lang="en-US" smtClean="0"/>
              <a:t>7/29/2021</a:t>
            </a:fld>
            <a:endParaRPr lang="en-US" dirty="0"/>
          </a:p>
        </p:txBody>
      </p:sp>
      <p:sp>
        <p:nvSpPr>
          <p:cNvPr id="3" name="Footer Placeholder 2"/>
          <p:cNvSpPr>
            <a:spLocks noGrp="1"/>
          </p:cNvSpPr>
          <p:nvPr>
            <p:ph type="ftr" sz="quarter" idx="11"/>
          </p:nvPr>
        </p:nvSpPr>
        <p:spPr/>
        <p:txBody>
          <a:bodyPr/>
          <a:lstStyle/>
          <a:p>
            <a:r>
              <a:rPr lang="en-GB" smtClean="0"/>
              <a:t>Bangladesh University Of Business and Technology (BUBT)</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37574-6454-46A6-832B-4B3018933908}"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F672-BC78-4CD2-B40C-4707586525DD}"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50F1CE-D657-4451-B778-4E1B87882B10}" type="datetime1">
              <a:rPr lang="en-US" smtClean="0"/>
              <a:t>7/29/2021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Bangladesh University Of Business and Technology (BUBT)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AF840C-C81A-4290-8208-F9DE27D155FD}"/>
              </a:ext>
            </a:extLst>
          </p:cNvPr>
          <p:cNvPicPr>
            <a:picLocks noChangeAspect="1"/>
          </p:cNvPicPr>
          <p:nvPr/>
        </p:nvPicPr>
        <p:blipFill>
          <a:blip r:embed="rId2"/>
          <a:stretch>
            <a:fillRect/>
          </a:stretch>
        </p:blipFill>
        <p:spPr>
          <a:xfrm>
            <a:off x="5973170" y="481084"/>
            <a:ext cx="5763903" cy="5895832"/>
          </a:xfrm>
          <a:prstGeom prst="rect">
            <a:avLst/>
          </a:prstGeom>
        </p:spPr>
      </p:pic>
      <p:sp>
        <p:nvSpPr>
          <p:cNvPr id="18" name="TextBox 17">
            <a:extLst>
              <a:ext uri="{FF2B5EF4-FFF2-40B4-BE49-F238E27FC236}">
                <a16:creationId xmlns:a16="http://schemas.microsoft.com/office/drawing/2014/main" id="{887379F0-9392-4EA5-8813-F023EF02757F}"/>
              </a:ext>
            </a:extLst>
          </p:cNvPr>
          <p:cNvSpPr txBox="1"/>
          <p:nvPr/>
        </p:nvSpPr>
        <p:spPr>
          <a:xfrm>
            <a:off x="1091821" y="1705970"/>
            <a:ext cx="4500596" cy="3785652"/>
          </a:xfrm>
          <a:prstGeom prst="rect">
            <a:avLst/>
          </a:prstGeom>
          <a:noFill/>
        </p:spPr>
        <p:txBody>
          <a:bodyPr wrap="square" rtlCol="0">
            <a:spAutoFit/>
          </a:bodyPr>
          <a:lstStyle/>
          <a:p>
            <a:pPr algn="ctr"/>
            <a:r>
              <a:rPr lang="en-US" sz="4000" dirty="0" smtClean="0">
                <a:solidFill>
                  <a:schemeClr val="bg2"/>
                </a:solidFill>
                <a:latin typeface="Times New Roman" panose="02020603050405020304" pitchFamily="18" charset="0"/>
                <a:cs typeface="Times New Roman" panose="02020603050405020304" pitchFamily="18" charset="0"/>
              </a:rPr>
              <a:t>Automated Face Recognition Based  </a:t>
            </a:r>
            <a:r>
              <a:rPr lang="en-US" sz="4000" dirty="0">
                <a:solidFill>
                  <a:schemeClr val="bg2"/>
                </a:solidFill>
                <a:latin typeface="Times New Roman" panose="02020603050405020304" pitchFamily="18" charset="0"/>
                <a:cs typeface="Times New Roman" panose="02020603050405020304" pitchFamily="18" charset="0"/>
              </a:rPr>
              <a:t>Attendance System </a:t>
            </a:r>
            <a:r>
              <a:rPr lang="en-US" sz="4000" dirty="0" smtClean="0">
                <a:solidFill>
                  <a:schemeClr val="bg2"/>
                </a:solidFill>
                <a:latin typeface="Times New Roman" panose="02020603050405020304" pitchFamily="18" charset="0"/>
                <a:cs typeface="Times New Roman" panose="02020603050405020304" pitchFamily="18" charset="0"/>
              </a:rPr>
              <a:t>Using LBPH and </a:t>
            </a:r>
            <a:r>
              <a:rPr lang="en-US" sz="4000" dirty="0" err="1" smtClean="0">
                <a:solidFill>
                  <a:schemeClr val="bg2"/>
                </a:solidFill>
                <a:latin typeface="Times New Roman" panose="02020603050405020304" pitchFamily="18" charset="0"/>
                <a:cs typeface="Times New Roman" panose="02020603050405020304" pitchFamily="18" charset="0"/>
              </a:rPr>
              <a:t>Haar</a:t>
            </a:r>
            <a:r>
              <a:rPr lang="en-US" sz="4000" dirty="0" smtClean="0">
                <a:solidFill>
                  <a:schemeClr val="bg2"/>
                </a:solidFill>
                <a:latin typeface="Times New Roman" panose="02020603050405020304" pitchFamily="18" charset="0"/>
                <a:cs typeface="Times New Roman" panose="02020603050405020304" pitchFamily="18" charset="0"/>
              </a:rPr>
              <a:t> Cascade Algorithm</a:t>
            </a:r>
            <a:endParaRPr lang="en-US" sz="4000" dirty="0">
              <a:solidFill>
                <a:schemeClr val="bg2"/>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7152DEE-ECAB-4F36-8EDD-B789786FF1E5}" type="datetime1">
              <a:rPr lang="en-US" smtClean="0"/>
              <a:t>7/29/2021</a:t>
            </a:fld>
            <a:endParaRPr lang="en-US" dirty="0"/>
          </a:p>
        </p:txBody>
      </p:sp>
      <p:sp>
        <p:nvSpPr>
          <p:cNvPr id="4" name="Footer Placeholder 3"/>
          <p:cNvSpPr>
            <a:spLocks noGrp="1"/>
          </p:cNvSpPr>
          <p:nvPr>
            <p:ph type="ftr" sz="quarter" idx="11"/>
          </p:nvPr>
        </p:nvSpPr>
        <p:spPr/>
        <p:txBody>
          <a:bodyPr/>
          <a:lstStyle/>
          <a:p>
            <a:r>
              <a:rPr lang="en-GB" smtClean="0"/>
              <a:t>Bangladesh University Of Business and Technology (BUBT)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10147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5AD-69B4-449A-8C82-94742B8162F1}"/>
              </a:ext>
            </a:extLst>
          </p:cNvPr>
          <p:cNvSpPr>
            <a:spLocks noGrp="1"/>
          </p:cNvSpPr>
          <p:nvPr>
            <p:ph type="title"/>
          </p:nvPr>
        </p:nvSpPr>
        <p:spPr>
          <a:xfrm>
            <a:off x="492345" y="463826"/>
            <a:ext cx="9963620" cy="1245703"/>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F0E22ACF-4F93-4CA4-930F-14C8D530CA41}"/>
              </a:ext>
            </a:extLst>
          </p:cNvPr>
          <p:cNvSpPr>
            <a:spLocks noGrp="1"/>
          </p:cNvSpPr>
          <p:nvPr>
            <p:ph idx="1"/>
          </p:nvPr>
        </p:nvSpPr>
        <p:spPr>
          <a:xfrm>
            <a:off x="2650836" y="2789382"/>
            <a:ext cx="7305964" cy="3306618"/>
          </a:xfrm>
        </p:spPr>
        <p:txBody>
          <a:bodyPr>
            <a:normAutofit/>
          </a:bodyPr>
          <a:lstStyle/>
          <a:p>
            <a:pPr marL="0" indent="0" algn="ctr">
              <a:buNone/>
            </a:pPr>
            <a:endParaRPr lang="sv-SE" sz="32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sv-SE"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Monzurul</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Islam </a:t>
            </a:r>
            <a:r>
              <a:rPr lang="en-US" sz="3200" b="1" dirty="0" err="1">
                <a:solidFill>
                  <a:schemeClr val="tx1"/>
                </a:solidFill>
                <a:latin typeface="Times New Roman" panose="02020603050405020304" pitchFamily="18" charset="0"/>
                <a:cs typeface="Times New Roman" panose="02020603050405020304" pitchFamily="18" charset="0"/>
              </a:rPr>
              <a:t>Bhuiyan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i="1" dirty="0">
                <a:solidFill>
                  <a:schemeClr val="tx1"/>
                </a:solidFill>
                <a:latin typeface="Times New Roman" panose="02020603050405020304" pitchFamily="18" charset="0"/>
                <a:cs typeface="Times New Roman" panose="02020603050405020304" pitchFamily="18" charset="0"/>
              </a:rPr>
              <a:t>Id:16172103201</a:t>
            </a:r>
            <a:r>
              <a:rPr lang="en-US" sz="3200" b="1" dirty="0">
                <a:solidFill>
                  <a:schemeClr val="tx1"/>
                </a:solidFill>
                <a:latin typeface="Times New Roman" panose="02020603050405020304" pitchFamily="18" charset="0"/>
                <a:cs typeface="Times New Roman" panose="02020603050405020304" pitchFamily="18" charset="0"/>
              </a:rPr>
              <a:t> </a:t>
            </a:r>
          </a:p>
          <a:p>
            <a:pPr marL="0" indent="0" algn="ctr">
              <a:buNone/>
            </a:pPr>
            <a:endParaRPr lang="en-US" sz="2200" dirty="0">
              <a:solidFill>
                <a:schemeClr val="tx1"/>
              </a:solidFill>
              <a:latin typeface="Gothic Uralic"/>
              <a:cs typeface="Gothic Uralic"/>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F96DBEB4-80C5-4C40-9377-E3C7D2841591}"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9874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73EE-A3BC-4A3F-BAC8-FC76455CAB8A}"/>
              </a:ext>
            </a:extLst>
          </p:cNvPr>
          <p:cNvSpPr>
            <a:spLocks noGrp="1"/>
          </p:cNvSpPr>
          <p:nvPr>
            <p:ph type="title"/>
          </p:nvPr>
        </p:nvSpPr>
        <p:spPr>
          <a:xfrm>
            <a:off x="505597" y="451611"/>
            <a:ext cx="9937116" cy="1199689"/>
          </a:xfrm>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3" name="Content Placeholder 2">
            <a:extLst>
              <a:ext uri="{FF2B5EF4-FFF2-40B4-BE49-F238E27FC236}">
                <a16:creationId xmlns:a16="http://schemas.microsoft.com/office/drawing/2014/main" id="{FD713DA9-B516-4572-915B-39FFF5205219}"/>
              </a:ext>
            </a:extLst>
          </p:cNvPr>
          <p:cNvSpPr>
            <a:spLocks noGrp="1"/>
          </p:cNvSpPr>
          <p:nvPr>
            <p:ph idx="1"/>
          </p:nvPr>
        </p:nvSpPr>
        <p:spPr>
          <a:xfrm>
            <a:off x="2761673" y="2173357"/>
            <a:ext cx="6493163" cy="4079661"/>
          </a:xfrm>
        </p:spPr>
        <p:txBody>
          <a:bodyPr>
            <a:normAutofit/>
          </a:bodyPr>
          <a:lstStyle/>
          <a:p>
            <a:pPr marL="0" marR="0" indent="0">
              <a:spcBef>
                <a:spcPts val="0"/>
              </a:spcBef>
              <a:spcAft>
                <a:spcPts val="0"/>
              </a:spcAft>
              <a:buNone/>
            </a:pPr>
            <a:endParaRPr lang="en-US" sz="1800" b="1" dirty="0">
              <a:solidFill>
                <a:srgbClr val="11111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800" b="1"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Projects</a:t>
            </a:r>
            <a:r>
              <a:rPr lang="en-US" sz="2800" b="1" dirty="0" smtClean="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p>
          <a:p>
            <a:pPr>
              <a:spcBef>
                <a:spcPts val="0"/>
              </a:spcBef>
            </a:pPr>
            <a:r>
              <a:rPr lang="en-US"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It will identify any face from any angle.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It will recognize any image from any lighting condition.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It will recognize any image with cap, shades, color or any effects on the image.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It will record real time as attendance.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DB9B0ADA-5F0A-4164-B6F0-C9DD7C388F65}"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64004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FBC0-DF5E-454D-990F-A0FE9F2F80EF}"/>
              </a:ext>
            </a:extLst>
          </p:cNvPr>
          <p:cNvSpPr>
            <a:spLocks noGrp="1"/>
          </p:cNvSpPr>
          <p:nvPr>
            <p:ph type="title"/>
          </p:nvPr>
        </p:nvSpPr>
        <p:spPr>
          <a:xfrm>
            <a:off x="1154955" y="701964"/>
            <a:ext cx="2793158" cy="2193636"/>
          </a:xfrm>
        </p:spPr>
        <p:txBody>
          <a:bodyPr/>
          <a:lstStyle/>
          <a:p>
            <a:pPr algn="ctr"/>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sp>
        <p:nvSpPr>
          <p:cNvPr id="5" name="Text Placeholder 4"/>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6.Project </a:t>
            </a:r>
            <a:r>
              <a:rPr lang="en-US" sz="2800" b="1" dirty="0" smtClean="0">
                <a:solidFill>
                  <a:schemeClr val="bg1"/>
                </a:solidFill>
                <a:latin typeface="Times New Roman" panose="02020603050405020304" pitchFamily="18" charset="0"/>
                <a:cs typeface="Times New Roman" panose="02020603050405020304" pitchFamily="18" charset="0"/>
              </a:rPr>
              <a:t>Flow Chart</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6" name="image3.png"/>
          <p:cNvPicPr>
            <a:picLocks noGrp="1"/>
          </p:cNvPicPr>
          <p:nvPr>
            <p:ph idx="1"/>
          </p:nvPr>
        </p:nvPicPr>
        <p:blipFill>
          <a:blip r:embed="rId2" cstate="print"/>
          <a:stretch>
            <a:fillRect/>
          </a:stretch>
        </p:blipFill>
        <p:spPr>
          <a:xfrm>
            <a:off x="5624946" y="498765"/>
            <a:ext cx="3777672" cy="5809672"/>
          </a:xfrm>
          <a:prstGeom prst="rect">
            <a:avLst/>
          </a:prstGeom>
        </p:spPr>
      </p:pic>
      <p:sp>
        <p:nvSpPr>
          <p:cNvPr id="3" name="Date Placeholder 2"/>
          <p:cNvSpPr>
            <a:spLocks noGrp="1"/>
          </p:cNvSpPr>
          <p:nvPr>
            <p:ph type="dt" sz="half" idx="10"/>
          </p:nvPr>
        </p:nvSpPr>
        <p:spPr/>
        <p:txBody>
          <a:bodyPr/>
          <a:lstStyle/>
          <a:p>
            <a:fld id="{03361503-D281-4F85-A615-66AAA454A13C}"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8664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5" y="544944"/>
            <a:ext cx="2793158" cy="2350655"/>
          </a:xfrm>
        </p:spPr>
        <p:txBody>
          <a:bodyPr/>
          <a:lstStyle/>
          <a:p>
            <a:pPr algn="ctr"/>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sp>
        <p:nvSpPr>
          <p:cNvPr id="10" name="Text Placeholder 9"/>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7.System </a:t>
            </a:r>
            <a:r>
              <a:rPr lang="en-US" sz="2800" b="1" dirty="0" smtClean="0">
                <a:solidFill>
                  <a:schemeClr val="bg1"/>
                </a:solidFill>
                <a:latin typeface="Times New Roman" panose="02020603050405020304" pitchFamily="18" charset="0"/>
                <a:cs typeface="Times New Roman" panose="02020603050405020304" pitchFamily="18" charset="0"/>
              </a:rPr>
              <a:t>Architecture</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98473" y="1283855"/>
            <a:ext cx="6622472" cy="5153890"/>
          </a:xfrm>
          <a:prstGeom prst="rect">
            <a:avLst/>
          </a:prstGeom>
        </p:spPr>
      </p:pic>
      <p:sp>
        <p:nvSpPr>
          <p:cNvPr id="2" name="Date Placeholder 1"/>
          <p:cNvSpPr>
            <a:spLocks noGrp="1"/>
          </p:cNvSpPr>
          <p:nvPr>
            <p:ph type="dt" sz="half" idx="10"/>
          </p:nvPr>
        </p:nvSpPr>
        <p:spPr/>
        <p:txBody>
          <a:bodyPr/>
          <a:lstStyle/>
          <a:p>
            <a:fld id="{08423B4F-9959-44F8-9D17-57B33B65D1B5}" type="datetime1">
              <a:rPr lang="en-US" smtClean="0"/>
              <a:t>7/29/2021</a:t>
            </a:fld>
            <a:endParaRPr lang="en-US" dirty="0"/>
          </a:p>
        </p:txBody>
      </p:sp>
      <p:sp>
        <p:nvSpPr>
          <p:cNvPr id="4" name="Footer Placeholder 3"/>
          <p:cNvSpPr>
            <a:spLocks noGrp="1"/>
          </p:cNvSpPr>
          <p:nvPr>
            <p:ph type="ftr" sz="quarter" idx="11"/>
          </p:nvPr>
        </p:nvSpPr>
        <p:spPr/>
        <p:txBody>
          <a:bodyPr/>
          <a:lstStyle/>
          <a:p>
            <a:r>
              <a:rPr lang="en-GB" smtClean="0"/>
              <a:t>Bangladesh University Of Business and Technology (BUBT)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8524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5AD-69B4-449A-8C82-94742B8162F1}"/>
              </a:ext>
            </a:extLst>
          </p:cNvPr>
          <p:cNvSpPr>
            <a:spLocks noGrp="1"/>
          </p:cNvSpPr>
          <p:nvPr>
            <p:ph type="title"/>
          </p:nvPr>
        </p:nvSpPr>
        <p:spPr>
          <a:xfrm>
            <a:off x="492345" y="463826"/>
            <a:ext cx="9963620" cy="1245703"/>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F0E22ACF-4F93-4CA4-930F-14C8D530CA41}"/>
              </a:ext>
            </a:extLst>
          </p:cNvPr>
          <p:cNvSpPr>
            <a:spLocks noGrp="1"/>
          </p:cNvSpPr>
          <p:nvPr>
            <p:ph idx="1"/>
          </p:nvPr>
        </p:nvSpPr>
        <p:spPr>
          <a:xfrm>
            <a:off x="2650836" y="2789382"/>
            <a:ext cx="7305964" cy="3306618"/>
          </a:xfrm>
        </p:spPr>
        <p:txBody>
          <a:bodyPr>
            <a:normAutofit/>
          </a:bodyPr>
          <a:lstStyle/>
          <a:p>
            <a:pPr marL="0" indent="0" algn="ctr">
              <a:buNone/>
            </a:pPr>
            <a:endParaRPr lang="sv-SE" sz="32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sv-SE" sz="3200" b="1" dirty="0" smtClean="0">
                <a:solidFill>
                  <a:schemeClr val="tx1"/>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Md Sajjad Hossin</a:t>
            </a:r>
          </a:p>
          <a:p>
            <a:pPr marL="0" indent="0" algn="ctr">
              <a:buNone/>
            </a:pP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i="1" dirty="0" smtClean="0">
                <a:solidFill>
                  <a:schemeClr val="tx1"/>
                </a:solidFill>
                <a:latin typeface="Times New Roman" panose="02020603050405020304" pitchFamily="18" charset="0"/>
                <a:cs typeface="Times New Roman" panose="02020603050405020304" pitchFamily="18" charset="0"/>
              </a:rPr>
              <a:t>Id:16172103207</a:t>
            </a:r>
            <a:endParaRPr lang="en-US" sz="3200" b="1"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2200" dirty="0">
              <a:solidFill>
                <a:schemeClr val="tx1"/>
              </a:solidFill>
              <a:latin typeface="Gothic Uralic"/>
              <a:cs typeface="Gothic Uralic"/>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DFAA7CFF-82C6-4BB6-A708-39E5DCE9BBD9}"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97883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00364"/>
            <a:ext cx="2793158" cy="2295236"/>
          </a:xfrm>
        </p:spPr>
        <p:txBody>
          <a:bodyPr/>
          <a:lstStyle/>
          <a:p>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sp>
        <p:nvSpPr>
          <p:cNvPr id="4" name="Text Placeholder 3"/>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8.Face </a:t>
            </a:r>
            <a:r>
              <a:rPr lang="en-US" sz="2800" b="1" dirty="0" smtClean="0">
                <a:solidFill>
                  <a:schemeClr val="bg1"/>
                </a:solidFill>
                <a:latin typeface="Times New Roman" panose="02020603050405020304" pitchFamily="18" charset="0"/>
                <a:cs typeface="Times New Roman" panose="02020603050405020304" pitchFamily="18" charset="0"/>
              </a:rPr>
              <a:t>Recognition</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67927" y="794326"/>
            <a:ext cx="4867563" cy="5467928"/>
          </a:xfrm>
          <a:prstGeom prst="rect">
            <a:avLst/>
          </a:prstGeom>
        </p:spPr>
      </p:pic>
      <p:sp>
        <p:nvSpPr>
          <p:cNvPr id="3" name="Date Placeholder 2"/>
          <p:cNvSpPr>
            <a:spLocks noGrp="1"/>
          </p:cNvSpPr>
          <p:nvPr>
            <p:ph type="dt" sz="half" idx="10"/>
          </p:nvPr>
        </p:nvSpPr>
        <p:spPr/>
        <p:txBody>
          <a:bodyPr/>
          <a:lstStyle/>
          <a:p>
            <a:fld id="{8A3A219D-72AA-4F01-8F72-76F12AF70A6A}"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7750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00364"/>
            <a:ext cx="2793158" cy="2295236"/>
          </a:xfrm>
        </p:spPr>
        <p:txBody>
          <a:bodyPr/>
          <a:lstStyle/>
          <a:p>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sp>
        <p:nvSpPr>
          <p:cNvPr id="4" name="Text Placeholder 3"/>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9.Data </a:t>
            </a:r>
            <a:r>
              <a:rPr lang="en-US" sz="2800" b="1" dirty="0" smtClean="0">
                <a:solidFill>
                  <a:schemeClr val="bg1"/>
                </a:solidFill>
                <a:latin typeface="Times New Roman" panose="02020603050405020304" pitchFamily="18" charset="0"/>
                <a:cs typeface="Times New Roman" panose="02020603050405020304" pitchFamily="18" charset="0"/>
              </a:rPr>
              <a:t>Set</a:t>
            </a:r>
          </a:p>
        </p:txBody>
      </p:sp>
      <p:sp>
        <p:nvSpPr>
          <p:cNvPr id="3" name="Date Placeholder 2"/>
          <p:cNvSpPr>
            <a:spLocks noGrp="1"/>
          </p:cNvSpPr>
          <p:nvPr>
            <p:ph type="dt" sz="half" idx="10"/>
          </p:nvPr>
        </p:nvSpPr>
        <p:spPr/>
        <p:txBody>
          <a:bodyPr/>
          <a:lstStyle/>
          <a:p>
            <a:fld id="{B4913B27-D4C0-40CB-BB4F-EC242D2C0F18}"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pic>
        <p:nvPicPr>
          <p:cNvPr id="9" name="Content Placeholder 8"/>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92437" y="932872"/>
            <a:ext cx="5060102" cy="545896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28919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00364"/>
            <a:ext cx="2793158" cy="2295236"/>
          </a:xfrm>
        </p:spPr>
        <p:txBody>
          <a:bodyPr/>
          <a:lstStyle/>
          <a:p>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782618"/>
            <a:ext cx="5189538" cy="3786908"/>
          </a:xfrm>
        </p:spPr>
      </p:pic>
      <p:sp>
        <p:nvSpPr>
          <p:cNvPr id="4" name="Text Placeholder 3"/>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10.</a:t>
            </a:r>
            <a:r>
              <a:rPr lang="en-US" sz="2800" b="1" dirty="0" smtClean="0">
                <a:solidFill>
                  <a:schemeClr val="bg1"/>
                </a:solidFill>
                <a:latin typeface="Times New Roman" panose="02020603050405020304" pitchFamily="18" charset="0"/>
                <a:cs typeface="Times New Roman" panose="02020603050405020304" pitchFamily="18" charset="0"/>
              </a:rPr>
              <a:t>Face </a:t>
            </a:r>
            <a:endParaRPr lang="en-US" sz="2800" b="1" dirty="0" smtClean="0">
              <a:solidFill>
                <a:schemeClr val="bg1"/>
              </a:solidFill>
              <a:latin typeface="Times New Roman" panose="02020603050405020304" pitchFamily="18" charset="0"/>
              <a:cs typeface="Times New Roman" panose="02020603050405020304" pitchFamily="18" charset="0"/>
            </a:endParaRPr>
          </a:p>
          <a:p>
            <a:r>
              <a:rPr lang="en-US" sz="2800" b="1" dirty="0" smtClean="0">
                <a:solidFill>
                  <a:schemeClr val="bg1"/>
                </a:solidFill>
                <a:latin typeface="Times New Roman" panose="02020603050405020304" pitchFamily="18" charset="0"/>
                <a:cs typeface="Times New Roman" panose="02020603050405020304" pitchFamily="18" charset="0"/>
              </a:rPr>
              <a:t>Detection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A252237-CDC0-4E0B-9F09-15A1E8A03A5B}"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19229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F289F1-327A-4E78-B35F-879158C356A3}"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0" y="679572"/>
            <a:ext cx="5073911" cy="51116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591" y="1154545"/>
            <a:ext cx="6242371" cy="4636655"/>
          </a:xfrm>
          <a:prstGeom prst="rect">
            <a:avLst/>
          </a:prstGeom>
        </p:spPr>
      </p:pic>
    </p:spTree>
    <p:extLst>
      <p:ext uri="{BB962C8B-B14F-4D97-AF65-F5344CB8AC3E}">
        <p14:creationId xmlns:p14="http://schemas.microsoft.com/office/powerpoint/2010/main" val="114468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517236"/>
            <a:ext cx="2793158" cy="2378364"/>
          </a:xfrm>
        </p:spPr>
        <p:txBody>
          <a:bodyPr/>
          <a:lstStyle/>
          <a:p>
            <a:r>
              <a:rPr lang="en-US" dirty="0">
                <a:latin typeface="Times New Roman" panose="02020603050405020304" pitchFamily="18" charset="0"/>
                <a:cs typeface="Times New Roman" panose="02020603050405020304" pitchFamily="18" charset="0"/>
              </a:rPr>
              <a:t>Automated Face Recognition Based  Attendance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Using LBPH and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 Algorithm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468581"/>
            <a:ext cx="4350616" cy="2872509"/>
          </a:xfrm>
        </p:spPr>
      </p:pic>
      <p:sp>
        <p:nvSpPr>
          <p:cNvPr id="4" name="Text Placeholder 3"/>
          <p:cNvSpPr>
            <a:spLocks noGrp="1"/>
          </p:cNvSpPr>
          <p:nvPr>
            <p:ph type="body" sz="half" idx="2"/>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11.Result </a:t>
            </a:r>
            <a:endParaRPr lang="en-US" sz="2800" b="1" dirty="0" smtClean="0">
              <a:solidFill>
                <a:schemeClr val="bg1"/>
              </a:solidFill>
              <a:latin typeface="Times New Roman" panose="02020603050405020304" pitchFamily="18" charset="0"/>
              <a:cs typeface="Times New Roman" panose="02020603050405020304" pitchFamily="18" charset="0"/>
            </a:endParaRPr>
          </a:p>
          <a:p>
            <a:r>
              <a:rPr lang="en-US" sz="2800" b="1" dirty="0" smtClean="0">
                <a:solidFill>
                  <a:schemeClr val="bg1"/>
                </a:solidFill>
                <a:latin typeface="Times New Roman" panose="02020603050405020304" pitchFamily="18" charset="0"/>
                <a:cs typeface="Times New Roman" panose="02020603050405020304" pitchFamily="18" charset="0"/>
              </a:rPr>
              <a:t>Analysis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25F0E45-B7B0-4973-A899-E406B4FABC11}"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70406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1AC9-D5FF-48B9-A55E-4E577103A271}"/>
              </a:ext>
            </a:extLst>
          </p:cNvPr>
          <p:cNvSpPr>
            <a:spLocks noGrp="1"/>
          </p:cNvSpPr>
          <p:nvPr>
            <p:ph type="title"/>
          </p:nvPr>
        </p:nvSpPr>
        <p:spPr>
          <a:xfrm>
            <a:off x="505598" y="748380"/>
            <a:ext cx="9923863" cy="1080419"/>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D9672680-6BA5-467B-ABE0-13FCDAEBCA12}"/>
              </a:ext>
            </a:extLst>
          </p:cNvPr>
          <p:cNvSpPr>
            <a:spLocks noGrp="1"/>
          </p:cNvSpPr>
          <p:nvPr>
            <p:ph idx="1"/>
          </p:nvPr>
        </p:nvSpPr>
        <p:spPr>
          <a:xfrm>
            <a:off x="2598821" y="2839453"/>
            <a:ext cx="6959065" cy="2877953"/>
          </a:xfrm>
        </p:spPr>
        <p:txBody>
          <a:bodyPr>
            <a:normAutofit/>
          </a:bodyPr>
          <a:lstStyle/>
          <a:p>
            <a:pPr marL="0" indent="0" algn="ctr">
              <a:buNone/>
            </a:pPr>
            <a:endParaRPr lang="en-US" sz="3200" b="1" i="1" dirty="0" smtClean="0">
              <a:latin typeface="Times New Roman" panose="02020603050405020304" pitchFamily="18" charset="0"/>
              <a:cs typeface="Times New Roman" panose="02020603050405020304" pitchFamily="18" charset="0"/>
            </a:endParaRPr>
          </a:p>
          <a:p>
            <a:pPr marL="0" indent="0" algn="ctr">
              <a:buNone/>
            </a:pPr>
            <a:r>
              <a:rPr lang="en-US" sz="3200" b="1" dirty="0" err="1" smtClean="0">
                <a:solidFill>
                  <a:schemeClr val="tx1"/>
                </a:solidFill>
                <a:latin typeface="Times New Roman" panose="02020603050405020304" pitchFamily="18" charset="0"/>
                <a:cs typeface="Times New Roman" panose="02020603050405020304" pitchFamily="18" charset="0"/>
              </a:rPr>
              <a:t>Adu</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Sumayes</a:t>
            </a:r>
            <a:r>
              <a:rPr lang="en-US" sz="3200" b="1" dirty="0" smtClean="0">
                <a:solidFill>
                  <a:schemeClr val="tx1"/>
                </a:solidFill>
                <a:latin typeface="Times New Roman" panose="02020603050405020304" pitchFamily="18" charset="0"/>
                <a:cs typeface="Times New Roman" panose="02020603050405020304" pitchFamily="18" charset="0"/>
              </a:rPr>
              <a:t> Siddiqui </a:t>
            </a:r>
          </a:p>
          <a:p>
            <a:pPr marL="0" indent="0" algn="ctr">
              <a:buNone/>
            </a:pPr>
            <a:r>
              <a:rPr lang="en-US" sz="3200" b="1" i="1" dirty="0" smtClean="0">
                <a:solidFill>
                  <a:schemeClr val="tx1"/>
                </a:solidFill>
                <a:latin typeface="Times New Roman" panose="02020603050405020304" pitchFamily="18" charset="0"/>
                <a:cs typeface="Times New Roman" panose="02020603050405020304" pitchFamily="18" charset="0"/>
              </a:rPr>
              <a:t>Id:16172103188</a:t>
            </a:r>
            <a:endParaRPr lang="en-US" sz="3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500" dirty="0" smtClean="0">
                <a:solidFill>
                  <a:schemeClr val="tx1"/>
                </a:solidFill>
                <a:latin typeface="Gothic Uralic"/>
              </a:rPr>
              <a:t> </a:t>
            </a:r>
            <a:endParaRPr lang="en-US" sz="2500" dirty="0">
              <a:solidFill>
                <a:schemeClr val="tx1"/>
              </a:solidFill>
              <a:latin typeface="Gothic Uralic"/>
            </a:endParaRPr>
          </a:p>
        </p:txBody>
      </p:sp>
      <p:sp>
        <p:nvSpPr>
          <p:cNvPr id="4" name="Date Placeholder 3"/>
          <p:cNvSpPr>
            <a:spLocks noGrp="1"/>
          </p:cNvSpPr>
          <p:nvPr>
            <p:ph type="dt" sz="half" idx="10"/>
          </p:nvPr>
        </p:nvSpPr>
        <p:spPr/>
        <p:txBody>
          <a:bodyPr/>
          <a:lstStyle/>
          <a:p>
            <a:fld id="{AB887CB3-758C-43BC-B3D5-A3A0BE9CD24A}"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72909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5700" y="2336800"/>
            <a:ext cx="4570845" cy="4184073"/>
          </a:xfrm>
        </p:spPr>
      </p:pic>
      <p:graphicFrame>
        <p:nvGraphicFramePr>
          <p:cNvPr id="9" name="Content Placeholder 8"/>
          <p:cNvGraphicFramePr>
            <a:graphicFrameLocks noGrp="1"/>
          </p:cNvGraphicFramePr>
          <p:nvPr>
            <p:ph sz="half" idx="2"/>
            <p:extLst>
              <p:ext uri="{D42A27DB-BD31-4B8C-83A1-F6EECF244321}">
                <p14:modId xmlns:p14="http://schemas.microsoft.com/office/powerpoint/2010/main" val="4162230237"/>
              </p:ext>
            </p:extLst>
          </p:nvPr>
        </p:nvGraphicFramePr>
        <p:xfrm>
          <a:off x="6123708" y="2697018"/>
          <a:ext cx="5107709" cy="3343564"/>
        </p:xfrm>
        <a:graphic>
          <a:graphicData uri="http://schemas.openxmlformats.org/drawingml/2006/chart">
            <c:chart xmlns:c="http://schemas.openxmlformats.org/drawingml/2006/chart" xmlns:r="http://schemas.openxmlformats.org/officeDocument/2006/relationships" r:id="rId3"/>
          </a:graphicData>
        </a:graphic>
      </p:graphicFrame>
      <p:sp>
        <p:nvSpPr>
          <p:cNvPr id="2" name="Date Placeholder 1"/>
          <p:cNvSpPr>
            <a:spLocks noGrp="1"/>
          </p:cNvSpPr>
          <p:nvPr>
            <p:ph type="dt" sz="half" idx="10"/>
          </p:nvPr>
        </p:nvSpPr>
        <p:spPr/>
        <p:txBody>
          <a:bodyPr/>
          <a:lstStyle/>
          <a:p>
            <a:fld id="{0F7D800D-3A72-4261-832F-71ED00F19FF8}" type="datetime1">
              <a:rPr lang="en-US" smtClean="0"/>
              <a:t>7/29/2021</a:t>
            </a:fld>
            <a:endParaRPr lang="en-US" dirty="0"/>
          </a:p>
        </p:txBody>
      </p:sp>
      <p:sp>
        <p:nvSpPr>
          <p:cNvPr id="4" name="Footer Placeholder 3"/>
          <p:cNvSpPr>
            <a:spLocks noGrp="1"/>
          </p:cNvSpPr>
          <p:nvPr>
            <p:ph type="ftr" sz="quarter" idx="11"/>
          </p:nvPr>
        </p:nvSpPr>
        <p:spPr/>
        <p:txBody>
          <a:bodyPr/>
          <a:lstStyle/>
          <a:p>
            <a:r>
              <a:rPr lang="en-GB" smtClean="0"/>
              <a:t>Bangladesh University Of Business and Technology (BUBT)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01613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5AD-69B4-449A-8C82-94742B8162F1}"/>
              </a:ext>
            </a:extLst>
          </p:cNvPr>
          <p:cNvSpPr>
            <a:spLocks noGrp="1"/>
          </p:cNvSpPr>
          <p:nvPr>
            <p:ph type="title"/>
          </p:nvPr>
        </p:nvSpPr>
        <p:spPr>
          <a:xfrm>
            <a:off x="492345" y="463826"/>
            <a:ext cx="9963620" cy="1245703"/>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F0E22ACF-4F93-4CA4-930F-14C8D530CA41}"/>
              </a:ext>
            </a:extLst>
          </p:cNvPr>
          <p:cNvSpPr>
            <a:spLocks noGrp="1"/>
          </p:cNvSpPr>
          <p:nvPr>
            <p:ph idx="1"/>
          </p:nvPr>
        </p:nvSpPr>
        <p:spPr>
          <a:xfrm>
            <a:off x="2650836" y="2789382"/>
            <a:ext cx="7305964" cy="3306618"/>
          </a:xfrm>
        </p:spPr>
        <p:txBody>
          <a:bodyPr>
            <a:normAutofit/>
          </a:bodyPr>
          <a:lstStyle/>
          <a:p>
            <a:pPr algn="ctr"/>
            <a:endParaRPr lang="en-US" sz="32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en-US" sz="3200" b="1" dirty="0" smtClean="0">
                <a:solidFill>
                  <a:schemeClr val="tx1"/>
                </a:solidFill>
                <a:latin typeface="Times New Roman" panose="02020603050405020304" pitchFamily="18" charset="0"/>
                <a:cs typeface="Times New Roman" panose="02020603050405020304" pitchFamily="18" charset="0"/>
              </a:rPr>
              <a:t>Md </a:t>
            </a:r>
            <a:r>
              <a:rPr lang="en-US" sz="3200" b="1" dirty="0" err="1">
                <a:solidFill>
                  <a:schemeClr val="tx1"/>
                </a:solidFill>
                <a:latin typeface="Times New Roman" panose="02020603050405020304" pitchFamily="18" charset="0"/>
                <a:cs typeface="Times New Roman" panose="02020603050405020304" pitchFamily="18" charset="0"/>
              </a:rPr>
              <a:t>Abdur</a:t>
            </a:r>
            <a:r>
              <a:rPr lang="en-US" sz="3200" b="1" dirty="0">
                <a:solidFill>
                  <a:schemeClr val="tx1"/>
                </a:solidFill>
                <a:latin typeface="Times New Roman" panose="02020603050405020304" pitchFamily="18" charset="0"/>
                <a:cs typeface="Times New Roman" panose="02020603050405020304" pitchFamily="18" charset="0"/>
              </a:rPr>
              <a:t> Rahman               </a:t>
            </a:r>
            <a:r>
              <a:rPr lang="en-US" sz="3200" b="1" i="1" dirty="0">
                <a:solidFill>
                  <a:schemeClr val="tx1"/>
                </a:solidFill>
                <a:latin typeface="Times New Roman" panose="02020603050405020304" pitchFamily="18" charset="0"/>
                <a:cs typeface="Times New Roman" panose="02020603050405020304" pitchFamily="18" charset="0"/>
              </a:rPr>
              <a:t>Id:16172103200 </a:t>
            </a:r>
          </a:p>
          <a:p>
            <a:pPr marL="0" indent="0" algn="ctr">
              <a:buNone/>
            </a:pPr>
            <a:endParaRPr lang="en-US" sz="2200" dirty="0">
              <a:solidFill>
                <a:schemeClr val="tx1"/>
              </a:solidFill>
              <a:latin typeface="Gothic Uralic"/>
              <a:cs typeface="Gothic Uralic"/>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341D3FE6-C4D6-4B00-8C08-C1318AD236F6}"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08488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10" name="Content Placeholder 9"/>
          <p:cNvSpPr>
            <a:spLocks noGrp="1"/>
          </p:cNvSpPr>
          <p:nvPr>
            <p:ph idx="1"/>
          </p:nvPr>
        </p:nvSpPr>
        <p:spPr/>
        <p:txBody>
          <a:bodyPr/>
          <a:lstStyle/>
          <a:p>
            <a:pPr marL="0" indent="0">
              <a:buNone/>
            </a:pPr>
            <a:r>
              <a:rPr lang="en-US" sz="2800" b="1" dirty="0" smtClean="0">
                <a:solidFill>
                  <a:schemeClr val="tx1"/>
                </a:solidFill>
                <a:latin typeface="Times New Roman" panose="02020603050405020304" pitchFamily="18" charset="0"/>
                <a:cs typeface="Times New Roman" panose="02020603050405020304" pitchFamily="18" charset="0"/>
              </a:rPr>
              <a:t>12.Limitation </a:t>
            </a:r>
            <a:r>
              <a:rPr lang="en-US" sz="2800" b="1" dirty="0" smtClean="0">
                <a:solidFill>
                  <a:schemeClr val="tx1"/>
                </a:solidFill>
                <a:latin typeface="Times New Roman" panose="02020603050405020304" pitchFamily="18" charset="0"/>
                <a:cs typeface="Times New Roman" panose="02020603050405020304" pitchFamily="18" charset="0"/>
              </a:rPr>
              <a:t>And Future Work:</a:t>
            </a:r>
            <a:endParaRPr lang="en-US" sz="2800" b="1"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project is now working fine but in future we will try to work inside the face recognition algorithm more and try to increase the accuracy. We will modify the GUI (Graphical User Interface) to look it more attractive. We will also try to increase some features which will help the user to manage the system easily. </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05636D8-C981-496C-8C68-AFF8012B3C64}"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4943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10" name="Content Placeholder 9"/>
          <p:cNvSpPr>
            <a:spLocks noGrp="1"/>
          </p:cNvSpPr>
          <p:nvPr>
            <p:ph idx="1"/>
          </p:nvPr>
        </p:nvSpPr>
        <p:spPr>
          <a:xfrm>
            <a:off x="1487054" y="2281382"/>
            <a:ext cx="9166049" cy="4110455"/>
          </a:xfrm>
        </p:spPr>
        <p:txBody>
          <a:bodyPr>
            <a:normAutofit fontScale="70000" lnSpcReduction="20000"/>
          </a:bodyPr>
          <a:lstStyle/>
          <a:p>
            <a:pPr marL="0" indent="0">
              <a:buNone/>
            </a:pPr>
            <a:r>
              <a:rPr lang="en-US" sz="4000" b="1" dirty="0" smtClean="0">
                <a:solidFill>
                  <a:schemeClr val="tx1"/>
                </a:solidFill>
                <a:latin typeface="Times New Roman" panose="02020603050405020304" pitchFamily="18" charset="0"/>
                <a:cs typeface="Times New Roman" panose="02020603050405020304" pitchFamily="18" charset="0"/>
              </a:rPr>
              <a:t>13.Conclusion</a:t>
            </a:r>
            <a:r>
              <a:rPr lang="en-US" sz="4000" b="1"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en-US" sz="2600" dirty="0">
                <a:solidFill>
                  <a:schemeClr val="tx1"/>
                </a:solidFill>
                <a:latin typeface="Times New Roman" panose="02020603050405020304" pitchFamily="18" charset="0"/>
                <a:cs typeface="Times New Roman" panose="02020603050405020304" pitchFamily="18" charset="0"/>
              </a:rPr>
              <a:t>In this project, we present a work that uses faces, that is hardly used in any other attendance taking method. The project is tested in a busy place there it works perfectly. Although the project almost fails in the situation if the faces are out of focus from the camera. The project accuracy can be improved if the camera regulation get the image accurately more accurately. In recent pandemic situation COVID-19 is spreading all over the world. As we know the virus is spreading through physical contact most of the institute are using finger print as taking attendance and authentication were physical touch is must and the chances of spreading COVID-19 is more. Therefor in this situation our project work will help to take attendance without any physical connection and we hope it will help to reduce the attack of the deadly virus. </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87F7019-6AA4-43F1-A702-1D17E1AC9820}"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dirty="0" smtClean="0"/>
              <a:t>Bangladesh University Of Business and Technology (BUBT)</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54502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10" name="Content Placeholder 9"/>
          <p:cNvSpPr>
            <a:spLocks noGrp="1"/>
          </p:cNvSpPr>
          <p:nvPr>
            <p:ph idx="1"/>
          </p:nvPr>
        </p:nvSpPr>
        <p:spPr>
          <a:xfrm>
            <a:off x="2262908" y="2281382"/>
            <a:ext cx="8089631" cy="3738418"/>
          </a:xfrm>
        </p:spPr>
        <p:txBody>
          <a:bodyPr/>
          <a:lstStyle/>
          <a:p>
            <a:pPr marL="0" indent="0">
              <a:buNone/>
            </a:pPr>
            <a:r>
              <a:rPr lang="en-US" sz="2800" b="1" dirty="0" smtClean="0">
                <a:solidFill>
                  <a:schemeClr val="tx1"/>
                </a:solidFill>
                <a:latin typeface="Times New Roman" panose="02020603050405020304" pitchFamily="18" charset="0"/>
                <a:cs typeface="Times New Roman" panose="02020603050405020304" pitchFamily="18" charset="0"/>
              </a:rPr>
              <a:t>14.Publication</a:t>
            </a:r>
            <a:r>
              <a:rPr lang="en-US" sz="2800" b="1" dirty="0" smtClean="0">
                <a:solidFill>
                  <a:schemeClr val="tx1"/>
                </a:solidFill>
                <a:latin typeface="Times New Roman" panose="02020603050405020304" pitchFamily="18" charset="0"/>
                <a:cs typeface="Times New Roman" panose="02020603050405020304" pitchFamily="18" charset="0"/>
              </a:rPr>
              <a:t>:</a:t>
            </a:r>
            <a:endParaRPr lang="en-US" sz="2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Conference: </a:t>
            </a:r>
          </a:p>
          <a:p>
            <a:pPr marL="0" indent="0">
              <a:buNone/>
            </a:pPr>
            <a:r>
              <a:rPr lang="en-US" sz="2800" dirty="0" smtClean="0">
                <a:solidFill>
                  <a:srgbClr val="002060"/>
                </a:solidFill>
                <a:latin typeface="Times New Roman" panose="02020603050405020304" pitchFamily="18" charset="0"/>
                <a:cs typeface="Times New Roman" panose="02020603050405020304" pitchFamily="18" charset="0"/>
              </a:rPr>
              <a:t>2021 ICCIS: 3rd International Conference on Computer and Information Sciences</a:t>
            </a:r>
          </a:p>
          <a:p>
            <a:pPr marL="0" indent="0">
              <a:buNone/>
            </a:pPr>
            <a:r>
              <a:rPr lang="en-US" sz="2000" dirty="0" err="1" smtClean="0">
                <a:solidFill>
                  <a:srgbClr val="002060"/>
                </a:solidFill>
                <a:latin typeface="Times New Roman" panose="02020603050405020304" pitchFamily="18" charset="0"/>
                <a:cs typeface="Times New Roman" panose="02020603050405020304" pitchFamily="18" charset="0"/>
              </a:rPr>
              <a:t>Sakaka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Aljouf</a:t>
            </a:r>
            <a:r>
              <a:rPr lang="en-US" sz="2000" dirty="0">
                <a:solidFill>
                  <a:srgbClr val="002060"/>
                </a:solidFill>
                <a:latin typeface="Times New Roman" panose="02020603050405020304" pitchFamily="18" charset="0"/>
                <a:cs typeface="Times New Roman" panose="02020603050405020304" pitchFamily="18" charset="0"/>
              </a:rPr>
              <a:t>, Saudi Arabia, October 19-21, </a:t>
            </a:r>
            <a:r>
              <a:rPr lang="en-US" sz="2000" dirty="0" smtClean="0">
                <a:solidFill>
                  <a:srgbClr val="002060"/>
                </a:solidFill>
                <a:latin typeface="Times New Roman" panose="02020603050405020304" pitchFamily="18" charset="0"/>
                <a:cs typeface="Times New Roman" panose="02020603050405020304" pitchFamily="18" charset="0"/>
              </a:rPr>
              <a:t>2021</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4A75531-976F-4FD7-8ECA-2EB0CE98F115}"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998567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BCE6FF-77A8-4C46-91F5-1947731D286B}"/>
              </a:ext>
            </a:extLst>
          </p:cNvPr>
          <p:cNvSpPr txBox="1"/>
          <p:nvPr/>
        </p:nvSpPr>
        <p:spPr>
          <a:xfrm>
            <a:off x="646545" y="2714625"/>
            <a:ext cx="10769599" cy="1323439"/>
          </a:xfrm>
          <a:prstGeom prst="rect">
            <a:avLst/>
          </a:prstGeom>
          <a:noFill/>
        </p:spPr>
        <p:txBody>
          <a:bodyPr wrap="square" rtlCol="0">
            <a:spAutoFit/>
          </a:bodyPr>
          <a:lstStyle/>
          <a:p>
            <a:pPr algn="ctr"/>
            <a:r>
              <a:rPr lang="en-US" sz="8000" dirty="0">
                <a:solidFill>
                  <a:srgbClr val="FFC000"/>
                </a:solidFill>
              </a:rPr>
              <a:t>Thank You</a:t>
            </a:r>
          </a:p>
        </p:txBody>
      </p:sp>
      <p:sp>
        <p:nvSpPr>
          <p:cNvPr id="2" name="Date Placeholder 1"/>
          <p:cNvSpPr>
            <a:spLocks noGrp="1"/>
          </p:cNvSpPr>
          <p:nvPr>
            <p:ph type="dt" sz="half" idx="10"/>
          </p:nvPr>
        </p:nvSpPr>
        <p:spPr>
          <a:xfrm rot="10800000" flipV="1">
            <a:off x="9715567" y="5902036"/>
            <a:ext cx="990599" cy="387928"/>
          </a:xfrm>
        </p:spPr>
        <p:txBody>
          <a:bodyPr/>
          <a:lstStyle/>
          <a:p>
            <a:fld id="{20B81874-E15D-498C-888C-F79497D7EEE6}" type="datetime1">
              <a:rPr lang="en-US" sz="1400" smtClean="0">
                <a:solidFill>
                  <a:schemeClr val="bg2">
                    <a:alpha val="60000"/>
                  </a:schemeClr>
                </a:solidFill>
                <a:latin typeface="Times New Roman" panose="02020603050405020304" pitchFamily="18" charset="0"/>
                <a:cs typeface="Times New Roman" panose="02020603050405020304" pitchFamily="18" charset="0"/>
              </a:rPr>
              <a:t>7/29/2021</a:t>
            </a:fld>
            <a:endParaRPr lang="en-US" sz="1400" dirty="0">
              <a:solidFill>
                <a:schemeClr val="bg2">
                  <a:alpha val="60000"/>
                </a:schemeClr>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rot="10800000" flipV="1">
            <a:off x="1330031" y="5578763"/>
            <a:ext cx="8358907" cy="886691"/>
          </a:xfrm>
        </p:spPr>
        <p:txBody>
          <a:bodyPr/>
          <a:lstStyle/>
          <a:p>
            <a:pPr algn="ctr"/>
            <a:r>
              <a:rPr lang="en-GB" sz="1400" dirty="0" smtClean="0">
                <a:solidFill>
                  <a:schemeClr val="bg2">
                    <a:alpha val="60000"/>
                  </a:schemeClr>
                </a:solidFill>
                <a:latin typeface="Times New Roman" panose="02020603050405020304" pitchFamily="18" charset="0"/>
                <a:cs typeface="Times New Roman" panose="02020603050405020304" pitchFamily="18" charset="0"/>
              </a:rPr>
              <a:t>Bangladesh University Of Business and Technology (BUBT)</a:t>
            </a:r>
            <a:endParaRPr lang="en-US" sz="1400" dirty="0">
              <a:solidFill>
                <a:schemeClr val="bg2">
                  <a:alpha val="60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035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5" name="Date Placeholder 4"/>
          <p:cNvSpPr>
            <a:spLocks noGrp="1"/>
          </p:cNvSpPr>
          <p:nvPr>
            <p:ph type="dt" sz="half" idx="10"/>
          </p:nvPr>
        </p:nvSpPr>
        <p:spPr/>
        <p:txBody>
          <a:bodyPr/>
          <a:lstStyle/>
          <a:p>
            <a:fld id="{4D2056AE-E483-45DA-9B0F-FD8CFC8BCFE7}"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164" y="2410690"/>
            <a:ext cx="6635947" cy="3609109"/>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16257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BCB8-DFCB-481B-9FEF-C8319E5206D8}"/>
              </a:ext>
            </a:extLst>
          </p:cNvPr>
          <p:cNvSpPr>
            <a:spLocks noGrp="1"/>
          </p:cNvSpPr>
          <p:nvPr>
            <p:ph type="title"/>
          </p:nvPr>
        </p:nvSpPr>
        <p:spPr>
          <a:xfrm>
            <a:off x="490330" y="508983"/>
            <a:ext cx="10043133" cy="1151466"/>
          </a:xfrm>
        </p:spPr>
        <p:txBody>
          <a:bodyPr/>
          <a:lstStyle/>
          <a:p>
            <a:pPr algn="ctr"/>
            <a:r>
              <a:rPr lang="en-US" sz="2800" dirty="0" smtClean="0">
                <a:latin typeface="Times New Roman" panose="02020603050405020304" pitchFamily="18" charset="0"/>
                <a:cs typeface="Times New Roman" panose="02020603050405020304" pitchFamily="18" charset="0"/>
              </a:rPr>
              <a:t>Automated Face Recognition Based  Attendance</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System Using LBPH and </a:t>
            </a:r>
            <a:r>
              <a:rPr lang="en-US" sz="2800" dirty="0" err="1" smtClean="0">
                <a:latin typeface="Times New Roman" panose="02020603050405020304" pitchFamily="18" charset="0"/>
                <a:cs typeface="Times New Roman" panose="02020603050405020304" pitchFamily="18" charset="0"/>
              </a:rPr>
              <a:t>Haar</a:t>
            </a:r>
            <a:r>
              <a:rPr lang="en-US" sz="2800" dirty="0" smtClean="0">
                <a:latin typeface="Times New Roman" panose="02020603050405020304" pitchFamily="18" charset="0"/>
                <a:cs typeface="Times New Roman" panose="02020603050405020304" pitchFamily="18" charset="0"/>
              </a:rPr>
              <a:t> Cascade Algorithm</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84E3C-F312-4786-B3E5-22FF480DC133}"/>
              </a:ext>
            </a:extLst>
          </p:cNvPr>
          <p:cNvSpPr>
            <a:spLocks noGrp="1"/>
          </p:cNvSpPr>
          <p:nvPr>
            <p:ph idx="1"/>
          </p:nvPr>
        </p:nvSpPr>
        <p:spPr>
          <a:xfrm>
            <a:off x="1540042" y="2040556"/>
            <a:ext cx="9577137" cy="4351282"/>
          </a:xfrm>
        </p:spPr>
        <p:txBody>
          <a:bodyPr>
            <a:normAutofit fontScale="70000" lnSpcReduction="20000"/>
          </a:bodyPr>
          <a:lstStyle/>
          <a:p>
            <a:pPr marL="0" indent="0">
              <a:buNone/>
            </a:pPr>
            <a:r>
              <a:rPr lang="en-US" sz="3500" b="1" spc="-5" dirty="0">
                <a:solidFill>
                  <a:schemeClr val="tx1"/>
                </a:solidFill>
                <a:latin typeface="Gothic Uralic"/>
              </a:rPr>
              <a:t>Group</a:t>
            </a:r>
            <a:r>
              <a:rPr lang="en-US" sz="3500" b="1" spc="-80" dirty="0">
                <a:solidFill>
                  <a:schemeClr val="tx1"/>
                </a:solidFill>
                <a:latin typeface="Gothic Uralic"/>
              </a:rPr>
              <a:t> </a:t>
            </a:r>
            <a:r>
              <a:rPr lang="en-US" sz="3500" b="1" spc="-5" dirty="0">
                <a:solidFill>
                  <a:schemeClr val="tx1"/>
                </a:solidFill>
                <a:latin typeface="Gothic Uralic"/>
              </a:rPr>
              <a:t>Members</a:t>
            </a:r>
            <a:r>
              <a:rPr lang="en-US" sz="3500" b="1" spc="-5" dirty="0" smtClean="0">
                <a:solidFill>
                  <a:schemeClr val="tx1"/>
                </a:solidFill>
                <a:latin typeface="Gothic Uralic"/>
              </a:rPr>
              <a:t>:</a:t>
            </a:r>
          </a:p>
          <a:p>
            <a:pPr marL="0" indent="0">
              <a:buNone/>
            </a:pPr>
            <a:endParaRPr lang="en-US" sz="3500" b="1" spc="-5" dirty="0">
              <a:solidFill>
                <a:schemeClr val="tx1"/>
              </a:solidFill>
              <a:latin typeface="Gothic Uralic"/>
            </a:endParaRPr>
          </a:p>
          <a:p>
            <a:pPr algn="ctr"/>
            <a:r>
              <a:rPr lang="en-US" sz="3300" dirty="0" smtClean="0">
                <a:solidFill>
                  <a:schemeClr val="tx1"/>
                </a:solidFill>
                <a:latin typeface="Times New Roman" panose="02020603050405020304" pitchFamily="18" charset="0"/>
                <a:cs typeface="Times New Roman" panose="02020603050405020304" pitchFamily="18" charset="0"/>
              </a:rPr>
              <a:t>Md </a:t>
            </a:r>
            <a:r>
              <a:rPr lang="en-US" sz="3300" dirty="0" err="1">
                <a:solidFill>
                  <a:schemeClr val="tx1"/>
                </a:solidFill>
                <a:latin typeface="Times New Roman" panose="02020603050405020304" pitchFamily="18" charset="0"/>
                <a:cs typeface="Times New Roman" panose="02020603050405020304" pitchFamily="18" charset="0"/>
              </a:rPr>
              <a:t>Abdur</a:t>
            </a:r>
            <a:r>
              <a:rPr lang="en-US" sz="3300" dirty="0">
                <a:solidFill>
                  <a:schemeClr val="tx1"/>
                </a:solidFill>
                <a:latin typeface="Times New Roman" panose="02020603050405020304" pitchFamily="18" charset="0"/>
                <a:cs typeface="Times New Roman" panose="02020603050405020304" pitchFamily="18" charset="0"/>
              </a:rPr>
              <a:t> Rahman            </a:t>
            </a:r>
            <a:r>
              <a:rPr lang="en-US" sz="3300" dirty="0" smtClean="0">
                <a:solidFill>
                  <a:schemeClr val="tx1"/>
                </a:solidFill>
                <a:latin typeface="Times New Roman" panose="02020603050405020304" pitchFamily="18" charset="0"/>
                <a:cs typeface="Times New Roman" panose="02020603050405020304" pitchFamily="18" charset="0"/>
              </a:rPr>
              <a:t>   Id:16172103200 </a:t>
            </a:r>
            <a:endParaRPr lang="en-US" sz="3300" dirty="0">
              <a:solidFill>
                <a:schemeClr val="tx1"/>
              </a:solidFill>
              <a:latin typeface="Times New Roman" panose="02020603050405020304" pitchFamily="18" charset="0"/>
              <a:cs typeface="Times New Roman" panose="02020603050405020304" pitchFamily="18" charset="0"/>
            </a:endParaRPr>
          </a:p>
          <a:p>
            <a:pPr algn="ctr"/>
            <a:r>
              <a:rPr lang="en-US" sz="3300" dirty="0" err="1">
                <a:solidFill>
                  <a:schemeClr val="tx1"/>
                </a:solidFill>
                <a:latin typeface="Times New Roman" panose="02020603050405020304" pitchFamily="18" charset="0"/>
                <a:cs typeface="Times New Roman" panose="02020603050405020304" pitchFamily="18" charset="0"/>
              </a:rPr>
              <a:t>Monzurul</a:t>
            </a:r>
            <a:r>
              <a:rPr lang="en-US" sz="3300" dirty="0">
                <a:solidFill>
                  <a:schemeClr val="tx1"/>
                </a:solidFill>
                <a:latin typeface="Times New Roman" panose="02020603050405020304" pitchFamily="18" charset="0"/>
                <a:cs typeface="Times New Roman" panose="02020603050405020304" pitchFamily="18" charset="0"/>
              </a:rPr>
              <a:t> Islam </a:t>
            </a:r>
            <a:r>
              <a:rPr lang="en-US" sz="3300" dirty="0" err="1">
                <a:solidFill>
                  <a:schemeClr val="tx1"/>
                </a:solidFill>
                <a:latin typeface="Times New Roman" panose="02020603050405020304" pitchFamily="18" charset="0"/>
                <a:cs typeface="Times New Roman" panose="02020603050405020304" pitchFamily="18" charset="0"/>
              </a:rPr>
              <a:t>Bhuiyan</a:t>
            </a:r>
            <a:r>
              <a:rPr lang="en-US" sz="3300" dirty="0">
                <a:solidFill>
                  <a:schemeClr val="tx1"/>
                </a:solidFill>
                <a:latin typeface="Times New Roman" panose="02020603050405020304" pitchFamily="18" charset="0"/>
                <a:cs typeface="Times New Roman" panose="02020603050405020304" pitchFamily="18" charset="0"/>
              </a:rPr>
              <a:t>      </a:t>
            </a:r>
            <a:r>
              <a:rPr lang="en-US" sz="3300" dirty="0" smtClean="0">
                <a:solidFill>
                  <a:schemeClr val="tx1"/>
                </a:solidFill>
                <a:latin typeface="Times New Roman" panose="02020603050405020304" pitchFamily="18" charset="0"/>
                <a:cs typeface="Times New Roman" panose="02020603050405020304" pitchFamily="18" charset="0"/>
              </a:rPr>
              <a:t>Id:16172103201 </a:t>
            </a:r>
            <a:endParaRPr lang="en-US" sz="3300" dirty="0">
              <a:solidFill>
                <a:schemeClr val="tx1"/>
              </a:solidFill>
              <a:latin typeface="Times New Roman" panose="02020603050405020304" pitchFamily="18" charset="0"/>
              <a:cs typeface="Times New Roman" panose="02020603050405020304" pitchFamily="18" charset="0"/>
            </a:endParaRPr>
          </a:p>
          <a:p>
            <a:pPr algn="ctr"/>
            <a:r>
              <a:rPr lang="en-US" sz="3300" dirty="0">
                <a:solidFill>
                  <a:schemeClr val="tx1"/>
                </a:solidFill>
                <a:latin typeface="Times New Roman" panose="02020603050405020304" pitchFamily="18" charset="0"/>
                <a:cs typeface="Times New Roman" panose="02020603050405020304" pitchFamily="18" charset="0"/>
              </a:rPr>
              <a:t>Md Sajjad Hossain              </a:t>
            </a:r>
            <a:r>
              <a:rPr lang="en-US" sz="3300" dirty="0" smtClean="0">
                <a:solidFill>
                  <a:schemeClr val="tx1"/>
                </a:solidFill>
                <a:latin typeface="Times New Roman" panose="02020603050405020304" pitchFamily="18" charset="0"/>
                <a:cs typeface="Times New Roman" panose="02020603050405020304" pitchFamily="18" charset="0"/>
              </a:rPr>
              <a:t>  Id:16172103207 </a:t>
            </a:r>
            <a:endParaRPr lang="en-US" sz="3300" dirty="0">
              <a:solidFill>
                <a:schemeClr val="tx1"/>
              </a:solidFill>
              <a:latin typeface="Times New Roman" panose="02020603050405020304" pitchFamily="18" charset="0"/>
              <a:cs typeface="Times New Roman" panose="02020603050405020304" pitchFamily="18" charset="0"/>
            </a:endParaRPr>
          </a:p>
          <a:p>
            <a:pPr algn="ctr"/>
            <a:r>
              <a:rPr lang="sv-SE" sz="3300" dirty="0">
                <a:solidFill>
                  <a:schemeClr val="tx1"/>
                </a:solidFill>
                <a:latin typeface="Times New Roman" panose="02020603050405020304" pitchFamily="18" charset="0"/>
                <a:cs typeface="Times New Roman" panose="02020603050405020304" pitchFamily="18" charset="0"/>
              </a:rPr>
              <a:t>Md Abul Kalam Azad         </a:t>
            </a:r>
            <a:r>
              <a:rPr lang="sv-SE" sz="3300" dirty="0" smtClean="0">
                <a:solidFill>
                  <a:schemeClr val="tx1"/>
                </a:solidFill>
                <a:latin typeface="Times New Roman" panose="02020603050405020304" pitchFamily="18" charset="0"/>
                <a:cs typeface="Times New Roman" panose="02020603050405020304" pitchFamily="18" charset="0"/>
              </a:rPr>
              <a:t>  Id:16172103384</a:t>
            </a:r>
          </a:p>
          <a:p>
            <a:pPr algn="ctr"/>
            <a:endParaRPr lang="en-US" dirty="0">
              <a:solidFill>
                <a:schemeClr val="tx1"/>
              </a:solidFill>
            </a:endParaRPr>
          </a:p>
          <a:p>
            <a:pPr marL="0" indent="0" algn="ctr">
              <a:buNone/>
            </a:pPr>
            <a:r>
              <a:rPr lang="en-US" sz="2900" b="1" spc="-5" dirty="0">
                <a:solidFill>
                  <a:schemeClr val="tx1"/>
                </a:solidFill>
                <a:latin typeface="Times New Roman" panose="02020603050405020304" pitchFamily="18" charset="0"/>
                <a:cs typeface="Times New Roman" panose="02020603050405020304" pitchFamily="18" charset="0"/>
              </a:rPr>
              <a:t>Supervised by:                                     </a:t>
            </a:r>
          </a:p>
          <a:p>
            <a:pPr marL="0" indent="0" algn="ctr">
              <a:buNone/>
            </a:pPr>
            <a:r>
              <a:rPr lang="en-US" sz="2900" dirty="0" smtClean="0">
                <a:solidFill>
                  <a:schemeClr val="tx1"/>
                </a:solidFill>
                <a:latin typeface="Times New Roman" panose="02020603050405020304" pitchFamily="18" charset="0"/>
                <a:cs typeface="Times New Roman" panose="02020603050405020304" pitchFamily="18" charset="0"/>
              </a:rPr>
              <a:t>Md. </a:t>
            </a:r>
            <a:r>
              <a:rPr lang="en-US" sz="2900" dirty="0" err="1" smtClean="0">
                <a:solidFill>
                  <a:schemeClr val="tx1"/>
                </a:solidFill>
                <a:latin typeface="Times New Roman" panose="02020603050405020304" pitchFamily="18" charset="0"/>
                <a:cs typeface="Times New Roman" panose="02020603050405020304" pitchFamily="18" charset="0"/>
              </a:rPr>
              <a:t>Saifur</a:t>
            </a:r>
            <a:r>
              <a:rPr lang="en-US" sz="2900" dirty="0" smtClean="0">
                <a:solidFill>
                  <a:schemeClr val="tx1"/>
                </a:solidFill>
                <a:latin typeface="Times New Roman" panose="02020603050405020304" pitchFamily="18" charset="0"/>
                <a:cs typeface="Times New Roman" panose="02020603050405020304" pitchFamily="18" charset="0"/>
              </a:rPr>
              <a:t> Rahman</a:t>
            </a:r>
          </a:p>
          <a:p>
            <a:pPr marL="0" indent="0" algn="ctr">
              <a:buNone/>
            </a:pPr>
            <a:r>
              <a:rPr lang="en-US" sz="2900" dirty="0" smtClean="0">
                <a:solidFill>
                  <a:schemeClr val="tx1"/>
                </a:solidFill>
                <a:latin typeface="Times New Roman" panose="02020603050405020304" pitchFamily="18" charset="0"/>
                <a:cs typeface="Times New Roman" panose="02020603050405020304" pitchFamily="18" charset="0"/>
              </a:rPr>
              <a:t>Assistant Professor </a:t>
            </a:r>
          </a:p>
          <a:p>
            <a:pPr marL="0" indent="0" algn="ctr">
              <a:buNone/>
            </a:pPr>
            <a:r>
              <a:rPr lang="en-US" sz="2900" dirty="0" smtClean="0">
                <a:solidFill>
                  <a:schemeClr val="tx1"/>
                </a:solidFill>
                <a:latin typeface="Times New Roman" panose="02020603050405020304" pitchFamily="18" charset="0"/>
                <a:cs typeface="Times New Roman" panose="02020603050405020304" pitchFamily="18" charset="0"/>
              </a:rPr>
              <a:t>Bangladesh University Of Business and Technology (BUBT)</a:t>
            </a:r>
            <a:endParaRPr lang="en-US" sz="29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08576D7-40EF-45E4-AAD5-E54DCEA0F0D1}"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78077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3E7-E408-4BB3-B1C9-69B8B8C8B02F}"/>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 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p>
        </p:txBody>
      </p:sp>
      <p:sp>
        <p:nvSpPr>
          <p:cNvPr id="3" name="Content Placeholder 2">
            <a:extLst>
              <a:ext uri="{FF2B5EF4-FFF2-40B4-BE49-F238E27FC236}">
                <a16:creationId xmlns:a16="http://schemas.microsoft.com/office/drawing/2014/main" id="{AB33DF1A-EAC6-4F29-B070-7C584D66BF4D}"/>
              </a:ext>
            </a:extLst>
          </p:cNvPr>
          <p:cNvSpPr>
            <a:spLocks noGrp="1"/>
          </p:cNvSpPr>
          <p:nvPr>
            <p:ph sz="half" idx="1"/>
          </p:nvPr>
        </p:nvSpPr>
        <p:spPr>
          <a:xfrm>
            <a:off x="1154954" y="2603500"/>
            <a:ext cx="4764583" cy="3416301"/>
          </a:xfrm>
        </p:spPr>
        <p:txBody>
          <a:bodyPr>
            <a:normAutofit fontScale="92500" lnSpcReduction="20000"/>
          </a:bodyPr>
          <a:lstStyle/>
          <a:p>
            <a:pPr marL="0" indent="0">
              <a:buNone/>
            </a:pPr>
            <a:r>
              <a:rPr lang="en-US" sz="3200" b="1" spc="-5" dirty="0">
                <a:solidFill>
                  <a:schemeClr val="tx1"/>
                </a:solidFill>
                <a:latin typeface="Times New Roman" panose="02020603050405020304" pitchFamily="18" charset="0"/>
                <a:cs typeface="Times New Roman" panose="02020603050405020304" pitchFamily="18" charset="0"/>
              </a:rPr>
              <a:t>Outline</a:t>
            </a:r>
            <a:r>
              <a:rPr lang="en-US" sz="3200" b="1" spc="-5" dirty="0" smtClean="0">
                <a:solidFill>
                  <a:schemeClr val="tx1"/>
                </a:solidFill>
                <a:latin typeface="Times New Roman" panose="02020603050405020304" pitchFamily="18" charset="0"/>
                <a:cs typeface="Times New Roman" panose="02020603050405020304" pitchFamily="18" charset="0"/>
              </a:rPr>
              <a:t>:</a:t>
            </a:r>
            <a:endParaRPr lang="en-US" sz="2400" spc="-6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514350" indent="-51435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Motivation</a:t>
            </a:r>
          </a:p>
          <a:p>
            <a:pPr marL="514350" indent="-51435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Related Work</a:t>
            </a:r>
          </a:p>
          <a:p>
            <a:pPr marL="514350" indent="-514350" algn="just">
              <a:buFont typeface="+mj-lt"/>
              <a:buAutoNum type="arabicPeriod"/>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Problem Background</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Projects Objectives</a:t>
            </a:r>
          </a:p>
          <a:p>
            <a:pPr marL="514350" indent="-514350" algn="just">
              <a:buFont typeface="+mj-lt"/>
              <a:buAutoNum type="arabicPeriod"/>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Projects Flow Chart</a:t>
            </a:r>
          </a:p>
          <a:p>
            <a:pPr marL="514350" indent="-514350" algn="just">
              <a:buFont typeface="+mj-lt"/>
              <a:buAutoNum type="arabicPeriod"/>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System Architecture</a:t>
            </a:r>
          </a:p>
          <a:p>
            <a:pPr marL="514350" indent="-514350" algn="just">
              <a:buFont typeface="+mj-lt"/>
              <a:buAutoNum type="arabicPeriod"/>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3200" b="1" spc="-5" dirty="0">
              <a:solidFill>
                <a:schemeClr val="tx1"/>
              </a:solidFill>
              <a:latin typeface="Gothic Uralic"/>
            </a:endParaRPr>
          </a:p>
        </p:txBody>
      </p:sp>
      <p:sp>
        <p:nvSpPr>
          <p:cNvPr id="4" name="Content Placeholder 3"/>
          <p:cNvSpPr>
            <a:spLocks noGrp="1"/>
          </p:cNvSpPr>
          <p:nvPr>
            <p:ph sz="half" idx="2"/>
          </p:nvPr>
        </p:nvSpPr>
        <p:spPr/>
        <p:txBody>
          <a:bodyPr>
            <a:normAutofit fontScale="92500" lnSpcReduction="20000"/>
          </a:bodyPr>
          <a:lstStyle/>
          <a:p>
            <a:pPr marL="457200" indent="-457200" algn="just">
              <a:buFont typeface="Wingdings" charset="2"/>
              <a:buAutoNum type="arabicPlain"/>
            </a:pPr>
            <a:endParaRPr lang="en-US" sz="2400" dirty="0" smtClean="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Face Recognition</a:t>
            </a:r>
            <a:endParaRPr lang="en-US" sz="2400" dirty="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Dataset</a:t>
            </a:r>
            <a:endParaRPr lang="en-US" sz="2400" dirty="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Face Detection</a:t>
            </a:r>
            <a:endParaRPr lang="en-US" sz="2400" dirty="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Result Analysis</a:t>
            </a:r>
            <a:endParaRPr lang="en-US" sz="2400" dirty="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Limitation And Future Work</a:t>
            </a:r>
            <a:endParaRPr lang="en-US" sz="2400" dirty="0">
              <a:solidFill>
                <a:schemeClr val="tx1">
                  <a:lumMod val="95000"/>
                  <a:lumOff val="5000"/>
                </a:schemeClr>
              </a:solidFill>
              <a:latin typeface="Times New Roman"/>
              <a:cs typeface="Times New Roman"/>
            </a:endParaRP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Conclusion</a:t>
            </a:r>
          </a:p>
          <a:p>
            <a:pPr marL="457200" indent="-457200" algn="just">
              <a:buFont typeface="+mj-lt"/>
              <a:buAutoNum type="arabicPeriod" startAt="8"/>
            </a:pPr>
            <a:r>
              <a:rPr lang="en-US" sz="2400" dirty="0" smtClean="0">
                <a:solidFill>
                  <a:schemeClr val="tx1">
                    <a:lumMod val="95000"/>
                    <a:lumOff val="5000"/>
                  </a:schemeClr>
                </a:solidFill>
                <a:latin typeface="Times New Roman"/>
                <a:cs typeface="Times New Roman"/>
              </a:rPr>
              <a:t>Publication</a:t>
            </a:r>
            <a:endParaRPr lang="en-US" sz="2400" dirty="0">
              <a:solidFill>
                <a:schemeClr val="tx1">
                  <a:lumMod val="95000"/>
                  <a:lumOff val="5000"/>
                </a:schemeClr>
              </a:solidFill>
              <a:latin typeface="Times New Roman"/>
              <a:cs typeface="Times New Roman"/>
            </a:endParaRPr>
          </a:p>
        </p:txBody>
      </p:sp>
      <p:sp>
        <p:nvSpPr>
          <p:cNvPr id="5" name="Date Placeholder 4"/>
          <p:cNvSpPr>
            <a:spLocks noGrp="1"/>
          </p:cNvSpPr>
          <p:nvPr>
            <p:ph type="dt" sz="half" idx="10"/>
          </p:nvPr>
        </p:nvSpPr>
        <p:spPr/>
        <p:txBody>
          <a:bodyPr/>
          <a:lstStyle/>
          <a:p>
            <a:fld id="{F2822225-E8BD-4B18-8C35-D04B11572BF5}" type="datetime1">
              <a:rPr lang="en-US" smtClean="0"/>
              <a:t>7/29/2021</a:t>
            </a:fld>
            <a:endParaRPr lang="en-US" dirty="0"/>
          </a:p>
        </p:txBody>
      </p:sp>
      <p:sp>
        <p:nvSpPr>
          <p:cNvPr id="7" name="Footer Placeholder 6"/>
          <p:cNvSpPr>
            <a:spLocks noGrp="1"/>
          </p:cNvSpPr>
          <p:nvPr>
            <p:ph type="ftr" sz="quarter" idx="11"/>
          </p:nvPr>
        </p:nvSpPr>
        <p:spPr/>
        <p:txBody>
          <a:bodyPr/>
          <a:lstStyle/>
          <a:p>
            <a:r>
              <a:rPr lang="en-GB" smtClean="0"/>
              <a:t>Bangladesh University Of Business and Technology (BUBT)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89793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C15-AEF1-4602-8B5C-B5A70E70EB18}"/>
              </a:ext>
            </a:extLst>
          </p:cNvPr>
          <p:cNvSpPr>
            <a:spLocks noGrp="1"/>
          </p:cNvSpPr>
          <p:nvPr>
            <p:ph type="title"/>
          </p:nvPr>
        </p:nvSpPr>
        <p:spPr>
          <a:xfrm>
            <a:off x="547808" y="451830"/>
            <a:ext cx="9939131" cy="1318835"/>
          </a:xfrm>
        </p:spPr>
        <p:txBody>
          <a:bodyPr/>
          <a:lstStyle/>
          <a:p>
            <a:pPr algn="ctr"/>
            <a:r>
              <a:rPr lang="en-US" sz="2800" dirty="0">
                <a:latin typeface="Times New Roman" panose="02020603050405020304" pitchFamily="18" charset="0"/>
                <a:cs typeface="Times New Roman" panose="02020603050405020304" pitchFamily="18" charset="0"/>
              </a:rPr>
              <a:t>Automated Face </a:t>
            </a:r>
            <a:r>
              <a:rPr lang="en-US" sz="2800" dirty="0" smtClean="0">
                <a:latin typeface="Times New Roman" panose="02020603050405020304" pitchFamily="18" charset="0"/>
                <a:cs typeface="Times New Roman" panose="02020603050405020304" pitchFamily="18" charset="0"/>
              </a:rPr>
              <a:t>Recognition Based  </a:t>
            </a:r>
            <a:r>
              <a:rPr lang="en-US" sz="2800" dirty="0">
                <a:latin typeface="Times New Roman" panose="02020603050405020304" pitchFamily="18" charset="0"/>
                <a:cs typeface="Times New Roman" panose="02020603050405020304" pitchFamily="18" charset="0"/>
              </a:rPr>
              <a:t>Attendance</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System Using LBPH and </a:t>
            </a:r>
            <a:r>
              <a:rPr lang="en-US" sz="2800" dirty="0" err="1" smtClean="0">
                <a:latin typeface="Times New Roman" panose="02020603050405020304" pitchFamily="18" charset="0"/>
                <a:cs typeface="Times New Roman" panose="02020603050405020304" pitchFamily="18" charset="0"/>
              </a:rPr>
              <a:t>Haar</a:t>
            </a:r>
            <a:r>
              <a:rPr lang="en-US" sz="2800" dirty="0" smtClean="0">
                <a:latin typeface="Times New Roman" panose="02020603050405020304" pitchFamily="18" charset="0"/>
                <a:cs typeface="Times New Roman" panose="02020603050405020304" pitchFamily="18" charset="0"/>
              </a:rPr>
              <a:t> Cascade Algorithm</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698A13-E308-4D34-9A02-16BCE4C223DD}"/>
              </a:ext>
            </a:extLst>
          </p:cNvPr>
          <p:cNvSpPr>
            <a:spLocks noGrp="1"/>
          </p:cNvSpPr>
          <p:nvPr>
            <p:ph idx="1"/>
          </p:nvPr>
        </p:nvSpPr>
        <p:spPr>
          <a:xfrm>
            <a:off x="3509817" y="2704698"/>
            <a:ext cx="5615709" cy="3888607"/>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Introduction</a:t>
            </a:r>
            <a:r>
              <a:rPr lang="en-US" sz="2800" b="1" dirty="0" smtClean="0">
                <a:solidFill>
                  <a:schemeClr val="tx1"/>
                </a:solidFill>
                <a:latin typeface="Times New Roman" panose="02020603050405020304" pitchFamily="18" charset="0"/>
                <a:cs typeface="Times New Roman" panose="02020603050405020304" pitchFamily="18" charset="0"/>
              </a:rPr>
              <a:t>:</a:t>
            </a:r>
            <a:endParaRPr lang="en-US" sz="2800" b="1" dirty="0">
              <a:solidFill>
                <a:schemeClr val="tx1"/>
              </a:solidFill>
              <a:latin typeface="Times New Roman" panose="02020603050405020304" pitchFamily="18" charset="0"/>
              <a:cs typeface="Times New Roman" panose="02020603050405020304" pitchFamily="18" charset="0"/>
            </a:endParaRPr>
          </a:p>
          <a:p>
            <a:r>
              <a:rPr lang="en-GB" sz="2400" dirty="0">
                <a:solidFill>
                  <a:schemeClr val="tx1"/>
                </a:solidFill>
                <a:latin typeface="Times New Roman" panose="02020603050405020304" pitchFamily="18" charset="0"/>
                <a:cs typeface="Times New Roman" panose="02020603050405020304" pitchFamily="18" charset="0"/>
              </a:rPr>
              <a:t>Biometric system </a:t>
            </a:r>
            <a:endParaRPr lang="en-GB" sz="2400" dirty="0" smtClean="0">
              <a:solidFill>
                <a:schemeClr val="tx1"/>
              </a:solidFill>
              <a:latin typeface="Times New Roman" panose="02020603050405020304" pitchFamily="18" charset="0"/>
              <a:cs typeface="Times New Roman" panose="02020603050405020304" pitchFamily="18" charset="0"/>
            </a:endParaRPr>
          </a:p>
          <a:p>
            <a:r>
              <a:rPr lang="en-GB" sz="2400" dirty="0" smtClean="0">
                <a:solidFill>
                  <a:schemeClr val="tx1"/>
                </a:solidFill>
                <a:latin typeface="Times New Roman" panose="02020603050405020304" pitchFamily="18" charset="0"/>
                <a:cs typeface="Times New Roman" panose="02020603050405020304" pitchFamily="18" charset="0"/>
              </a:rPr>
              <a:t>Face Recognition</a:t>
            </a:r>
          </a:p>
          <a:p>
            <a:r>
              <a:rPr lang="en-GB" sz="2400" dirty="0" smtClean="0">
                <a:solidFill>
                  <a:schemeClr val="tx1"/>
                </a:solidFill>
                <a:latin typeface="Times New Roman" panose="02020603050405020304" pitchFamily="18" charset="0"/>
                <a:cs typeface="Times New Roman" panose="02020603050405020304" pitchFamily="18" charset="0"/>
              </a:rPr>
              <a:t>Automated System</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B1EE84-167E-4F09-8025-2758CFD918E9}"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4752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5AD-69B4-449A-8C82-94742B8162F1}"/>
              </a:ext>
            </a:extLst>
          </p:cNvPr>
          <p:cNvSpPr>
            <a:spLocks noGrp="1"/>
          </p:cNvSpPr>
          <p:nvPr>
            <p:ph type="title"/>
          </p:nvPr>
        </p:nvSpPr>
        <p:spPr>
          <a:xfrm>
            <a:off x="492345" y="463826"/>
            <a:ext cx="9963620" cy="1245703"/>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F0E22ACF-4F93-4CA4-930F-14C8D530CA41}"/>
              </a:ext>
            </a:extLst>
          </p:cNvPr>
          <p:cNvSpPr>
            <a:spLocks noGrp="1"/>
          </p:cNvSpPr>
          <p:nvPr>
            <p:ph idx="1"/>
          </p:nvPr>
        </p:nvSpPr>
        <p:spPr>
          <a:xfrm>
            <a:off x="2650836" y="2789382"/>
            <a:ext cx="7305964" cy="3306618"/>
          </a:xfrm>
        </p:spPr>
        <p:txBody>
          <a:bodyPr>
            <a:normAutofit/>
          </a:bodyPr>
          <a:lstStyle/>
          <a:p>
            <a:pPr marL="0" indent="0" algn="ctr">
              <a:buNone/>
            </a:pPr>
            <a:endParaRPr lang="sv-SE" sz="32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sv-SE" sz="3200" b="1" dirty="0" smtClean="0">
                <a:solidFill>
                  <a:schemeClr val="tx1"/>
                </a:solidFill>
                <a:latin typeface="Times New Roman" panose="02020603050405020304" pitchFamily="18" charset="0"/>
                <a:cs typeface="Times New Roman" panose="02020603050405020304" pitchFamily="18" charset="0"/>
              </a:rPr>
              <a:t>Md </a:t>
            </a:r>
            <a:r>
              <a:rPr lang="sv-SE" sz="3200" b="1" dirty="0">
                <a:solidFill>
                  <a:schemeClr val="tx1"/>
                </a:solidFill>
                <a:latin typeface="Times New Roman" panose="02020603050405020304" pitchFamily="18" charset="0"/>
                <a:cs typeface="Times New Roman" panose="02020603050405020304" pitchFamily="18" charset="0"/>
              </a:rPr>
              <a:t>Abul Kalam Azad           </a:t>
            </a:r>
            <a:r>
              <a:rPr lang="sv-SE" sz="3200" b="1" i="1" dirty="0">
                <a:solidFill>
                  <a:schemeClr val="tx1"/>
                </a:solidFill>
                <a:latin typeface="Times New Roman" panose="02020603050405020304" pitchFamily="18" charset="0"/>
                <a:cs typeface="Times New Roman" panose="02020603050405020304" pitchFamily="18" charset="0"/>
              </a:rPr>
              <a:t>Id:16172103384</a:t>
            </a:r>
          </a:p>
          <a:p>
            <a:endParaRPr lang="en-US" sz="2200" dirty="0">
              <a:solidFill>
                <a:schemeClr val="tx1"/>
              </a:solidFill>
              <a:latin typeface="Gothic Uralic"/>
              <a:cs typeface="Gothic Uralic"/>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81DE7E70-850E-4114-A0A0-5D45F05E9198}"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4288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5AD-69B4-449A-8C82-94742B8162F1}"/>
              </a:ext>
            </a:extLst>
          </p:cNvPr>
          <p:cNvSpPr>
            <a:spLocks noGrp="1"/>
          </p:cNvSpPr>
          <p:nvPr>
            <p:ph type="title"/>
          </p:nvPr>
        </p:nvSpPr>
        <p:spPr>
          <a:xfrm>
            <a:off x="492345" y="463826"/>
            <a:ext cx="9963620" cy="1245703"/>
          </a:xfrm>
        </p:spPr>
        <p:txBody>
          <a:bodyPr/>
          <a:lstStyle/>
          <a:p>
            <a:pPr algn="ctr"/>
            <a:r>
              <a:rPr lang="en-US" dirty="0"/>
              <a:t>Automated Face Recognition Attendance            System </a:t>
            </a:r>
          </a:p>
        </p:txBody>
      </p:sp>
      <p:sp>
        <p:nvSpPr>
          <p:cNvPr id="3" name="Content Placeholder 2">
            <a:extLst>
              <a:ext uri="{FF2B5EF4-FFF2-40B4-BE49-F238E27FC236}">
                <a16:creationId xmlns:a16="http://schemas.microsoft.com/office/drawing/2014/main" id="{F0E22ACF-4F93-4CA4-930F-14C8D530CA41}"/>
              </a:ext>
            </a:extLst>
          </p:cNvPr>
          <p:cNvSpPr>
            <a:spLocks noGrp="1"/>
          </p:cNvSpPr>
          <p:nvPr>
            <p:ph idx="1"/>
          </p:nvPr>
        </p:nvSpPr>
        <p:spPr>
          <a:xfrm>
            <a:off x="2650836" y="2789382"/>
            <a:ext cx="7305964" cy="3306618"/>
          </a:xfrm>
        </p:spPr>
        <p:txBody>
          <a:bodyPr>
            <a:normAutofit/>
          </a:bodyPr>
          <a:lstStyle/>
          <a:p>
            <a:pPr marL="0" indent="0" algn="just">
              <a:buNone/>
            </a:pPr>
            <a:r>
              <a:rPr lang="en-US" sz="3600" b="1" dirty="0" smtClean="0">
                <a:solidFill>
                  <a:schemeClr val="tx1"/>
                </a:solidFill>
                <a:latin typeface="Times New Roman" panose="02020603050405020304" pitchFamily="18" charset="0"/>
                <a:cs typeface="Times New Roman" panose="02020603050405020304" pitchFamily="18" charset="0"/>
              </a:rPr>
              <a:t>2. </a:t>
            </a:r>
            <a:r>
              <a:rPr lang="en-US" sz="2800" b="1" dirty="0" smtClean="0">
                <a:solidFill>
                  <a:schemeClr val="tx1"/>
                </a:solidFill>
                <a:latin typeface="Times New Roman" panose="02020603050405020304" pitchFamily="18" charset="0"/>
                <a:cs typeface="Times New Roman" panose="02020603050405020304" pitchFamily="18" charset="0"/>
              </a:rPr>
              <a:t>Motivation</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Due to COVID-19</a:t>
            </a:r>
          </a:p>
          <a:p>
            <a:pPr marL="457200" indent="-4572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Completely Automated</a:t>
            </a:r>
          </a:p>
          <a:p>
            <a:pPr marL="457200" indent="-4572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Quick And </a:t>
            </a:r>
            <a:r>
              <a:rPr lang="en-US" sz="2400" dirty="0" smtClean="0">
                <a:solidFill>
                  <a:schemeClr val="tx1"/>
                </a:solidFill>
                <a:latin typeface="Times New Roman" panose="02020603050405020304" pitchFamily="18" charset="0"/>
                <a:cs typeface="Times New Roman" panose="02020603050405020304" pitchFamily="18" charset="0"/>
              </a:rPr>
              <a:t>Easy</a:t>
            </a:r>
          </a:p>
          <a:p>
            <a:pPr marL="457200" indent="-4572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Less time Consuming</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Gothic Uralic"/>
              <a:cs typeface="Gothic Uralic"/>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2BFD79E0-EA68-477F-BEFD-D1B92BAF3B30}"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8187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3" name="Content Placeholder 2"/>
          <p:cNvSpPr>
            <a:spLocks noGrp="1"/>
          </p:cNvSpPr>
          <p:nvPr>
            <p:ph idx="1"/>
          </p:nvPr>
        </p:nvSpPr>
        <p:spPr>
          <a:xfrm>
            <a:off x="2660073" y="2603500"/>
            <a:ext cx="6881091" cy="3416300"/>
          </a:xfrm>
        </p:spPr>
        <p:txBody>
          <a:bodyPr>
            <a:normAutofit fontScale="70000" lnSpcReduction="20000"/>
          </a:bodyPr>
          <a:lstStyle/>
          <a:p>
            <a:pPr marL="0" indent="0">
              <a:buNone/>
            </a:pPr>
            <a:r>
              <a:rPr lang="en-US" sz="5100" b="1" dirty="0">
                <a:solidFill>
                  <a:schemeClr val="tx1"/>
                </a:solidFill>
                <a:latin typeface="Times New Roman"/>
                <a:cs typeface="Times New Roman"/>
              </a:rPr>
              <a:t>3</a:t>
            </a:r>
            <a:r>
              <a:rPr lang="en-US" sz="4000" b="1" dirty="0">
                <a:solidFill>
                  <a:schemeClr val="tx1"/>
                </a:solidFill>
                <a:latin typeface="Times New Roman"/>
                <a:cs typeface="Times New Roman"/>
              </a:rPr>
              <a:t>. Related </a:t>
            </a:r>
            <a:r>
              <a:rPr lang="en-US" sz="4000" b="1" dirty="0" smtClean="0">
                <a:solidFill>
                  <a:schemeClr val="tx1"/>
                </a:solidFill>
                <a:latin typeface="Times New Roman"/>
                <a:cs typeface="Times New Roman"/>
              </a:rPr>
              <a:t>work</a:t>
            </a:r>
          </a:p>
          <a:p>
            <a:pPr marL="457200" indent="-457200">
              <a:buFont typeface="Wingdings" panose="05000000000000000000" pitchFamily="2" charset="2"/>
              <a:buChar char="§"/>
            </a:pPr>
            <a:r>
              <a:rPr lang="en-US" sz="2900" dirty="0">
                <a:solidFill>
                  <a:schemeClr val="tx1"/>
                </a:solidFill>
                <a:latin typeface="Times New Roman" panose="02020603050405020304" pitchFamily="18" charset="0"/>
                <a:cs typeface="Times New Roman" panose="02020603050405020304" pitchFamily="18" charset="0"/>
              </a:rPr>
              <a:t>[1] </a:t>
            </a:r>
            <a:r>
              <a:rPr lang="en-US" sz="2900" dirty="0" err="1">
                <a:solidFill>
                  <a:schemeClr val="tx1"/>
                </a:solidFill>
                <a:latin typeface="Times New Roman" panose="02020603050405020304" pitchFamily="18" charset="0"/>
                <a:cs typeface="Times New Roman" panose="02020603050405020304" pitchFamily="18" charset="0"/>
              </a:rPr>
              <a:t>Jadhav</a:t>
            </a:r>
            <a:r>
              <a:rPr lang="en-US" sz="2900" dirty="0">
                <a:solidFill>
                  <a:schemeClr val="tx1"/>
                </a:solidFill>
                <a:latin typeface="Times New Roman" panose="02020603050405020304" pitchFamily="18" charset="0"/>
                <a:cs typeface="Times New Roman" panose="02020603050405020304" pitchFamily="18" charset="0"/>
              </a:rPr>
              <a:t>, A., </a:t>
            </a:r>
            <a:r>
              <a:rPr lang="en-US" sz="2900" dirty="0" err="1">
                <a:solidFill>
                  <a:schemeClr val="tx1"/>
                </a:solidFill>
                <a:latin typeface="Times New Roman" panose="02020603050405020304" pitchFamily="18" charset="0"/>
                <a:cs typeface="Times New Roman" panose="02020603050405020304" pitchFamily="18" charset="0"/>
              </a:rPr>
              <a:t>Jadhav</a:t>
            </a:r>
            <a:r>
              <a:rPr lang="en-US" sz="2900" dirty="0">
                <a:solidFill>
                  <a:schemeClr val="tx1"/>
                </a:solidFill>
                <a:latin typeface="Times New Roman" panose="02020603050405020304" pitchFamily="18" charset="0"/>
                <a:cs typeface="Times New Roman" panose="02020603050405020304" pitchFamily="18" charset="0"/>
              </a:rPr>
              <a:t>, A., </a:t>
            </a:r>
            <a:r>
              <a:rPr lang="en-US" sz="2900" dirty="0" err="1">
                <a:solidFill>
                  <a:schemeClr val="tx1"/>
                </a:solidFill>
                <a:latin typeface="Times New Roman" panose="02020603050405020304" pitchFamily="18" charset="0"/>
                <a:cs typeface="Times New Roman" panose="02020603050405020304" pitchFamily="18" charset="0"/>
              </a:rPr>
              <a:t>Ladhe</a:t>
            </a:r>
            <a:r>
              <a:rPr lang="en-US" sz="2900" dirty="0">
                <a:solidFill>
                  <a:schemeClr val="tx1"/>
                </a:solidFill>
                <a:latin typeface="Times New Roman" panose="02020603050405020304" pitchFamily="18" charset="0"/>
                <a:cs typeface="Times New Roman" panose="02020603050405020304" pitchFamily="18" charset="0"/>
              </a:rPr>
              <a:t>, T., &amp; </a:t>
            </a:r>
            <a:r>
              <a:rPr lang="en-US" sz="2900" dirty="0" err="1">
                <a:solidFill>
                  <a:schemeClr val="tx1"/>
                </a:solidFill>
                <a:latin typeface="Times New Roman" panose="02020603050405020304" pitchFamily="18" charset="0"/>
                <a:cs typeface="Times New Roman" panose="02020603050405020304" pitchFamily="18" charset="0"/>
              </a:rPr>
              <a:t>Yeolekar</a:t>
            </a:r>
            <a:r>
              <a:rPr lang="en-US" sz="2900" dirty="0">
                <a:solidFill>
                  <a:schemeClr val="tx1"/>
                </a:solidFill>
                <a:latin typeface="Times New Roman" panose="02020603050405020304" pitchFamily="18" charset="0"/>
                <a:cs typeface="Times New Roman" panose="02020603050405020304" pitchFamily="18" charset="0"/>
              </a:rPr>
              <a:t>, K. (2017). Automated attendance system using face                  recognition. </a:t>
            </a:r>
            <a:r>
              <a:rPr lang="en-US" sz="2900" i="1" dirty="0">
                <a:solidFill>
                  <a:schemeClr val="tx1"/>
                </a:solidFill>
                <a:latin typeface="Times New Roman" panose="02020603050405020304" pitchFamily="18" charset="0"/>
                <a:cs typeface="Times New Roman" panose="02020603050405020304" pitchFamily="18" charset="0"/>
              </a:rPr>
              <a:t>International Research Journal of Engineering and Technology (IRJET)</a:t>
            </a:r>
            <a:r>
              <a:rPr lang="en-US" sz="2900" dirty="0">
                <a:solidFill>
                  <a:schemeClr val="tx1"/>
                </a:solidFill>
                <a:latin typeface="Times New Roman" panose="02020603050405020304" pitchFamily="18" charset="0"/>
                <a:cs typeface="Times New Roman" panose="02020603050405020304" pitchFamily="18" charset="0"/>
              </a:rPr>
              <a:t>, </a:t>
            </a:r>
            <a:r>
              <a:rPr lang="en-US" sz="2900" i="1" dirty="0">
                <a:solidFill>
                  <a:schemeClr val="tx1"/>
                </a:solidFill>
                <a:latin typeface="Times New Roman" panose="02020603050405020304" pitchFamily="18" charset="0"/>
                <a:cs typeface="Times New Roman" panose="02020603050405020304" pitchFamily="18" charset="0"/>
              </a:rPr>
              <a:t>4</a:t>
            </a:r>
            <a:r>
              <a:rPr lang="en-US" sz="2900" dirty="0">
                <a:solidFill>
                  <a:schemeClr val="tx1"/>
                </a:solidFill>
                <a:latin typeface="Times New Roman" panose="02020603050405020304" pitchFamily="18" charset="0"/>
                <a:cs typeface="Times New Roman" panose="02020603050405020304" pitchFamily="18" charset="0"/>
              </a:rPr>
              <a:t>(01).</a:t>
            </a:r>
          </a:p>
          <a:p>
            <a:pPr marL="457200" indent="-457200">
              <a:buFont typeface="Wingdings" panose="05000000000000000000" pitchFamily="2" charset="2"/>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900" dirty="0">
                <a:solidFill>
                  <a:schemeClr val="tx1"/>
                </a:solidFill>
                <a:latin typeface="Times New Roman" panose="02020603050405020304" pitchFamily="18" charset="0"/>
                <a:cs typeface="Times New Roman" panose="02020603050405020304" pitchFamily="18" charset="0"/>
              </a:rPr>
              <a:t>[2] </a:t>
            </a:r>
            <a:r>
              <a:rPr lang="en-US" sz="2900" dirty="0" err="1">
                <a:solidFill>
                  <a:schemeClr val="tx1"/>
                </a:solidFill>
                <a:latin typeface="Times New Roman" panose="02020603050405020304" pitchFamily="18" charset="0"/>
                <a:cs typeface="Times New Roman" panose="02020603050405020304" pitchFamily="18" charset="0"/>
              </a:rPr>
              <a:t>Sutabri</a:t>
            </a:r>
            <a:r>
              <a:rPr lang="en-US" sz="2900" dirty="0">
                <a:solidFill>
                  <a:schemeClr val="tx1"/>
                </a:solidFill>
                <a:latin typeface="Times New Roman" panose="02020603050405020304" pitchFamily="18" charset="0"/>
                <a:cs typeface="Times New Roman" panose="02020603050405020304" pitchFamily="18" charset="0"/>
              </a:rPr>
              <a:t>, T., </a:t>
            </a:r>
            <a:r>
              <a:rPr lang="en-US" sz="2900" dirty="0" err="1">
                <a:solidFill>
                  <a:schemeClr val="tx1"/>
                </a:solidFill>
                <a:latin typeface="Times New Roman" panose="02020603050405020304" pitchFamily="18" charset="0"/>
                <a:cs typeface="Times New Roman" panose="02020603050405020304" pitchFamily="18" charset="0"/>
              </a:rPr>
              <a:t>Pamungkur</a:t>
            </a:r>
            <a:r>
              <a:rPr lang="en-US" sz="2900" dirty="0">
                <a:solidFill>
                  <a:schemeClr val="tx1"/>
                </a:solidFill>
                <a:latin typeface="Times New Roman" panose="02020603050405020304" pitchFamily="18" charset="0"/>
                <a:cs typeface="Times New Roman" panose="02020603050405020304" pitchFamily="18" charset="0"/>
              </a:rPr>
              <a:t>, A. K., &amp; </a:t>
            </a:r>
            <a:r>
              <a:rPr lang="en-US" sz="2900" dirty="0" err="1">
                <a:solidFill>
                  <a:schemeClr val="tx1"/>
                </a:solidFill>
                <a:latin typeface="Times New Roman" panose="02020603050405020304" pitchFamily="18" charset="0"/>
                <a:cs typeface="Times New Roman" panose="02020603050405020304" pitchFamily="18" charset="0"/>
              </a:rPr>
              <a:t>Saragih</a:t>
            </a:r>
            <a:r>
              <a:rPr lang="en-US" sz="2900" dirty="0">
                <a:solidFill>
                  <a:schemeClr val="tx1"/>
                </a:solidFill>
                <a:latin typeface="Times New Roman" panose="02020603050405020304" pitchFamily="18" charset="0"/>
                <a:cs typeface="Times New Roman" panose="02020603050405020304" pitchFamily="18" charset="0"/>
              </a:rPr>
              <a:t>, R. E. (2019). Automatic Attendance System for University Student Using Face Recognition Based on Deep Learning. </a:t>
            </a:r>
            <a:r>
              <a:rPr lang="en-US" sz="2900" i="1" dirty="0">
                <a:solidFill>
                  <a:schemeClr val="tx1"/>
                </a:solidFill>
                <a:latin typeface="Times New Roman" panose="02020603050405020304" pitchFamily="18" charset="0"/>
                <a:cs typeface="Times New Roman" panose="02020603050405020304" pitchFamily="18" charset="0"/>
              </a:rPr>
              <a:t>International Journal of Machine Learning and Computing</a:t>
            </a:r>
            <a:r>
              <a:rPr lang="en-US" sz="2900" dirty="0">
                <a:solidFill>
                  <a:schemeClr val="tx1"/>
                </a:solidFill>
                <a:latin typeface="Times New Roman" panose="02020603050405020304" pitchFamily="18" charset="0"/>
                <a:cs typeface="Times New Roman" panose="02020603050405020304" pitchFamily="18" charset="0"/>
              </a:rPr>
              <a:t>, </a:t>
            </a:r>
            <a:r>
              <a:rPr lang="en-US" sz="2900" i="1" dirty="0">
                <a:solidFill>
                  <a:schemeClr val="tx1"/>
                </a:solidFill>
                <a:latin typeface="Times New Roman" panose="02020603050405020304" pitchFamily="18" charset="0"/>
                <a:cs typeface="Times New Roman" panose="02020603050405020304" pitchFamily="18" charset="0"/>
              </a:rPr>
              <a:t>9</a:t>
            </a:r>
            <a:r>
              <a:rPr lang="en-US" sz="2900" dirty="0">
                <a:solidFill>
                  <a:schemeClr val="tx1"/>
                </a:solidFill>
                <a:latin typeface="Times New Roman" panose="02020603050405020304" pitchFamily="18" charset="0"/>
                <a:cs typeface="Times New Roman" panose="02020603050405020304" pitchFamily="18" charset="0"/>
              </a:rPr>
              <a:t>(5), 668-674.</a:t>
            </a:r>
          </a:p>
          <a:p>
            <a:pPr marL="457200" indent="-457200">
              <a:buFont typeface="Wingdings" panose="05000000000000000000" pitchFamily="2" charset="2"/>
              <a:buChar char="§"/>
            </a:pPr>
            <a:endParaRPr lang="en-US" sz="29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a:cs typeface="Times New Roman"/>
            </a:endParaRPr>
          </a:p>
        </p:txBody>
      </p:sp>
      <p:sp>
        <p:nvSpPr>
          <p:cNvPr id="4" name="Date Placeholder 3"/>
          <p:cNvSpPr>
            <a:spLocks noGrp="1"/>
          </p:cNvSpPr>
          <p:nvPr>
            <p:ph type="dt" sz="half" idx="10"/>
          </p:nvPr>
        </p:nvSpPr>
        <p:spPr/>
        <p:txBody>
          <a:bodyPr/>
          <a:lstStyle/>
          <a:p>
            <a:fld id="{944992A6-75FD-4A00-B993-1B14C1BA8CC8}"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64208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Automated Face Recognition Based  Attendance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System Using LBPH and </a:t>
            </a: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Algorithm</a:t>
            </a:r>
            <a:endParaRPr lang="en-US" sz="2800" dirty="0"/>
          </a:p>
        </p:txBody>
      </p:sp>
      <p:sp>
        <p:nvSpPr>
          <p:cNvPr id="3" name="Content Placeholder 2"/>
          <p:cNvSpPr>
            <a:spLocks noGrp="1"/>
          </p:cNvSpPr>
          <p:nvPr>
            <p:ph idx="1"/>
          </p:nvPr>
        </p:nvSpPr>
        <p:spPr>
          <a:xfrm>
            <a:off x="2660073" y="2603500"/>
            <a:ext cx="6881091" cy="3416300"/>
          </a:xfrm>
        </p:spPr>
        <p:txBody>
          <a:bodyPr>
            <a:normAutofit/>
          </a:bodyPr>
          <a:lstStyle/>
          <a:p>
            <a:pPr marL="0" indent="0">
              <a:buNone/>
            </a:pPr>
            <a:r>
              <a:rPr lang="en-US" sz="2800" b="1" dirty="0">
                <a:solidFill>
                  <a:schemeClr val="tx1"/>
                </a:solidFill>
                <a:latin typeface="Times New Roman"/>
                <a:cs typeface="Times New Roman"/>
              </a:rPr>
              <a:t>4</a:t>
            </a:r>
            <a:r>
              <a:rPr lang="en-US" sz="2800" b="1" dirty="0" smtClean="0">
                <a:solidFill>
                  <a:schemeClr val="tx1"/>
                </a:solidFill>
                <a:latin typeface="Times New Roman"/>
                <a:cs typeface="Times New Roman"/>
              </a:rPr>
              <a:t>. </a:t>
            </a:r>
            <a:r>
              <a:rPr lang="en-US" sz="2800" b="1" dirty="0" smtClean="0">
                <a:solidFill>
                  <a:schemeClr val="tx1"/>
                </a:solidFill>
                <a:latin typeface="Times New Roman"/>
                <a:cs typeface="Times New Roman"/>
              </a:rPr>
              <a:t>Problem Background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present field of face recognition system is dominated by the advance need of the present world. Now people are want the system which will consume less time and do the work smoothly. All the current system are just recognize any face and take attendance but they are not able to give report based on the attendance and some of the system do not maintain any proper database. Face recognition system which are present faces problem while recognizing the face in many situation so that reason those propose systems are not suitable for fulfill the need of the current world.</a:t>
            </a:r>
          </a:p>
          <a:p>
            <a:pPr marL="457200" indent="-457200">
              <a:buFont typeface="Wingdings" panose="05000000000000000000" pitchFamily="2" charset="2"/>
              <a:buChar char="§"/>
            </a:pPr>
            <a:endParaRPr lang="en-US" sz="29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17CFC31-C15C-4D2E-A6FC-64278422D0FE}" type="datetime1">
              <a:rPr lang="en-US" smtClean="0"/>
              <a:t>7/29/2021</a:t>
            </a:fld>
            <a:endParaRPr lang="en-US" dirty="0"/>
          </a:p>
        </p:txBody>
      </p:sp>
      <p:sp>
        <p:nvSpPr>
          <p:cNvPr id="6" name="Footer Placeholder 5"/>
          <p:cNvSpPr>
            <a:spLocks noGrp="1"/>
          </p:cNvSpPr>
          <p:nvPr>
            <p:ph type="ftr" sz="quarter" idx="11"/>
          </p:nvPr>
        </p:nvSpPr>
        <p:spPr/>
        <p:txBody>
          <a:bodyPr/>
          <a:lstStyle/>
          <a:p>
            <a:r>
              <a:rPr lang="en-GB" smtClean="0"/>
              <a:t>Bangladesh University Of Business and Technology (BUBT)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44190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{91A0D89F-A5C3-438B-927C-B40C448996DE}tf02900722</Template>
  <TotalTime>623</TotalTime>
  <Words>933</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Gothic Uralic</vt:lpstr>
      <vt:lpstr>Times New Roman</vt:lpstr>
      <vt:lpstr>Wingdings</vt:lpstr>
      <vt:lpstr>Wingdings 3</vt:lpstr>
      <vt:lpstr>Ion Boardroom</vt:lpstr>
      <vt:lpstr>PowerPoint Presentation</vt:lpstr>
      <vt:lpstr>Automated Face Recognition Attendance            System </vt:lpstr>
      <vt:lpstr>Automated Face Recognition Based  Attendance System Using LBPH and Haar Cascade Algorithm</vt:lpstr>
      <vt:lpstr> Automated Face Recognition Based  Attendance System Using LBPH and Haar Cascade Algorithm</vt:lpstr>
      <vt:lpstr>Automated Face Recognition Based  Attendance System Using LBPH and Haar Cascade Algorithm</vt:lpstr>
      <vt:lpstr>Automated Face Recognition Attendance            System </vt:lpstr>
      <vt:lpstr>Automated Face Recognition Attendance            System </vt:lpstr>
      <vt:lpstr>Automated Face Recognition Based  Attendance System Using LBPH and Haar Cascade Algorithm</vt:lpstr>
      <vt:lpstr>Automated Face Recognition Based  Attendance System Using LBPH and Haar Cascade Algorithm</vt:lpstr>
      <vt:lpstr>Automated Face Recognition Attendance            System </vt:lpstr>
      <vt:lpstr>Automated Face Recognition Based  Attendance System Using LBPH and Haar Cascade Algorithm</vt:lpstr>
      <vt:lpstr>Automated Face Recognition Based  Attendance System Using LBPH and Haar Cascade Algorithm</vt:lpstr>
      <vt:lpstr>Automated Face Recognition Based  Attendance System Using LBPH and Haar Cascade Algorithm</vt:lpstr>
      <vt:lpstr>Automated Face Recognition Attendance            System </vt:lpstr>
      <vt:lpstr>Automated Face Recognition Based  Attendance System Using LBPH and Haar Cascade Algorithm</vt:lpstr>
      <vt:lpstr>Automated Face Recognition Based  Attendance System Using LBPH and Haar Cascade Algorithm</vt:lpstr>
      <vt:lpstr>Automated Face Recognition Based  Attendance System Using LBPH and Haar Cascade Algorithm</vt:lpstr>
      <vt:lpstr>PowerPoint Presentation</vt:lpstr>
      <vt:lpstr>Automated Face Recognition Based  Attendance System Using LBPH and Haar Cascade Algorithm</vt:lpstr>
      <vt:lpstr>Automated Face Recognition Based  Attendance System Using LBPH and Haar Cascade Algorithm</vt:lpstr>
      <vt:lpstr>Automated Face Recognition Attendance            System </vt:lpstr>
      <vt:lpstr>Automated Face Recognition Based  Attendance System Using LBPH and Haar Cascade Algorithm</vt:lpstr>
      <vt:lpstr>Automated Face Recognition Based  Attendance System Using LBPH and Haar Cascade Algorithm</vt:lpstr>
      <vt:lpstr>Automated Face Recognition Based  Attendance System Using LBPH and Haar Cascade Algorithm</vt:lpstr>
      <vt:lpstr>PowerPoint Presentation</vt:lpstr>
      <vt:lpstr>Automated Face Recognition Based  Attendance System Using LBPH and Haar Cascade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abul kalam</dc:creator>
  <cp:lastModifiedBy>Md Sajjad Hossin</cp:lastModifiedBy>
  <cp:revision>88</cp:revision>
  <dcterms:created xsi:type="dcterms:W3CDTF">2020-08-06T14:31:12Z</dcterms:created>
  <dcterms:modified xsi:type="dcterms:W3CDTF">2021-07-29T15:10:11Z</dcterms:modified>
</cp:coreProperties>
</file>