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1" r:id="rId4"/>
    <p:sldId id="268" r:id="rId5"/>
    <p:sldId id="269" r:id="rId6"/>
    <p:sldId id="265" r:id="rId7"/>
    <p:sldId id="272" r:id="rId8"/>
    <p:sldId id="278" r:id="rId9"/>
    <p:sldId id="279" r:id="rId10"/>
    <p:sldId id="276" r:id="rId11"/>
    <p:sldId id="275" r:id="rId12"/>
    <p:sldId id="277" r:id="rId13"/>
    <p:sldId id="271" r:id="rId14"/>
    <p:sldId id="280"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6/8/2017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6/8/2017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162800" cy="1173162"/>
          </a:xfrm>
        </p:spPr>
        <p:txBody>
          <a:bodyPr>
            <a:normAutofit fontScale="90000"/>
          </a:bodyPr>
          <a:lstStyle/>
          <a:p>
            <a:r>
              <a:rPr lang="en-US" b="1" dirty="0" smtClean="0"/>
              <a:t>INTRODUCTION TO GITHUB</a:t>
            </a:r>
            <a:endParaRPr lang="en-US" dirty="0"/>
          </a:p>
        </p:txBody>
      </p:sp>
      <p:sp>
        <p:nvSpPr>
          <p:cNvPr id="3" name="Content Placeholder 2"/>
          <p:cNvSpPr>
            <a:spLocks noGrp="1"/>
          </p:cNvSpPr>
          <p:nvPr>
            <p:ph idx="1"/>
          </p:nvPr>
        </p:nvSpPr>
        <p:spPr>
          <a:xfrm>
            <a:off x="6324600" y="5715000"/>
            <a:ext cx="2590800" cy="944563"/>
          </a:xfrm>
        </p:spPr>
        <p:txBody>
          <a:bodyPr>
            <a:normAutofit lnSpcReduction="10000"/>
          </a:bodyPr>
          <a:lstStyle/>
          <a:p>
            <a:pPr>
              <a:buNone/>
            </a:pPr>
            <a:r>
              <a:rPr lang="en-US" dirty="0" smtClean="0"/>
              <a:t>Name: </a:t>
            </a:r>
            <a:r>
              <a:rPr lang="en-US" dirty="0" err="1" smtClean="0"/>
              <a:t>Md.Saky</a:t>
            </a:r>
            <a:endParaRPr lang="en-US" dirty="0" smtClean="0"/>
          </a:p>
          <a:p>
            <a:pPr>
              <a:buNone/>
            </a:pPr>
            <a:r>
              <a:rPr lang="en-US" dirty="0" smtClean="0"/>
              <a:t>ID: 141014026</a:t>
            </a:r>
            <a:endParaRPr lang="en-US" dirty="0"/>
          </a:p>
        </p:txBody>
      </p:sp>
      <p:pic>
        <p:nvPicPr>
          <p:cNvPr id="4" name="Picture 3" descr="github.jpg"/>
          <p:cNvPicPr>
            <a:picLocks noChangeAspect="1"/>
          </p:cNvPicPr>
          <p:nvPr/>
        </p:nvPicPr>
        <p:blipFill>
          <a:blip r:embed="rId2"/>
          <a:stretch>
            <a:fillRect/>
          </a:stretch>
        </p:blipFill>
        <p:spPr>
          <a:xfrm>
            <a:off x="304800" y="1676400"/>
            <a:ext cx="7691438" cy="3733800"/>
          </a:xfrm>
          <a:prstGeom prst="rect">
            <a:avLst/>
          </a:prstGeom>
        </p:spPr>
      </p:pic>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Branches</a:t>
            </a:r>
            <a:br>
              <a:rPr lang="en-US" dirty="0" smtClean="0"/>
            </a:br>
            <a:endParaRPr lang="en-US" dirty="0"/>
          </a:p>
        </p:txBody>
      </p:sp>
      <p:sp>
        <p:nvSpPr>
          <p:cNvPr id="3" name="Content Placeholder 2"/>
          <p:cNvSpPr>
            <a:spLocks noGrp="1"/>
          </p:cNvSpPr>
          <p:nvPr>
            <p:ph idx="1"/>
          </p:nvPr>
        </p:nvSpPr>
        <p:spPr/>
        <p:txBody>
          <a:bodyPr>
            <a:normAutofit/>
          </a:bodyPr>
          <a:lstStyle/>
          <a:p>
            <a:pPr algn="just">
              <a:buNone/>
            </a:pPr>
            <a:r>
              <a:rPr lang="en-US" sz="2800" dirty="0" smtClean="0"/>
              <a:t>• All commits in </a:t>
            </a:r>
            <a:r>
              <a:rPr lang="en-US" sz="2800" dirty="0" err="1" smtClean="0"/>
              <a:t>git</a:t>
            </a:r>
            <a:r>
              <a:rPr lang="en-US" sz="2800" dirty="0" smtClean="0"/>
              <a:t> live on some</a:t>
            </a:r>
          </a:p>
          <a:p>
            <a:pPr algn="just">
              <a:buNone/>
            </a:pPr>
            <a:r>
              <a:rPr lang="en-US" sz="2800" dirty="0" smtClean="0"/>
              <a:t>branch</a:t>
            </a:r>
          </a:p>
          <a:p>
            <a:pPr algn="just">
              <a:buNone/>
            </a:pPr>
            <a:r>
              <a:rPr lang="en-US" sz="2800" dirty="0" smtClean="0"/>
              <a:t>• But there can be many, many</a:t>
            </a:r>
          </a:p>
          <a:p>
            <a:pPr algn="just">
              <a:buNone/>
            </a:pPr>
            <a:r>
              <a:rPr lang="en-US" sz="2800" dirty="0" smtClean="0"/>
              <a:t>branches</a:t>
            </a:r>
          </a:p>
          <a:p>
            <a:pPr algn="just">
              <a:buNone/>
            </a:pPr>
            <a:r>
              <a:rPr lang="en-US" sz="2800" dirty="0" smtClean="0"/>
              <a:t>• The main branch in a project is</a:t>
            </a:r>
          </a:p>
          <a:p>
            <a:pPr algn="just">
              <a:buNone/>
            </a:pPr>
            <a:r>
              <a:rPr lang="en-US" sz="2800" dirty="0" smtClean="0"/>
              <a:t>called the master branch</a:t>
            </a:r>
            <a:endParaRPr lang="en-US" sz="2800" dirty="0"/>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branch</a:t>
            </a:r>
            <a:endParaRPr lang="en-US" dirty="0"/>
          </a:p>
        </p:txBody>
      </p:sp>
      <p:pic>
        <p:nvPicPr>
          <p:cNvPr id="4" name="Content Placeholder 3" descr="branch-selection-dropdown.png"/>
          <p:cNvPicPr>
            <a:picLocks noGrp="1" noChangeAspect="1"/>
          </p:cNvPicPr>
          <p:nvPr>
            <p:ph idx="1"/>
          </p:nvPr>
        </p:nvPicPr>
        <p:blipFill>
          <a:blip r:embed="rId2"/>
          <a:stretch>
            <a:fillRect/>
          </a:stretch>
        </p:blipFill>
        <p:spPr>
          <a:xfrm>
            <a:off x="1143000" y="2133600"/>
            <a:ext cx="6477000" cy="3886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8229600" cy="1143000"/>
          </a:xfrm>
        </p:spPr>
        <p:txBody>
          <a:bodyPr>
            <a:noAutofit/>
          </a:bodyPr>
          <a:lstStyle/>
          <a:p>
            <a:r>
              <a:rPr lang="en-US" sz="3600" dirty="0" smtClean="0"/>
              <a:t>Branching off of the master</a:t>
            </a:r>
            <a:br>
              <a:rPr lang="en-US" sz="3600" dirty="0" smtClean="0"/>
            </a:br>
            <a:r>
              <a:rPr lang="en-US" sz="3600" dirty="0" smtClean="0"/>
              <a:t>branch</a:t>
            </a:r>
            <a:br>
              <a:rPr lang="en-US" sz="3600" dirty="0" smtClean="0"/>
            </a:br>
            <a:endParaRPr lang="en-US" sz="3600" dirty="0"/>
          </a:p>
        </p:txBody>
      </p:sp>
      <p:sp>
        <p:nvSpPr>
          <p:cNvPr id="3" name="Content Placeholder 2"/>
          <p:cNvSpPr>
            <a:spLocks noGrp="1"/>
          </p:cNvSpPr>
          <p:nvPr>
            <p:ph idx="1"/>
          </p:nvPr>
        </p:nvSpPr>
        <p:spPr>
          <a:xfrm>
            <a:off x="533400" y="2514600"/>
            <a:ext cx="8229600" cy="3505200"/>
          </a:xfrm>
        </p:spPr>
        <p:txBody>
          <a:bodyPr>
            <a:normAutofit/>
          </a:bodyPr>
          <a:lstStyle/>
          <a:p>
            <a:pPr algn="just"/>
            <a:r>
              <a:rPr lang="en-US" dirty="0" smtClean="0"/>
              <a:t> The start of a branch points to a</a:t>
            </a:r>
          </a:p>
          <a:p>
            <a:pPr algn="just">
              <a:buNone/>
            </a:pPr>
            <a:r>
              <a:rPr lang="en-US" dirty="0" smtClean="0"/>
              <a:t>    specific commit</a:t>
            </a:r>
          </a:p>
          <a:p>
            <a:pPr algn="just"/>
            <a:r>
              <a:rPr lang="en-US" dirty="0" smtClean="0"/>
              <a:t> When you want to make any changes to your project you make a new branch based on a commit</a:t>
            </a:r>
            <a:endParaRPr lang="en-US" dirty="0"/>
          </a:p>
        </p:txBody>
      </p:sp>
    </p:spTree>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4800600"/>
            <a:ext cx="8229600" cy="1143000"/>
          </a:xfrm>
        </p:spPr>
        <p:txBody>
          <a:bodyPr>
            <a:normAutofit/>
          </a:bodyPr>
          <a:lstStyle/>
          <a:p>
            <a:pPr algn="just"/>
            <a:r>
              <a:rPr lang="en-US" sz="1800" dirty="0" smtClean="0">
                <a:solidFill>
                  <a:schemeClr val="tx1"/>
                </a:solidFill>
              </a:rPr>
              <a:t>A repository is a location where all the files for a particular project are stored, usually abbreviated to “repo.” Each project will have its own repo, and can be accessed by a unique URL.</a:t>
            </a:r>
            <a:endParaRPr lang="en-US" sz="1800" dirty="0">
              <a:solidFill>
                <a:schemeClr val="tx1"/>
              </a:solidFill>
            </a:endParaRPr>
          </a:p>
        </p:txBody>
      </p:sp>
      <p:pic>
        <p:nvPicPr>
          <p:cNvPr id="4" name="Content Placeholder 3" descr="ScreenShot_20170529022003.png"/>
          <p:cNvPicPr>
            <a:picLocks noGrp="1" noChangeAspect="1"/>
          </p:cNvPicPr>
          <p:nvPr>
            <p:ph idx="1"/>
          </p:nvPr>
        </p:nvPicPr>
        <p:blipFill>
          <a:blip r:embed="rId2"/>
          <a:stretch>
            <a:fillRect/>
          </a:stretch>
        </p:blipFill>
        <p:spPr>
          <a:xfrm>
            <a:off x="838200" y="228600"/>
            <a:ext cx="7467600" cy="436302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143000"/>
          </a:xfrm>
        </p:spPr>
        <p:txBody>
          <a:bodyPr/>
          <a:lstStyle/>
          <a:p>
            <a:r>
              <a:rPr lang="en-US" dirty="0" smtClean="0"/>
              <a:t>Some basic Terminology</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latin typeface="+mj-lt"/>
              </a:rPr>
              <a:t>git</a:t>
            </a:r>
            <a:r>
              <a:rPr lang="en-US" dirty="0" smtClean="0">
                <a:latin typeface="+mj-lt"/>
              </a:rPr>
              <a:t> = the shell command to work with </a:t>
            </a:r>
            <a:r>
              <a:rPr lang="en-US" dirty="0" err="1" smtClean="0">
                <a:latin typeface="+mj-lt"/>
              </a:rPr>
              <a:t>Git</a:t>
            </a:r>
            <a:endParaRPr lang="en-US" dirty="0" smtClean="0">
              <a:latin typeface="+mj-lt"/>
            </a:endParaRPr>
          </a:p>
          <a:p>
            <a:r>
              <a:rPr lang="en-US" b="1" dirty="0" smtClean="0">
                <a:latin typeface="+mj-lt"/>
              </a:rPr>
              <a:t>repo</a:t>
            </a:r>
            <a:r>
              <a:rPr lang="en-US" dirty="0" smtClean="0">
                <a:latin typeface="+mj-lt"/>
              </a:rPr>
              <a:t> = Repository, where the code for a given project is kept</a:t>
            </a:r>
          </a:p>
          <a:p>
            <a:r>
              <a:rPr lang="en-US" b="1" dirty="0" smtClean="0">
                <a:latin typeface="+mj-lt"/>
              </a:rPr>
              <a:t>commit</a:t>
            </a:r>
            <a:r>
              <a:rPr lang="en-US" dirty="0" smtClean="0">
                <a:latin typeface="+mj-lt"/>
              </a:rPr>
              <a:t> = verb, means push the code to the server (in </a:t>
            </a:r>
            <a:r>
              <a:rPr lang="en-US" dirty="0" err="1" smtClean="0">
                <a:latin typeface="+mj-lt"/>
              </a:rPr>
              <a:t>Git</a:t>
            </a:r>
            <a:r>
              <a:rPr lang="en-US" dirty="0" smtClean="0">
                <a:latin typeface="+mj-lt"/>
              </a:rPr>
              <a:t>, commit = (commit + push)</a:t>
            </a:r>
          </a:p>
          <a:p>
            <a:r>
              <a:rPr lang="en-US" b="1" dirty="0" smtClean="0">
                <a:latin typeface="+mj-lt"/>
              </a:rPr>
              <a:t>diff</a:t>
            </a:r>
            <a:r>
              <a:rPr lang="en-US" dirty="0" smtClean="0">
                <a:latin typeface="+mj-lt"/>
              </a:rPr>
              <a:t> = the difference between two versions of a file</a:t>
            </a:r>
          </a:p>
          <a:p>
            <a:r>
              <a:rPr lang="en-US" b="1" dirty="0" smtClean="0">
                <a:latin typeface="+mj-lt"/>
              </a:rPr>
              <a:t>SSH</a:t>
            </a:r>
            <a:r>
              <a:rPr lang="en-US" dirty="0" smtClean="0">
                <a:latin typeface="+mj-lt"/>
              </a:rPr>
              <a:t> = Secure </a:t>
            </a:r>
            <a:r>
              <a:rPr lang="en-US" dirty="0" err="1" smtClean="0">
                <a:latin typeface="+mj-lt"/>
              </a:rPr>
              <a:t>SHell</a:t>
            </a:r>
            <a:r>
              <a:rPr lang="en-US" dirty="0" smtClean="0">
                <a:latin typeface="+mj-lt"/>
              </a:rPr>
              <a:t> – Network protocol for communication between machines</a:t>
            </a:r>
          </a:p>
          <a:p>
            <a:r>
              <a:rPr lang="en-US" b="1" dirty="0" smtClean="0">
                <a:latin typeface="+mj-lt"/>
              </a:rPr>
              <a:t>RSA</a:t>
            </a:r>
            <a:r>
              <a:rPr lang="en-US" dirty="0" smtClean="0">
                <a:latin typeface="+mj-lt"/>
              </a:rPr>
              <a:t> = </a:t>
            </a:r>
            <a:r>
              <a:rPr lang="en-US" dirty="0" err="1" smtClean="0">
                <a:latin typeface="+mj-lt"/>
              </a:rPr>
              <a:t>Rivest</a:t>
            </a:r>
            <a:r>
              <a:rPr lang="en-US" dirty="0" smtClean="0">
                <a:latin typeface="+mj-lt"/>
              </a:rPr>
              <a:t>, Shamir, </a:t>
            </a:r>
            <a:r>
              <a:rPr lang="en-US" dirty="0" err="1" smtClean="0">
                <a:latin typeface="+mj-lt"/>
              </a:rPr>
              <a:t>Adleman</a:t>
            </a:r>
            <a:r>
              <a:rPr lang="en-US" dirty="0" smtClean="0">
                <a:latin typeface="+mj-lt"/>
              </a:rPr>
              <a:t> – public-key cryptography algorithm</a:t>
            </a:r>
          </a:p>
          <a:p>
            <a:endParaRPr lang="en-US"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389120"/>
          </a:xfrm>
        </p:spPr>
        <p:txBody>
          <a:bodyPr>
            <a:normAutofit/>
          </a:bodyPr>
          <a:lstStyle/>
          <a:p>
            <a:pPr>
              <a:buNone/>
            </a:pPr>
            <a:r>
              <a:rPr lang="en-US" sz="8000" dirty="0" smtClean="0"/>
              <a:t>  </a:t>
            </a:r>
          </a:p>
          <a:p>
            <a:pPr>
              <a:buNone/>
            </a:pPr>
            <a:r>
              <a:rPr lang="en-US" sz="8000" dirty="0" smtClean="0"/>
              <a:t>     THANK YOU</a:t>
            </a:r>
            <a:endParaRPr lang="en-US" sz="8000"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dirty="0" smtClean="0"/>
              <a:t>What is </a:t>
            </a:r>
            <a:r>
              <a:rPr lang="en-US" dirty="0" err="1" smtClean="0"/>
              <a:t>Git</a:t>
            </a:r>
            <a:r>
              <a:rPr lang="en-US" dirty="0" smtClean="0"/>
              <a:t> &amp; </a:t>
            </a:r>
            <a:r>
              <a:rPr lang="en-US" dirty="0" err="1" smtClean="0"/>
              <a:t>Github</a:t>
            </a:r>
            <a:r>
              <a:rPr lang="en-US" dirty="0" smtClean="0"/>
              <a:t> ?</a:t>
            </a:r>
            <a:endParaRPr lang="en-US" dirty="0"/>
          </a:p>
        </p:txBody>
      </p:sp>
      <p:sp>
        <p:nvSpPr>
          <p:cNvPr id="3" name="Subtitle 2"/>
          <p:cNvSpPr>
            <a:spLocks noGrp="1"/>
          </p:cNvSpPr>
          <p:nvPr>
            <p:ph sz="half" idx="1"/>
          </p:nvPr>
        </p:nvSpPr>
        <p:spPr/>
        <p:txBody>
          <a:bodyPr>
            <a:normAutofit/>
          </a:bodyPr>
          <a:lstStyle/>
          <a:p>
            <a:pPr algn="just">
              <a:buFont typeface="Arial" pitchFamily="34" charset="0"/>
              <a:buChar char="•"/>
            </a:pPr>
            <a:r>
              <a:rPr lang="en-US" sz="1600" dirty="0" err="1" smtClean="0"/>
              <a:t>Git</a:t>
            </a:r>
            <a:r>
              <a:rPr lang="en-US" sz="1600" dirty="0" smtClean="0"/>
              <a:t> is the most commonly used version control system today and is quickly becoming </a:t>
            </a:r>
            <a:r>
              <a:rPr lang="en-US" sz="1600" i="1" dirty="0" smtClean="0"/>
              <a:t>the</a:t>
            </a:r>
            <a:r>
              <a:rPr lang="en-US" sz="1600" dirty="0" smtClean="0"/>
              <a:t> standard for version control. </a:t>
            </a:r>
            <a:r>
              <a:rPr lang="en-US" sz="1600" dirty="0" err="1" smtClean="0"/>
              <a:t>Git</a:t>
            </a:r>
            <a:r>
              <a:rPr lang="en-US" sz="1600" dirty="0" smtClean="0"/>
              <a:t> is a distributed version control system, meaning your local copy of code is a complete version control repository. These fully-functional local repositories make it is easy to work offline or remotely. You commit your work locally, and then sync your copy of the repository with the copy on the server. This paradigm differs from centralized version control where clients must synchronize code with a server before creating new versions of code.</a:t>
            </a:r>
            <a:endParaRPr lang="en-US" sz="1600" dirty="0"/>
          </a:p>
        </p:txBody>
      </p:sp>
      <p:sp>
        <p:nvSpPr>
          <p:cNvPr id="5" name="Content Placeholder 4"/>
          <p:cNvSpPr>
            <a:spLocks noGrp="1"/>
          </p:cNvSpPr>
          <p:nvPr>
            <p:ph sz="half" idx="2"/>
          </p:nvPr>
        </p:nvSpPr>
        <p:spPr>
          <a:xfrm>
            <a:off x="4724400" y="3048000"/>
            <a:ext cx="4038600" cy="1356515"/>
          </a:xfrm>
        </p:spPr>
        <p:txBody>
          <a:bodyPr>
            <a:normAutofit/>
          </a:bodyPr>
          <a:lstStyle/>
          <a:p>
            <a:pPr algn="just"/>
            <a:r>
              <a:rPr lang="en-US" sz="1800" dirty="0" err="1" smtClean="0"/>
              <a:t>GitHub</a:t>
            </a:r>
            <a:r>
              <a:rPr lang="en-US" sz="1800" dirty="0" smtClean="0"/>
              <a:t> is a website and service that we hear geeks rave about all the time, yet a lot of people don’t really understand what it does. </a:t>
            </a:r>
            <a:endParaRPr lang="en-US" sz="1800"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What is version control?</a:t>
            </a:r>
            <a:br>
              <a:rPr lang="en-US" dirty="0" smtClean="0"/>
            </a:br>
            <a:endParaRPr lang="en-US" dirty="0"/>
          </a:p>
        </p:txBody>
      </p:sp>
      <p:sp>
        <p:nvSpPr>
          <p:cNvPr id="3" name="Content Placeholder 2"/>
          <p:cNvSpPr>
            <a:spLocks noGrp="1"/>
          </p:cNvSpPr>
          <p:nvPr>
            <p:ph idx="1"/>
          </p:nvPr>
        </p:nvSpPr>
        <p:spPr>
          <a:xfrm>
            <a:off x="457200" y="1935480"/>
            <a:ext cx="4038600" cy="4389120"/>
          </a:xfrm>
        </p:spPr>
        <p:txBody>
          <a:bodyPr>
            <a:normAutofit/>
          </a:bodyPr>
          <a:lstStyle/>
          <a:p>
            <a:pPr algn="just"/>
            <a:r>
              <a:rPr lang="en-US" sz="2000" dirty="0" smtClean="0"/>
              <a:t> Distributed version control</a:t>
            </a:r>
          </a:p>
          <a:p>
            <a:pPr algn="just"/>
            <a:r>
              <a:rPr lang="en-US" sz="2000" dirty="0" smtClean="0"/>
              <a:t> Users keep entire code and history on their location machines</a:t>
            </a:r>
          </a:p>
          <a:p>
            <a:pPr algn="just"/>
            <a:r>
              <a:rPr lang="en-US" sz="2000" dirty="0" smtClean="0"/>
              <a:t> Users can make any changes without internet access</a:t>
            </a:r>
          </a:p>
          <a:p>
            <a:pPr algn="just"/>
            <a:r>
              <a:rPr lang="en-US" sz="2000" dirty="0" smtClean="0"/>
              <a:t> (Except pushing and pulling changes from a remote server)</a:t>
            </a:r>
            <a:endParaRPr lang="en-US" sz="2000" dirty="0"/>
          </a:p>
        </p:txBody>
      </p:sp>
      <p:pic>
        <p:nvPicPr>
          <p:cNvPr id="4" name="Picture 3" descr="pBeeJQDQ.png"/>
          <p:cNvPicPr>
            <a:picLocks noChangeAspect="1"/>
          </p:cNvPicPr>
          <p:nvPr/>
        </p:nvPicPr>
        <p:blipFill>
          <a:blip r:embed="rId2"/>
          <a:stretch>
            <a:fillRect/>
          </a:stretch>
        </p:blipFill>
        <p:spPr>
          <a:xfrm>
            <a:off x="4572000" y="2286000"/>
            <a:ext cx="4381500" cy="4381500"/>
          </a:xfrm>
          <a:prstGeom prst="rect">
            <a:avLst/>
          </a:prstGeom>
        </p:spPr>
      </p:pic>
    </p:spTree>
  </p:cSld>
  <p:clrMapOvr>
    <a:masterClrMapping/>
  </p:clrMapOvr>
  <p:transition>
    <p:comb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70529012222.png"/>
          <p:cNvPicPr>
            <a:picLocks noGrp="1" noChangeAspect="1"/>
          </p:cNvPicPr>
          <p:nvPr>
            <p:ph idx="1"/>
          </p:nvPr>
        </p:nvPicPr>
        <p:blipFill>
          <a:blip r:embed="rId2"/>
          <a:stretch>
            <a:fillRect/>
          </a:stretch>
        </p:blipFill>
        <p:spPr>
          <a:xfrm>
            <a:off x="457200" y="1066800"/>
            <a:ext cx="8229600" cy="5410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70529012607.png"/>
          <p:cNvPicPr>
            <a:picLocks noGrp="1" noChangeAspect="1"/>
          </p:cNvPicPr>
          <p:nvPr>
            <p:ph idx="1"/>
          </p:nvPr>
        </p:nvPicPr>
        <p:blipFill>
          <a:blip r:embed="rId2"/>
          <a:stretch>
            <a:fillRect/>
          </a:stretch>
        </p:blipFill>
        <p:spPr>
          <a:xfrm>
            <a:off x="304800" y="762000"/>
            <a:ext cx="8382000" cy="552639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What is </a:t>
            </a:r>
            <a:r>
              <a:rPr lang="en-US" dirty="0" err="1" smtClean="0"/>
              <a:t>GitHub</a:t>
            </a:r>
            <a:r>
              <a:rPr lang="en-US" dirty="0" smtClean="0"/>
              <a:t>?</a:t>
            </a:r>
            <a:br>
              <a:rPr lang="en-US" dirty="0" smtClean="0"/>
            </a:br>
            <a:endParaRPr lang="en-US" dirty="0"/>
          </a:p>
        </p:txBody>
      </p:sp>
      <p:sp>
        <p:nvSpPr>
          <p:cNvPr id="3" name="Content Placeholder 2"/>
          <p:cNvSpPr>
            <a:spLocks noGrp="1"/>
          </p:cNvSpPr>
          <p:nvPr>
            <p:ph idx="1"/>
          </p:nvPr>
        </p:nvSpPr>
        <p:spPr>
          <a:xfrm>
            <a:off x="533400" y="2332037"/>
            <a:ext cx="7848600" cy="2163763"/>
          </a:xfrm>
        </p:spPr>
        <p:txBody>
          <a:bodyPr/>
          <a:lstStyle/>
          <a:p>
            <a:pPr algn="just"/>
            <a:r>
              <a:rPr lang="en-US" dirty="0" smtClean="0"/>
              <a:t> Founded in 2008</a:t>
            </a:r>
          </a:p>
          <a:p>
            <a:pPr algn="just"/>
            <a:r>
              <a:rPr lang="en-US" dirty="0" smtClean="0"/>
              <a:t> Also has an Enterprise edition for businesses </a:t>
            </a:r>
            <a:endParaRPr lang="en-US" dirty="0"/>
          </a:p>
        </p:txBody>
      </p:sp>
      <p:pic>
        <p:nvPicPr>
          <p:cNvPr id="4" name="Picture 3" descr="github-logo.jpg"/>
          <p:cNvPicPr>
            <a:picLocks noChangeAspect="1"/>
          </p:cNvPicPr>
          <p:nvPr/>
        </p:nvPicPr>
        <p:blipFill>
          <a:blip r:embed="rId2"/>
          <a:stretch>
            <a:fillRect/>
          </a:stretch>
        </p:blipFill>
        <p:spPr>
          <a:xfrm>
            <a:off x="838200" y="3581400"/>
            <a:ext cx="7805737" cy="2971800"/>
          </a:xfrm>
          <a:prstGeom prst="rect">
            <a:avLst/>
          </a:prstGeom>
        </p:spPr>
      </p:pic>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j-lt"/>
              </a:rPr>
              <a:t>Install </a:t>
            </a:r>
            <a:r>
              <a:rPr lang="en-US" dirty="0" err="1" smtClean="0">
                <a:latin typeface="+mj-lt"/>
              </a:rPr>
              <a:t>git</a:t>
            </a:r>
            <a:r>
              <a:rPr lang="en-US" dirty="0" smtClean="0">
                <a:latin typeface="+mj-lt"/>
              </a:rPr>
              <a:t> and create a </a:t>
            </a:r>
            <a:r>
              <a:rPr lang="en-US" dirty="0" err="1" smtClean="0">
                <a:latin typeface="+mj-lt"/>
              </a:rPr>
              <a:t>GitHub</a:t>
            </a:r>
            <a:r>
              <a:rPr lang="en-US" dirty="0" smtClean="0">
                <a:latin typeface="+mj-lt"/>
              </a:rPr>
              <a:t> account </a:t>
            </a:r>
          </a:p>
          <a:p>
            <a:r>
              <a:rPr lang="en-US" dirty="0" smtClean="0">
                <a:latin typeface="+mj-lt"/>
              </a:rPr>
              <a:t>Create a local </a:t>
            </a:r>
            <a:r>
              <a:rPr lang="en-US" dirty="0" err="1" smtClean="0">
                <a:latin typeface="+mj-lt"/>
              </a:rPr>
              <a:t>git</a:t>
            </a:r>
            <a:r>
              <a:rPr lang="en-US" dirty="0" smtClean="0">
                <a:latin typeface="+mj-lt"/>
              </a:rPr>
              <a:t> repository </a:t>
            </a:r>
          </a:p>
          <a:p>
            <a:r>
              <a:rPr lang="en-US" dirty="0" smtClean="0">
                <a:latin typeface="+mj-lt"/>
              </a:rPr>
              <a:t>Add a new file to the repo</a:t>
            </a:r>
          </a:p>
          <a:p>
            <a:r>
              <a:rPr lang="en-US" dirty="0" smtClean="0">
                <a:latin typeface="+mj-lt"/>
              </a:rPr>
              <a:t>Add a file to the staging environment</a:t>
            </a:r>
          </a:p>
          <a:p>
            <a:r>
              <a:rPr lang="en-US" dirty="0" smtClean="0">
                <a:latin typeface="+mj-lt"/>
              </a:rPr>
              <a:t>Create a commit</a:t>
            </a:r>
          </a:p>
          <a:p>
            <a:r>
              <a:rPr lang="en-US" dirty="0" smtClean="0">
                <a:latin typeface="+mj-lt"/>
              </a:rPr>
              <a:t>Create a new branch</a:t>
            </a:r>
          </a:p>
          <a:p>
            <a:r>
              <a:rPr lang="en-US" dirty="0" smtClean="0">
                <a:latin typeface="+mj-lt"/>
              </a:rPr>
              <a:t>Push a branch to </a:t>
            </a:r>
            <a:r>
              <a:rPr lang="en-US" dirty="0" err="1" smtClean="0">
                <a:latin typeface="+mj-lt"/>
              </a:rPr>
              <a:t>GitHub</a:t>
            </a:r>
            <a:endParaRPr lang="en-US" dirty="0" smtClean="0">
              <a:latin typeface="+mj-lt"/>
            </a:endParaRPr>
          </a:p>
          <a:p>
            <a:r>
              <a:rPr lang="en-US" dirty="0" smtClean="0">
                <a:latin typeface="+mj-lt"/>
              </a:rPr>
              <a:t>Get changes on </a:t>
            </a:r>
            <a:r>
              <a:rPr lang="en-US" dirty="0" err="1" smtClean="0">
                <a:latin typeface="+mj-lt"/>
              </a:rPr>
              <a:t>GitHub</a:t>
            </a:r>
            <a:r>
              <a:rPr lang="en-US" dirty="0" smtClean="0">
                <a:latin typeface="+mj-lt"/>
              </a:rPr>
              <a:t> back to your computer</a:t>
            </a:r>
          </a:p>
          <a:p>
            <a:endParaRPr lang="en-US" dirty="0" smtClean="0">
              <a:latin typeface="+mj-lt"/>
            </a:endParaRPr>
          </a:p>
          <a:p>
            <a:endParaRPr lang="en-US" dirty="0" smtClean="0">
              <a:latin typeface="+mj-lt"/>
            </a:endParaRPr>
          </a:p>
          <a:p>
            <a:endParaRPr 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71600"/>
          </a:xfrm>
        </p:spPr>
        <p:txBody>
          <a:bodyPr>
            <a:noAutofit/>
          </a:bodyPr>
          <a:lstStyle/>
          <a:p>
            <a:r>
              <a:rPr lang="en-US" sz="3200" dirty="0" smtClean="0"/>
              <a:t>Create </a:t>
            </a:r>
            <a:r>
              <a:rPr lang="en-US" sz="3200" dirty="0" err="1" smtClean="0"/>
              <a:t>Github</a:t>
            </a:r>
            <a:r>
              <a:rPr lang="en-US" sz="3200" dirty="0" smtClean="0"/>
              <a:t> account</a:t>
            </a:r>
            <a:br>
              <a:rPr lang="en-US" sz="3200" dirty="0" smtClean="0"/>
            </a:br>
            <a:r>
              <a:rPr lang="en-US" sz="3200" dirty="0" smtClean="0"/>
              <a:t>• www.github.com</a:t>
            </a:r>
            <a:br>
              <a:rPr lang="en-US" sz="3200" dirty="0" smtClean="0"/>
            </a:br>
            <a:r>
              <a:rPr lang="en-US" sz="3200" dirty="0" smtClean="0"/>
              <a:t>• Free for public repositories</a:t>
            </a:r>
            <a:endParaRPr lang="en-US" sz="3200" dirty="0"/>
          </a:p>
        </p:txBody>
      </p:sp>
      <p:pic>
        <p:nvPicPr>
          <p:cNvPr id="1027" name="Picture 3"/>
          <p:cNvPicPr>
            <a:picLocks noGrp="1" noChangeAspect="1" noChangeArrowheads="1"/>
          </p:cNvPicPr>
          <p:nvPr>
            <p:ph idx="1"/>
          </p:nvPr>
        </p:nvPicPr>
        <p:blipFill>
          <a:blip r:embed="rId2"/>
          <a:stretch>
            <a:fillRect/>
          </a:stretch>
        </p:blipFill>
        <p:spPr bwMode="auto">
          <a:xfrm>
            <a:off x="457200" y="2231023"/>
            <a:ext cx="8229600" cy="3797716"/>
          </a:xfrm>
          <a:prstGeom prst="rect">
            <a:avLst/>
          </a:prstGeom>
          <a:noFill/>
          <a:ln w="9525">
            <a:noFill/>
            <a:miter lim="800000"/>
            <a:headEnd/>
            <a:tailEnd/>
          </a:ln>
          <a:effectLst/>
        </p:spPr>
      </p:pic>
    </p:spTree>
  </p:cSld>
  <p:clrMapOvr>
    <a:masterClrMapping/>
  </p:clrMapOvr>
  <p:transition>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_20170529013149.png"/>
          <p:cNvPicPr>
            <a:picLocks noGrp="1" noChangeAspect="1"/>
          </p:cNvPicPr>
          <p:nvPr>
            <p:ph idx="1"/>
          </p:nvPr>
        </p:nvPicPr>
        <p:blipFill>
          <a:blip r:embed="rId2"/>
          <a:stretch>
            <a:fillRect/>
          </a:stretch>
        </p:blipFill>
        <p:spPr>
          <a:xfrm>
            <a:off x="498650" y="1524001"/>
            <a:ext cx="8146700" cy="48006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209</TotalTime>
  <Words>331</Words>
  <Application>Microsoft Office PowerPoint</Application>
  <PresentationFormat>On-screen Show (4:3)</PresentationFormat>
  <Paragraphs>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INTRODUCTION TO GITHUB</vt:lpstr>
      <vt:lpstr>What is Git &amp; Github ?</vt:lpstr>
      <vt:lpstr>What is version control? </vt:lpstr>
      <vt:lpstr>Slide 4</vt:lpstr>
      <vt:lpstr>Slide 5</vt:lpstr>
      <vt:lpstr>What is GitHub? </vt:lpstr>
      <vt:lpstr>Slide 7</vt:lpstr>
      <vt:lpstr>Create Github account • www.github.com • Free for public repositories</vt:lpstr>
      <vt:lpstr>Slide 9</vt:lpstr>
      <vt:lpstr>Branches </vt:lpstr>
      <vt:lpstr>Create branch</vt:lpstr>
      <vt:lpstr>Branching off of the master branch </vt:lpstr>
      <vt:lpstr>A repository is a location where all the files for a particular project are stored, usually abbreviated to “repo.” Each project will have its own repo, and can be accessed by a unique URL.</vt:lpstr>
      <vt:lpstr>Some basic Terminology</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GITHUB</dc:title>
  <dc:creator>Saky</dc:creator>
  <cp:lastModifiedBy>Saky</cp:lastModifiedBy>
  <cp:revision>37</cp:revision>
  <dcterms:created xsi:type="dcterms:W3CDTF">2006-08-16T00:00:00Z</dcterms:created>
  <dcterms:modified xsi:type="dcterms:W3CDTF">2017-06-07T18:27:24Z</dcterms:modified>
</cp:coreProperties>
</file>