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13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61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309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16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82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06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3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4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1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187DEE-B775-0847-B157-DFAF3FFEDF8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26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F972-89AF-8B4F-8C42-671C76B32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1451618"/>
          </a:xfrm>
        </p:spPr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Retention Case Study Presentation</a:t>
            </a:r>
            <a:endParaRPr 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27CC-2E00-6549-9E57-903510163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278647"/>
            <a:ext cx="6815669" cy="49655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PREPARED BY V Md Saleem Patel</a:t>
            </a:r>
          </a:p>
        </p:txBody>
      </p:sp>
    </p:spTree>
    <p:extLst>
      <p:ext uri="{BB962C8B-B14F-4D97-AF65-F5344CB8AC3E}">
        <p14:creationId xmlns:p14="http://schemas.microsoft.com/office/powerpoint/2010/main" val="24476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09C093-6146-3E4C-A97A-C735D1D3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Data Description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4F7B4-8D63-9C43-A553-6CB68FC2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2197948"/>
          </a:xfrm>
        </p:spPr>
        <p:txBody>
          <a:bodyPr anchor="ctr">
            <a:normAutofit fontScale="92500" lnSpcReduction="20000"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The information was gathered from Indian internet shoppers. Our data collection includes consumer reviews and comments from Amazon, Flipkart, Snapdeal, Myntra, and Paytm, five of India's most popular online retailers.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With the purpose to suggest, a questionnaire is created based on brand strength, brand empathy or dedication, total consumer happiness, and perceived value for money.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The findings reveal the essential e-retail success elements for customer happiness and retention.</a:t>
            </a:r>
          </a:p>
        </p:txBody>
      </p:sp>
    </p:spTree>
    <p:extLst>
      <p:ext uri="{BB962C8B-B14F-4D97-AF65-F5344CB8AC3E}">
        <p14:creationId xmlns:p14="http://schemas.microsoft.com/office/powerpoint/2010/main" val="264700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09C093-6146-3E4C-A97A-C735D1D3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Visualization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4F7B4-8D63-9C43-A553-6CB68FC2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47258"/>
            <a:ext cx="9601196" cy="3592285"/>
          </a:xfrm>
        </p:spPr>
        <p:txBody>
          <a:bodyPr anchor="ctr">
            <a:no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  <a:latin typeface="+mj-lt"/>
              </a:rPr>
              <a:t>What is the definition of data visualization? A graphical depiction of information and data is referred to as data visualization.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+mj-lt"/>
              </a:rPr>
              <a:t>What are the advantages of good data visualization? Data visualization is another visual art approach that piques our interest and retains our attention on the message collected by the eyes.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+mj-lt"/>
              </a:rPr>
              <a:t>There are several types of data visualization analysis: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	1. Univariate Analysis: We will use a single characteristic to assess practically all of its attributes 	     in a univariate analysis.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	2. Bivariate Analysis: Bivariate analysis is when we compare data between two attributes that 	     	    are precisely the same.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	3. Multivariate Analysis: We shall compare more than two variables in the multivariate analysis.</a:t>
            </a:r>
          </a:p>
        </p:txBody>
      </p:sp>
    </p:spTree>
    <p:extLst>
      <p:ext uri="{BB962C8B-B14F-4D97-AF65-F5344CB8AC3E}">
        <p14:creationId xmlns:p14="http://schemas.microsoft.com/office/powerpoint/2010/main" val="9445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FD74-7DE5-254C-8FBF-1DF1B3DA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n-lt"/>
              </a:rPr>
              <a:t>Contents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51C886-C55B-5C43-9479-E1B84F102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9200" y="2565740"/>
            <a:ext cx="4515104" cy="33101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</a:p>
          <a:p>
            <a:r>
              <a:rPr lang="en-US" dirty="0">
                <a:solidFill>
                  <a:schemeClr val="bg1"/>
                </a:solidFill>
              </a:rPr>
              <a:t>Objective</a:t>
            </a:r>
          </a:p>
          <a:p>
            <a:r>
              <a:rPr lang="en-US" dirty="0">
                <a:solidFill>
                  <a:schemeClr val="bg1"/>
                </a:solidFill>
              </a:rPr>
              <a:t>Exploratory Data Analysis (EDA)</a:t>
            </a:r>
          </a:p>
          <a:p>
            <a:r>
              <a:rPr lang="en-US" dirty="0">
                <a:solidFill>
                  <a:schemeClr val="bg1"/>
                </a:solidFill>
              </a:rPr>
              <a:t>Visualization</a:t>
            </a:r>
          </a:p>
          <a:p>
            <a:r>
              <a:rPr lang="en-US" dirty="0">
                <a:solidFill>
                  <a:schemeClr val="bg1"/>
                </a:solidFill>
              </a:rPr>
              <a:t>Inference</a:t>
            </a:r>
          </a:p>
          <a:p>
            <a:r>
              <a:rPr lang="en-US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07139-5F6F-1283-7E4B-ECBCC52B5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5502" y="1853248"/>
            <a:ext cx="4396341" cy="420024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8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C79E-8007-E444-BCF8-DFEBB16B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89E0-FBF9-0843-8F39-2DD917BF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Customer Retention and do we really need it?</a:t>
            </a:r>
          </a:p>
          <a:p>
            <a:pPr marL="301752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301752" lvl="1" indent="0">
              <a:buNone/>
            </a:pPr>
            <a:r>
              <a:rPr lang="en-US" dirty="0">
                <a:solidFill>
                  <a:schemeClr val="bg1"/>
                </a:solidFill>
              </a:rPr>
              <a:t>"The capacity of a corporation to turn consumers into repeat buyers and keep them from moving to a rival is referred to as customer retention."</a:t>
            </a:r>
          </a:p>
          <a:p>
            <a:pPr marL="301752" lvl="1" indent="0">
              <a:buNone/>
            </a:pPr>
            <a:r>
              <a:rPr lang="en-US" dirty="0">
                <a:solidFill>
                  <a:schemeClr val="bg1"/>
                </a:solidFill>
              </a:rPr>
              <a:t>To put it another way, client retention entails "maintaining current consumers.”</a:t>
            </a:r>
          </a:p>
          <a:p>
            <a:pPr marL="301752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happens only if there exists a positive relation between the company and the customer.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1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8CE730-EC82-DA4E-BE61-739C1EA7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2226" y="1384661"/>
            <a:ext cx="9235440" cy="4095931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What are the advantages of keeping customers?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IN" sz="2200" dirty="0">
                <a:solidFill>
                  <a:schemeClr val="bg1"/>
                </a:solidFill>
              </a:rPr>
              <a:t>Customers who have been with the firm for a long time are more likely to purchase additional services from them.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IN" sz="2200" dirty="0">
                <a:solidFill>
                  <a:schemeClr val="bg1"/>
                </a:solidFill>
              </a:rPr>
              <a:t>Customers that have been with you for a long time are believed to be less price/cost sensitive.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IN" sz="2200" dirty="0">
                <a:solidFill>
                  <a:schemeClr val="bg1"/>
                </a:solidFill>
              </a:rPr>
              <a:t>A 60-70 percent chance of selling to an existing customer exists.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IN" sz="2200" dirty="0">
                <a:solidFill>
                  <a:schemeClr val="bg1"/>
                </a:solidFill>
              </a:rPr>
              <a:t>The likelihood of selling to a fresh prospect is 5-20%.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IN" sz="2200" dirty="0">
                <a:solidFill>
                  <a:schemeClr val="bg1"/>
                </a:solidFill>
              </a:rPr>
              <a:t>Migration rates have slowed.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IN" sz="2200" dirty="0">
                <a:solidFill>
                  <a:schemeClr val="bg1"/>
                </a:solidFill>
              </a:rPr>
              <a:t>Getting a new client is more expensive than keeping an existing one.</a:t>
            </a:r>
          </a:p>
        </p:txBody>
      </p:sp>
    </p:spTree>
    <p:extLst>
      <p:ext uri="{BB962C8B-B14F-4D97-AF65-F5344CB8AC3E}">
        <p14:creationId xmlns:p14="http://schemas.microsoft.com/office/powerpoint/2010/main" val="157966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8CE730-EC82-DA4E-BE61-739C1EA7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410789"/>
            <a:ext cx="9592734" cy="427881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Customer Retention Strategies to Help You Succeed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itchFamily="2" charset="2"/>
              <a:buChar char="ü"/>
            </a:pPr>
            <a:r>
              <a:rPr lang="en-IN" sz="2200" dirty="0">
                <a:solidFill>
                  <a:schemeClr val="bg1"/>
                </a:solidFill>
              </a:rPr>
              <a:t>Find out what your consumers desire and why they remain or go.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IN" sz="2200" dirty="0">
                <a:solidFill>
                  <a:schemeClr val="bg1"/>
                </a:solidFill>
              </a:rPr>
              <a:t>Collect and promote client feedback in a proactive manner.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IN" sz="2200" dirty="0" err="1">
                <a:solidFill>
                  <a:schemeClr val="bg1"/>
                </a:solidFill>
              </a:rPr>
              <a:t>Analyze</a:t>
            </a:r>
            <a:r>
              <a:rPr lang="en-IN" sz="2200" dirty="0">
                <a:solidFill>
                  <a:schemeClr val="bg1"/>
                </a:solidFill>
              </a:rPr>
              <a:t> client feedback to acquire useful insights and make sure it reaches the proper people.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IN" sz="2200" dirty="0">
                <a:solidFill>
                  <a:schemeClr val="bg1"/>
                </a:solidFill>
              </a:rPr>
              <a:t>Make a move and </a:t>
            </a:r>
            <a:r>
              <a:rPr lang="en-IN" sz="2200" dirty="0" err="1">
                <a:solidFill>
                  <a:schemeClr val="bg1"/>
                </a:solidFill>
              </a:rPr>
              <a:t>Analyze</a:t>
            </a:r>
            <a:r>
              <a:rPr lang="en-IN" sz="2200" dirty="0">
                <a:solidFill>
                  <a:schemeClr val="bg1"/>
                </a:solidFill>
              </a:rPr>
              <a:t> the outcomes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IN" sz="2200" dirty="0">
                <a:solidFill>
                  <a:schemeClr val="bg1"/>
                </a:solidFill>
              </a:rPr>
              <a:t>Measure and track your consumers' loyalty and involvement on a regular basis.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IN" sz="2200" dirty="0">
                <a:solidFill>
                  <a:schemeClr val="bg1"/>
                </a:solidFill>
              </a:rPr>
              <a:t>Continue to inquire, listen, analyse, and improve.</a:t>
            </a:r>
          </a:p>
        </p:txBody>
      </p:sp>
    </p:spTree>
    <p:extLst>
      <p:ext uri="{BB962C8B-B14F-4D97-AF65-F5344CB8AC3E}">
        <p14:creationId xmlns:p14="http://schemas.microsoft.com/office/powerpoint/2010/main" val="170863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8CE730-EC82-DA4E-BE61-739C1EA7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410789"/>
            <a:ext cx="9592734" cy="4278811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Motivation for the Problem Undertaken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itchFamily="2" charset="2"/>
              <a:buChar char="ü"/>
            </a:pPr>
            <a:r>
              <a:rPr lang="en-IN" sz="2200" dirty="0">
                <a:solidFill>
                  <a:schemeClr val="bg1"/>
                </a:solidFill>
              </a:rPr>
              <a:t>Consumer retention entails more than simply providing what the customer expects.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IN" sz="2200" dirty="0">
                <a:solidFill>
                  <a:schemeClr val="bg1"/>
                </a:solidFill>
              </a:rPr>
              <a:t>Exceeding client expectations may be necessary to create brand loyalists.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IN" sz="2200" dirty="0">
                <a:solidFill>
                  <a:schemeClr val="bg1"/>
                </a:solidFill>
              </a:rPr>
              <a:t>Customer loyalty is achieved by putting "customer value, rather than maximisation of profits and shareholder value, at the core of corporate strategy."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IN" sz="2200" dirty="0">
                <a:solidFill>
                  <a:schemeClr val="bg1"/>
                </a:solidFill>
              </a:rPr>
              <a:t>In a competitive climate, delivering a consistently high level of customer service is frequently the crucial differentiator.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IN" sz="2200" dirty="0">
                <a:solidFill>
                  <a:schemeClr val="bg1"/>
                </a:solidFill>
              </a:rPr>
              <a:t>Furthermore, retention is a crucial goal in the new world of Customer Success.</a:t>
            </a:r>
          </a:p>
        </p:txBody>
      </p:sp>
    </p:spTree>
    <p:extLst>
      <p:ext uri="{BB962C8B-B14F-4D97-AF65-F5344CB8AC3E}">
        <p14:creationId xmlns:p14="http://schemas.microsoft.com/office/powerpoint/2010/main" val="61340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2F98-E41A-2641-B81A-C44D0882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Problem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8CE730-EC82-DA4E-BE61-739C1EA7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Customer satisfaction has emerged as one of the most important factors that guarantee the success of online store; it has been posited as a key stimulant of purchase or repurchase intentions and customer loyalty.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 comprehensive review of the literature, theories and models have been carried out to propose the models for customer activation and customer retention.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Five major factors that contributed to the success of an e-commerce store have been identified as: service quality, system quality, information quality, trust and net benefit.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research furthermore investigated the factors that influence the online customers repeat purchase intention.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combination of both utilitarian value and hedonistic values are needed to affect the repeat purchase intention (loyalty) positively.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data is collected from the Indian online shoppers. Results indicate the e-retail success factors, which are very much critical for customer satisfaction.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23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2F98-E41A-2641-B81A-C44D0882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Objective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8CE730-EC82-DA4E-BE61-739C1EA7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55064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goal is to employ analytical abilities to come up with discoveries and conclusions that will enable an E-Retail firm forecast client retention utilizing data on customers collected over time.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 was given the responsibility of finding which elements were most significant in the loss of a valuable client using the model, and then devising a strategy for how the organization might use this knowledge to boost customer retention.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8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826FA6-B2B1-ED4E-BCF5-E8BAD98A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80" y="909622"/>
            <a:ext cx="9609666" cy="566738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+mn-lt"/>
              </a:rPr>
              <a:t>Exploratory Data Analysis (EDA)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E805C82A-73E9-1D4C-96A1-9C207AE7E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287807"/>
              </p:ext>
            </p:extLst>
          </p:nvPr>
        </p:nvGraphicFramePr>
        <p:xfrm>
          <a:off x="1219519" y="1836325"/>
          <a:ext cx="9750424" cy="39370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127632986"/>
                    </a:ext>
                  </a:extLst>
                </a:gridCol>
                <a:gridCol w="7159624">
                  <a:extLst>
                    <a:ext uri="{9D8B030D-6E8A-4147-A177-3AD203B41FA5}">
                      <a16:colId xmlns:a16="http://schemas.microsoft.com/office/drawing/2014/main" val="374072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Requirements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  Used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01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Hardware: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:  MacBook Pro</a:t>
                      </a:r>
                    </a:p>
                    <a:p>
                      <a:r>
                        <a:rPr lang="en-US" dirty="0"/>
                        <a:t>CHIP:  Apple M1 - 8  (4 performance and 4 efficiency)</a:t>
                      </a:r>
                    </a:p>
                    <a:p>
                      <a:r>
                        <a:rPr lang="en-US" dirty="0"/>
                        <a:t>RAM:  8GB</a:t>
                      </a:r>
                    </a:p>
                    <a:p>
                      <a:r>
                        <a:rPr lang="en-US" dirty="0"/>
                        <a:t>GPU :  8GB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92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Software: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Programming language            : Python</a:t>
                      </a:r>
                    </a:p>
                    <a:p>
                      <a:r>
                        <a:rPr lang="en-IN" dirty="0"/>
                        <a:t>Distribution                                : Anaconda Navigator</a:t>
                      </a:r>
                    </a:p>
                    <a:p>
                      <a:r>
                        <a:rPr lang="en-IN" dirty="0"/>
                        <a:t>Browser based language shell : Jupyter Notebook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89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Libraries/Packages: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Pandas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NumPy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matplotlib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seaborn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scikit-learn</a:t>
                      </a: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41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79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4176</TotalTime>
  <Words>858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</vt:lpstr>
      <vt:lpstr>Customer Retention Case Study Presentation</vt:lpstr>
      <vt:lpstr>Contents</vt:lpstr>
      <vt:lpstr>Introduction</vt:lpstr>
      <vt:lpstr>PowerPoint Presentation</vt:lpstr>
      <vt:lpstr>PowerPoint Presentation</vt:lpstr>
      <vt:lpstr>PowerPoint Presentation</vt:lpstr>
      <vt:lpstr>Problem Statement</vt:lpstr>
      <vt:lpstr>Objective</vt:lpstr>
      <vt:lpstr>Exploratory Data Analysis (EDA)</vt:lpstr>
      <vt:lpstr>Data Description</vt:lpstr>
      <vt:lpstr>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Case Study Presentation</dc:title>
  <dc:creator>Nani Veda</dc:creator>
  <cp:lastModifiedBy>Inayat</cp:lastModifiedBy>
  <cp:revision>17</cp:revision>
  <dcterms:created xsi:type="dcterms:W3CDTF">2021-12-20T14:45:54Z</dcterms:created>
  <dcterms:modified xsi:type="dcterms:W3CDTF">2023-04-08T12:42:16Z</dcterms:modified>
</cp:coreProperties>
</file>