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4"/>
  </p:sldMasterIdLst>
  <p:notesMasterIdLst>
    <p:notesMasterId r:id="rId28"/>
  </p:notesMasterIdLst>
  <p:handoutMasterIdLst>
    <p:handoutMasterId r:id="rId29"/>
  </p:handoutMasterIdLst>
  <p:sldIdLst>
    <p:sldId id="307" r:id="rId5"/>
    <p:sldId id="308" r:id="rId6"/>
    <p:sldId id="258" r:id="rId7"/>
    <p:sldId id="260" r:id="rId8"/>
    <p:sldId id="261" r:id="rId9"/>
    <p:sldId id="288" r:id="rId10"/>
    <p:sldId id="291" r:id="rId11"/>
    <p:sldId id="289" r:id="rId12"/>
    <p:sldId id="290" r:id="rId13"/>
    <p:sldId id="293" r:id="rId14"/>
    <p:sldId id="262" r:id="rId15"/>
    <p:sldId id="338" r:id="rId16"/>
    <p:sldId id="264" r:id="rId17"/>
    <p:sldId id="266" r:id="rId18"/>
    <p:sldId id="265" r:id="rId19"/>
    <p:sldId id="267" r:id="rId20"/>
    <p:sldId id="339" r:id="rId21"/>
    <p:sldId id="340" r:id="rId22"/>
    <p:sldId id="341" r:id="rId23"/>
    <p:sldId id="342" r:id="rId24"/>
    <p:sldId id="344" r:id="rId25"/>
    <p:sldId id="286" r:id="rId26"/>
    <p:sldId id="285" r:id="rId2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72" d="100"/>
          <a:sy n="72" d="100"/>
        </p:scale>
        <p:origin x="660" y="9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4/8/2023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4/8/2023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1343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C74C4B-4D01-4627-9973-5EABAE44F6B4}" type="datetime1">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8739108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C74C4B-4D01-4627-9973-5EABAE44F6B4}" type="datetime1">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4368025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C74C4B-4D01-4627-9973-5EABAE44F6B4}" type="datetime1">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29138657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74C4B-4D01-4627-9973-5EABAE44F6B4}" type="datetime1">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736908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C74C4B-4D01-4627-9973-5EABAE44F6B4}" type="datetime1">
              <a:rPr lang="en-US" smtClean="0"/>
              <a:t>4/8/2023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9989201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C74C4B-4D01-4627-9973-5EABAE44F6B4}" type="datetime1">
              <a:rPr lang="en-US" smtClean="0"/>
              <a:t>4/8/2023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7728577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913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6816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03225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14380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08157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0812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8888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4/8/2023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2779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4/8/2023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11233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4/8/2023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7912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4499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4/8/2023</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653306102"/>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258" y="-1600198"/>
            <a:ext cx="10909086" cy="3472542"/>
          </a:xfrm>
        </p:spPr>
        <p:txBody>
          <a:bodyPr>
            <a:normAutofit/>
          </a:bodyPr>
          <a:lstStyle/>
          <a:p>
            <a:pPr algn="ctr"/>
            <a:r>
              <a:rPr lang="en-US" sz="4800" i="1" u="sng" dirty="0">
                <a:solidFill>
                  <a:srgbClr val="0070C0"/>
                </a:solidFill>
                <a:effectLst>
                  <a:outerShdw blurRad="38100" dist="38100" dir="2700000" algn="tl">
                    <a:srgbClr val="000000">
                      <a:alpha val="43137"/>
                    </a:srgbClr>
                  </a:outerShdw>
                </a:effectLst>
              </a:rPr>
              <a:t>HOUSING PRICE PREDICTION</a:t>
            </a:r>
          </a:p>
        </p:txBody>
      </p:sp>
      <p:sp>
        <p:nvSpPr>
          <p:cNvPr id="5" name="Subtitle 4"/>
          <p:cNvSpPr>
            <a:spLocks noGrp="1"/>
          </p:cNvSpPr>
          <p:nvPr>
            <p:ph type="subTitle" idx="1"/>
          </p:nvPr>
        </p:nvSpPr>
        <p:spPr>
          <a:xfrm>
            <a:off x="2665412" y="2880550"/>
            <a:ext cx="8437864" cy="1767650"/>
          </a:xfrm>
        </p:spPr>
        <p:txBody>
          <a:bodyPr>
            <a:normAutofit/>
          </a:bodyPr>
          <a:lstStyle/>
          <a:p>
            <a:r>
              <a:rPr lang="en-US" sz="2400" dirty="0">
                <a:solidFill>
                  <a:schemeClr val="accent4">
                    <a:lumMod val="20000"/>
                    <a:lumOff val="80000"/>
                  </a:schemeClr>
                </a:solidFill>
              </a:rPr>
              <a:t>					Presented </a:t>
            </a:r>
          </a:p>
          <a:p>
            <a:r>
              <a:rPr lang="en-US" sz="2400" dirty="0">
                <a:solidFill>
                  <a:schemeClr val="accent4">
                    <a:lumMod val="20000"/>
                    <a:lumOff val="80000"/>
                  </a:schemeClr>
                </a:solidFill>
              </a:rPr>
              <a:t>						 BY</a:t>
            </a:r>
          </a:p>
          <a:p>
            <a:r>
              <a:rPr lang="en-US" sz="2400" dirty="0">
                <a:solidFill>
                  <a:schemeClr val="accent4">
                    <a:lumMod val="20000"/>
                    <a:lumOff val="80000"/>
                  </a:schemeClr>
                </a:solidFill>
              </a:rPr>
              <a:t>					Md </a:t>
            </a:r>
            <a:r>
              <a:rPr lang="en-US" sz="2400" dirty="0" err="1">
                <a:solidFill>
                  <a:schemeClr val="accent4">
                    <a:lumMod val="20000"/>
                    <a:lumOff val="80000"/>
                  </a:schemeClr>
                </a:solidFill>
              </a:rPr>
              <a:t>SaLEEM</a:t>
            </a:r>
            <a:r>
              <a:rPr lang="en-US" sz="2400" dirty="0">
                <a:solidFill>
                  <a:schemeClr val="accent4">
                    <a:lumMod val="20000"/>
                    <a:lumOff val="80000"/>
                  </a:schemeClr>
                </a:solidFill>
              </a:rPr>
              <a:t> </a:t>
            </a:r>
            <a:r>
              <a:rPr lang="en-US" sz="2400" dirty="0" err="1">
                <a:solidFill>
                  <a:schemeClr val="accent4">
                    <a:lumMod val="20000"/>
                    <a:lumOff val="80000"/>
                  </a:schemeClr>
                </a:solidFill>
              </a:rPr>
              <a:t>PAtel</a:t>
            </a:r>
            <a:r>
              <a:rPr lang="en-US" sz="2400" dirty="0">
                <a:solidFill>
                  <a:schemeClr val="accent4">
                    <a:lumMod val="20000"/>
                    <a:lumOff val="80000"/>
                  </a:schemeClr>
                </a:solidFill>
              </a:rPr>
              <a:t> </a:t>
            </a:r>
          </a:p>
        </p:txBody>
      </p:sp>
      <p:sp>
        <p:nvSpPr>
          <p:cNvPr id="9"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a:xfrm>
            <a:off x="10514012" y="5730875"/>
            <a:ext cx="1141948" cy="669925"/>
          </a:xfrm>
        </p:spPr>
        <p:txBody>
          <a:bodyPr/>
          <a:lstStyle/>
          <a:p>
            <a:r>
              <a:rPr lang="en-US" dirty="0"/>
              <a:t>1</a:t>
            </a:r>
          </a:p>
        </p:txBody>
      </p:sp>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05DA-7397-405B-9211-7849926CED98}"/>
              </a:ext>
            </a:extLst>
          </p:cNvPr>
          <p:cNvSpPr>
            <a:spLocks noGrp="1"/>
          </p:cNvSpPr>
          <p:nvPr>
            <p:ph type="ctrTitle"/>
          </p:nvPr>
        </p:nvSpPr>
        <p:spPr>
          <a:xfrm>
            <a:off x="455612" y="76200"/>
            <a:ext cx="7998916" cy="685800"/>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Column Dropped</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A7EDC3-D77B-4ADD-8C1A-0856B0E2EACE}"/>
              </a:ext>
            </a:extLst>
          </p:cNvPr>
          <p:cNvSpPr>
            <a:spLocks noGrp="1"/>
          </p:cNvSpPr>
          <p:nvPr>
            <p:ph type="subTitle" idx="1"/>
          </p:nvPr>
        </p:nvSpPr>
        <p:spPr>
          <a:xfrm>
            <a:off x="455612" y="1066800"/>
            <a:ext cx="10896778" cy="1947333"/>
          </a:xfrm>
        </p:spPr>
        <p:txBody>
          <a:bodyPr>
            <a:normAutofit/>
          </a:bodyPr>
          <a:lstStyle/>
          <a:p>
            <a:r>
              <a:rPr lang="en-US" sz="2000" dirty="0">
                <a:solidFill>
                  <a:schemeClr val="bg1"/>
                </a:solidFill>
              </a:rPr>
              <a:t>The columns that are going to be drop are Utilities. They are strings , cannot be categorized and don’t contribute much to the outcome.</a:t>
            </a:r>
          </a:p>
          <a:p>
            <a:endParaRPr lang="en-US" sz="2000" dirty="0">
              <a:solidFill>
                <a:schemeClr val="bg1"/>
              </a:solidFill>
            </a:endParaRPr>
          </a:p>
          <a:p>
            <a:endParaRPr lang="en-IN" sz="2000" dirty="0">
              <a:solidFill>
                <a:schemeClr val="bg1"/>
              </a:solidFill>
            </a:endParaRPr>
          </a:p>
        </p:txBody>
      </p:sp>
      <p:pic>
        <p:nvPicPr>
          <p:cNvPr id="5" name="Picture 4">
            <a:extLst>
              <a:ext uri="{FF2B5EF4-FFF2-40B4-BE49-F238E27FC236}">
                <a16:creationId xmlns:a16="http://schemas.microsoft.com/office/drawing/2014/main" id="{44555456-0F4A-F4D2-E694-763B174D224A}"/>
              </a:ext>
            </a:extLst>
          </p:cNvPr>
          <p:cNvPicPr>
            <a:picLocks noChangeAspect="1"/>
          </p:cNvPicPr>
          <p:nvPr/>
        </p:nvPicPr>
        <p:blipFill>
          <a:blip r:embed="rId2"/>
          <a:stretch>
            <a:fillRect/>
          </a:stretch>
        </p:blipFill>
        <p:spPr>
          <a:xfrm>
            <a:off x="303212" y="2514600"/>
            <a:ext cx="11430001" cy="1281163"/>
          </a:xfrm>
          <a:prstGeom prst="rect">
            <a:avLst/>
          </a:prstGeom>
        </p:spPr>
      </p:pic>
    </p:spTree>
    <p:extLst>
      <p:ext uri="{BB962C8B-B14F-4D97-AF65-F5344CB8AC3E}">
        <p14:creationId xmlns:p14="http://schemas.microsoft.com/office/powerpoint/2010/main" val="34834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a:xfrm>
            <a:off x="227012" y="-381000"/>
            <a:ext cx="8532178" cy="1507067"/>
          </a:xfrm>
        </p:spPr>
        <p:txBody>
          <a:bodyPr>
            <a:normAutofit fontScale="90000"/>
          </a:bodyPr>
          <a:lstStyle/>
          <a:p>
            <a:b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799"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b="1" u="sng"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03313" y="2618870"/>
            <a:ext cx="8943975" cy="3063298"/>
          </a:xfrm>
          <a:prstGeom prst="rect">
            <a:avLst/>
          </a:prstGeom>
          <a:noFill/>
          <a:ln>
            <a:noFill/>
          </a:ln>
        </p:spPr>
      </p:pic>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a:xfrm>
            <a:off x="684034" y="-228599"/>
            <a:ext cx="8532178" cy="1295400"/>
          </a:xfrm>
        </p:spPr>
        <p:txBody>
          <a:bodyPr>
            <a:noAutofit/>
          </a:bodyPr>
          <a:lstStyle/>
          <a:p>
            <a:b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Data Cleaning</a:t>
            </a:r>
            <a:br>
              <a:rPr lang="en-IN" sz="3200" b="1" u="sng" dirty="0">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a:xfrm>
            <a:off x="684034" y="914400"/>
            <a:ext cx="8532178" cy="1921933"/>
          </a:xfrm>
        </p:spPr>
        <p:txBody>
          <a:bodyPr>
            <a:normAutofit fontScale="85000" lnSpcReduction="20000"/>
          </a:bodyPr>
          <a:lstStyle/>
          <a:p>
            <a:r>
              <a:rPr lang="en-IN" sz="2600" dirty="0">
                <a:solidFill>
                  <a:srgbClr val="202124"/>
                </a:solidFill>
                <a:latin typeface="Times New Roman" panose="02020603050405020304" pitchFamily="18" charset="0"/>
              </a:rPr>
              <a:t>Dealing with Missing Values:</a:t>
            </a:r>
          </a:p>
          <a:p>
            <a:r>
              <a:rPr lang="en-IN" sz="2600" dirty="0">
                <a:solidFill>
                  <a:srgbClr val="202124"/>
                </a:solidFill>
                <a:latin typeface="Times New Roman" panose="02020603050405020304" pitchFamily="18" charset="0"/>
              </a:rPr>
              <a:t>Filling the missing values using fillna method.</a:t>
            </a:r>
          </a:p>
          <a:p>
            <a:r>
              <a:rPr lang="en-IN" sz="2600" dirty="0">
                <a:solidFill>
                  <a:srgbClr val="202124"/>
                </a:solidFill>
                <a:latin typeface="Times New Roman" panose="02020603050405020304" pitchFamily="18" charset="0"/>
              </a:rPr>
              <a:t>Check if there is any remaining missing value in our dataset</a:t>
            </a:r>
          </a:p>
          <a:p>
            <a:pPr marL="0" indent="0">
              <a:buNone/>
            </a:pPr>
            <a:br>
              <a:rPr lang="en-IN" sz="2600" dirty="0">
                <a:solidFill>
                  <a:srgbClr val="202124"/>
                </a:solidFill>
                <a:latin typeface="Times New Roman" panose="02020603050405020304" pitchFamily="18" charset="0"/>
              </a:rPr>
            </a:br>
            <a:r>
              <a:rPr lang="en-IN" sz="2600" dirty="0">
                <a:solidFill>
                  <a:srgbClr val="202124"/>
                </a:solidFill>
                <a:latin typeface="Times New Roman" panose="02020603050405020304" pitchFamily="18" charset="0"/>
              </a:rPr>
              <a:t>To show graphical representation of null using heatmap for entire dataset</a:t>
            </a:r>
            <a:endPar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0012" y="2514600"/>
            <a:ext cx="9608886" cy="4141518"/>
          </a:xfrm>
          <a:prstGeom prst="rect">
            <a:avLst/>
          </a:prstGeom>
          <a:noFill/>
          <a:ln>
            <a:noFill/>
          </a:ln>
        </p:spPr>
      </p:pic>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a:xfrm>
            <a:off x="303212" y="-457200"/>
            <a:ext cx="10591800" cy="1574808"/>
          </a:xfrm>
        </p:spPr>
        <p:txBody>
          <a:bodyPr>
            <a:normAutofit/>
          </a:bodyPr>
          <a:lstStyle/>
          <a:p>
            <a:b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Encoding of Data Frame:</a:t>
            </a:r>
            <a:b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a:xfrm>
            <a:off x="303212" y="838200"/>
            <a:ext cx="11430000" cy="1371600"/>
          </a:xfrm>
        </p:spPr>
        <p:txBody>
          <a:bodyPr>
            <a:normAutofit/>
          </a:bodyPr>
          <a:lstStyle/>
          <a:p>
            <a:r>
              <a:rPr lang="en-IN" sz="2399"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7612" y="1918855"/>
            <a:ext cx="9906000" cy="4738068"/>
          </a:xfrm>
          <a:prstGeom prst="rect">
            <a:avLst/>
          </a:prstGeom>
          <a:noFill/>
          <a:ln>
            <a:noFill/>
          </a:ln>
        </p:spPr>
      </p:pic>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455612" y="105641"/>
            <a:ext cx="9217243" cy="1113559"/>
          </a:xfrm>
        </p:spPr>
        <p:txBody>
          <a:bodyPr>
            <a:no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4783138" y="2658955"/>
            <a:ext cx="5194300" cy="2149689"/>
          </a:xfrm>
          <a:prstGeom prst="rect">
            <a:avLst/>
          </a:prstGeom>
        </p:spPr>
      </p:pic>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a:xfrm>
            <a:off x="531812" y="838200"/>
            <a:ext cx="10208003" cy="3462867"/>
          </a:xfrm>
        </p:spPr>
        <p:txBody>
          <a:bodyPr>
            <a:normAutofit/>
          </a:bodyPr>
          <a:lstStyle/>
          <a:p>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a:xfrm>
            <a:off x="150812" y="626533"/>
            <a:ext cx="12268200" cy="1507067"/>
          </a:xfrm>
        </p:spPr>
        <p:txBody>
          <a:bodyPr>
            <a:noAutofit/>
          </a:bodyPr>
          <a:lstStyle/>
          <a:p>
            <a:pPr>
              <a:lnSpc>
                <a:spcPct val="107000"/>
              </a:lnSpc>
              <a:spcAft>
                <a:spcPts val="800"/>
              </a:spcAft>
            </a:pPr>
            <a:br>
              <a:rPr lang="en-IN" sz="3200" b="1" u="sng" dirty="0">
                <a:solidFill>
                  <a:srgbClr val="202124"/>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1103313" y="2283486"/>
            <a:ext cx="8943975" cy="3734065"/>
          </a:xfrm>
          <a:prstGeom prst="rect">
            <a:avLst/>
          </a:prstGeom>
        </p:spPr>
      </p:pic>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a:xfrm>
            <a:off x="227012" y="76200"/>
            <a:ext cx="11658600" cy="1507067"/>
          </a:xfrm>
        </p:spPr>
        <p:txBody>
          <a:bodyPr>
            <a:noAutofit/>
          </a:bodyPr>
          <a:lstStyle/>
          <a:p>
            <a: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1103313" y="2121836"/>
            <a:ext cx="8943975" cy="4057366"/>
          </a:xfrm>
          <a:prstGeom prst="rect">
            <a:avLst/>
          </a:prstGeom>
        </p:spPr>
      </p:pic>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a:xfrm>
            <a:off x="684034" y="228600"/>
            <a:ext cx="10820578" cy="1507067"/>
          </a:xfrm>
        </p:spPr>
        <p:txBody>
          <a:bodyPr>
            <a:normAutofit fontScale="90000"/>
          </a:bodyPr>
          <a:lstStyle/>
          <a:p>
            <a:br>
              <a:rPr lang="en-IN" sz="36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IN" sz="36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a:xfrm>
            <a:off x="2156420" y="2209800"/>
            <a:ext cx="1956794" cy="576262"/>
          </a:xfrm>
        </p:spPr>
        <p:txBody>
          <a:bodyPr/>
          <a:lstStyle/>
          <a:p>
            <a:r>
              <a:rPr lang="en-US" dirty="0"/>
              <a:t>First set</a:t>
            </a:r>
            <a:endParaRPr lang="en-IN" dirty="0"/>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1103313" y="3380413"/>
            <a:ext cx="4394200" cy="2010112"/>
          </a:xfrm>
          <a:prstGeom prst="rect">
            <a:avLst/>
          </a:prstGeom>
        </p:spPr>
      </p:pic>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a:xfrm>
            <a:off x="8075612" y="2269331"/>
            <a:ext cx="3124200" cy="626269"/>
          </a:xfrm>
        </p:spPr>
        <p:txBody>
          <a:bodyPr/>
          <a:lstStyle/>
          <a:p>
            <a:r>
              <a:rPr lang="en-US" dirty="0"/>
              <a:t>Second set</a:t>
            </a:r>
            <a:endParaRPr lang="en-IN" dirty="0"/>
          </a:p>
        </p:txBody>
      </p:sp>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5653088" y="3340399"/>
            <a:ext cx="4395787" cy="2090139"/>
          </a:xfrm>
          <a:prstGeom prst="rect">
            <a:avLst/>
          </a:prstGeom>
        </p:spPr>
      </p:pic>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a:xfrm>
            <a:off x="684034" y="-76200"/>
            <a:ext cx="10532964" cy="1507067"/>
          </a:xfrm>
        </p:spPr>
        <p:txBody>
          <a:bodyPr>
            <a:normAutofit/>
          </a:bodyPr>
          <a:lstStyle/>
          <a:p>
            <a:r>
              <a:rPr lang="en-US" sz="3199"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Remaining section of Outliers Check</a:t>
            </a:r>
            <a:endParaRPr lang="en-IN" sz="3199" b="1" u="sng"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a:xfrm>
            <a:off x="2360236" y="2166938"/>
            <a:ext cx="4648576" cy="576262"/>
          </a:xfrm>
        </p:spPr>
        <p:txBody>
          <a:bodyPr/>
          <a:lstStyle/>
          <a:p>
            <a:r>
              <a:rPr lang="en-US" dirty="0"/>
              <a:t>Third set</a:t>
            </a:r>
            <a:endParaRPr lang="en-IN" dirty="0"/>
          </a:p>
        </p:txBody>
      </p:sp>
      <p:pic>
        <p:nvPicPr>
          <p:cNvPr id="7" name="Content Placeholder 6">
            <a:extLst>
              <a:ext uri="{FF2B5EF4-FFF2-40B4-BE49-F238E27FC236}">
                <a16:creationId xmlns:a16="http://schemas.microsoft.com/office/drawing/2014/main" id="{BBAED815-8167-4D33-8806-F46177880850}"/>
              </a:ext>
            </a:extLst>
          </p:cNvPr>
          <p:cNvPicPr>
            <a:picLocks noGrp="1"/>
          </p:cNvPicPr>
          <p:nvPr>
            <p:ph sz="half" idx="2"/>
          </p:nvPr>
        </p:nvPicPr>
        <p:blipFill>
          <a:blip r:embed="rId2"/>
          <a:stretch>
            <a:fillRect/>
          </a:stretch>
        </p:blipFill>
        <p:spPr>
          <a:xfrm>
            <a:off x="1103313" y="3360839"/>
            <a:ext cx="4394200" cy="2049260"/>
          </a:xfrm>
          <a:prstGeom prst="rect">
            <a:avLst/>
          </a:prstGeom>
        </p:spPr>
      </p:pic>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a:xfrm>
            <a:off x="7755093" y="2243138"/>
            <a:ext cx="2225519" cy="576262"/>
          </a:xfrm>
        </p:spPr>
        <p:txBody>
          <a:bodyPr/>
          <a:lstStyle/>
          <a:p>
            <a:r>
              <a:rPr lang="en-US" dirty="0"/>
              <a:t>Fourth set</a:t>
            </a:r>
            <a:endParaRPr lang="en-IN" dirty="0"/>
          </a:p>
        </p:txBody>
      </p:sp>
      <p:pic>
        <p:nvPicPr>
          <p:cNvPr id="8" name="Content Placeholder 7">
            <a:extLst>
              <a:ext uri="{FF2B5EF4-FFF2-40B4-BE49-F238E27FC236}">
                <a16:creationId xmlns:a16="http://schemas.microsoft.com/office/drawing/2014/main" id="{1F2651FC-0324-45F1-9E77-2D6757A420DB}"/>
              </a:ext>
            </a:extLst>
          </p:cNvPr>
          <p:cNvPicPr>
            <a:picLocks noGrp="1"/>
          </p:cNvPicPr>
          <p:nvPr>
            <p:ph sz="quarter" idx="4"/>
          </p:nvPr>
        </p:nvPicPr>
        <p:blipFill>
          <a:blip r:embed="rId3"/>
          <a:stretch>
            <a:fillRect/>
          </a:stretch>
        </p:blipFill>
        <p:spPr>
          <a:xfrm>
            <a:off x="5653088" y="3365693"/>
            <a:ext cx="4395787" cy="2039552"/>
          </a:xfrm>
          <a:prstGeom prst="rect">
            <a:avLst/>
          </a:prstGeom>
        </p:spPr>
      </p:pic>
    </p:spTree>
    <p:extLst>
      <p:ext uri="{BB962C8B-B14F-4D97-AF65-F5344CB8AC3E}">
        <p14:creationId xmlns:p14="http://schemas.microsoft.com/office/powerpoint/2010/main" val="1107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a:xfrm>
            <a:off x="379412" y="392667"/>
            <a:ext cx="5715000" cy="369333"/>
          </a:xfrm>
        </p:spPr>
        <p:txBody>
          <a:bodyPr>
            <a:normAutofit fontScale="90000"/>
          </a:bodyPr>
          <a:lstStyle/>
          <a:p>
            <a: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Checking Skewness:</a:t>
            </a:r>
            <a:b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br>
            <a:endParaRPr lang="en-IN" sz="2199" u="sng"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a:xfrm>
            <a:off x="971827" y="1709738"/>
            <a:ext cx="4648576" cy="576262"/>
          </a:xfrm>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extLst>
              <p:ext uri="{D42A27DB-BD31-4B8C-83A1-F6EECF244321}">
                <p14:modId xmlns:p14="http://schemas.microsoft.com/office/powerpoint/2010/main" val="611325040"/>
              </p:ext>
            </p:extLst>
          </p:nvPr>
        </p:nvGraphicFramePr>
        <p:xfrm>
          <a:off x="608012" y="2362200"/>
          <a:ext cx="5331022" cy="4323901"/>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val="1573701467"/>
                    </a:ext>
                  </a:extLst>
                </a:gridCol>
                <a:gridCol w="2647181">
                  <a:extLst>
                    <a:ext uri="{9D8B030D-6E8A-4147-A177-3AD203B41FA5}">
                      <a16:colId xmlns:a16="http://schemas.microsoft.com/office/drawing/2014/main" val="743923595"/>
                    </a:ext>
                  </a:extLst>
                </a:gridCol>
              </a:tblGrid>
              <a:tr h="105461">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67607614"/>
                  </a:ext>
                </a:extLst>
              </a:tr>
              <a:tr h="105461">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62575532"/>
                  </a:ext>
                </a:extLst>
              </a:tr>
              <a:tr h="105461">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4237893"/>
                  </a:ext>
                </a:extLst>
              </a:tr>
              <a:tr h="105461">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86941411"/>
                  </a:ext>
                </a:extLst>
              </a:tr>
              <a:tr h="105461">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35447157"/>
                  </a:ext>
                </a:extLst>
              </a:tr>
              <a:tr h="105461">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37378404"/>
                  </a:ext>
                </a:extLst>
              </a:tr>
              <a:tr h="105461">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87284967"/>
                  </a:ext>
                </a:extLst>
              </a:tr>
              <a:tr h="105461">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06325287"/>
                  </a:ext>
                </a:extLst>
              </a:tr>
              <a:tr h="105461">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5955439"/>
                  </a:ext>
                </a:extLst>
              </a:tr>
              <a:tr h="105461">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277280890"/>
                  </a:ext>
                </a:extLst>
              </a:tr>
              <a:tr h="105461">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693550"/>
                  </a:ext>
                </a:extLst>
              </a:tr>
              <a:tr h="105461">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16385375"/>
                  </a:ext>
                </a:extLst>
              </a:tr>
              <a:tr h="105461">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41492229"/>
                  </a:ext>
                </a:extLst>
              </a:tr>
              <a:tr h="105461">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00125918"/>
                  </a:ext>
                </a:extLst>
              </a:tr>
              <a:tr h="105461">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9815624"/>
                  </a:ext>
                </a:extLst>
              </a:tr>
              <a:tr h="105461">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0092998"/>
                  </a:ext>
                </a:extLst>
              </a:tr>
              <a:tr h="105461">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3883155"/>
                  </a:ext>
                </a:extLst>
              </a:tr>
              <a:tr h="105461">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52327906"/>
                  </a:ext>
                </a:extLst>
              </a:tr>
              <a:tr h="105461">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5848458"/>
                  </a:ext>
                </a:extLst>
              </a:tr>
              <a:tr h="105461">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05498032"/>
                  </a:ext>
                </a:extLst>
              </a:tr>
              <a:tr h="105461">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23035192"/>
                  </a:ext>
                </a:extLst>
              </a:tr>
              <a:tr h="105461">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82006439"/>
                  </a:ext>
                </a:extLst>
              </a:tr>
              <a:tr h="105461">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4033354"/>
                  </a:ext>
                </a:extLst>
              </a:tr>
              <a:tr h="105461">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832818250"/>
                  </a:ext>
                </a:extLst>
              </a:tr>
              <a:tr h="105461">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0576476"/>
                  </a:ext>
                </a:extLst>
              </a:tr>
              <a:tr h="105461">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3342997"/>
                  </a:ext>
                </a:extLst>
              </a:tr>
              <a:tr h="105461">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81546938"/>
                  </a:ext>
                </a:extLst>
              </a:tr>
              <a:tr h="105461">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0650782"/>
                  </a:ext>
                </a:extLst>
              </a:tr>
              <a:tr h="105461">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063003"/>
                  </a:ext>
                </a:extLst>
              </a:tr>
              <a:tr h="105461">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88678008"/>
                  </a:ext>
                </a:extLst>
              </a:tr>
              <a:tr h="105461">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9114180"/>
                  </a:ext>
                </a:extLst>
              </a:tr>
              <a:tr h="105461">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4846759"/>
                  </a:ext>
                </a:extLst>
              </a:tr>
              <a:tr h="105461">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1096801"/>
                  </a:ext>
                </a:extLst>
              </a:tr>
              <a:tr h="105461">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1090624"/>
                  </a:ext>
                </a:extLst>
              </a:tr>
              <a:tr h="105461">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4451782"/>
                  </a:ext>
                </a:extLst>
              </a:tr>
              <a:tr h="105461">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90741459"/>
                  </a:ext>
                </a:extLst>
              </a:tr>
              <a:tr h="105461">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15884264"/>
                  </a:ext>
                </a:extLst>
              </a:tr>
              <a:tr h="105461">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2719053"/>
                  </a:ext>
                </a:extLst>
              </a:tr>
              <a:tr h="105461">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81659386"/>
                  </a:ext>
                </a:extLst>
              </a:tr>
              <a:tr h="105461">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30077798"/>
                  </a:ext>
                </a:extLst>
              </a:tr>
              <a:tr h="105461">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a:xfrm>
            <a:off x="6459693" y="1676400"/>
            <a:ext cx="4663919" cy="576262"/>
          </a:xfrm>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extLst>
              <p:ext uri="{D42A27DB-BD31-4B8C-83A1-F6EECF244321}">
                <p14:modId xmlns:p14="http://schemas.microsoft.com/office/powerpoint/2010/main" val="195657476"/>
              </p:ext>
            </p:extLst>
          </p:nvPr>
        </p:nvGraphicFramePr>
        <p:xfrm>
          <a:off x="6173590" y="2362200"/>
          <a:ext cx="5331022" cy="4323918"/>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val="540644822"/>
                    </a:ext>
                  </a:extLst>
                </a:gridCol>
                <a:gridCol w="2647181">
                  <a:extLst>
                    <a:ext uri="{9D8B030D-6E8A-4147-A177-3AD203B41FA5}">
                      <a16:colId xmlns:a16="http://schemas.microsoft.com/office/drawing/2014/main" val="906705863"/>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964154"/>
                  </a:ext>
                </a:extLst>
              </a:tr>
              <a:tr h="91416">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958109460"/>
                  </a:ext>
                </a:extLst>
              </a:tr>
              <a:tr h="91416">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04687466"/>
                  </a:ext>
                </a:extLst>
              </a:tr>
              <a:tr h="91416">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2814077"/>
                  </a:ext>
                </a:extLst>
              </a:tr>
              <a:tr h="666318">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70635756"/>
                  </a:ext>
                </a:extLst>
              </a:tr>
              <a:tr h="91416">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289074869"/>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73348023"/>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57420438"/>
                  </a:ext>
                </a:extLst>
              </a:tr>
              <a:tr h="91416">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66602345"/>
                  </a:ext>
                </a:extLst>
              </a:tr>
              <a:tr h="91416">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73871135"/>
                  </a:ext>
                </a:extLst>
              </a:tr>
              <a:tr h="91416">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70910516"/>
                  </a:ext>
                </a:extLst>
              </a:tr>
              <a:tr h="91416">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86894066"/>
                  </a:ext>
                </a:extLst>
              </a:tr>
              <a:tr h="91416">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667032"/>
                  </a:ext>
                </a:extLst>
              </a:tr>
              <a:tr h="91416">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19030437"/>
                  </a:ext>
                </a:extLst>
              </a:tr>
              <a:tr h="91416">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93061365"/>
                  </a:ext>
                </a:extLst>
              </a:tr>
              <a:tr h="91416">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64014073"/>
                  </a:ext>
                </a:extLst>
              </a:tr>
              <a:tr h="91416">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1868723"/>
                  </a:ext>
                </a:extLst>
              </a:tr>
              <a:tr h="91416">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5190516"/>
                  </a:ext>
                </a:extLst>
              </a:tr>
              <a:tr h="91416">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95230773"/>
                  </a:ext>
                </a:extLst>
              </a:tr>
              <a:tr h="91416">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2960678"/>
                  </a:ext>
                </a:extLst>
              </a:tr>
              <a:tr h="91416">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8847193"/>
                  </a:ext>
                </a:extLst>
              </a:tr>
              <a:tr h="91416">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22389991"/>
                  </a:ext>
                </a:extLst>
              </a:tr>
              <a:tr h="0">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7914313"/>
                  </a:ext>
                </a:extLst>
              </a:tr>
              <a:tr h="91416">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5370869"/>
                  </a:ext>
                </a:extLst>
              </a:tr>
              <a:tr h="91416">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70903703"/>
                  </a:ext>
                </a:extLst>
              </a:tr>
              <a:tr h="91416">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9885856"/>
                  </a:ext>
                </a:extLst>
              </a:tr>
              <a:tr h="91416">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8883463"/>
                  </a:ext>
                </a:extLst>
              </a:tr>
              <a:tr h="91416">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924323332"/>
                  </a:ext>
                </a:extLst>
              </a:tr>
              <a:tr h="91416">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61975601"/>
                  </a:ext>
                </a:extLst>
              </a:tr>
              <a:tr h="91416">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3255866"/>
                  </a:ext>
                </a:extLst>
              </a:tr>
              <a:tr h="91416">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47845763"/>
                  </a:ext>
                </a:extLst>
              </a:tr>
              <a:tr h="91416">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36273301"/>
                  </a:ext>
                </a:extLst>
              </a:tr>
              <a:tr h="91416">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99726289"/>
                  </a:ext>
                </a:extLst>
              </a:tr>
              <a:tr h="91416">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548666206"/>
                  </a:ext>
                </a:extLst>
              </a:tr>
              <a:tr h="91416">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04287046"/>
                  </a:ext>
                </a:extLst>
              </a:tr>
              <a:tr h="91416">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71955709"/>
                  </a:ext>
                </a:extLst>
              </a:tr>
              <a:tr h="91416">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47106063"/>
                  </a:ext>
                </a:extLst>
              </a:tr>
              <a:tr h="91416">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75220717"/>
                  </a:ext>
                </a:extLst>
              </a:tr>
              <a:tr h="91416">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80657503"/>
                  </a:ext>
                </a:extLst>
              </a:tr>
              <a:tr h="91416">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402297515"/>
                  </a:ext>
                </a:extLst>
              </a:tr>
              <a:tr h="91416">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88179052"/>
                  </a:ext>
                </a:extLst>
              </a:tr>
            </a:tbl>
          </a:graphicData>
        </a:graphic>
      </p:graphicFrame>
      <p:sp>
        <p:nvSpPr>
          <p:cNvPr id="4" name="TextBox 3">
            <a:extLst>
              <a:ext uri="{FF2B5EF4-FFF2-40B4-BE49-F238E27FC236}">
                <a16:creationId xmlns:a16="http://schemas.microsoft.com/office/drawing/2014/main" id="{F9573626-F5AD-0B85-1374-4C38D09ECCA9}"/>
              </a:ext>
            </a:extLst>
          </p:cNvPr>
          <p:cNvSpPr txBox="1"/>
          <p:nvPr/>
        </p:nvSpPr>
        <p:spPr>
          <a:xfrm>
            <a:off x="379412" y="838200"/>
            <a:ext cx="11101116" cy="400110"/>
          </a:xfrm>
          <a:prstGeom prst="rect">
            <a:avLst/>
          </a:prstGeom>
          <a:noFill/>
        </p:spPr>
        <p:txBody>
          <a:bodyPr wrap="none" rtlCol="0">
            <a:spAutoFit/>
          </a:bodyPr>
          <a:lstStyle/>
          <a:p>
            <a:r>
              <a:rPr lang="en-US" sz="2000" dirty="0">
                <a:solidFill>
                  <a:schemeClr val="bg1"/>
                </a:solidFill>
              </a:rPr>
              <a:t>Now here we are going too use power transform function to handle skewness in dataset</a:t>
            </a:r>
          </a:p>
        </p:txBody>
      </p:sp>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u="sng" dirty="0">
                <a:effectLst>
                  <a:outerShdw blurRad="38100" dist="38100" dir="2700000" algn="tl">
                    <a:srgbClr val="000000">
                      <a:alpha val="43137"/>
                    </a:srgbClr>
                  </a:outerShdw>
                </a:effectLst>
              </a:rPr>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a:xfrm>
            <a:off x="10437812" y="5654675"/>
            <a:ext cx="1141948" cy="669925"/>
          </a:xfrm>
        </p:spPr>
        <p:txBody>
          <a:bodyPr/>
          <a:lstStyle/>
          <a:p>
            <a:fld id="{DF28FB93-0A08-4E7D-8E63-9EFA29F1E093}" type="slidenum">
              <a:rPr lang="en-US" smtClean="0"/>
              <a:pPr/>
              <a:t>2</a:t>
            </a:fld>
            <a:endParaRPr lang="en-US" dirty="0"/>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a:xfrm>
            <a:off x="455612" y="-228600"/>
            <a:ext cx="8532178" cy="1507067"/>
          </a:xfrm>
        </p:spPr>
        <p:txBody>
          <a:bodyPr>
            <a:norm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Model Building and Evaluation</a:t>
            </a:r>
            <a:endParaRPr lang="en-IN" sz="3200" u="sng"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a:xfrm>
            <a:off x="684034" y="685801"/>
            <a:ext cx="8532178" cy="362296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These are modelling approach made to build an model :</a:t>
            </a:r>
          </a:p>
          <a:p>
            <a:r>
              <a:rPr lang="en-US" sz="2000" dirty="0">
                <a:latin typeface="Times New Roman" panose="02020603050405020304" pitchFamily="18" charset="0"/>
                <a:cs typeface="Times New Roman" panose="02020603050405020304" pitchFamily="18" charset="0"/>
              </a:rPr>
              <a:t>Linear</a:t>
            </a:r>
          </a:p>
          <a:p>
            <a:r>
              <a:rPr lang="en-US" sz="2000" dirty="0">
                <a:latin typeface="Times New Roman" panose="02020603050405020304" pitchFamily="18" charset="0"/>
                <a:cs typeface="Times New Roman" panose="02020603050405020304" pitchFamily="18" charset="0"/>
              </a:rPr>
              <a:t>Random Forest</a:t>
            </a:r>
          </a:p>
          <a:p>
            <a:r>
              <a:rPr lang="en-US" sz="2000" dirty="0">
                <a:latin typeface="Times New Roman" panose="02020603050405020304" pitchFamily="18" charset="0"/>
                <a:cs typeface="Times New Roman" panose="02020603050405020304" pitchFamily="18" charset="0"/>
              </a:rPr>
              <a:t>Decision Tree</a:t>
            </a:r>
          </a:p>
          <a:p>
            <a:r>
              <a:rPr lang="en-US" sz="2000" dirty="0">
                <a:latin typeface="Times New Roman" panose="02020603050405020304" pitchFamily="18" charset="0"/>
                <a:cs typeface="Times New Roman" panose="02020603050405020304" pitchFamily="18" charset="0"/>
              </a:rPr>
              <a:t>XGBoost</a:t>
            </a:r>
          </a:p>
          <a:p>
            <a:r>
              <a:rPr lang="en-IN" sz="2000" dirty="0">
                <a:latin typeface="Times New Roman" panose="02020603050405020304" pitchFamily="18" charset="0"/>
                <a:cs typeface="Times New Roman" panose="02020603050405020304" pitchFamily="18" charset="0"/>
              </a:rPr>
              <a:t>k-nearest neighbors (KNN)</a:t>
            </a:r>
          </a:p>
        </p:txBody>
      </p:sp>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a:xfrm>
            <a:off x="531812" y="76200"/>
            <a:ext cx="7998916" cy="838201"/>
          </a:xfrm>
        </p:spPr>
        <p:txBody>
          <a:bodyPr>
            <a:no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 Parameter Tuning</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a:xfrm>
            <a:off x="684034" y="1219200"/>
            <a:ext cx="9906178" cy="1947333"/>
          </a:xfrm>
        </p:spPr>
        <p:txBody>
          <a:bodyPr>
            <a:normAutofit/>
          </a:bodyPr>
          <a:lstStyle/>
          <a:p>
            <a:r>
              <a:rPr lang="en-IN" sz="2400" b="1" dirty="0">
                <a:solidFill>
                  <a:schemeClr val="bg1"/>
                </a:solidFill>
                <a:latin typeface="Times New Roman" panose="02020603050405020304" pitchFamily="18" charset="0"/>
                <a:ea typeface="Calibri" panose="020F0502020204030204" pitchFamily="34" charset="0"/>
              </a:rPr>
              <a:t>The Hyper parameter tuning is carried out for both Random Forest and </a:t>
            </a:r>
            <a:r>
              <a:rPr lang="en-IN"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p>
          <a:p>
            <a:r>
              <a:rPr lang="en-IN" sz="2400" b="1" dirty="0">
                <a:solidFill>
                  <a:schemeClr val="bg1"/>
                </a:solidFill>
                <a:latin typeface="Times New Roman" panose="02020603050405020304" pitchFamily="18" charset="0"/>
                <a:cs typeface="Times New Roman" panose="02020603050405020304" pitchFamily="18" charset="0"/>
              </a:rPr>
              <a:t>Because both predict test value is similar i.e. 89.</a:t>
            </a:r>
            <a:endParaRPr lang="en-IN" sz="3200" dirty="0">
              <a:solidFill>
                <a:schemeClr val="bg1"/>
              </a:solidFill>
            </a:endParaRPr>
          </a:p>
        </p:txBody>
      </p:sp>
    </p:spTree>
    <p:extLst>
      <p:ext uri="{BB962C8B-B14F-4D97-AF65-F5344CB8AC3E}">
        <p14:creationId xmlns:p14="http://schemas.microsoft.com/office/powerpoint/2010/main" val="177891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a:xfrm>
            <a:off x="531812" y="228600"/>
            <a:ext cx="7998916" cy="533399"/>
          </a:xfrm>
        </p:spPr>
        <p:txBody>
          <a:bodyPr>
            <a:no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Best Model</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608012" y="990600"/>
            <a:ext cx="10058400" cy="1947333"/>
          </a:xfrm>
        </p:spPr>
        <p:txBody>
          <a:bodyPr>
            <a:normAutofit fontScale="85000" lnSpcReduction="10000"/>
          </a:bodyPr>
          <a:lstStyle/>
          <a:p>
            <a:r>
              <a:rPr lang="en-US" sz="2799" dirty="0">
                <a:solidFill>
                  <a:schemeClr val="bg1"/>
                </a:solidFill>
                <a:latin typeface="Times New Roman" panose="02020603050405020304" pitchFamily="18" charset="0"/>
                <a:cs typeface="Times New Roman" panose="02020603050405020304" pitchFamily="18" charset="0"/>
              </a:rPr>
              <a:t>Hyper parameter Tuning performance is compared for both Random Forest and XGBoost Hyper parameter Tuning i.e.,R2 score = 86.79 and 89.15 respectively. </a:t>
            </a:r>
          </a:p>
          <a:p>
            <a:r>
              <a:rPr lang="en-US" sz="2799" dirty="0">
                <a:solidFill>
                  <a:schemeClr val="bg1"/>
                </a:solidFill>
                <a:latin typeface="Times New Roman" panose="02020603050405020304" pitchFamily="18" charset="0"/>
                <a:cs typeface="Times New Roman" panose="02020603050405020304" pitchFamily="18" charset="0"/>
              </a:rPr>
              <a:t>Finally, XGBoost has better R2 score.so this is our best model for these dataset. </a:t>
            </a:r>
            <a:endParaRPr lang="en-IN" sz="2799"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a:xfrm>
            <a:off x="684034" y="-457200"/>
            <a:ext cx="8532178" cy="1507067"/>
          </a:xfrm>
        </p:spPr>
        <p:txBody>
          <a:bodyPr>
            <a:normAutofit fontScale="90000"/>
          </a:bodyPr>
          <a:lstStyle/>
          <a:p>
            <a:b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Conclusion</a:t>
            </a:r>
            <a:b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a:xfrm>
            <a:off x="455612" y="1143000"/>
            <a:ext cx="11125378" cy="3843868"/>
          </a:xfrm>
        </p:spPr>
        <p:txBody>
          <a:bodyPr>
            <a:normAutofit lnSpcReduction="10000"/>
          </a:bodyPr>
          <a:lstStyle/>
          <a:p>
            <a:pPr>
              <a:spcAft>
                <a:spcPts val="1200"/>
              </a:spcAft>
            </a:pPr>
            <a:r>
              <a:rPr lang="en-IN" sz="2000" b="1" dirty="0">
                <a:solidFill>
                  <a:schemeClr val="bg1"/>
                </a:solidFill>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2000" b="1" dirty="0">
                <a:solidFill>
                  <a:schemeClr val="bg1"/>
                </a:solidFill>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2000" b="1" dirty="0">
              <a:solidFill>
                <a:schemeClr val="bg1"/>
              </a:solidFill>
              <a:latin typeface="Times New Roman" panose="02020603050405020304" pitchFamily="18" charset="0"/>
              <a:ea typeface="Times New Roman" panose="02020603050405020304" pitchFamily="18" charset="0"/>
            </a:endParaRPr>
          </a:p>
          <a:p>
            <a:pPr marL="0" indent="0">
              <a:buNone/>
            </a:pPr>
            <a:endParaRPr lang="en-IN" sz="2400" b="1" dirty="0">
              <a:solidFill>
                <a:schemeClr val="bg1"/>
              </a:solidFill>
            </a:endParaRPr>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227012" y="4876801"/>
            <a:ext cx="11353800" cy="1447800"/>
          </a:xfrm>
          <a:prstGeom prst="rect">
            <a:avLst/>
          </a:prstGeom>
        </p:spPr>
      </p:pic>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65789" y="2198131"/>
            <a:ext cx="11492781" cy="1230869"/>
          </a:xfrm>
          <a:ln>
            <a:noFill/>
          </a:ln>
        </p:spPr>
        <p:txBody>
          <a:bodyPr>
            <a:noAutofit/>
          </a:bodyPr>
          <a:lstStyle/>
          <a:p>
            <a:pPr marL="76200" marR="401320" algn="just">
              <a:lnSpc>
                <a:spcPct val="107000"/>
              </a:lnSpc>
              <a:spcBef>
                <a:spcPts val="945"/>
              </a:spcBef>
              <a:spcAft>
                <a:spcPts val="0"/>
              </a:spcAft>
            </a:pPr>
            <a:r>
              <a:rPr lang="en-US" sz="20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r>
              <a:rPr lang="en-US" dirty="0"/>
              <a:t>.</a:t>
            </a:r>
          </a:p>
          <a:p>
            <a:pPr marL="0" marR="401320" indent="0" algn="just">
              <a:lnSpc>
                <a:spcPct val="107000"/>
              </a:lnSpc>
              <a:spcBef>
                <a:spcPts val="945"/>
              </a:spcBef>
              <a:spcAft>
                <a:spcPts val="0"/>
              </a:spcAft>
              <a:buNone/>
            </a:pPr>
            <a:endParaRPr lang="en-US" sz="1800" dirty="0">
              <a:effectLst/>
              <a:latin typeface="Arial MT"/>
              <a:ea typeface="Arial MT"/>
              <a:cs typeface="Arial MT"/>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4612" y="-76200"/>
            <a:ext cx="5054766" cy="782638"/>
          </a:xfrm>
        </p:spPr>
        <p:txBody>
          <a:bodyPr>
            <a:normAutofit/>
          </a:bodyPr>
          <a:lstStyle/>
          <a:p>
            <a:r>
              <a:rPr lang="en-US" sz="3199" u="sng" dirty="0">
                <a:solidFill>
                  <a:schemeClr val="tx1"/>
                </a:solidFill>
                <a:effectLst>
                  <a:outerShdw blurRad="38100" dist="38100" dir="2700000" algn="tl">
                    <a:srgbClr val="000000">
                      <a:alpha val="43137"/>
                    </a:srgbClr>
                  </a:outerShdw>
                </a:effectLst>
              </a:rPr>
              <a:t>INTRODUCTION</a:t>
            </a:r>
            <a:endParaRPr lang="ru-RU" sz="3199" u="sng" dirty="0">
              <a:solidFill>
                <a:schemeClr val="tx1"/>
              </a:solidFill>
              <a:effectLst>
                <a:outerShdw blurRad="38100" dist="38100" dir="2700000" algn="tl">
                  <a:srgbClr val="000000">
                    <a:alpha val="43137"/>
                  </a:srgbClr>
                </a:outerShdw>
              </a:effectLst>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150812" y="1155953"/>
            <a:ext cx="4420704" cy="749047"/>
          </a:xfrm>
        </p:spPr>
        <p:txBody>
          <a:bodyPr/>
          <a:lstStyle/>
          <a:p>
            <a:r>
              <a:rPr lang="en-US" b="1" dirty="0"/>
              <a:t>PROBLEM STATEMENT:</a:t>
            </a:r>
            <a:endParaRPr lang="ru-RU" b="1" dirty="0"/>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a:xfrm>
            <a:off x="1919253" y="1828801"/>
            <a:ext cx="8823359" cy="182880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EDA(Exploratory Data Analysis)</a:t>
            </a:r>
            <a:endParaRPr lang="en-IN"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382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a:xfrm>
            <a:off x="227012" y="626533"/>
            <a:ext cx="8532178" cy="1507067"/>
          </a:xfrm>
        </p:spPr>
        <p:txBody>
          <a:bodyPr>
            <a:norm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sz="3200" u="sng" dirty="0">
              <a:solidFill>
                <a:schemeClr val="tx1"/>
              </a:solidFill>
              <a:effectLst>
                <a:outerShdw blurRad="38100" dist="38100" dir="2700000" algn="tl">
                  <a:srgbClr val="000000">
                    <a:alpha val="43137"/>
                  </a:srgbClr>
                </a:outerShdw>
              </a:effectLst>
            </a:endParaRPr>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531812" y="2286000"/>
            <a:ext cx="10436681" cy="132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a:xfrm>
            <a:off x="227012" y="609600"/>
            <a:ext cx="8532178" cy="1507067"/>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 Variable </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Sale Price </a:t>
            </a:r>
            <a:r>
              <a:rPr lang="en-US" dirty="0">
                <a:latin typeface="Times New Roman" panose="02020603050405020304" pitchFamily="18" charset="0"/>
                <a:cs typeface="Times New Roman" panose="02020603050405020304" pitchFamily="18" charset="0"/>
              </a:rPr>
              <a:t>: It’s continuous type of data, so the model approach is  carried out for Regression analysis.</a:t>
            </a:r>
          </a:p>
          <a:p>
            <a:pPr marL="0" indent="0">
              <a:buNone/>
            </a:pPr>
            <a:r>
              <a:rPr lang="en-US" sz="2400" b="1" dirty="0">
                <a:latin typeface="Times New Roman" panose="02020603050405020304" pitchFamily="18" charset="0"/>
                <a:cs typeface="Times New Roman" panose="02020603050405020304" pitchFamily="18" charset="0"/>
              </a:rPr>
              <a:t>Regression</a:t>
            </a:r>
            <a:r>
              <a:rPr lang="en-US" b="1" dirty="0">
                <a:latin typeface="Times New Roman" panose="02020603050405020304" pitchFamily="18" charset="0"/>
                <a:cs typeface="Times New Roman" panose="02020603050405020304" pitchFamily="18" charset="0"/>
              </a:rPr>
              <a:t>:</a:t>
            </a:r>
          </a:p>
          <a:p>
            <a:pPr marL="0" indent="0">
              <a:buNone/>
            </a:pPr>
            <a:r>
              <a:rPr lang="en-US" i="0" dirty="0">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effectLst/>
                <a:latin typeface="Times New Roman" panose="02020603050405020304" pitchFamily="18" charset="0"/>
                <a:cs typeface="Times New Roman" panose="02020603050405020304" pitchFamily="18" charset="0"/>
              </a:rPr>
              <a:t>Independent variables with more than two levels can also be used in regression analysis</a:t>
            </a:r>
            <a:r>
              <a:rPr lang="en-US"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a:xfrm>
            <a:off x="3748052" y="2895600"/>
            <a:ext cx="5699160" cy="891181"/>
          </a:xfrm>
        </p:spPr>
        <p:txBody>
          <a:bodyPr>
            <a:norm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Visualization</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42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a:xfrm>
            <a:off x="74612" y="-76200"/>
            <a:ext cx="11125200" cy="1507067"/>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 Variable (Sale Price Distribution)</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3613049" y="2816950"/>
            <a:ext cx="3924502" cy="2667137"/>
          </a:xfrm>
        </p:spPr>
      </p:pic>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a:xfrm>
            <a:off x="455612" y="381000"/>
            <a:ext cx="12038013" cy="1905000"/>
          </a:xfrm>
        </p:spPr>
        <p:txBody>
          <a:bodyPr>
            <a:noAutofit/>
          </a:bodyPr>
          <a:lstStyle/>
          <a:p>
            <a:r>
              <a:rPr lang="en-US" sz="3200" b="1" u="sng"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Catplot</a:t>
            </a: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Distribution </a:t>
            </a:r>
            <a:b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overall Qualification vs Sale Price(Target Variable)</a:t>
            </a:r>
            <a:endParaRPr lang="en-IN"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3524145" y="2388303"/>
            <a:ext cx="4102311" cy="3524431"/>
          </a:xfrm>
        </p:spPr>
      </p:pic>
    </p:spTree>
    <p:extLst>
      <p:ext uri="{BB962C8B-B14F-4D97-AF65-F5344CB8AC3E}">
        <p14:creationId xmlns:p14="http://schemas.microsoft.com/office/powerpoint/2010/main" val="34432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1177</TotalTime>
  <Words>1288</Words>
  <Application>Microsoft Office PowerPoint</Application>
  <PresentationFormat>Custom</PresentationFormat>
  <Paragraphs>234</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MT</vt:lpstr>
      <vt:lpstr>Calibri</vt:lpstr>
      <vt:lpstr>Calibri Light</vt:lpstr>
      <vt:lpstr>Century Gothic</vt:lpstr>
      <vt:lpstr>Constantia</vt:lpstr>
      <vt:lpstr>Times New Roman</vt:lpstr>
      <vt:lpstr>Wingdings</vt:lpstr>
      <vt:lpstr>Wingdings 3</vt:lpstr>
      <vt:lpstr>Ion</vt:lpstr>
      <vt:lpstr>HOUSING PRICE PREDICTION</vt:lpstr>
      <vt:lpstr>Agenda:</vt:lpstr>
      <vt:lpstr>INTRODUCTION</vt:lpstr>
      <vt:lpstr>EDA(Exploratory Data Analysis)</vt:lpstr>
      <vt:lpstr>Data Description</vt:lpstr>
      <vt:lpstr>Target Variable </vt:lpstr>
      <vt:lpstr>Visualization</vt:lpstr>
      <vt:lpstr>Target Variable (Sale Price Distribution)</vt:lpstr>
      <vt:lpstr>Catplot Distribution                         overall Qualification vs Sale Price(Target Variable)</vt:lpstr>
      <vt:lpstr>Column Dropped</vt:lpstr>
      <vt:lpstr> Data Pre-processing </vt:lpstr>
      <vt:lpstr> Data Cleaning </vt:lpstr>
      <vt:lpstr> Encoding of Data Frame: </vt:lpstr>
      <vt:lpstr>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vt:lpstr>
      <vt:lpstr>Model Building and Evaluation</vt:lpstr>
      <vt:lpstr>Hyper Parameter Tuning</vt:lpstr>
      <vt:lpstr>Best Model</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Inayat</cp:lastModifiedBy>
  <cp:revision>13</cp:revision>
  <dcterms:created xsi:type="dcterms:W3CDTF">2021-09-16T06:05:54Z</dcterms:created>
  <dcterms:modified xsi:type="dcterms:W3CDTF">2023-04-08T12:59:09Z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