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67055"/>
            <a:ext cx="350520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0419" y="1942033"/>
            <a:ext cx="6503161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370" y="1203249"/>
            <a:ext cx="8141258" cy="227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marR="185420" algn="ctr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6985" algn="ctr">
              <a:lnSpc>
                <a:spcPct val="100000"/>
              </a:lnSpc>
              <a:spcBef>
                <a:spcPts val="25"/>
              </a:spcBef>
            </a:pPr>
            <a:r>
              <a:rPr sz="3600" spc="-120" dirty="0">
                <a:solidFill>
                  <a:srgbClr val="124F5C"/>
                </a:solidFill>
              </a:rPr>
              <a:t>Ted </a:t>
            </a:r>
            <a:r>
              <a:rPr sz="3600" spc="-165" dirty="0">
                <a:solidFill>
                  <a:srgbClr val="124F5C"/>
                </a:solidFill>
              </a:rPr>
              <a:t>Talks </a:t>
            </a:r>
            <a:r>
              <a:rPr sz="3600" spc="-140" dirty="0">
                <a:solidFill>
                  <a:srgbClr val="124F5C"/>
                </a:solidFill>
              </a:rPr>
              <a:t>Views</a:t>
            </a:r>
            <a:r>
              <a:rPr sz="3600" spc="-380" dirty="0">
                <a:solidFill>
                  <a:srgbClr val="124F5C"/>
                </a:solidFill>
              </a:rPr>
              <a:t> </a:t>
            </a:r>
            <a:r>
              <a:rPr sz="3600" spc="-95" dirty="0">
                <a:solidFill>
                  <a:srgbClr val="124F5C"/>
                </a:solidFill>
              </a:rPr>
              <a:t>Prediction</a:t>
            </a:r>
            <a:endParaRPr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97B89-3042-4C96-9C95-2620F338B56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800" y="2883916"/>
            <a:ext cx="6553200" cy="2129409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24F5B"/>
                </a:solidFill>
                <a:effectLst/>
                <a:latin typeface="Verdana" panose="020B0604030504040204" pitchFamily="34" charset="0"/>
              </a:rPr>
              <a:t>By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Adil Imam 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Asadullakhan Pathan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Md Sazil Sharif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Sushil Kumar Singh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Madhulika Kumari</a:t>
            </a:r>
            <a:endParaRPr lang="en-IN" b="0" dirty="0">
              <a:effectLst/>
            </a:endParaRPr>
          </a:p>
          <a:p>
            <a:pPr algn="ctr" rtl="0">
              <a:spcBef>
                <a:spcPts val="2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24F5B"/>
                </a:solidFill>
                <a:effectLst/>
                <a:latin typeface="Verdana" panose="020B0604030504040204" pitchFamily="34" charset="0"/>
              </a:rPr>
              <a:t>Data Science Trainee, AlmaBetter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9096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Most popular </a:t>
            </a:r>
            <a:r>
              <a:rPr sz="2800" b="0" spc="5" dirty="0">
                <a:latin typeface="Arial"/>
                <a:cs typeface="Arial"/>
              </a:rPr>
              <a:t>topic</a:t>
            </a:r>
            <a:r>
              <a:rPr sz="2800" b="0" spc="-10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tags?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D0860-B387-410A-848D-78949679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0" y="1203325"/>
            <a:ext cx="8001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5887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Most frequent Speaker’s</a:t>
            </a:r>
            <a:r>
              <a:rPr sz="2800" b="0" spc="-10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occupations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4092575" cy="970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Writer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the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frequent</a:t>
            </a:r>
            <a:r>
              <a:rPr sz="1800" spc="-25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speaker’s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occupation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followed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by author</a:t>
            </a:r>
            <a:r>
              <a:rPr sz="1800" spc="-1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journalist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8581" y="965581"/>
            <a:ext cx="4029050" cy="381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4272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Overview </a:t>
            </a:r>
            <a:r>
              <a:rPr sz="2800" b="0" dirty="0">
                <a:latin typeface="Arial"/>
                <a:cs typeface="Arial"/>
              </a:rPr>
              <a:t>of</a:t>
            </a:r>
            <a:r>
              <a:rPr sz="2800" b="0" spc="1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published_date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374" y="4394708"/>
            <a:ext cx="5818505" cy="55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Most videos are published on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Tuesday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followed by</a:t>
            </a:r>
            <a:r>
              <a:rPr sz="16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Thursday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But the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videos published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on Friday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are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6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popular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8492" y="1100393"/>
            <a:ext cx="4243107" cy="311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CE64D9-33EF-4D04-A01E-7CC1AEF3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4" y="1149152"/>
            <a:ext cx="4431738" cy="31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174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Published month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spc="-10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4037181"/>
            <a:ext cx="7938134" cy="6604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April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have maximum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released videos. But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videos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released in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March</a:t>
            </a:r>
            <a:r>
              <a:rPr sz="1800" spc="-2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more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popular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87D8FD-77C1-4987-9449-DA91979F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0925"/>
            <a:ext cx="8839200" cy="298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8792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Published </a:t>
            </a:r>
            <a:r>
              <a:rPr sz="2800" b="0" spc="-10" dirty="0">
                <a:latin typeface="Arial"/>
                <a:cs typeface="Arial"/>
              </a:rPr>
              <a:t>year</a:t>
            </a:r>
            <a:r>
              <a:rPr sz="2800" b="0" spc="-5" dirty="0">
                <a:latin typeface="Arial"/>
                <a:cs typeface="Arial"/>
              </a:rPr>
              <a:t> </a:t>
            </a:r>
            <a:r>
              <a:rPr sz="2800" b="0" spc="-10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4397755"/>
            <a:ext cx="755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videos are published in 2019. But videos in 2006 are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800" spc="-20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viewed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445" y="1253739"/>
            <a:ext cx="7701913" cy="2785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254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Feature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38249"/>
            <a:ext cx="8204200" cy="3395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1.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lang="en-IN" sz="1600" spc="-5" dirty="0">
                <a:solidFill>
                  <a:srgbClr val="124F5C"/>
                </a:solidFill>
                <a:latin typeface="Arial"/>
                <a:cs typeface="Arial"/>
              </a:rPr>
              <a:t>speaker_1_avg_views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2. </a:t>
            </a:r>
            <a:r>
              <a:rPr lang="en-IN" sz="1600" spc="-1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vent</a:t>
            </a:r>
            <a:r>
              <a:rPr lang="en-IN" sz="1600" spc="-10" dirty="0">
                <a:solidFill>
                  <a:srgbClr val="124F5C"/>
                </a:solidFill>
                <a:latin typeface="Arial"/>
                <a:cs typeface="Arial"/>
              </a:rPr>
              <a:t>_wise_avg_views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3.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lang="en-IN" sz="1600" dirty="0">
                <a:solidFill>
                  <a:srgbClr val="124F5C"/>
                </a:solidFill>
                <a:latin typeface="Arial"/>
                <a:cs typeface="Arial"/>
              </a:rPr>
              <a:t>num_of_tags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lang="en-IN" sz="1600" spc="-5" dirty="0">
                <a:solidFill>
                  <a:srgbClr val="124F5C"/>
                </a:solidFill>
                <a:latin typeface="Arial"/>
                <a:cs typeface="Arial"/>
              </a:rPr>
              <a:t>topics_wise_avg_view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5.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num_of_lang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6.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video_age</a:t>
            </a:r>
            <a:endParaRPr sz="16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8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7.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related_talks_views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Arial"/>
              <a:cs typeface="Arial"/>
            </a:endParaRPr>
          </a:p>
          <a:p>
            <a:pPr marL="12700" marR="40005">
              <a:lnSpc>
                <a:spcPct val="115100"/>
              </a:lnSpc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Due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high number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cardinality in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Speaker_1 and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event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Column,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therefore applied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mean 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encoding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Mean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Encoding each distinct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value of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categorical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value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replaced with average value</a:t>
            </a:r>
            <a:r>
              <a:rPr sz="1600" spc="-1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target</a:t>
            </a:r>
            <a:r>
              <a:rPr sz="16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variable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602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Transformations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3736975" cy="31788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Applied on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following</a:t>
            </a:r>
            <a:r>
              <a:rPr sz="1800" spc="-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features: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Comments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Duration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event_wise_avg_views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num_of_tags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topics_wise_avg_views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num_of_lang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video_age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related_talks_views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speaker_1_avg_views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3803" y="495615"/>
            <a:ext cx="3308721" cy="213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8649" y="2713236"/>
            <a:ext cx="3401085" cy="219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761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Feature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264CEA-FD96-4571-8CC5-4865CC6C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1" y="1355725"/>
            <a:ext cx="837245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788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ollineari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19" y="1328553"/>
            <a:ext cx="7071359" cy="3496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550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M</a:t>
            </a:r>
            <a:r>
              <a:rPr sz="2800" b="0" dirty="0">
                <a:latin typeface="Arial"/>
                <a:cs typeface="Arial"/>
              </a:rPr>
              <a:t>odelling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4370426" cy="160428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8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lang="en-IN" sz="1800" dirty="0">
                <a:solidFill>
                  <a:srgbClr val="124F5C"/>
                </a:solidFill>
                <a:latin typeface="Arial"/>
                <a:cs typeface="Arial"/>
              </a:rPr>
              <a:t> Model</a:t>
            </a:r>
          </a:p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Random Forest</a:t>
            </a:r>
            <a:r>
              <a:rPr sz="18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Regressor</a:t>
            </a:r>
            <a:endParaRPr lang="en-IN" dirty="0">
              <a:solidFill>
                <a:srgbClr val="124F5C"/>
              </a:solidFill>
              <a:latin typeface="Arial"/>
              <a:cs typeface="Arial"/>
            </a:endParaRPr>
          </a:p>
          <a:p>
            <a:pPr marL="12065">
              <a:spcBef>
                <a:spcPts val="310"/>
              </a:spcBef>
              <a:buClr>
                <a:srgbClr val="F5FCFF"/>
              </a:buClr>
              <a:tabLst>
                <a:tab pos="353695" algn="l"/>
                <a:tab pos="354965" algn="l"/>
              </a:tabLst>
            </a:pP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lang="en-IN" sz="1800" spc="-15" dirty="0">
                <a:solidFill>
                  <a:srgbClr val="124F5C"/>
                </a:solidFill>
                <a:latin typeface="Arial"/>
                <a:cs typeface="Arial"/>
              </a:rPr>
              <a:t>XGB</a:t>
            </a:r>
            <a:r>
              <a:rPr lang="en-IN" sz="18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lang="en-IN" sz="1800" dirty="0">
                <a:solidFill>
                  <a:srgbClr val="124F5C"/>
                </a:solidFill>
                <a:latin typeface="Arial"/>
                <a:cs typeface="Arial"/>
              </a:rPr>
              <a:t>Regressor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090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Discussion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3240405" cy="28644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1. Problem</a:t>
            </a:r>
            <a:r>
              <a:rPr sz="1800" spc="-6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2. Data</a:t>
            </a:r>
            <a:r>
              <a:rPr sz="1800" spc="-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3.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Exploratory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Data</a:t>
            </a:r>
            <a:r>
              <a:rPr sz="1800" spc="-6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4. Feature</a:t>
            </a:r>
            <a:r>
              <a:rPr sz="1800" spc="-4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5. Feature</a:t>
            </a:r>
            <a:r>
              <a:rPr sz="1800" spc="-5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6.</a:t>
            </a:r>
            <a:r>
              <a:rPr sz="1800" spc="-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Modelling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7.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Model</a:t>
            </a:r>
            <a:r>
              <a:rPr sz="1800" spc="-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8.</a:t>
            </a:r>
            <a:r>
              <a:rPr sz="1800" spc="-8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9.</a:t>
            </a:r>
            <a:r>
              <a:rPr sz="1800" spc="-7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136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Feature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Importance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58139" y="914399"/>
            <a:ext cx="5307965" cy="4060825"/>
            <a:chOff x="3458139" y="914399"/>
            <a:chExt cx="5307965" cy="4060825"/>
          </a:xfrm>
        </p:grpSpPr>
        <p:sp>
          <p:nvSpPr>
            <p:cNvPr id="4" name="object 4"/>
            <p:cNvSpPr/>
            <p:nvPr/>
          </p:nvSpPr>
          <p:spPr>
            <a:xfrm>
              <a:off x="3458139" y="2794302"/>
              <a:ext cx="5307475" cy="2180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5575" y="914399"/>
              <a:ext cx="5132832" cy="190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6374" y="1186137"/>
            <a:ext cx="1944370" cy="654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Random</a:t>
            </a:r>
            <a:r>
              <a:rPr sz="18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Regressor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374" y="3751275"/>
            <a:ext cx="2406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XGBoost</a:t>
            </a:r>
            <a:r>
              <a:rPr sz="18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Regressor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7387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Model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8062595" cy="12846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Out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all the models Random Forest Regressor is the best model</a:t>
            </a:r>
            <a:r>
              <a:rPr sz="18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according</a:t>
            </a:r>
            <a:endParaRPr sz="1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MAE</a:t>
            </a:r>
            <a:endParaRPr sz="1800">
              <a:latin typeface="Arial"/>
              <a:cs typeface="Arial"/>
            </a:endParaRPr>
          </a:p>
          <a:p>
            <a:pPr marL="354330" marR="127000" indent="-342265">
              <a:lnSpc>
                <a:spcPct val="114500"/>
              </a:lnSpc>
              <a:spcBef>
                <a:spcPts val="2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MAE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the best deciding factor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because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is linear, and it is not affected</a:t>
            </a:r>
            <a:r>
              <a:rPr sz="1800" spc="-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by  outliers.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969" y="2715213"/>
            <a:ext cx="8363705" cy="50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205" y="3523898"/>
            <a:ext cx="8402935" cy="487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49200" y="4197248"/>
            <a:ext cx="8564245" cy="484505"/>
            <a:chOff x="449200" y="4197248"/>
            <a:chExt cx="8564245" cy="484505"/>
          </a:xfrm>
        </p:grpSpPr>
        <p:sp>
          <p:nvSpPr>
            <p:cNvPr id="7" name="object 7"/>
            <p:cNvSpPr/>
            <p:nvPr/>
          </p:nvSpPr>
          <p:spPr>
            <a:xfrm>
              <a:off x="449200" y="4197248"/>
              <a:ext cx="6210679" cy="484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9880" y="4206748"/>
              <a:ext cx="2353055" cy="457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924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7333615" cy="19157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  <a:tab pos="7090409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1.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Da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et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has</a:t>
            </a:r>
            <a:r>
              <a:rPr sz="18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lot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at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go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at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spc="-35" dirty="0">
                <a:solidFill>
                  <a:srgbClr val="124F5C"/>
                </a:solidFill>
                <a:latin typeface="Arial"/>
                <a:cs typeface="Arial"/>
              </a:rPr>
              <a:t> w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ith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hig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</a:t>
            </a:r>
            <a:r>
              <a:rPr sz="18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dinalit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o,</a:t>
            </a:r>
            <a:r>
              <a:rPr lang="en-IN"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ts</a:t>
            </a:r>
            <a:endParaRPr sz="1800" dirty="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310"/>
              </a:spcBef>
            </a:pPr>
            <a:r>
              <a:rPr lang="en-IN" sz="1800" dirty="0">
                <a:solidFill>
                  <a:srgbClr val="124F5C"/>
                </a:solidFill>
                <a:latin typeface="Arial"/>
                <a:cs typeface="Arial"/>
              </a:rPr>
              <a:t>   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conversion to meaningful numerical data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was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 tedious</a:t>
            </a:r>
            <a:r>
              <a:rPr sz="1800" spc="-2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task.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2. Treatment of outliers in numerical</a:t>
            </a:r>
            <a:r>
              <a:rPr sz="1800" spc="-1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features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3. Creation of new features to be added in the</a:t>
            </a:r>
            <a:r>
              <a:rPr sz="18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4. Selection of right features for</a:t>
            </a:r>
            <a:r>
              <a:rPr sz="1800" spc="-1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modelling</a:t>
            </a:r>
            <a:endParaRPr sz="1800" dirty="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5. Selection of right model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best</a:t>
            </a:r>
            <a:r>
              <a:rPr sz="1800" spc="-1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scores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9627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8775" indent="-342265">
              <a:lnSpc>
                <a:spcPct val="100000"/>
              </a:lnSpc>
              <a:spcBef>
                <a:spcPts val="380"/>
              </a:spcBef>
              <a:buClr>
                <a:srgbClr val="F5FCFF"/>
              </a:buClr>
              <a:buSzPct val="112500"/>
              <a:buChar char="●"/>
              <a:tabLst>
                <a:tab pos="358775" algn="l"/>
                <a:tab pos="360045" algn="l"/>
              </a:tabLst>
            </a:pPr>
            <a:r>
              <a:rPr spc="35" dirty="0"/>
              <a:t>We </a:t>
            </a:r>
            <a:r>
              <a:rPr spc="-5" dirty="0"/>
              <a:t>have built </a:t>
            </a:r>
            <a:r>
              <a:rPr dirty="0"/>
              <a:t>a </a:t>
            </a:r>
            <a:r>
              <a:rPr spc="-5" dirty="0"/>
              <a:t>predictive </a:t>
            </a:r>
            <a:r>
              <a:rPr dirty="0"/>
              <a:t>model, </a:t>
            </a:r>
            <a:r>
              <a:rPr spc="-5" dirty="0"/>
              <a:t>which </a:t>
            </a:r>
            <a:r>
              <a:rPr dirty="0"/>
              <a:t>could </a:t>
            </a:r>
            <a:r>
              <a:rPr spc="-5" dirty="0"/>
              <a:t>help </a:t>
            </a:r>
            <a:r>
              <a:rPr spc="5" dirty="0"/>
              <a:t>TED </a:t>
            </a:r>
            <a:r>
              <a:rPr dirty="0"/>
              <a:t>in predicting the </a:t>
            </a:r>
            <a:r>
              <a:rPr spc="-10" dirty="0"/>
              <a:t>views </a:t>
            </a:r>
            <a:r>
              <a:rPr spc="-5" dirty="0"/>
              <a:t>on</a:t>
            </a:r>
            <a:r>
              <a:rPr spc="-254" dirty="0"/>
              <a:t> </a:t>
            </a:r>
            <a:r>
              <a:rPr dirty="0"/>
              <a:t>the</a:t>
            </a:r>
          </a:p>
          <a:p>
            <a:pPr marL="358775">
              <a:lnSpc>
                <a:spcPct val="100000"/>
              </a:lnSpc>
              <a:spcBef>
                <a:spcPts val="290"/>
              </a:spcBef>
            </a:pPr>
            <a:r>
              <a:rPr spc="5" dirty="0"/>
              <a:t>talks </a:t>
            </a:r>
            <a:r>
              <a:rPr spc="-5" dirty="0"/>
              <a:t>uploaded </a:t>
            </a:r>
            <a:r>
              <a:rPr dirty="0"/>
              <a:t>on TEDx</a:t>
            </a:r>
            <a:r>
              <a:rPr spc="-90" dirty="0"/>
              <a:t> </a:t>
            </a:r>
            <a:r>
              <a:rPr spc="-5" dirty="0"/>
              <a:t>website.</a:t>
            </a:r>
          </a:p>
          <a:p>
            <a:pPr marL="358775" marR="5080" indent="-342265">
              <a:lnSpc>
                <a:spcPct val="115100"/>
              </a:lnSpc>
              <a:buClr>
                <a:srgbClr val="F5FCFF"/>
              </a:buClr>
              <a:buSzPct val="112500"/>
              <a:buChar char="●"/>
              <a:tabLst>
                <a:tab pos="358775" algn="l"/>
                <a:tab pos="360045" algn="l"/>
              </a:tabLst>
            </a:pPr>
            <a:r>
              <a:rPr spc="5" dirty="0"/>
              <a:t>In </a:t>
            </a:r>
            <a:r>
              <a:rPr spc="-5" dirty="0"/>
              <a:t>all </a:t>
            </a:r>
            <a:r>
              <a:rPr dirty="0"/>
              <a:t>these models </a:t>
            </a:r>
            <a:r>
              <a:rPr spc="-5" dirty="0"/>
              <a:t>our errors have been </a:t>
            </a:r>
            <a:r>
              <a:rPr dirty="0"/>
              <a:t>in the </a:t>
            </a:r>
            <a:r>
              <a:rPr spc="-5" dirty="0"/>
              <a:t>range of 2,00,000 which </a:t>
            </a:r>
            <a:r>
              <a:rPr dirty="0"/>
              <a:t>is </a:t>
            </a:r>
            <a:r>
              <a:rPr spc="-5" dirty="0"/>
              <a:t>around 10%  of </a:t>
            </a:r>
            <a:r>
              <a:rPr dirty="0"/>
              <a:t>the </a:t>
            </a:r>
            <a:r>
              <a:rPr spc="-5" dirty="0"/>
              <a:t>average views. </a:t>
            </a:r>
            <a:r>
              <a:rPr spc="35" dirty="0"/>
              <a:t>We </a:t>
            </a:r>
            <a:r>
              <a:rPr spc="-5" dirty="0"/>
              <a:t>have been able </a:t>
            </a:r>
            <a:r>
              <a:rPr spc="5" dirty="0"/>
              <a:t>to </a:t>
            </a:r>
            <a:r>
              <a:rPr dirty="0"/>
              <a:t>correctly predict </a:t>
            </a:r>
            <a:r>
              <a:rPr spc="-10" dirty="0"/>
              <a:t>views </a:t>
            </a:r>
            <a:r>
              <a:rPr dirty="0"/>
              <a:t>90% </a:t>
            </a:r>
            <a:r>
              <a:rPr spc="-5" dirty="0"/>
              <a:t>of </a:t>
            </a:r>
            <a:r>
              <a:rPr dirty="0"/>
              <a:t>the </a:t>
            </a:r>
            <a:r>
              <a:rPr spc="5" dirty="0"/>
              <a:t>time.  </a:t>
            </a:r>
            <a:r>
              <a:rPr dirty="0"/>
              <a:t>After </a:t>
            </a:r>
            <a:r>
              <a:rPr spc="-10" dirty="0"/>
              <a:t>hyper </a:t>
            </a:r>
            <a:r>
              <a:rPr dirty="0"/>
              <a:t>parameter </a:t>
            </a:r>
            <a:r>
              <a:rPr spc="-5" dirty="0"/>
              <a:t>tuning, </a:t>
            </a:r>
            <a:r>
              <a:rPr spc="-15" dirty="0"/>
              <a:t>we </a:t>
            </a:r>
            <a:r>
              <a:rPr spc="-5" dirty="0"/>
              <a:t>have prevented </a:t>
            </a:r>
            <a:r>
              <a:rPr dirty="0"/>
              <a:t>overfitting </a:t>
            </a:r>
            <a:r>
              <a:rPr spc="-5" dirty="0"/>
              <a:t>and decreased errors by  regularizing and reducing learning rate. Given that only have 10% errors, our </a:t>
            </a:r>
            <a:r>
              <a:rPr dirty="0"/>
              <a:t>models  </a:t>
            </a:r>
            <a:r>
              <a:rPr spc="-5" dirty="0"/>
              <a:t>have </a:t>
            </a:r>
            <a:r>
              <a:rPr dirty="0"/>
              <a:t>performed </a:t>
            </a:r>
            <a:r>
              <a:rPr spc="-5" dirty="0"/>
              <a:t>very </a:t>
            </a:r>
            <a:r>
              <a:rPr spc="-10" dirty="0"/>
              <a:t>well </a:t>
            </a:r>
            <a:r>
              <a:rPr spc="-5" dirty="0"/>
              <a:t>on unseen </a:t>
            </a:r>
            <a:r>
              <a:rPr dirty="0"/>
              <a:t>data </a:t>
            </a:r>
            <a:r>
              <a:rPr spc="-5" dirty="0"/>
              <a:t>due </a:t>
            </a:r>
            <a:r>
              <a:rPr spc="5" dirty="0"/>
              <a:t>to </a:t>
            </a:r>
            <a:r>
              <a:rPr spc="-5" dirty="0"/>
              <a:t>various </a:t>
            </a:r>
            <a:r>
              <a:rPr dirty="0"/>
              <a:t>factors like </a:t>
            </a:r>
            <a:r>
              <a:rPr spc="-5" dirty="0"/>
              <a:t>feature </a:t>
            </a:r>
            <a:r>
              <a:rPr dirty="0"/>
              <a:t>selection,  </a:t>
            </a:r>
            <a:r>
              <a:rPr spc="-5" dirty="0"/>
              <a:t>correct </a:t>
            </a: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selection.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059" y="2024837"/>
            <a:ext cx="2727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Thank</a:t>
            </a:r>
            <a:r>
              <a:rPr sz="4400" b="0" spc="-7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268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Problem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44346"/>
            <a:ext cx="8194675" cy="3496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2095">
              <a:lnSpc>
                <a:spcPct val="114999"/>
              </a:lnSpc>
              <a:spcBef>
                <a:spcPts val="85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TED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devoted to spreading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powerful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ideas on just about any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topic.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These 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datasets contain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over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4,000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TED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talks including transcripts in many</a:t>
            </a:r>
            <a:r>
              <a:rPr sz="1800" spc="-1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languages  Founded in 1984 by Richard Salman as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nonprofit organization that aimed at  bringing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experts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from the fields 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Technology,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Entertainment, and Design  together,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TED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Conferences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gone on to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become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Mecca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ideas from virtually</a:t>
            </a:r>
            <a:r>
              <a:rPr sz="1800" spc="-2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all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0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walks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life. As of </a:t>
            </a:r>
            <a:r>
              <a:rPr lang="en-IN" dirty="0">
                <a:solidFill>
                  <a:srgbClr val="124F5C"/>
                </a:solidFill>
                <a:latin typeface="Arial"/>
                <a:cs typeface="Arial"/>
              </a:rPr>
              <a:t>Oct 2020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TED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and its sister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TEDx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chapters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published more  than </a:t>
            </a:r>
            <a:r>
              <a:rPr lang="en-IN" dirty="0">
                <a:solidFill>
                  <a:srgbClr val="124F5C"/>
                </a:solidFill>
                <a:latin typeface="Arial"/>
                <a:cs typeface="Arial"/>
              </a:rPr>
              <a:t>3500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talks for free consumption by the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masses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and its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speaker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list boasts</a:t>
            </a:r>
            <a:r>
              <a:rPr sz="1800" spc="-3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 the likes of Al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Gore,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Jimmy Wales,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Shahrukh Khan, and Bill</a:t>
            </a:r>
            <a:r>
              <a:rPr sz="1800" spc="-3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Gates.</a:t>
            </a:r>
            <a:endParaRPr sz="1800" dirty="0">
              <a:latin typeface="Arial"/>
              <a:cs typeface="Arial"/>
            </a:endParaRPr>
          </a:p>
          <a:p>
            <a:pPr marL="12700" marR="71755">
              <a:lnSpc>
                <a:spcPts val="2500"/>
              </a:lnSpc>
              <a:spcBef>
                <a:spcPts val="114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main objective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to build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predictive model,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could help in</a:t>
            </a:r>
            <a:r>
              <a:rPr sz="1800" spc="-1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predicting  the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views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the videos uploaded on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TEDx</a:t>
            </a:r>
            <a:r>
              <a:rPr sz="1800" spc="-10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website.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5215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Data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38249"/>
            <a:ext cx="7919720" cy="3081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Dataset </a:t>
            </a:r>
            <a:r>
              <a:rPr sz="1600" spc="5" dirty="0">
                <a:solidFill>
                  <a:srgbClr val="CC0000"/>
                </a:solidFill>
                <a:latin typeface="Arial"/>
                <a:cs typeface="Arial"/>
              </a:rPr>
              <a:t>name</a:t>
            </a:r>
            <a:r>
              <a:rPr sz="1600" spc="5" dirty="0">
                <a:solidFill>
                  <a:srgbClr val="0D3A45"/>
                </a:solidFill>
                <a:latin typeface="Arial"/>
                <a:cs typeface="Arial"/>
              </a:rPr>
              <a:t>:</a:t>
            </a:r>
            <a:r>
              <a:rPr sz="1600" spc="-3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data_ted_talks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Shape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Rows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=</a:t>
            </a:r>
            <a:r>
              <a:rPr sz="1600" spc="3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4005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Columns </a:t>
            </a:r>
            <a:r>
              <a:rPr sz="1600" spc="5" dirty="0">
                <a:solidFill>
                  <a:srgbClr val="0D3A45"/>
                </a:solidFill>
                <a:latin typeface="Arial"/>
                <a:cs typeface="Arial"/>
              </a:rPr>
              <a:t>=</a:t>
            </a:r>
            <a:r>
              <a:rPr sz="1600" spc="-5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D3A45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5FCFF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Features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'talk_id',</a:t>
            </a:r>
            <a:r>
              <a:rPr sz="1600" spc="-5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'title',</a:t>
            </a:r>
            <a:r>
              <a:rPr sz="1600" spc="-4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'speaker_1',</a:t>
            </a:r>
            <a:r>
              <a:rPr sz="1600" spc="-5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'all_speakers',</a:t>
            </a:r>
            <a:r>
              <a:rPr sz="1600" spc="-6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'occupations’,</a:t>
            </a:r>
            <a:r>
              <a:rPr sz="1600" spc="-7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'about_speakers',</a:t>
            </a:r>
            <a:r>
              <a:rPr sz="1600" spc="-7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'views',</a:t>
            </a:r>
            <a:endParaRPr sz="1600">
              <a:latin typeface="Arial"/>
              <a:cs typeface="Arial"/>
            </a:endParaRPr>
          </a:p>
          <a:p>
            <a:pPr marL="354330" marR="5080">
              <a:lnSpc>
                <a:spcPct val="114999"/>
              </a:lnSpc>
            </a:pP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'recorded_date', 'published_date', 'event’,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'native_lang',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'available_lang',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'comments', 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'duration',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'topics', 'related_talks', </a:t>
            </a:r>
            <a:r>
              <a:rPr sz="1600" spc="-5" dirty="0">
                <a:solidFill>
                  <a:srgbClr val="0D3A45"/>
                </a:solidFill>
                <a:latin typeface="Arial"/>
                <a:cs typeface="Arial"/>
              </a:rPr>
              <a:t>'url', 'description',</a:t>
            </a:r>
            <a:r>
              <a:rPr sz="1600" spc="-204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'transcript’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CC0000"/>
                </a:solidFill>
                <a:latin typeface="Arial"/>
                <a:cs typeface="Arial"/>
              </a:rPr>
              <a:t>Target variable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:</a:t>
            </a:r>
            <a:r>
              <a:rPr sz="1600" spc="2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D3A45"/>
                </a:solidFill>
                <a:latin typeface="Arial"/>
                <a:cs typeface="Arial"/>
              </a:rPr>
              <a:t>‘views’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848" y="2195525"/>
            <a:ext cx="5844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Arial"/>
                <a:cs typeface="Arial"/>
              </a:rPr>
              <a:t>Exploratory </a:t>
            </a:r>
            <a:r>
              <a:rPr sz="4000" b="0" spc="5" dirty="0">
                <a:latin typeface="Arial"/>
                <a:cs typeface="Arial"/>
              </a:rPr>
              <a:t>Data</a:t>
            </a:r>
            <a:r>
              <a:rPr sz="4000" b="0" spc="-114" dirty="0">
                <a:latin typeface="Arial"/>
                <a:cs typeface="Arial"/>
              </a:rPr>
              <a:t> </a:t>
            </a:r>
            <a:r>
              <a:rPr sz="4000" b="0" dirty="0">
                <a:latin typeface="Arial"/>
                <a:cs typeface="Arial"/>
              </a:rPr>
              <a:t>Analysis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1751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Handling </a:t>
            </a:r>
            <a:r>
              <a:rPr sz="2800" spc="5" dirty="0">
                <a:latin typeface="Arial"/>
                <a:cs typeface="Arial"/>
              </a:rPr>
              <a:t>Missing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02030"/>
            <a:ext cx="3034665" cy="25469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09"/>
              </a:spcBef>
              <a:buClr>
                <a:srgbClr val="F5FCFF"/>
              </a:buClr>
              <a:buFont typeface="Arial"/>
              <a:buChar char="●"/>
              <a:tabLst>
                <a:tab pos="353695" algn="l"/>
                <a:tab pos="354965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For numerical</a:t>
            </a:r>
            <a:r>
              <a:rPr sz="1800" b="1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feature: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used KNNImputer</a:t>
            </a:r>
            <a:r>
              <a:rPr sz="18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4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impute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missing</a:t>
            </a:r>
            <a:r>
              <a:rPr sz="18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5FCFF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5FCFF"/>
              </a:buClr>
              <a:buFont typeface="Arial"/>
              <a:buChar char="●"/>
            </a:pPr>
            <a:endParaRPr sz="255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buClr>
                <a:srgbClr val="F5FCFF"/>
              </a:buClr>
              <a:buFont typeface="Arial"/>
              <a:buChar char="●"/>
              <a:tabLst>
                <a:tab pos="353695" algn="l"/>
                <a:tab pos="354965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For categorical</a:t>
            </a:r>
            <a:r>
              <a:rPr sz="1800" b="1" spc="-1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features: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3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Replaced Nan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r>
              <a:rPr sz="1800" spc="-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315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‘Unknown’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category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4415" y="1024127"/>
            <a:ext cx="4946698" cy="3046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5802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Overview </a:t>
            </a:r>
            <a:r>
              <a:rPr sz="2800" b="0" dirty="0">
                <a:latin typeface="Arial"/>
                <a:cs typeface="Arial"/>
              </a:rPr>
              <a:t>of Speaker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column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3728467"/>
            <a:ext cx="7992745" cy="11474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38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Sir Ken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Robinson's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talk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"Do Schools Kill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Creativity?"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is the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popular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TED</a:t>
            </a:r>
            <a:r>
              <a:rPr sz="1600" spc="-2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Talk</a:t>
            </a:r>
            <a:endParaRPr sz="16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more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than 65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million</a:t>
            </a:r>
            <a:r>
              <a:rPr sz="1600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views.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Alex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Gendler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is the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popular speaker </a:t>
            </a:r>
            <a:r>
              <a:rPr sz="1600" spc="-15" dirty="0">
                <a:solidFill>
                  <a:srgbClr val="124F5C"/>
                </a:solidFill>
                <a:latin typeface="Arial"/>
                <a:cs typeface="Arial"/>
              </a:rPr>
              <a:t>wrt </a:t>
            </a:r>
            <a:r>
              <a:rPr sz="1600" spc="5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total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views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followed by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Sir</a:t>
            </a:r>
            <a:r>
              <a:rPr sz="16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Ken</a:t>
            </a:r>
            <a:endParaRPr sz="16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Robinson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172" y="1184592"/>
            <a:ext cx="3596238" cy="243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3127" y="1018031"/>
            <a:ext cx="4701671" cy="2604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7386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10" dirty="0">
                <a:latin typeface="Arial"/>
                <a:cs typeface="Arial"/>
              </a:rPr>
              <a:t>Which </a:t>
            </a:r>
            <a:r>
              <a:rPr sz="2800" b="0" dirty="0">
                <a:latin typeface="Arial"/>
                <a:cs typeface="Arial"/>
              </a:rPr>
              <a:t>is </a:t>
            </a:r>
            <a:r>
              <a:rPr sz="2800" b="0" spc="5" dirty="0">
                <a:latin typeface="Arial"/>
                <a:cs typeface="Arial"/>
              </a:rPr>
              <a:t>the </a:t>
            </a:r>
            <a:r>
              <a:rPr sz="2800" b="0" dirty="0">
                <a:latin typeface="Arial"/>
                <a:cs typeface="Arial"/>
              </a:rPr>
              <a:t>most popular and frequent</a:t>
            </a:r>
            <a:r>
              <a:rPr sz="2800" b="0" spc="-13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event?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376651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Char char="●"/>
              <a:tabLst>
                <a:tab pos="353695" algn="l"/>
                <a:tab pos="35496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TED-Ed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the 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popular and frequent</a:t>
            </a:r>
            <a:r>
              <a:rPr sz="1800" spc="-1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685" y="1048805"/>
            <a:ext cx="8142811" cy="252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938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Most popular</a:t>
            </a:r>
            <a:r>
              <a:rPr sz="2800" b="0" spc="-9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title?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1238249"/>
            <a:ext cx="3950335" cy="55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Most popular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title:</a:t>
            </a:r>
            <a:endParaRPr sz="16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290"/>
              </a:spcBef>
              <a:buClr>
                <a:srgbClr val="F5FCFF"/>
              </a:buClr>
              <a:buSzPct val="112500"/>
              <a:buChar char="●"/>
              <a:tabLst>
                <a:tab pos="353695" algn="l"/>
                <a:tab pos="354965" algn="l"/>
              </a:tabLst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Do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schools kill creativity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with 65M</a:t>
            </a:r>
            <a:r>
              <a:rPr sz="1600" spc="-1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views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616" y="2971971"/>
            <a:ext cx="7952826" cy="1870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ADF2A-752F-4247-87B7-D239FB1D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23196"/>
            <a:ext cx="4065626" cy="24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838</Words>
  <Application>Microsoft Office PowerPoint</Application>
  <PresentationFormat>Custom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Verdana</vt:lpstr>
      <vt:lpstr>Office Theme</vt:lpstr>
      <vt:lpstr>Capstone Project Ted Talks Views Prediction</vt:lpstr>
      <vt:lpstr>Discussion points</vt:lpstr>
      <vt:lpstr>Problem Statement</vt:lpstr>
      <vt:lpstr>Data Summary</vt:lpstr>
      <vt:lpstr>Exploratory Data Analysis</vt:lpstr>
      <vt:lpstr>Handling Missing values</vt:lpstr>
      <vt:lpstr>Overview of Speaker column</vt:lpstr>
      <vt:lpstr>Which is the most popular and frequent event?</vt:lpstr>
      <vt:lpstr>Most popular title?</vt:lpstr>
      <vt:lpstr>Most popular topic tags?</vt:lpstr>
      <vt:lpstr>Most frequent Speaker’s occupations</vt:lpstr>
      <vt:lpstr>Overview of published_date</vt:lpstr>
      <vt:lpstr>Published month overview</vt:lpstr>
      <vt:lpstr>Published year overview</vt:lpstr>
      <vt:lpstr>Feature Engineering</vt:lpstr>
      <vt:lpstr>Transformations</vt:lpstr>
      <vt:lpstr>Feature selection</vt:lpstr>
      <vt:lpstr>Collinearity</vt:lpstr>
      <vt:lpstr>Modelling</vt:lpstr>
      <vt:lpstr>Feature Importance</vt:lpstr>
      <vt:lpstr>Model Selection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Ted Talks Views Prediction   </dc:title>
  <cp:lastModifiedBy>Md Sazil</cp:lastModifiedBy>
  <cp:revision>2</cp:revision>
  <dcterms:created xsi:type="dcterms:W3CDTF">2023-01-03T04:48:40Z</dcterms:created>
  <dcterms:modified xsi:type="dcterms:W3CDTF">2023-01-03T05:32:13Z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2023-01-03T00:00:00Z</vt:filetime>
  </property>
</Properties>
</file>