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rchivo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rchivo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7715245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a77152452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77152452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a771524527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-1755808">
            <a:off x="-5157715" y="-3666289"/>
            <a:ext cx="22715268" cy="9723307"/>
            <a:chOff x="0" y="-57150"/>
            <a:chExt cx="5982662" cy="256088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5982662" cy="2503738"/>
            </a:xfrm>
            <a:custGeom>
              <a:rect b="b" l="l" r="r" t="t"/>
              <a:pathLst>
                <a:path extrusionOk="0" h="2503738" w="5982662">
                  <a:moveTo>
                    <a:pt x="0" y="0"/>
                  </a:moveTo>
                  <a:lnTo>
                    <a:pt x="5982662" y="0"/>
                  </a:lnTo>
                  <a:lnTo>
                    <a:pt x="5982662" y="2503738"/>
                  </a:lnTo>
                  <a:lnTo>
                    <a:pt x="0" y="2503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0" y="7619"/>
            <a:ext cx="1364231" cy="1193702"/>
            <a:chOff x="0" y="0"/>
            <a:chExt cx="812800" cy="7112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1364231" y="7619"/>
            <a:ext cx="1364231" cy="1193702"/>
            <a:chOff x="0" y="0"/>
            <a:chExt cx="812800" cy="7112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92" name="Google Shape;92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682115" y="1201321"/>
            <a:ext cx="1364231" cy="1193702"/>
            <a:chOff x="0" y="0"/>
            <a:chExt cx="812800" cy="711200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2046346" y="1201321"/>
            <a:ext cx="1364231" cy="1193702"/>
            <a:chOff x="0" y="0"/>
            <a:chExt cx="812800" cy="711200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8" name="Google Shape;98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2728462" y="7619"/>
            <a:ext cx="1364231" cy="1193702"/>
            <a:chOff x="0" y="0"/>
            <a:chExt cx="812800" cy="711200"/>
          </a:xfrm>
        </p:grpSpPr>
        <p:sp>
          <p:nvSpPr>
            <p:cNvPr id="100" name="Google Shape;100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01" name="Google Shape;101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3"/>
          <p:cNvCxnSpPr/>
          <p:nvPr/>
        </p:nvCxnSpPr>
        <p:spPr>
          <a:xfrm>
            <a:off x="-76200" y="2788920"/>
            <a:ext cx="45474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03" name="Google Shape;103;p13"/>
          <p:cNvCxnSpPr/>
          <p:nvPr/>
        </p:nvCxnSpPr>
        <p:spPr>
          <a:xfrm rot="-5400000">
            <a:off x="2645450" y="963270"/>
            <a:ext cx="36132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04" name="Google Shape;104;p13"/>
          <p:cNvGrpSpPr/>
          <p:nvPr/>
        </p:nvGrpSpPr>
        <p:grpSpPr>
          <a:xfrm>
            <a:off x="13929043" y="7835296"/>
            <a:ext cx="5418540" cy="3160815"/>
            <a:chOff x="0" y="0"/>
            <a:chExt cx="7224720" cy="4214420"/>
          </a:xfrm>
        </p:grpSpPr>
        <p:grpSp>
          <p:nvGrpSpPr>
            <p:cNvPr id="105" name="Google Shape;105;p13"/>
            <p:cNvGrpSpPr/>
            <p:nvPr/>
          </p:nvGrpSpPr>
          <p:grpSpPr>
            <a:xfrm>
              <a:off x="0" y="0"/>
              <a:ext cx="2408240" cy="2107210"/>
              <a:chOff x="0" y="0"/>
              <a:chExt cx="812800" cy="7112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07" name="Google Shape;107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3"/>
            <p:cNvGrpSpPr/>
            <p:nvPr/>
          </p:nvGrpSpPr>
          <p:grpSpPr>
            <a:xfrm>
              <a:off x="2408240" y="0"/>
              <a:ext cx="2408240" cy="2107210"/>
              <a:chOff x="0" y="0"/>
              <a:chExt cx="812800" cy="711200"/>
            </a:xfrm>
          </p:grpSpPr>
          <p:sp>
            <p:nvSpPr>
              <p:cNvPr id="109" name="Google Shape;109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0" name="Google Shape;110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13"/>
            <p:cNvGrpSpPr/>
            <p:nvPr/>
          </p:nvGrpSpPr>
          <p:grpSpPr>
            <a:xfrm>
              <a:off x="1204120" y="2107210"/>
              <a:ext cx="2408240" cy="2107210"/>
              <a:chOff x="0" y="0"/>
              <a:chExt cx="812800" cy="7112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3" name="Google Shape;113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13"/>
            <p:cNvGrpSpPr/>
            <p:nvPr/>
          </p:nvGrpSpPr>
          <p:grpSpPr>
            <a:xfrm>
              <a:off x="3612360" y="2107210"/>
              <a:ext cx="2408240" cy="2107210"/>
              <a:chOff x="0" y="0"/>
              <a:chExt cx="812800" cy="7112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6" name="Google Shape;116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13"/>
            <p:cNvGrpSpPr/>
            <p:nvPr/>
          </p:nvGrpSpPr>
          <p:grpSpPr>
            <a:xfrm>
              <a:off x="4816480" y="0"/>
              <a:ext cx="2408240" cy="2107210"/>
              <a:chOff x="0" y="0"/>
              <a:chExt cx="812800" cy="7112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19" name="Google Shape;119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" name="Google Shape;120;p13"/>
          <p:cNvSpPr txBox="1"/>
          <p:nvPr/>
        </p:nvSpPr>
        <p:spPr>
          <a:xfrm>
            <a:off x="1332981" y="3054682"/>
            <a:ext cx="156219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latin typeface="Archivo Black"/>
                <a:ea typeface="Archivo Black"/>
                <a:cs typeface="Archivo Black"/>
                <a:sym typeface="Archivo Black"/>
              </a:rPr>
              <a:t>Presenting Hypergro Mobile App</a:t>
            </a:r>
            <a:endParaRPr sz="1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9389875" y="1842825"/>
            <a:ext cx="6744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Hypergro provides resources to make films and succeed in competitions.</a:t>
            </a:r>
            <a:endParaRPr sz="2500"/>
          </a:p>
        </p:txBody>
      </p:sp>
      <p:sp>
        <p:nvSpPr>
          <p:cNvPr id="126" name="Google Shape;126;p14"/>
          <p:cNvSpPr txBox="1"/>
          <p:nvPr/>
        </p:nvSpPr>
        <p:spPr>
          <a:xfrm>
            <a:off x="9389875" y="5677750"/>
            <a:ext cx="6524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Through the app, users may work with other producers to get more followers. Monetization: By selling their movies, users can make money.</a:t>
            </a:r>
            <a:endParaRPr sz="2300"/>
          </a:p>
        </p:txBody>
      </p:sp>
      <p:cxnSp>
        <p:nvCxnSpPr>
          <p:cNvPr id="127" name="Google Shape;127;p14"/>
          <p:cNvCxnSpPr/>
          <p:nvPr/>
        </p:nvCxnSpPr>
        <p:spPr>
          <a:xfrm rot="-5400000">
            <a:off x="3560201" y="5030778"/>
            <a:ext cx="9102472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28" name="Google Shape;128;p14"/>
          <p:cNvCxnSpPr/>
          <p:nvPr/>
        </p:nvCxnSpPr>
        <p:spPr>
          <a:xfrm rot="10800000">
            <a:off x="9144078" y="4830300"/>
            <a:ext cx="6197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29" name="Google Shape;129;p14"/>
          <p:cNvGrpSpPr/>
          <p:nvPr/>
        </p:nvGrpSpPr>
        <p:grpSpPr>
          <a:xfrm>
            <a:off x="13742733" y="8752048"/>
            <a:ext cx="5418540" cy="1580407"/>
            <a:chOff x="0" y="0"/>
            <a:chExt cx="7224720" cy="2107210"/>
          </a:xfrm>
        </p:grpSpPr>
        <p:grpSp>
          <p:nvGrpSpPr>
            <p:cNvPr id="130" name="Google Shape;130;p14"/>
            <p:cNvGrpSpPr/>
            <p:nvPr/>
          </p:nvGrpSpPr>
          <p:grpSpPr>
            <a:xfrm>
              <a:off x="0" y="0"/>
              <a:ext cx="2408240" cy="2107210"/>
              <a:chOff x="0" y="0"/>
              <a:chExt cx="812800" cy="711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32" name="Google Shape;132;p1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14"/>
            <p:cNvGrpSpPr/>
            <p:nvPr/>
          </p:nvGrpSpPr>
          <p:grpSpPr>
            <a:xfrm>
              <a:off x="2408240" y="0"/>
              <a:ext cx="2408240" cy="2107210"/>
              <a:chOff x="0" y="0"/>
              <a:chExt cx="812800" cy="711200"/>
            </a:xfrm>
          </p:grpSpPr>
          <p:sp>
            <p:nvSpPr>
              <p:cNvPr id="134" name="Google Shape;134;p1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35" name="Google Shape;135;p1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14"/>
            <p:cNvGrpSpPr/>
            <p:nvPr/>
          </p:nvGrpSpPr>
          <p:grpSpPr>
            <a:xfrm>
              <a:off x="4816480" y="0"/>
              <a:ext cx="2408240" cy="2107210"/>
              <a:chOff x="0" y="0"/>
              <a:chExt cx="812800" cy="711200"/>
            </a:xfrm>
          </p:grpSpPr>
          <p:sp>
            <p:nvSpPr>
              <p:cNvPr id="137" name="Google Shape;137;p1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38" name="Google Shape;138;p1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14"/>
          <p:cNvSpPr txBox="1"/>
          <p:nvPr/>
        </p:nvSpPr>
        <p:spPr>
          <a:xfrm>
            <a:off x="856388" y="1273242"/>
            <a:ext cx="69108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99">
                <a:latin typeface="Archivo Black"/>
                <a:ea typeface="Archivo Black"/>
                <a:cs typeface="Archivo Black"/>
                <a:sym typeface="Archivo Black"/>
              </a:rPr>
              <a:t>Features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703075" y="3824025"/>
            <a:ext cx="6744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AutoNum type="arabicParenR"/>
            </a:pPr>
            <a:r>
              <a:rPr b="1" lang="en-US" sz="3500">
                <a:solidFill>
                  <a:schemeClr val="dk1"/>
                </a:solidFill>
              </a:rPr>
              <a:t>3 Agency in one platform</a:t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AutoNum type="arabicParenR"/>
            </a:pPr>
            <a:r>
              <a:rPr b="1" lang="en-US" sz="3500">
                <a:solidFill>
                  <a:schemeClr val="dk1"/>
                </a:solidFill>
              </a:rPr>
              <a:t>Content Creation</a:t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AutoNum type="arabicParenR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3500">
                <a:solidFill>
                  <a:schemeClr val="dk1"/>
                </a:solidFill>
              </a:rPr>
              <a:t>Community Building</a:t>
            </a:r>
            <a:endParaRPr sz="35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9389875" y="1842825"/>
            <a:ext cx="6744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Users can easily explore and utilize the features of the app thanks to its clear and simple UI.</a:t>
            </a:r>
            <a:endParaRPr sz="2500"/>
          </a:p>
        </p:txBody>
      </p:sp>
      <p:sp>
        <p:nvSpPr>
          <p:cNvPr id="146" name="Google Shape;146;p15"/>
          <p:cNvSpPr txBox="1"/>
          <p:nvPr/>
        </p:nvSpPr>
        <p:spPr>
          <a:xfrm>
            <a:off x="9389875" y="5677750"/>
            <a:ext cx="6524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The software works with both Android and iOS devices.</a:t>
            </a:r>
            <a:endParaRPr sz="2300"/>
          </a:p>
        </p:txBody>
      </p:sp>
      <p:cxnSp>
        <p:nvCxnSpPr>
          <p:cNvPr id="147" name="Google Shape;147;p15"/>
          <p:cNvCxnSpPr/>
          <p:nvPr/>
        </p:nvCxnSpPr>
        <p:spPr>
          <a:xfrm rot="-5400000">
            <a:off x="3560137" y="5030714"/>
            <a:ext cx="9102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48" name="Google Shape;148;p15"/>
          <p:cNvCxnSpPr/>
          <p:nvPr/>
        </p:nvCxnSpPr>
        <p:spPr>
          <a:xfrm rot="10800000">
            <a:off x="9144078" y="4854400"/>
            <a:ext cx="6197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49" name="Google Shape;149;p15"/>
          <p:cNvGrpSpPr/>
          <p:nvPr/>
        </p:nvGrpSpPr>
        <p:grpSpPr>
          <a:xfrm>
            <a:off x="13742733" y="8752048"/>
            <a:ext cx="5418544" cy="1580411"/>
            <a:chOff x="0" y="0"/>
            <a:chExt cx="7224725" cy="2107214"/>
          </a:xfrm>
        </p:grpSpPr>
        <p:grpSp>
          <p:nvGrpSpPr>
            <p:cNvPr id="150" name="Google Shape;150;p15"/>
            <p:cNvGrpSpPr/>
            <p:nvPr/>
          </p:nvGrpSpPr>
          <p:grpSpPr>
            <a:xfrm>
              <a:off x="0" y="0"/>
              <a:ext cx="2408245" cy="2107214"/>
              <a:chOff x="0" y="0"/>
              <a:chExt cx="812800" cy="7112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52" name="Google Shape;152;p15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15"/>
            <p:cNvGrpSpPr/>
            <p:nvPr/>
          </p:nvGrpSpPr>
          <p:grpSpPr>
            <a:xfrm>
              <a:off x="2408240" y="0"/>
              <a:ext cx="2408245" cy="2107214"/>
              <a:chOff x="0" y="0"/>
              <a:chExt cx="812800" cy="711200"/>
            </a:xfrm>
          </p:grpSpPr>
          <p:sp>
            <p:nvSpPr>
              <p:cNvPr id="154" name="Google Shape;154;p15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55" name="Google Shape;155;p15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15"/>
            <p:cNvGrpSpPr/>
            <p:nvPr/>
          </p:nvGrpSpPr>
          <p:grpSpPr>
            <a:xfrm>
              <a:off x="4816480" y="0"/>
              <a:ext cx="2408245" cy="2107214"/>
              <a:chOff x="0" y="0"/>
              <a:chExt cx="812800" cy="711200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58" name="Google Shape;158;p15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" name="Google Shape;159;p15"/>
          <p:cNvSpPr txBox="1"/>
          <p:nvPr/>
        </p:nvSpPr>
        <p:spPr>
          <a:xfrm>
            <a:off x="856388" y="1273242"/>
            <a:ext cx="69108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99">
                <a:latin typeface="Archivo Black"/>
                <a:ea typeface="Archivo Black"/>
                <a:cs typeface="Archivo Black"/>
                <a:sym typeface="Archivo Black"/>
              </a:rPr>
              <a:t>Usability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703075" y="3824025"/>
            <a:ext cx="6744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AutoNum type="arabicParenR"/>
            </a:pPr>
            <a:r>
              <a:rPr b="1" lang="en-US" sz="3500">
                <a:solidFill>
                  <a:schemeClr val="dk1"/>
                </a:solidFill>
              </a:rPr>
              <a:t>User UI:</a:t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AutoNum type="arabicParenR"/>
            </a:pPr>
            <a:r>
              <a:rPr b="1" lang="en-US" sz="3500">
                <a:solidFill>
                  <a:schemeClr val="dk1"/>
                </a:solidFill>
              </a:rPr>
              <a:t>Compatibility:</a:t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/>
        </p:nvSpPr>
        <p:spPr>
          <a:xfrm>
            <a:off x="3005977" y="635502"/>
            <a:ext cx="11682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42424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Pros and Cons:</a:t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1695450" y="4209758"/>
            <a:ext cx="5141250" cy="4575605"/>
            <a:chOff x="0" y="-47625"/>
            <a:chExt cx="6855000" cy="6100806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0" y="1448781"/>
              <a:ext cx="6855000" cy="46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27025" lvl="1" marL="53975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Char char="•"/>
              </a:pPr>
              <a:r>
                <a:rPr lang="en-US" sz="3399">
                  <a:latin typeface="Roboto"/>
                  <a:ea typeface="Roboto"/>
                  <a:cs typeface="Roboto"/>
                  <a:sym typeface="Roboto"/>
                </a:rPr>
                <a:t>The app gives wannabe influencers a place to make content, interact with followers, and get paid.</a:t>
              </a:r>
              <a:endParaRPr sz="3699"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256458" y="-47625"/>
              <a:ext cx="63216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latin typeface="Archivo Black"/>
                  <a:ea typeface="Archivo Black"/>
                  <a:cs typeface="Archivo Black"/>
                  <a:sym typeface="Archivo Black"/>
                </a:rPr>
                <a:t>Pros:</a:t>
              </a:r>
              <a:endParaRPr/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11324675" y="4285958"/>
            <a:ext cx="5141250" cy="4575605"/>
            <a:chOff x="0" y="-47625"/>
            <a:chExt cx="6855000" cy="6100806"/>
          </a:xfrm>
        </p:grpSpPr>
        <p:sp>
          <p:nvSpPr>
            <p:cNvPr id="170" name="Google Shape;170;p16"/>
            <p:cNvSpPr txBox="1"/>
            <p:nvPr/>
          </p:nvSpPr>
          <p:spPr>
            <a:xfrm>
              <a:off x="0" y="1448781"/>
              <a:ext cx="6855000" cy="46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27025" lvl="1" marL="53975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Char char="•"/>
              </a:pPr>
              <a:r>
                <a:rPr lang="en-US" sz="3399">
                  <a:latin typeface="Roboto"/>
                  <a:ea typeface="Roboto"/>
                  <a:cs typeface="Roboto"/>
                  <a:sym typeface="Roboto"/>
                </a:rPr>
                <a:t>The developer's privacy policy may specify how data is handled by the app in terms of privacy standards.</a:t>
              </a:r>
              <a:endParaRPr sz="2300"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89216" y="-47625"/>
              <a:ext cx="64233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latin typeface="Archivo Black"/>
                  <a:ea typeface="Archivo Black"/>
                  <a:cs typeface="Archivo Black"/>
                  <a:sym typeface="Archivo Black"/>
                </a:rPr>
                <a:t>Cons:</a:t>
              </a:r>
              <a:endParaRPr/>
            </a:p>
          </p:txBody>
        </p:sp>
      </p:grpSp>
      <p:cxnSp>
        <p:nvCxnSpPr>
          <p:cNvPr id="172" name="Google Shape;172;p16"/>
          <p:cNvCxnSpPr/>
          <p:nvPr/>
        </p:nvCxnSpPr>
        <p:spPr>
          <a:xfrm rot="-5400000">
            <a:off x="6714501" y="6596435"/>
            <a:ext cx="4626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73" name="Google Shape;173;p16"/>
          <p:cNvGrpSpPr/>
          <p:nvPr/>
        </p:nvGrpSpPr>
        <p:grpSpPr>
          <a:xfrm>
            <a:off x="13045684" y="9038082"/>
            <a:ext cx="2236013" cy="1956511"/>
            <a:chOff x="0" y="0"/>
            <a:chExt cx="812800" cy="711200"/>
          </a:xfrm>
        </p:grpSpPr>
        <p:sp>
          <p:nvSpPr>
            <p:cNvPr id="174" name="Google Shape;174;p1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75" name="Google Shape;175;p16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2378428" y="9038082"/>
            <a:ext cx="2236013" cy="1956511"/>
            <a:chOff x="0" y="0"/>
            <a:chExt cx="812800" cy="711200"/>
          </a:xfrm>
        </p:grpSpPr>
        <p:sp>
          <p:nvSpPr>
            <p:cNvPr id="177" name="Google Shape;177;p1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78" name="Google Shape;178;p16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49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7"/>
          <p:cNvGrpSpPr/>
          <p:nvPr/>
        </p:nvGrpSpPr>
        <p:grpSpPr>
          <a:xfrm>
            <a:off x="0" y="1835454"/>
            <a:ext cx="14787674" cy="7127528"/>
            <a:chOff x="0" y="-47625"/>
            <a:chExt cx="3680082" cy="1773767"/>
          </a:xfrm>
        </p:grpSpPr>
        <p:sp>
          <p:nvSpPr>
            <p:cNvPr id="184" name="Google Shape;184;p17"/>
            <p:cNvSpPr/>
            <p:nvPr/>
          </p:nvSpPr>
          <p:spPr>
            <a:xfrm>
              <a:off x="0" y="0"/>
              <a:ext cx="3680082" cy="1726142"/>
            </a:xfrm>
            <a:custGeom>
              <a:rect b="b" l="l" r="r" t="t"/>
              <a:pathLst>
                <a:path extrusionOk="0" h="1726142" w="3680082">
                  <a:moveTo>
                    <a:pt x="0" y="0"/>
                  </a:moveTo>
                  <a:lnTo>
                    <a:pt x="3680082" y="0"/>
                  </a:lnTo>
                  <a:lnTo>
                    <a:pt x="3680082" y="1726142"/>
                  </a:lnTo>
                  <a:lnTo>
                    <a:pt x="0" y="172614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85" name="Google Shape;185;p17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1028700" y="4044154"/>
            <a:ext cx="4292723" cy="3674166"/>
            <a:chOff x="0" y="-47625"/>
            <a:chExt cx="1005251" cy="860400"/>
          </a:xfrm>
        </p:grpSpPr>
        <p:sp>
          <p:nvSpPr>
            <p:cNvPr id="187" name="Google Shape;187;p17"/>
            <p:cNvSpPr/>
            <p:nvPr/>
          </p:nvSpPr>
          <p:spPr>
            <a:xfrm>
              <a:off x="0" y="0"/>
              <a:ext cx="1005251" cy="326837"/>
            </a:xfrm>
            <a:custGeom>
              <a:rect b="b" l="l" r="r" t="t"/>
              <a:pathLst>
                <a:path extrusionOk="0" h="326837" w="1005251">
                  <a:moveTo>
                    <a:pt x="0" y="0"/>
                  </a:moveTo>
                  <a:lnTo>
                    <a:pt x="1005251" y="0"/>
                  </a:lnTo>
                  <a:lnTo>
                    <a:pt x="1005251" y="326837"/>
                  </a:lnTo>
                  <a:lnTo>
                    <a:pt x="0" y="3268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571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8" name="Google Shape;188;p17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1028700" y="6757219"/>
            <a:ext cx="4292723" cy="3674166"/>
            <a:chOff x="0" y="-47625"/>
            <a:chExt cx="1005251" cy="860400"/>
          </a:xfrm>
        </p:grpSpPr>
        <p:sp>
          <p:nvSpPr>
            <p:cNvPr id="190" name="Google Shape;190;p17"/>
            <p:cNvSpPr/>
            <p:nvPr/>
          </p:nvSpPr>
          <p:spPr>
            <a:xfrm>
              <a:off x="0" y="0"/>
              <a:ext cx="1005251" cy="326837"/>
            </a:xfrm>
            <a:custGeom>
              <a:rect b="b" l="l" r="r" t="t"/>
              <a:pathLst>
                <a:path extrusionOk="0" h="326837" w="1005251">
                  <a:moveTo>
                    <a:pt x="0" y="0"/>
                  </a:moveTo>
                  <a:lnTo>
                    <a:pt x="1005251" y="0"/>
                  </a:lnTo>
                  <a:lnTo>
                    <a:pt x="1005251" y="326837"/>
                  </a:lnTo>
                  <a:lnTo>
                    <a:pt x="0" y="3268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571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1" name="Google Shape;191;p17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0" y="5071650"/>
            <a:ext cx="10642753" cy="3457345"/>
            <a:chOff x="0" y="-47625"/>
            <a:chExt cx="2648571" cy="860400"/>
          </a:xfrm>
        </p:grpSpPr>
        <p:sp>
          <p:nvSpPr>
            <p:cNvPr id="193" name="Google Shape;193;p17"/>
            <p:cNvSpPr/>
            <p:nvPr/>
          </p:nvSpPr>
          <p:spPr>
            <a:xfrm>
              <a:off x="0" y="0"/>
              <a:ext cx="2648571" cy="341864"/>
            </a:xfrm>
            <a:custGeom>
              <a:rect b="b" l="l" r="r" t="t"/>
              <a:pathLst>
                <a:path extrusionOk="0" h="341864" w="2648571">
                  <a:moveTo>
                    <a:pt x="0" y="0"/>
                  </a:moveTo>
                  <a:lnTo>
                    <a:pt x="2648571" y="0"/>
                  </a:lnTo>
                  <a:lnTo>
                    <a:pt x="2648571" y="341864"/>
                  </a:lnTo>
                  <a:lnTo>
                    <a:pt x="0" y="3418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94" name="Google Shape;194;p17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0" y="7937114"/>
            <a:ext cx="10642753" cy="3457345"/>
            <a:chOff x="0" y="-47625"/>
            <a:chExt cx="2648571" cy="860400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2648571" cy="341864"/>
            </a:xfrm>
            <a:custGeom>
              <a:rect b="b" l="l" r="r" t="t"/>
              <a:pathLst>
                <a:path extrusionOk="0" h="341864" w="2648571">
                  <a:moveTo>
                    <a:pt x="0" y="0"/>
                  </a:moveTo>
                  <a:lnTo>
                    <a:pt x="2648571" y="0"/>
                  </a:lnTo>
                  <a:lnTo>
                    <a:pt x="2648571" y="341864"/>
                  </a:lnTo>
                  <a:lnTo>
                    <a:pt x="0" y="3418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97" name="Google Shape;197;p17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7"/>
          <p:cNvSpPr txBox="1"/>
          <p:nvPr/>
        </p:nvSpPr>
        <p:spPr>
          <a:xfrm>
            <a:off x="1028700" y="2179849"/>
            <a:ext cx="102855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43">
                <a:solidFill>
                  <a:srgbClr val="242424"/>
                </a:solidFill>
                <a:latin typeface="Archivo Black"/>
                <a:ea typeface="Archivo Black"/>
                <a:cs typeface="Archivo Black"/>
                <a:sym typeface="Archivo Black"/>
              </a:rPr>
              <a:t>Suggestions for Improvement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1207971" y="4631018"/>
            <a:ext cx="3934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7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3">
                <a:latin typeface="Archivo Black"/>
                <a:ea typeface="Archivo Black"/>
                <a:cs typeface="Archivo Black"/>
                <a:sym typeface="Archivo Black"/>
              </a:rPr>
              <a:t>Privacy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1207971" y="7115482"/>
            <a:ext cx="3934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7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3">
                <a:latin typeface="Archivo Black"/>
                <a:ea typeface="Archivo Black"/>
                <a:cs typeface="Archivo Black"/>
                <a:sym typeface="Archivo Black"/>
              </a:rPr>
              <a:t>Feature Expansion: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1028700" y="5413652"/>
            <a:ext cx="93771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order to guarantee that user data is handled safely, the app should enhance its privacy policies.</a:t>
            </a:r>
            <a:endParaRPr sz="1700"/>
          </a:p>
        </p:txBody>
      </p:sp>
      <p:sp>
        <p:nvSpPr>
          <p:cNvPr id="202" name="Google Shape;202;p17"/>
          <p:cNvSpPr txBox="1"/>
          <p:nvPr/>
        </p:nvSpPr>
        <p:spPr>
          <a:xfrm>
            <a:off x="1028700" y="8279116"/>
            <a:ext cx="93771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support community growth and content production, the app could add new features.</a:t>
            </a:r>
            <a:endParaRPr sz="1700"/>
          </a:p>
        </p:txBody>
      </p:sp>
      <p:grpSp>
        <p:nvGrpSpPr>
          <p:cNvPr id="203" name="Google Shape;203;p17"/>
          <p:cNvGrpSpPr/>
          <p:nvPr/>
        </p:nvGrpSpPr>
        <p:grpSpPr>
          <a:xfrm>
            <a:off x="13612940" y="-19111"/>
            <a:ext cx="4675050" cy="3613275"/>
            <a:chOff x="0" y="-25482"/>
            <a:chExt cx="6233400" cy="4817700"/>
          </a:xfrm>
        </p:grpSpPr>
        <p:grpSp>
          <p:nvGrpSpPr>
            <p:cNvPr id="204" name="Google Shape;204;p17"/>
            <p:cNvGrpSpPr/>
            <p:nvPr/>
          </p:nvGrpSpPr>
          <p:grpSpPr>
            <a:xfrm>
              <a:off x="303072" y="1048667"/>
              <a:ext cx="1818965" cy="1591594"/>
              <a:chOff x="0" y="0"/>
              <a:chExt cx="812800" cy="711200"/>
            </a:xfrm>
          </p:grpSpPr>
          <p:sp>
            <p:nvSpPr>
              <p:cNvPr id="205" name="Google Shape;205;p17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06" name="Google Shape;206;p17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17"/>
            <p:cNvGrpSpPr/>
            <p:nvPr/>
          </p:nvGrpSpPr>
          <p:grpSpPr>
            <a:xfrm>
              <a:off x="2122046" y="1048667"/>
              <a:ext cx="1818965" cy="1591594"/>
              <a:chOff x="0" y="0"/>
              <a:chExt cx="812800" cy="711200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209" name="Google Shape;209;p17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17"/>
            <p:cNvGrpSpPr/>
            <p:nvPr/>
          </p:nvGrpSpPr>
          <p:grpSpPr>
            <a:xfrm>
              <a:off x="1212559" y="2640269"/>
              <a:ext cx="1818965" cy="1591594"/>
              <a:chOff x="0" y="0"/>
              <a:chExt cx="812800" cy="711200"/>
            </a:xfrm>
          </p:grpSpPr>
          <p:sp>
            <p:nvSpPr>
              <p:cNvPr id="211" name="Google Shape;211;p17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12" name="Google Shape;212;p17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>
              <a:off x="3031533" y="2640269"/>
              <a:ext cx="1818965" cy="1591594"/>
              <a:chOff x="0" y="0"/>
              <a:chExt cx="812800" cy="7112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15" name="Google Shape;215;p17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17"/>
            <p:cNvGrpSpPr/>
            <p:nvPr/>
          </p:nvGrpSpPr>
          <p:grpSpPr>
            <a:xfrm>
              <a:off x="3941021" y="1048667"/>
              <a:ext cx="1818965" cy="1591594"/>
              <a:chOff x="0" y="0"/>
              <a:chExt cx="812800" cy="711200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18" name="Google Shape;218;p17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19" name="Google Shape;219;p17"/>
            <p:cNvCxnSpPr/>
            <p:nvPr/>
          </p:nvCxnSpPr>
          <p:spPr>
            <a:xfrm>
              <a:off x="0" y="4766818"/>
              <a:ext cx="6233400" cy="0"/>
            </a:xfrm>
            <a:prstGeom prst="straightConnector1">
              <a:avLst/>
            </a:prstGeom>
            <a:noFill/>
            <a:ln cap="flat" cmpd="sng" w="508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cxnSp>
          <p:nvCxnSpPr>
            <p:cNvPr id="220" name="Google Shape;220;p17"/>
            <p:cNvCxnSpPr/>
            <p:nvPr/>
          </p:nvCxnSpPr>
          <p:spPr>
            <a:xfrm rot="-5400000">
              <a:off x="-2383450" y="2383368"/>
              <a:ext cx="4817700" cy="0"/>
            </a:xfrm>
            <a:prstGeom prst="straightConnector1">
              <a:avLst/>
            </a:prstGeom>
            <a:noFill/>
            <a:ln cap="flat" cmpd="sng" w="508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/>
        </p:nvSpPr>
        <p:spPr>
          <a:xfrm>
            <a:off x="943147" y="639082"/>
            <a:ext cx="16244079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DOWNLOAD THIS PRESENTATION AS </a:t>
            </a:r>
            <a:endParaRPr/>
          </a:p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 POWERPOINT TEMPLATE IN 3 STEPS</a:t>
            </a:r>
            <a:endParaRPr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10472" y="11782"/>
            <a:ext cx="18277646" cy="3085741"/>
            <a:chOff x="0" y="0"/>
            <a:chExt cx="4813834" cy="812700"/>
          </a:xfrm>
        </p:grpSpPr>
        <p:sp>
          <p:nvSpPr>
            <p:cNvPr id="227" name="Google Shape;227;p18"/>
            <p:cNvSpPr/>
            <p:nvPr/>
          </p:nvSpPr>
          <p:spPr>
            <a:xfrm>
              <a:off x="0" y="0"/>
              <a:ext cx="4813834" cy="766933"/>
            </a:xfrm>
            <a:custGeom>
              <a:rect b="b" l="l" r="r" t="t"/>
              <a:pathLst>
                <a:path extrusionOk="0" h="766933" w="4813834">
                  <a:moveTo>
                    <a:pt x="0" y="0"/>
                  </a:moveTo>
                  <a:lnTo>
                    <a:pt x="4813834" y="0"/>
                  </a:lnTo>
                  <a:lnTo>
                    <a:pt x="4813834" y="766933"/>
                  </a:lnTo>
                  <a:lnTo>
                    <a:pt x="0" y="7669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8" name="Google Shape;228;p18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9" name="Google Shape;2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50" y="2912625"/>
            <a:ext cx="18277649" cy="7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9"/>
          <p:cNvGrpSpPr/>
          <p:nvPr/>
        </p:nvGrpSpPr>
        <p:grpSpPr>
          <a:xfrm rot="-1755808">
            <a:off x="-5013165" y="-4273439"/>
            <a:ext cx="22715268" cy="9723307"/>
            <a:chOff x="0" y="-57150"/>
            <a:chExt cx="5982662" cy="2560888"/>
          </a:xfrm>
        </p:grpSpPr>
        <p:sp>
          <p:nvSpPr>
            <p:cNvPr id="235" name="Google Shape;235;p19"/>
            <p:cNvSpPr/>
            <p:nvPr/>
          </p:nvSpPr>
          <p:spPr>
            <a:xfrm>
              <a:off x="0" y="0"/>
              <a:ext cx="5982662" cy="2503738"/>
            </a:xfrm>
            <a:custGeom>
              <a:rect b="b" l="l" r="r" t="t"/>
              <a:pathLst>
                <a:path extrusionOk="0" h="2503738" w="5982662">
                  <a:moveTo>
                    <a:pt x="0" y="0"/>
                  </a:moveTo>
                  <a:lnTo>
                    <a:pt x="5982662" y="0"/>
                  </a:lnTo>
                  <a:lnTo>
                    <a:pt x="5982662" y="2503738"/>
                  </a:lnTo>
                  <a:lnTo>
                    <a:pt x="0" y="2503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6" name="Google Shape;236;p1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9"/>
          <p:cNvSpPr txBox="1"/>
          <p:nvPr/>
        </p:nvSpPr>
        <p:spPr>
          <a:xfrm>
            <a:off x="1028700" y="1019175"/>
            <a:ext cx="10393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Archivo Black"/>
                <a:ea typeface="Archivo Black"/>
                <a:cs typeface="Archivo Black"/>
                <a:sym typeface="Archivo Black"/>
              </a:rPr>
              <a:t>Conclusion: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514275" y="3429009"/>
            <a:ext cx="92835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Roboto"/>
                <a:ea typeface="Roboto"/>
                <a:cs typeface="Roboto"/>
                <a:sym typeface="Roboto"/>
              </a:rPr>
              <a:t>Hypergro presents a favorable opportunity for prospective influencers by providing a wide range of functionalities to facilitate content creation, community engagement, and revenue generation. With a few modifications especially in privacy policies, it may grow even more powerful as a tool for social media influencers.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12317561" y="5798421"/>
            <a:ext cx="6860597" cy="4582931"/>
            <a:chOff x="0" y="0"/>
            <a:chExt cx="9147463" cy="6110574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494719" y="577801"/>
              <a:ext cx="2884248" cy="2523717"/>
              <a:chOff x="0" y="0"/>
              <a:chExt cx="812800" cy="711200"/>
            </a:xfrm>
          </p:grpSpPr>
          <p:sp>
            <p:nvSpPr>
              <p:cNvPr id="241" name="Google Shape;241;p1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42" name="Google Shape;242;p19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19"/>
            <p:cNvGrpSpPr/>
            <p:nvPr/>
          </p:nvGrpSpPr>
          <p:grpSpPr>
            <a:xfrm>
              <a:off x="3378967" y="577801"/>
              <a:ext cx="2884248" cy="2523717"/>
              <a:chOff x="0" y="0"/>
              <a:chExt cx="812800" cy="711200"/>
            </a:xfrm>
          </p:grpSpPr>
          <p:sp>
            <p:nvSpPr>
              <p:cNvPr id="244" name="Google Shape;244;p1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245" name="Google Shape;245;p19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19"/>
            <p:cNvGrpSpPr/>
            <p:nvPr/>
          </p:nvGrpSpPr>
          <p:grpSpPr>
            <a:xfrm>
              <a:off x="1936843" y="3101518"/>
              <a:ext cx="2884248" cy="2523717"/>
              <a:chOff x="0" y="0"/>
              <a:chExt cx="812800" cy="711200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48" name="Google Shape;248;p19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19"/>
            <p:cNvGrpSpPr/>
            <p:nvPr/>
          </p:nvGrpSpPr>
          <p:grpSpPr>
            <a:xfrm>
              <a:off x="4821091" y="3101518"/>
              <a:ext cx="2884248" cy="2523717"/>
              <a:chOff x="0" y="0"/>
              <a:chExt cx="812800" cy="7112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51" name="Google Shape;251;p19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19"/>
            <p:cNvGrpSpPr/>
            <p:nvPr/>
          </p:nvGrpSpPr>
          <p:grpSpPr>
            <a:xfrm>
              <a:off x="6263215" y="577801"/>
              <a:ext cx="2884248" cy="2523717"/>
              <a:chOff x="0" y="0"/>
              <a:chExt cx="812800" cy="711200"/>
            </a:xfrm>
          </p:grpSpPr>
          <p:sp>
            <p:nvSpPr>
              <p:cNvPr id="253" name="Google Shape;253;p1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54" name="Google Shape;254;p19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55" name="Google Shape;255;p19"/>
            <p:cNvCxnSpPr/>
            <p:nvPr/>
          </p:nvCxnSpPr>
          <p:spPr>
            <a:xfrm>
              <a:off x="0" y="0"/>
              <a:ext cx="7960586" cy="0"/>
            </a:xfrm>
            <a:prstGeom prst="straightConnector1">
              <a:avLst/>
            </a:prstGeom>
            <a:noFill/>
            <a:ln cap="flat" cmpd="sng" w="604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cxnSp>
          <p:nvCxnSpPr>
            <p:cNvPr id="256" name="Google Shape;256;p19"/>
            <p:cNvCxnSpPr/>
            <p:nvPr/>
          </p:nvCxnSpPr>
          <p:spPr>
            <a:xfrm rot="-5400000">
              <a:off x="-3007215" y="3071311"/>
              <a:ext cx="6078527" cy="0"/>
            </a:xfrm>
            <a:prstGeom prst="straightConnector1">
              <a:avLst/>
            </a:prstGeom>
            <a:noFill/>
            <a:ln cap="flat" cmpd="sng" w="604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</p:grpSp>
      <p:cxnSp>
        <p:nvCxnSpPr>
          <p:cNvPr id="257" name="Google Shape;257;p19"/>
          <p:cNvCxnSpPr/>
          <p:nvPr/>
        </p:nvCxnSpPr>
        <p:spPr>
          <a:xfrm>
            <a:off x="0" y="2721371"/>
            <a:ext cx="10312052" cy="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0"/>
          <p:cNvGrpSpPr/>
          <p:nvPr/>
        </p:nvGrpSpPr>
        <p:grpSpPr>
          <a:xfrm>
            <a:off x="0" y="-216991"/>
            <a:ext cx="9144000" cy="10503991"/>
            <a:chOff x="0" y="-57150"/>
            <a:chExt cx="2408296" cy="2766483"/>
          </a:xfrm>
        </p:grpSpPr>
        <p:sp>
          <p:nvSpPr>
            <p:cNvPr id="263" name="Google Shape;263;p20"/>
            <p:cNvSpPr/>
            <p:nvPr/>
          </p:nvSpPr>
          <p:spPr>
            <a:xfrm>
              <a:off x="0" y="0"/>
              <a:ext cx="2408296" cy="2709333"/>
            </a:xfrm>
            <a:custGeom>
              <a:rect b="b" l="l" r="r" t="t"/>
              <a:pathLst>
                <a:path extrusionOk="0"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264" name="Google Shape;264;p2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20"/>
          <p:cNvSpPr txBox="1"/>
          <p:nvPr/>
        </p:nvSpPr>
        <p:spPr>
          <a:xfrm>
            <a:off x="3729073" y="3619500"/>
            <a:ext cx="10829854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5703818" y="5366288"/>
            <a:ext cx="68805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Roboto"/>
                <a:ea typeface="Roboto"/>
                <a:cs typeface="Roboto"/>
                <a:sym typeface="Roboto"/>
              </a:rPr>
              <a:t>Feel Free to contact at mdshadab1107@gmail.com</a:t>
            </a:r>
            <a:endParaRPr/>
          </a:p>
        </p:txBody>
      </p:sp>
      <p:grpSp>
        <p:nvGrpSpPr>
          <p:cNvPr id="267" name="Google Shape;267;p20"/>
          <p:cNvGrpSpPr/>
          <p:nvPr/>
        </p:nvGrpSpPr>
        <p:grpSpPr>
          <a:xfrm>
            <a:off x="4227115" y="2567901"/>
            <a:ext cx="9833770" cy="4663958"/>
            <a:chOff x="0" y="-1"/>
            <a:chExt cx="13111694" cy="6218612"/>
          </a:xfrm>
        </p:grpSpPr>
        <p:cxnSp>
          <p:nvCxnSpPr>
            <p:cNvPr id="268" name="Google Shape;268;p20"/>
            <p:cNvCxnSpPr/>
            <p:nvPr/>
          </p:nvCxnSpPr>
          <p:spPr>
            <a:xfrm>
              <a:off x="0" y="6218611"/>
              <a:ext cx="13111694" cy="0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cxnSp>
          <p:nvCxnSpPr>
            <p:cNvPr id="269" name="Google Shape;269;p20"/>
            <p:cNvCxnSpPr/>
            <p:nvPr/>
          </p:nvCxnSpPr>
          <p:spPr>
            <a:xfrm rot="10800000">
              <a:off x="0" y="0"/>
              <a:ext cx="13111694" cy="0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5400000">
              <a:off x="9976988" y="3134705"/>
              <a:ext cx="6167811" cy="0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-5400000">
              <a:off x="-3033105" y="3083905"/>
              <a:ext cx="6167811" cy="0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