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Old Standard TT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58DDA2-FC82-45CA-A8B3-1A3996A6EBD9}">
  <a:tblStyle styleId="{BD58DDA2-FC82-45CA-A8B3-1A3996A6EBD9}" styleName="Table_0">
    <a:wholeTbl>
      <a:tcTxStyle b="off" i="off">
        <a:font>
          <a:latin typeface="Arial"/>
          <a:ea typeface="Arial"/>
          <a:cs typeface="Arial"/>
        </a:font>
        <a:srgbClr val="E91D63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CED"/>
          </a:solidFill>
        </a:fill>
      </a:tcStyle>
    </a:wholeTbl>
    <a:band1H>
      <a:tcTxStyle/>
      <a:tcStyle>
        <a:fill>
          <a:solidFill>
            <a:srgbClr val="D1D6DA"/>
          </a:solidFill>
        </a:fill>
      </a:tcStyle>
    </a:band1H>
    <a:band2H>
      <a:tcTxStyle/>
    </a:band2H>
    <a:band1V>
      <a:tcTxStyle/>
      <a:tcStyle>
        <a:fill>
          <a:solidFill>
            <a:srgbClr val="D1D6D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607D8B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607D8B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607D8B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607D8B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7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2b1f5332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2b1f5332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0265ce94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0265ce94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2b1f533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2b1f533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0265ce94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0265ce94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0265ce94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0265ce94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162721b9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162721b9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162721b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162721b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162721b9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162721b9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0265ce94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0265ce94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157c7c2da_1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157c7c2da_1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0265ce94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0265ce94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0265ce94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0265ce94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0265ce94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0265ce94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2b1f5332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2b1f5332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2b1f533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2b1f533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2b1f533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2b1f533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1aae223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1aae223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rileypredum/Kickstarter-Campaign-Success-Prediction/blob/master/kickstarter.ipynb" TargetMode="External"/><Relationship Id="rId4" Type="http://schemas.openxmlformats.org/officeDocument/2006/relationships/hyperlink" Target="https://towardsdatascience.com/kickstarter-projects-walk-through-simple-data-exploration-in-python-c2302a997789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lt1"/>
                </a:solidFill>
              </a:rPr>
              <a:t>Kickstarter Success Prediction</a:t>
            </a:r>
            <a:endParaRPr sz="47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Neeharika Yeluri - 016680508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Bhavana Gangula - 016003416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Mohamed Shafeeq Usman </a:t>
            </a:r>
            <a:r>
              <a:rPr b="1" lang="en" sz="1500"/>
              <a:t>- 015232529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Feature engineering involves preprocessing the Kickstarter dataset by dropping unnecessary columns.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The pipeline creates several binary columns indicating the success of the campaign, whether it was based in the US or UK, whether it was launched on a Tuesday, whether the deadline was on a weekend day, and whether it was based in one of the top 15 countries.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After preprocessing the data, the next step is feature selection to identify the most relevant features for predicting the success or failure of a Kickstarter campaign.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❏"/>
            </a:pPr>
            <a:r>
              <a:rPr lang="en" sz="1500"/>
              <a:t>The top 25 features selected by RFE are then used to subset the training and testing sets for model training and evaluation.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Column Analysis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7550"/>
            <a:ext cx="4151051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250" y="1618100"/>
            <a:ext cx="4376451" cy="28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1143000" y="4528025"/>
            <a:ext cx="20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Title Word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cloud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5593000" y="4528025"/>
            <a:ext cx="34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Description Wordcloud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5420850" y="605125"/>
            <a:ext cx="37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5584725" y="806825"/>
            <a:ext cx="35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5" y="211215"/>
            <a:ext cx="4194400" cy="47210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4572000" y="152400"/>
            <a:ext cx="4263300" cy="4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Impact of features on model output using SHAP values.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Launch_to_deadline_days, launch_to_state_change_days, title_wordcount, spotlight etc have larger impact whether startup will be success or not.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Based on plot, we can get few insights such as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Positive impact </a:t>
            </a: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features 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based on feature value - launch_to_deadline_days(low), launch_to_state_change_days(high), title word count(low), spotlight(high), usd_pledged(high)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Old Standard TT"/>
              <a:buChar char="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Negative impact features - title word count(high), name_len(low), launch_to_state_change_days(low)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No impact - deadline_month, deadline_day, blurb_len.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1872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717000"/>
            <a:ext cx="8520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Initial Modelling: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List of classification algorithms used: Logistic Regression, XGBoost, SVC, Random Forest, Decision Tree, KNN.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Models were trained on the preprocessed data without any feature selection.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Feature Extraction with RFE: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RFE is a feature selection method that recursively removes features and builds models on the remaining features until the desired number of features is reached.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Recursive Feature Elimination (RFE) technique to extract the most relevant features from the dataset.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Re-trained the same models on the dataset obtained after feature extraction.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Cross Validation with Hyperparameter Tuning: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5-fold cross-validation to evaluate the performance of each model.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Best hyperparameters identified using GridSearchCV were used for each model during cross-validation.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27515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058225"/>
            <a:ext cx="3389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Initial Modelling: </a:t>
            </a:r>
            <a:endParaRPr sz="19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Top performing models are XGBoost (99.25%), Decision Tree (98.55%) and Random Forest (97.54%).</a:t>
            </a:r>
            <a:endParaRPr sz="15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Post RFE: </a:t>
            </a:r>
            <a:endParaRPr sz="19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Top Performing Models are Logistic Regression (99.43%) and XGBoost (99.22%). 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Other models increased accuracy from ~85% to ~98%.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375" y="756750"/>
            <a:ext cx="5343951" cy="20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9375" y="2886075"/>
            <a:ext cx="5343949" cy="2054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110725" y="1709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Contd. 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238600" y="924925"/>
            <a:ext cx="3754800" cy="31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Post Cross Validation: 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XGBoost generated the highest </a:t>
            </a:r>
            <a:r>
              <a:rPr lang="en" sz="1500"/>
              <a:t>accuracy(99.49%), followed by Decision Tree (99.22%).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Best hyperparameters for XGBoost are ‘learning_rate’: 0.1, ‘max_depth’: 5 and ‘n_estimators’: 500. 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Best hyperparameters for Decision Tree are 'max_depth': 5 and 'min_samples_leaf': 10. 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Rest of the models performed low than previous results.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1443" r="4809" t="0"/>
          <a:stretch/>
        </p:blipFill>
        <p:spPr>
          <a:xfrm>
            <a:off x="4572000" y="308300"/>
            <a:ext cx="4332900" cy="294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625" y="3321850"/>
            <a:ext cx="4918301" cy="15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The highest accuracy achieved was 99.49% by XGBoost with cross validation and hyperparameter tuning. 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Models were fitting well with feature selected data through RFE with accuracies ranging around 98% and 99%. 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Few models performed </a:t>
            </a:r>
            <a:r>
              <a:rPr lang="en" sz="1500"/>
              <a:t>comparatively</a:t>
            </a:r>
            <a:r>
              <a:rPr lang="en" sz="1500"/>
              <a:t> low in cross validation technique. 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❏"/>
            </a:pPr>
            <a:r>
              <a:rPr lang="en" sz="1500"/>
              <a:t>It was also analyzed that the cross validation step took longer processing times than the rest modelling techniques. 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https://github.com/rileypredum/Kickstarter-Campaign-Success-Prediction/blob/master/kickstarter.ipynb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https://towardsdatascience.com/kickstarter-projects-walk-through-simple-data-exploration-in-python-c2302a997789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01417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00"/>
              <a:t>THANK YOU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➢"/>
            </a:pPr>
            <a:r>
              <a:rPr lang="en" sz="1500">
                <a:solidFill>
                  <a:srgbClr val="374151"/>
                </a:solidFill>
              </a:rPr>
              <a:t>What is Kickstarter?	</a:t>
            </a:r>
            <a:endParaRPr sz="1500">
              <a:solidFill>
                <a:srgbClr val="374151"/>
              </a:solidFill>
            </a:endParaRPr>
          </a:p>
          <a:p>
            <a:pPr indent="-323850" lvl="0" marL="914400" rtl="0" algn="l"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500"/>
              <a:buChar char="➢"/>
            </a:pPr>
            <a:r>
              <a:rPr lang="en" sz="1500">
                <a:solidFill>
                  <a:srgbClr val="374151"/>
                </a:solidFill>
              </a:rPr>
              <a:t>Kickstarter is a popular online platform for raising funds for innovative projects and ideas.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➢"/>
            </a:pPr>
            <a:r>
              <a:rPr lang="en" sz="1500">
                <a:solidFill>
                  <a:srgbClr val="374151"/>
                </a:solidFill>
              </a:rPr>
              <a:t>How does it work? </a:t>
            </a:r>
            <a:endParaRPr sz="1500">
              <a:solidFill>
                <a:srgbClr val="374151"/>
              </a:solidFill>
            </a:endParaRPr>
          </a:p>
          <a:p>
            <a:pPr indent="-323850" lvl="0" marL="914400" rtl="0" algn="l"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500"/>
              <a:buChar char="➢"/>
            </a:pPr>
            <a:r>
              <a:rPr lang="en" sz="1500">
                <a:solidFill>
                  <a:srgbClr val="374151"/>
                </a:solidFill>
              </a:rPr>
              <a:t>People make a pledge to support a project, you don't pay anything unless the project meets it funding goal by its deadline. Backers receive rewards based on their pledged amount.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➢"/>
            </a:pPr>
            <a:r>
              <a:rPr lang="en" sz="1500">
                <a:solidFill>
                  <a:srgbClr val="374151"/>
                </a:solidFill>
              </a:rPr>
              <a:t>The dataset contains information on over 20,000 Kickstarter campaigns, including their name, description, target, type, location, length, and backers.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➢"/>
            </a:pPr>
            <a:r>
              <a:rPr lang="en" sz="1500">
                <a:solidFill>
                  <a:srgbClr val="374151"/>
                </a:solidFill>
              </a:rPr>
              <a:t>The dataset contains 20632 rows and 68 columns. There are 39 numerical features and 29 categorical features present in the dataset with no duplicate or null values.</a:t>
            </a:r>
            <a:endParaRPr sz="15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Kickstarter's "all or nothing" fundraising strategy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rgbClr val="374151"/>
                </a:solidFill>
              </a:rPr>
              <a:t>The data can be explored to identify factors that contribute to campaign success, such as project type, campaign duration, and marketing tactics.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rgbClr val="374151"/>
                </a:solidFill>
              </a:rPr>
              <a:t>Understanding these success factors can help creators improve their chances of achieving their fundraising goals and bringing their projects to life.</a:t>
            </a:r>
            <a:endParaRPr sz="15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688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D</a:t>
            </a:r>
            <a:r>
              <a:rPr lang="en" sz="1500"/>
              <a:t>eveloping a machine learning model that can predict the success of a Kickstarter project with high accuracy.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The ability to accurately predict Kickstarter success can also be valuable to investors and backers, as it can help them identify promising projects and allocate their resources more efficiently.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To understand the data by visual means to identify how the variables are related to the Success/Failure of the projects.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Our aim is to employ different methods to generate various samples of data. And explore techniques to experiment with to provide best possible prediction. 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❏"/>
            </a:pPr>
            <a:r>
              <a:rPr lang="en" sz="1500"/>
              <a:t>Also, analyze </a:t>
            </a:r>
            <a:r>
              <a:rPr lang="en" sz="1500"/>
              <a:t>from</a:t>
            </a:r>
            <a:r>
              <a:rPr lang="en" sz="1500"/>
              <a:t> post </a:t>
            </a:r>
            <a:r>
              <a:rPr lang="en" sz="1500"/>
              <a:t>processing  using SHAP to know how each feature has impact on whether the process leads to success or failure for a project.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42603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Data Preprocessing - NaNs, duplicates and </a:t>
            </a:r>
            <a:r>
              <a:rPr lang="en" sz="1500"/>
              <a:t>Irrelevant columns removed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New data columns are created such as totals days from launch to deadline, date and month of launch date, etc.,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Trained 6 different models to perform model validation and compare on evaluation metrics such as Precision, Recall, and F1 score,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❏"/>
            </a:pPr>
            <a:r>
              <a:rPr lang="en" sz="1500"/>
              <a:t>Post processing include, using SHAP to understand impact of features on scale and direction of impact(positive or negative).</a:t>
            </a:r>
            <a:endParaRPr sz="15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725" y="975625"/>
            <a:ext cx="3581150" cy="38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2016500" y="3085075"/>
            <a:ext cx="5550300" cy="13101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465B6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3688041" y="2133644"/>
            <a:ext cx="1914000" cy="806700"/>
          </a:xfrm>
          <a:prstGeom prst="rect">
            <a:avLst/>
          </a:prstGeom>
          <a:noFill/>
          <a:ln cap="flat" cmpd="sng" w="76200">
            <a:solidFill>
              <a:srgbClr val="B3B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2016500" y="996450"/>
            <a:ext cx="5550300" cy="2010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465B6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2892050" y="1181450"/>
            <a:ext cx="3799200" cy="846600"/>
          </a:xfrm>
          <a:prstGeom prst="rect">
            <a:avLst/>
          </a:prstGeom>
          <a:noFill/>
          <a:ln cap="flat" cmpd="sng" w="76200">
            <a:solidFill>
              <a:srgbClr val="B3B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05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Framework</a:t>
            </a:r>
            <a:endParaRPr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2959130" y="1255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{BD58DDA2-FC82-45CA-A8B3-1A3996A6EBD9}</a:tableStyleId>
              </a:tblPr>
              <a:tblGrid>
                <a:gridCol w="1041975"/>
                <a:gridCol w="891075"/>
                <a:gridCol w="981125"/>
                <a:gridCol w="817825"/>
              </a:tblGrid>
              <a:tr h="2770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none" cap="none" strike="noStrike"/>
                        <a:t>Data Preprocessing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5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13131"/>
                          </a:solidFill>
                        </a:rPr>
                        <a:t>Duplicates &amp; NaNs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313131"/>
                          </a:solidFill>
                        </a:rPr>
                        <a:t>EDA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313131"/>
                          </a:solidFill>
                        </a:rPr>
                        <a:t>Feature Engineering</a:t>
                      </a:r>
                      <a:endParaRPr sz="1050">
                        <a:solidFill>
                          <a:srgbClr val="31313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313131"/>
                          </a:solidFill>
                        </a:rPr>
                        <a:t>RFE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96" name="Google Shape;96;p18"/>
          <p:cNvGraphicFramePr/>
          <p:nvPr/>
        </p:nvGraphicFramePr>
        <p:xfrm>
          <a:off x="3745504" y="21835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{BD58DDA2-FC82-45CA-A8B3-1A3996A6EBD9}</a:tableStyleId>
              </a:tblPr>
              <a:tblGrid>
                <a:gridCol w="1799100"/>
              </a:tblGrid>
              <a:tr h="44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Cross Validation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7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313131"/>
                          </a:solidFill>
                        </a:rPr>
                        <a:t>GridSearchCV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97" name="Google Shape;97;p18"/>
          <p:cNvSpPr/>
          <p:nvPr/>
        </p:nvSpPr>
        <p:spPr>
          <a:xfrm>
            <a:off x="4070170" y="3185086"/>
            <a:ext cx="1509900" cy="425400"/>
          </a:xfrm>
          <a:prstGeom prst="ellipse">
            <a:avLst/>
          </a:prstGeom>
          <a:solidFill>
            <a:srgbClr val="607D8B"/>
          </a:solidFill>
          <a:ln cap="flat" cmpd="sng" w="25400">
            <a:solidFill>
              <a:srgbClr val="465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Training</a:t>
            </a:r>
            <a:endParaRPr/>
          </a:p>
        </p:txBody>
      </p:sp>
      <p:cxnSp>
        <p:nvCxnSpPr>
          <p:cNvPr id="98" name="Google Shape;98;p18"/>
          <p:cNvCxnSpPr>
            <a:stCxn id="97" idx="4"/>
            <a:endCxn id="99" idx="0"/>
          </p:cNvCxnSpPr>
          <p:nvPr/>
        </p:nvCxnSpPr>
        <p:spPr>
          <a:xfrm flipH="1">
            <a:off x="2477320" y="3610486"/>
            <a:ext cx="2347800" cy="281700"/>
          </a:xfrm>
          <a:prstGeom prst="straightConnector1">
            <a:avLst/>
          </a:prstGeom>
          <a:noFill/>
          <a:ln cap="flat" cmpd="sng" w="9525">
            <a:solidFill>
              <a:srgbClr val="5B7A8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" name="Google Shape;100;p18"/>
          <p:cNvCxnSpPr>
            <a:stCxn id="97" idx="4"/>
            <a:endCxn id="101" idx="0"/>
          </p:cNvCxnSpPr>
          <p:nvPr/>
        </p:nvCxnSpPr>
        <p:spPr>
          <a:xfrm flipH="1">
            <a:off x="4505920" y="3610486"/>
            <a:ext cx="319200" cy="281700"/>
          </a:xfrm>
          <a:prstGeom prst="straightConnector1">
            <a:avLst/>
          </a:prstGeom>
          <a:noFill/>
          <a:ln cap="flat" cmpd="sng" w="9525">
            <a:solidFill>
              <a:srgbClr val="5B7A8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p18"/>
          <p:cNvCxnSpPr>
            <a:stCxn id="97" idx="4"/>
            <a:endCxn id="103" idx="0"/>
          </p:cNvCxnSpPr>
          <p:nvPr/>
        </p:nvCxnSpPr>
        <p:spPr>
          <a:xfrm>
            <a:off x="4825120" y="3610486"/>
            <a:ext cx="614100" cy="281700"/>
          </a:xfrm>
          <a:prstGeom prst="straightConnector1">
            <a:avLst/>
          </a:prstGeom>
          <a:noFill/>
          <a:ln cap="flat" cmpd="sng" w="9525">
            <a:solidFill>
              <a:srgbClr val="5B7A8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p18"/>
          <p:cNvSpPr/>
          <p:nvPr/>
        </p:nvSpPr>
        <p:spPr>
          <a:xfrm>
            <a:off x="2094629" y="3892289"/>
            <a:ext cx="765600" cy="299100"/>
          </a:xfrm>
          <a:prstGeom prst="roundRect">
            <a:avLst>
              <a:gd fmla="val 16667" name="adj"/>
            </a:avLst>
          </a:prstGeom>
          <a:solidFill>
            <a:srgbClr val="607D8B"/>
          </a:solidFill>
          <a:ln cap="flat" cmpd="sng" w="25400">
            <a:solidFill>
              <a:srgbClr val="465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Logistic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012253" y="3892300"/>
            <a:ext cx="987600" cy="299100"/>
          </a:xfrm>
          <a:prstGeom prst="roundRect">
            <a:avLst>
              <a:gd fmla="val 16667" name="adj"/>
            </a:avLst>
          </a:prstGeom>
          <a:solidFill>
            <a:srgbClr val="607D8B"/>
          </a:solidFill>
          <a:ln cap="flat" cmpd="sng" w="25400">
            <a:solidFill>
              <a:srgbClr val="465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</a:rPr>
              <a:t>Decision Tree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5056567" y="3892282"/>
            <a:ext cx="765600" cy="299100"/>
          </a:xfrm>
          <a:prstGeom prst="roundRect">
            <a:avLst>
              <a:gd fmla="val 16667" name="adj"/>
            </a:avLst>
          </a:prstGeom>
          <a:solidFill>
            <a:srgbClr val="607D8B"/>
          </a:solidFill>
          <a:ln cap="flat" cmpd="sng" w="25400">
            <a:solidFill>
              <a:srgbClr val="465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</a:rPr>
              <a:t>Random Forest</a:t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8"/>
          <p:cNvCxnSpPr>
            <a:stCxn id="97" idx="4"/>
            <a:endCxn id="105" idx="0"/>
          </p:cNvCxnSpPr>
          <p:nvPr/>
        </p:nvCxnSpPr>
        <p:spPr>
          <a:xfrm>
            <a:off x="4825120" y="3610486"/>
            <a:ext cx="1725600" cy="281700"/>
          </a:xfrm>
          <a:prstGeom prst="straightConnector1">
            <a:avLst/>
          </a:prstGeom>
          <a:noFill/>
          <a:ln cap="flat" cmpd="sng" w="9525">
            <a:solidFill>
              <a:srgbClr val="5B7A8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" name="Google Shape;105;p18"/>
          <p:cNvSpPr/>
          <p:nvPr/>
        </p:nvSpPr>
        <p:spPr>
          <a:xfrm>
            <a:off x="5999735" y="3892289"/>
            <a:ext cx="1102200" cy="299100"/>
          </a:xfrm>
          <a:prstGeom prst="roundRect">
            <a:avLst>
              <a:gd fmla="val 16667" name="adj"/>
            </a:avLst>
          </a:prstGeom>
          <a:solidFill>
            <a:srgbClr val="607D8B"/>
          </a:solidFill>
          <a:ln cap="flat" cmpd="sng" w="25400">
            <a:solidFill>
              <a:srgbClr val="465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</a:rPr>
              <a:t>XGboost</a:t>
            </a:r>
            <a:endParaRPr/>
          </a:p>
        </p:txBody>
      </p:sp>
      <p:graphicFrame>
        <p:nvGraphicFramePr>
          <p:cNvPr id="106" name="Google Shape;106;p18"/>
          <p:cNvGraphicFramePr/>
          <p:nvPr/>
        </p:nvGraphicFramePr>
        <p:xfrm>
          <a:off x="3460899" y="44791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{BD58DDA2-FC82-45CA-A8B3-1A3996A6EBD9}</a:tableStyleId>
              </a:tblPr>
              <a:tblGrid>
                <a:gridCol w="768675"/>
                <a:gridCol w="770250"/>
                <a:gridCol w="602225"/>
                <a:gridCol w="742800"/>
              </a:tblGrid>
              <a:tr h="2846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none" cap="none" strike="noStrike"/>
                        <a:t>Performance Analysis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21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none" cap="none" strike="noStrike">
                          <a:solidFill>
                            <a:srgbClr val="313131"/>
                          </a:solidFill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none" cap="none" strike="noStrike">
                          <a:solidFill>
                            <a:srgbClr val="313131"/>
                          </a:solidFill>
                        </a:rPr>
                        <a:t>Precision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none" cap="none" strike="noStrike">
                          <a:solidFill>
                            <a:srgbClr val="313131"/>
                          </a:solidFill>
                        </a:rPr>
                        <a:t>Recall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none" cap="none" strike="noStrike">
                          <a:solidFill>
                            <a:srgbClr val="313131"/>
                          </a:solidFill>
                        </a:rPr>
                        <a:t>F1-Score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07" name="Google Shape;107;p18"/>
          <p:cNvSpPr/>
          <p:nvPr/>
        </p:nvSpPr>
        <p:spPr>
          <a:xfrm>
            <a:off x="3460899" y="4473200"/>
            <a:ext cx="2883900" cy="542100"/>
          </a:xfrm>
          <a:prstGeom prst="rect">
            <a:avLst/>
          </a:prstGeom>
          <a:noFill/>
          <a:ln cap="flat" cmpd="sng" w="76200">
            <a:solidFill>
              <a:srgbClr val="B3B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84106" y="1766401"/>
            <a:ext cx="145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184107" y="3491044"/>
            <a:ext cx="145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Training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132214" y="4446990"/>
            <a:ext cx="155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589297" y="1975993"/>
            <a:ext cx="393300" cy="15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07D8B"/>
          </a:solidFill>
          <a:ln cap="flat" cmpd="sng" w="25400">
            <a:solidFill>
              <a:srgbClr val="465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1569960" y="3568069"/>
            <a:ext cx="393300" cy="15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07D8B"/>
          </a:solidFill>
          <a:ln cap="flat" cmpd="sng" w="25400">
            <a:solidFill>
              <a:srgbClr val="465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1569960" y="4643848"/>
            <a:ext cx="393300" cy="15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07D8B"/>
          </a:solidFill>
          <a:ln cap="flat" cmpd="sng" w="25400">
            <a:solidFill>
              <a:srgbClr val="465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3024117" y="3892289"/>
            <a:ext cx="765600" cy="299100"/>
          </a:xfrm>
          <a:prstGeom prst="roundRect">
            <a:avLst>
              <a:gd fmla="val 16667" name="adj"/>
            </a:avLst>
          </a:prstGeom>
          <a:solidFill>
            <a:srgbClr val="607D8B"/>
          </a:solidFill>
          <a:ln cap="flat" cmpd="sng" w="25400">
            <a:solidFill>
              <a:srgbClr val="465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</a:rPr>
              <a:t>KNN</a:t>
            </a:r>
            <a:endParaRPr/>
          </a:p>
        </p:txBody>
      </p:sp>
      <p:cxnSp>
        <p:nvCxnSpPr>
          <p:cNvPr id="115" name="Google Shape;115;p18"/>
          <p:cNvCxnSpPr/>
          <p:nvPr/>
        </p:nvCxnSpPr>
        <p:spPr>
          <a:xfrm flipH="1">
            <a:off x="3460895" y="3602261"/>
            <a:ext cx="1418100" cy="281700"/>
          </a:xfrm>
          <a:prstGeom prst="straightConnector1">
            <a:avLst/>
          </a:prstGeom>
          <a:noFill/>
          <a:ln cap="flat" cmpd="sng" w="9525">
            <a:solidFill>
              <a:srgbClr val="5B7A88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058225"/>
            <a:ext cx="5080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Based on EDA performed on dataset, below are the insights obtained: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M</a:t>
            </a:r>
            <a:r>
              <a:rPr lang="en" sz="1500"/>
              <a:t>ajority of the campaigns had a funding goal not more than $20,000.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The campaign on Tuesday has higher success rates.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Majority of the campaigns failed to reach their funding goals. Target countries with higher success rates such as the US, UK, and Canada.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Most campaigns lasted between 20 and 30 days. 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❏"/>
            </a:pPr>
            <a:r>
              <a:rPr lang="en" sz="1500"/>
              <a:t>Launch the campaign during the optimal hours between 12 pm and 6 pm UTC to increase the chances of success.</a:t>
            </a:r>
            <a:endParaRPr sz="1500"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900" y="712400"/>
            <a:ext cx="3446700" cy="19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901" y="2806225"/>
            <a:ext cx="34467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Categorized the funding goals into 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four classes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Most projects fell into the low and 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medium-high categories.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800" y="1171600"/>
            <a:ext cx="414337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-1461" r="-2165" t="0"/>
          <a:stretch/>
        </p:blipFill>
        <p:spPr>
          <a:xfrm>
            <a:off x="142825" y="268250"/>
            <a:ext cx="4429174" cy="40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875" y="268238"/>
            <a:ext cx="4462175" cy="40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