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90" r:id="rId5"/>
    <p:sldId id="263" r:id="rId6"/>
    <p:sldId id="264" r:id="rId7"/>
    <p:sldId id="258" r:id="rId8"/>
    <p:sldId id="265" r:id="rId9"/>
    <p:sldId id="266" r:id="rId10"/>
    <p:sldId id="260" r:id="rId11"/>
    <p:sldId id="267" r:id="rId12"/>
    <p:sldId id="261" r:id="rId13"/>
    <p:sldId id="259"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1" r:id="rId29"/>
    <p:sldId id="283" r:id="rId30"/>
    <p:sldId id="284" r:id="rId31"/>
    <p:sldId id="285" r:id="rId32"/>
    <p:sldId id="286" r:id="rId33"/>
    <p:sldId id="287" r:id="rId34"/>
    <p:sldId id="288"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7299E63-DEBD-4BA0-8F07-31DE3D07D8C1}" type="datetimeFigureOut">
              <a:rPr lang="en-US" smtClean="0"/>
              <a:pPr/>
              <a:t>08-Oct-20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B01EC97-EF57-47BD-9396-AD6E506EFFC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299E63-DEBD-4BA0-8F07-31DE3D07D8C1}" type="datetimeFigureOut">
              <a:rPr lang="en-US" smtClean="0"/>
              <a:pPr/>
              <a:t>08-Oct-20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1EC97-EF57-47BD-9396-AD6E506EFFCF}" type="slidenum">
              <a:rPr lang="en-US" smtClean="0"/>
              <a:pPr/>
              <a:t>‹#›</a:t>
            </a:fld>
            <a:endParaRPr lang="en-US"/>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299E63-DEBD-4BA0-8F07-31DE3D07D8C1}" type="datetimeFigureOut">
              <a:rPr lang="en-US" smtClean="0"/>
              <a:pPr/>
              <a:t>08-Oct-20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1EC97-EF57-47BD-9396-AD6E506EFFCF}" type="slidenum">
              <a:rPr lang="en-US" smtClean="0"/>
              <a:pPr/>
              <a:t>‹#›</a:t>
            </a:fld>
            <a:endParaRPr lang="en-US"/>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299E63-DEBD-4BA0-8F07-31DE3D07D8C1}" type="datetimeFigureOut">
              <a:rPr lang="en-US" smtClean="0"/>
              <a:pPr/>
              <a:t>08-Oct-20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1EC97-EF57-47BD-9396-AD6E506EFFCF}" type="slidenum">
              <a:rPr lang="en-US" smtClean="0"/>
              <a:pPr/>
              <a:t>‹#›</a:t>
            </a:fld>
            <a:endParaRPr lang="en-US"/>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7299E63-DEBD-4BA0-8F07-31DE3D07D8C1}" type="datetimeFigureOut">
              <a:rPr lang="en-US" smtClean="0"/>
              <a:pPr/>
              <a:t>08-Oct-20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1EC97-EF57-47BD-9396-AD6E506EFFC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299E63-DEBD-4BA0-8F07-31DE3D07D8C1}" type="datetimeFigureOut">
              <a:rPr lang="en-US" smtClean="0"/>
              <a:pPr/>
              <a:t>08-Oct-20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1EC97-EF57-47BD-9396-AD6E506EFFCF}" type="slidenum">
              <a:rPr lang="en-US" smtClean="0"/>
              <a:pPr/>
              <a:t>‹#›</a:t>
            </a:fld>
            <a:endParaRPr lang="en-US"/>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7299E63-DEBD-4BA0-8F07-31DE3D07D8C1}" type="datetimeFigureOut">
              <a:rPr lang="en-US" smtClean="0"/>
              <a:pPr/>
              <a:t>08-Oct-20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01EC97-EF57-47BD-9396-AD6E506EFFCF}" type="slidenum">
              <a:rPr lang="en-US" smtClean="0"/>
              <a:pPr/>
              <a:t>‹#›</a:t>
            </a:fld>
            <a:endParaRPr lang="en-US"/>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7299E63-DEBD-4BA0-8F07-31DE3D07D8C1}" type="datetimeFigureOut">
              <a:rPr lang="en-US" smtClean="0"/>
              <a:pPr/>
              <a:t>08-Oct-20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1EC97-EF57-47BD-9396-AD6E506EFFCF}" type="slidenum">
              <a:rPr lang="en-US" smtClean="0"/>
              <a:pPr/>
              <a:t>‹#›</a:t>
            </a:fld>
            <a:endParaRPr lang="en-US"/>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99E63-DEBD-4BA0-8F07-31DE3D07D8C1}" type="datetimeFigureOut">
              <a:rPr lang="en-US" smtClean="0"/>
              <a:pPr/>
              <a:t>08-Oct-20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01EC97-EF57-47BD-9396-AD6E506EFFCF}" type="slidenum">
              <a:rPr lang="en-US" smtClean="0"/>
              <a:pPr/>
              <a:t>‹#›</a:t>
            </a:fld>
            <a:endParaRPr lang="en-US"/>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299E63-DEBD-4BA0-8F07-31DE3D07D8C1}" type="datetimeFigureOut">
              <a:rPr lang="en-US" smtClean="0"/>
              <a:pPr/>
              <a:t>08-Oct-20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1EC97-EF57-47BD-9396-AD6E506EFFCF}" type="slidenum">
              <a:rPr lang="en-US" smtClean="0"/>
              <a:pPr/>
              <a:t>‹#›</a:t>
            </a:fld>
            <a:endParaRPr lang="en-US"/>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7299E63-DEBD-4BA0-8F07-31DE3D07D8C1}" type="datetimeFigureOut">
              <a:rPr lang="en-US" smtClean="0"/>
              <a:pPr/>
              <a:t>08-Oct-20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7B01EC97-EF57-47BD-9396-AD6E506EFFCF}"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7299E63-DEBD-4BA0-8F07-31DE3D07D8C1}" type="datetimeFigureOut">
              <a:rPr lang="en-US" smtClean="0"/>
              <a:pPr/>
              <a:t>08-Oct-20</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B01EC97-EF57-47BD-9396-AD6E506EFFCF}"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dissolv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3326"/>
            <a:ext cx="9144000" cy="3026637"/>
          </a:xfrm>
        </p:spPr>
        <p:txBody>
          <a:bodyPr>
            <a:normAutofit fontScale="90000"/>
          </a:bodyPr>
          <a:lstStyle/>
          <a:p>
            <a:r>
              <a:rPr lang="en-US" sz="4000" i="1" dirty="0" smtClean="0"/>
              <a:t>Name: Md. </a:t>
            </a:r>
            <a:r>
              <a:rPr lang="en-US" sz="4000" i="1" dirty="0" err="1" smtClean="0"/>
              <a:t>Shamsul</a:t>
            </a:r>
            <a:r>
              <a:rPr lang="en-US" sz="4000" i="1" dirty="0" smtClean="0"/>
              <a:t> </a:t>
            </a:r>
            <a:r>
              <a:rPr lang="en-US" sz="4000" i="1" dirty="0" err="1" smtClean="0"/>
              <a:t>Alam</a:t>
            </a:r>
            <a:r>
              <a:rPr lang="en-US" sz="4000" i="1" dirty="0" smtClean="0"/>
              <a:t> </a:t>
            </a:r>
            <a:r>
              <a:rPr lang="en-US" sz="4000" i="1" dirty="0" err="1" smtClean="0"/>
              <a:t>Momin</a:t>
            </a:r>
            <a:r>
              <a:rPr lang="en-US" sz="4000" i="1" dirty="0" smtClean="0"/>
              <a:t/>
            </a:r>
            <a:br>
              <a:rPr lang="en-US" sz="4000" i="1" dirty="0" smtClean="0"/>
            </a:br>
            <a:r>
              <a:rPr lang="en-US" sz="4000" i="1" dirty="0" smtClean="0"/>
              <a:t>ID: 171-019-042</a:t>
            </a:r>
            <a:br>
              <a:rPr lang="en-US" sz="4000" i="1" dirty="0" smtClean="0"/>
            </a:br>
            <a:r>
              <a:rPr lang="en-US" sz="4000" i="1" dirty="0" smtClean="0"/>
              <a:t>Course Code: </a:t>
            </a:r>
            <a:r>
              <a:rPr lang="en-US" sz="4000" i="1" dirty="0" err="1" smtClean="0"/>
              <a:t>CSE</a:t>
            </a:r>
            <a:r>
              <a:rPr lang="en-US" sz="4000" i="1" dirty="0" smtClean="0"/>
              <a:t> 325</a:t>
            </a:r>
            <a:br>
              <a:rPr lang="en-US" sz="4000" i="1" dirty="0" smtClean="0"/>
            </a:br>
            <a:r>
              <a:rPr lang="en-US" sz="4000" i="1" dirty="0" smtClean="0"/>
              <a:t>Course title: Compiler Design</a:t>
            </a:r>
            <a:br>
              <a:rPr lang="en-US" sz="4000" i="1" dirty="0" smtClean="0"/>
            </a:br>
            <a:r>
              <a:rPr lang="en-US" sz="4000" i="1" dirty="0" smtClean="0"/>
              <a:t>Subject: Final Presentation</a:t>
            </a:r>
            <a:br>
              <a:rPr lang="en-US" sz="4000" i="1" dirty="0" smtClean="0"/>
            </a:br>
            <a:r>
              <a:rPr lang="en-US" sz="4000" i="1" dirty="0" smtClean="0"/>
              <a:t>Topic: Compiler Construction </a:t>
            </a:r>
            <a:endParaRPr lang="en-US" sz="4000" i="1" dirty="0"/>
          </a:p>
        </p:txBody>
      </p:sp>
      <p:sp>
        <p:nvSpPr>
          <p:cNvPr id="3" name="Subtitle 2"/>
          <p:cNvSpPr>
            <a:spLocks noGrp="1"/>
          </p:cNvSpPr>
          <p:nvPr>
            <p:ph type="subTitle" idx="1"/>
          </p:nvPr>
        </p:nvSpPr>
        <p:spPr>
          <a:xfrm>
            <a:off x="1524000" y="3602038"/>
            <a:ext cx="9144000" cy="2276248"/>
          </a:xfrm>
        </p:spPr>
        <p:txBody>
          <a:bodyPr>
            <a:normAutofit lnSpcReduction="10000"/>
          </a:bodyPr>
          <a:lstStyle/>
          <a:p>
            <a:r>
              <a:rPr lang="en-US" i="1" dirty="0" smtClean="0"/>
              <a:t>Topics to be discussed:</a:t>
            </a:r>
          </a:p>
          <a:p>
            <a:pPr>
              <a:buFont typeface="Arial" pitchFamily="34" charset="0"/>
              <a:buChar char="•"/>
            </a:pPr>
            <a:r>
              <a:rPr lang="en-US" i="1" dirty="0" smtClean="0"/>
              <a:t>What is Compiler?</a:t>
            </a:r>
          </a:p>
          <a:p>
            <a:pPr>
              <a:buFont typeface="Arial" pitchFamily="34" charset="0"/>
              <a:buChar char="•"/>
            </a:pPr>
            <a:r>
              <a:rPr lang="en-US" i="1" dirty="0" smtClean="0"/>
              <a:t>Programming Languages </a:t>
            </a:r>
            <a:r>
              <a:rPr lang="en-US" i="1" dirty="0" err="1" smtClean="0"/>
              <a:t>vs</a:t>
            </a:r>
            <a:r>
              <a:rPr lang="en-US" i="1" dirty="0" smtClean="0"/>
              <a:t> Formal Languages?</a:t>
            </a:r>
          </a:p>
          <a:p>
            <a:pPr>
              <a:buFont typeface="Arial" pitchFamily="34" charset="0"/>
              <a:buChar char="•"/>
            </a:pPr>
            <a:r>
              <a:rPr lang="en-US" i="1" dirty="0" smtClean="0"/>
              <a:t>Regular Expressions and Automata Theory</a:t>
            </a:r>
          </a:p>
          <a:p>
            <a:pPr>
              <a:buFont typeface="Arial" pitchFamily="34" charset="0"/>
              <a:buChar char="•"/>
            </a:pPr>
            <a:r>
              <a:rPr lang="en-US" i="1" dirty="0" smtClean="0"/>
              <a:t>Application</a:t>
            </a:r>
            <a:r>
              <a:rPr lang="en-US" dirty="0" smtClean="0"/>
              <a:t>s</a:t>
            </a:r>
          </a:p>
          <a:p>
            <a:pPr>
              <a:buFont typeface="Arial" pitchFamily="34" charset="0"/>
              <a:buChar char="•"/>
            </a:pPr>
            <a:endParaRPr lang="en-US" dirty="0" smtClean="0"/>
          </a:p>
          <a:p>
            <a:pPr>
              <a:buFont typeface="Arial" pitchFamily="34" charset="0"/>
              <a:buChar char="•"/>
            </a:pPr>
            <a:endParaRPr lang="en-US" dirty="0"/>
          </a:p>
        </p:txBody>
      </p:sp>
    </p:spTree>
    <p:extLst>
      <p:ext uri="{BB962C8B-B14F-4D97-AF65-F5344CB8AC3E}">
        <p14:creationId xmlns="" xmlns:p14="http://schemas.microsoft.com/office/powerpoint/2010/main" val="554998381"/>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90" y="160777"/>
            <a:ext cx="10515600" cy="1325563"/>
          </a:xfrm>
        </p:spPr>
        <p:txBody>
          <a:bodyPr>
            <a:normAutofit/>
          </a:bodyPr>
          <a:lstStyle/>
          <a:p>
            <a:r>
              <a:rPr lang="en-US" sz="3600" i="1" dirty="0" smtClean="0"/>
              <a:t>Example of Syntax Analysis:</a:t>
            </a:r>
            <a:endParaRPr lang="en-US" sz="3600" i="1" dirty="0"/>
          </a:p>
        </p:txBody>
      </p:sp>
      <p:sp>
        <p:nvSpPr>
          <p:cNvPr id="3" name="Content Placeholder 2"/>
          <p:cNvSpPr>
            <a:spLocks noGrp="1"/>
          </p:cNvSpPr>
          <p:nvPr>
            <p:ph idx="1"/>
          </p:nvPr>
        </p:nvSpPr>
        <p:spPr>
          <a:xfrm>
            <a:off x="294409" y="1573902"/>
            <a:ext cx="10515600" cy="4351338"/>
          </a:xfrm>
        </p:spPr>
        <p:txBody>
          <a:bodyPr/>
          <a:lstStyle/>
          <a:p>
            <a:pPr marL="0" indent="0">
              <a:buNone/>
            </a:pPr>
            <a:r>
              <a:rPr lang="en-US" i="1" dirty="0" smtClean="0"/>
              <a:t>Y=X*50</a:t>
            </a:r>
            <a:endParaRPr lang="en-US" i="1" dirty="0"/>
          </a:p>
        </p:txBody>
      </p:sp>
      <p:sp>
        <p:nvSpPr>
          <p:cNvPr id="4" name="Rectangle 3"/>
          <p:cNvSpPr/>
          <p:nvPr/>
        </p:nvSpPr>
        <p:spPr>
          <a:xfrm>
            <a:off x="5175662" y="1696395"/>
            <a:ext cx="1840675" cy="522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Expression</a:t>
            </a:r>
            <a:endParaRPr lang="en-US" i="1" dirty="0"/>
          </a:p>
        </p:txBody>
      </p:sp>
      <p:sp>
        <p:nvSpPr>
          <p:cNvPr id="5" name="Rectangle 4"/>
          <p:cNvSpPr/>
          <p:nvPr/>
        </p:nvSpPr>
        <p:spPr>
          <a:xfrm>
            <a:off x="5183577" y="2739507"/>
            <a:ext cx="1840675" cy="522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Assign Expression</a:t>
            </a:r>
            <a:endParaRPr lang="en-US" dirty="0"/>
          </a:p>
        </p:txBody>
      </p:sp>
      <p:sp>
        <p:nvSpPr>
          <p:cNvPr id="6" name="Rectangle 5"/>
          <p:cNvSpPr/>
          <p:nvPr/>
        </p:nvSpPr>
        <p:spPr>
          <a:xfrm>
            <a:off x="2873827" y="4290652"/>
            <a:ext cx="1840675"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874072" y="1699515"/>
            <a:ext cx="10515600" cy="4811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8" name="Rectangle 7"/>
          <p:cNvSpPr/>
          <p:nvPr/>
        </p:nvSpPr>
        <p:spPr>
          <a:xfrm>
            <a:off x="2873827" y="4290652"/>
            <a:ext cx="1840675" cy="522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Expression</a:t>
            </a:r>
            <a:endParaRPr lang="en-US" dirty="0"/>
          </a:p>
        </p:txBody>
      </p:sp>
      <p:sp>
        <p:nvSpPr>
          <p:cNvPr id="12" name="Rectangle 11"/>
          <p:cNvSpPr/>
          <p:nvPr/>
        </p:nvSpPr>
        <p:spPr>
          <a:xfrm>
            <a:off x="8678387" y="3510055"/>
            <a:ext cx="2140034" cy="522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Additive Expression</a:t>
            </a:r>
            <a:endParaRPr lang="en-US" i="1" dirty="0"/>
          </a:p>
        </p:txBody>
      </p:sp>
      <p:sp>
        <p:nvSpPr>
          <p:cNvPr id="13" name="Rectangle 12"/>
          <p:cNvSpPr/>
          <p:nvPr/>
        </p:nvSpPr>
        <p:spPr>
          <a:xfrm>
            <a:off x="7024252" y="5040556"/>
            <a:ext cx="1840675" cy="522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Expression</a:t>
            </a:r>
            <a:endParaRPr lang="en-US" i="1" dirty="0"/>
          </a:p>
        </p:txBody>
      </p:sp>
      <p:sp>
        <p:nvSpPr>
          <p:cNvPr id="14" name="Rectangle 13"/>
          <p:cNvSpPr/>
          <p:nvPr/>
        </p:nvSpPr>
        <p:spPr>
          <a:xfrm>
            <a:off x="10128660" y="4969443"/>
            <a:ext cx="1840675" cy="522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Number</a:t>
            </a:r>
            <a:endParaRPr lang="en-US" i="1" dirty="0"/>
          </a:p>
        </p:txBody>
      </p:sp>
      <p:sp>
        <p:nvSpPr>
          <p:cNvPr id="15" name="Rectangle 14"/>
          <p:cNvSpPr/>
          <p:nvPr/>
        </p:nvSpPr>
        <p:spPr>
          <a:xfrm>
            <a:off x="7024252" y="5913392"/>
            <a:ext cx="1840675" cy="522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X</a:t>
            </a:r>
            <a:endParaRPr lang="en-US" i="1" dirty="0"/>
          </a:p>
        </p:txBody>
      </p:sp>
      <p:sp>
        <p:nvSpPr>
          <p:cNvPr id="16" name="Rectangle 15"/>
          <p:cNvSpPr/>
          <p:nvPr/>
        </p:nvSpPr>
        <p:spPr>
          <a:xfrm>
            <a:off x="10128660" y="5842279"/>
            <a:ext cx="1840675" cy="522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50</a:t>
            </a:r>
            <a:endParaRPr lang="en-US" i="1" dirty="0"/>
          </a:p>
        </p:txBody>
      </p:sp>
      <p:sp>
        <p:nvSpPr>
          <p:cNvPr id="17" name="Rectangle 16"/>
          <p:cNvSpPr/>
          <p:nvPr/>
        </p:nvSpPr>
        <p:spPr>
          <a:xfrm>
            <a:off x="9404019" y="4313882"/>
            <a:ext cx="688769" cy="522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a:t>
            </a:r>
            <a:endParaRPr lang="en-US" i="1" dirty="0"/>
          </a:p>
        </p:txBody>
      </p:sp>
      <p:sp>
        <p:nvSpPr>
          <p:cNvPr id="18" name="Rectangle 17"/>
          <p:cNvSpPr/>
          <p:nvPr/>
        </p:nvSpPr>
        <p:spPr>
          <a:xfrm>
            <a:off x="5189516" y="2739507"/>
            <a:ext cx="1840675" cy="522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Assign Expression</a:t>
            </a:r>
            <a:endParaRPr lang="en-US" i="1" dirty="0"/>
          </a:p>
        </p:txBody>
      </p:sp>
      <p:sp>
        <p:nvSpPr>
          <p:cNvPr id="19" name="Rectangle 18"/>
          <p:cNvSpPr/>
          <p:nvPr/>
        </p:nvSpPr>
        <p:spPr>
          <a:xfrm>
            <a:off x="2879766" y="4290652"/>
            <a:ext cx="1840675" cy="522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Expression</a:t>
            </a:r>
            <a:endParaRPr lang="en-US" i="1" dirty="0"/>
          </a:p>
        </p:txBody>
      </p:sp>
      <p:sp>
        <p:nvSpPr>
          <p:cNvPr id="20" name="Rectangle 19"/>
          <p:cNvSpPr/>
          <p:nvPr/>
        </p:nvSpPr>
        <p:spPr>
          <a:xfrm>
            <a:off x="2873827" y="5986508"/>
            <a:ext cx="1840675" cy="522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Y</a:t>
            </a:r>
            <a:endParaRPr lang="en-US" i="1" dirty="0"/>
          </a:p>
        </p:txBody>
      </p:sp>
      <p:sp>
        <p:nvSpPr>
          <p:cNvPr id="21" name="Rectangle 20"/>
          <p:cNvSpPr/>
          <p:nvPr/>
        </p:nvSpPr>
        <p:spPr>
          <a:xfrm>
            <a:off x="5593276" y="5964606"/>
            <a:ext cx="973777" cy="522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t>=</a:t>
            </a:r>
          </a:p>
        </p:txBody>
      </p:sp>
      <p:cxnSp>
        <p:nvCxnSpPr>
          <p:cNvPr id="23" name="Straight Connector 22"/>
          <p:cNvCxnSpPr>
            <a:stCxn id="4" idx="2"/>
            <a:endCxn id="18" idx="0"/>
          </p:cNvCxnSpPr>
          <p:nvPr/>
        </p:nvCxnSpPr>
        <p:spPr>
          <a:xfrm>
            <a:off x="6096000" y="2218909"/>
            <a:ext cx="13854" cy="520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8" idx="1"/>
            <a:endCxn id="6" idx="0"/>
          </p:cNvCxnSpPr>
          <p:nvPr/>
        </p:nvCxnSpPr>
        <p:spPr>
          <a:xfrm flipH="1">
            <a:off x="3794165" y="3000764"/>
            <a:ext cx="1395351" cy="1289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3"/>
            <a:endCxn id="12" idx="0"/>
          </p:cNvCxnSpPr>
          <p:nvPr/>
        </p:nvCxnSpPr>
        <p:spPr>
          <a:xfrm>
            <a:off x="7024252" y="3000764"/>
            <a:ext cx="2724152" cy="5092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9" idx="2"/>
            <a:endCxn id="20" idx="0"/>
          </p:cNvCxnSpPr>
          <p:nvPr/>
        </p:nvCxnSpPr>
        <p:spPr>
          <a:xfrm flipH="1">
            <a:off x="3794165" y="4813166"/>
            <a:ext cx="5939" cy="1173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8" idx="2"/>
          </p:cNvCxnSpPr>
          <p:nvPr/>
        </p:nvCxnSpPr>
        <p:spPr>
          <a:xfrm>
            <a:off x="6109854" y="3262021"/>
            <a:ext cx="0" cy="272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2" idx="2"/>
          </p:cNvCxnSpPr>
          <p:nvPr/>
        </p:nvCxnSpPr>
        <p:spPr>
          <a:xfrm>
            <a:off x="9748404" y="4032569"/>
            <a:ext cx="0" cy="258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7" idx="1"/>
            <a:endCxn id="13" idx="0"/>
          </p:cNvCxnSpPr>
          <p:nvPr/>
        </p:nvCxnSpPr>
        <p:spPr>
          <a:xfrm flipH="1">
            <a:off x="7944590" y="4575139"/>
            <a:ext cx="1459429" cy="465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3" idx="2"/>
            <a:endCxn id="15" idx="0"/>
          </p:cNvCxnSpPr>
          <p:nvPr/>
        </p:nvCxnSpPr>
        <p:spPr>
          <a:xfrm>
            <a:off x="7944590" y="5563070"/>
            <a:ext cx="0" cy="350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7" idx="3"/>
            <a:endCxn id="14" idx="0"/>
          </p:cNvCxnSpPr>
          <p:nvPr/>
        </p:nvCxnSpPr>
        <p:spPr>
          <a:xfrm>
            <a:off x="10092788" y="4575139"/>
            <a:ext cx="956210" cy="394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4" idx="2"/>
            <a:endCxn id="16" idx="0"/>
          </p:cNvCxnSpPr>
          <p:nvPr/>
        </p:nvCxnSpPr>
        <p:spPr>
          <a:xfrm>
            <a:off x="11048998" y="5491957"/>
            <a:ext cx="0" cy="3503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07552318"/>
      </p:ext>
    </p:extLst>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Semantic Analysis:</a:t>
            </a:r>
            <a:endParaRPr lang="en-US" i="1" dirty="0"/>
          </a:p>
        </p:txBody>
      </p:sp>
      <p:sp>
        <p:nvSpPr>
          <p:cNvPr id="3" name="Content Placeholder 2"/>
          <p:cNvSpPr>
            <a:spLocks noGrp="1"/>
          </p:cNvSpPr>
          <p:nvPr>
            <p:ph idx="1"/>
          </p:nvPr>
        </p:nvSpPr>
        <p:spPr/>
        <p:txBody>
          <a:bodyPr/>
          <a:lstStyle/>
          <a:p>
            <a:r>
              <a:rPr lang="en-US" i="1" dirty="0" smtClean="0"/>
              <a:t>Semantic analysis is the task of ensuring that the declarations and statements of a program are semantically correct, i.e. that their meaning is clear and consistent with the way in which control structures and data types are supposed to be used.</a:t>
            </a:r>
          </a:p>
          <a:p>
            <a:r>
              <a:rPr lang="en-US" i="1" dirty="0" smtClean="0"/>
              <a:t>Works with the logical part of a program.</a:t>
            </a:r>
          </a:p>
          <a:p>
            <a:r>
              <a:rPr lang="en-US" i="1" dirty="0" smtClean="0"/>
              <a:t>The semantic analyzer keeps track of identifiers, their types and expressions; whether identifiers are declared before use or not.</a:t>
            </a:r>
          </a:p>
          <a:p>
            <a:r>
              <a:rPr lang="en-US" i="1" dirty="0" smtClean="0"/>
              <a:t>The semantic analyzer produces an annotated syntax tree as an output.</a:t>
            </a:r>
            <a:endParaRPr lang="en-US" i="1" dirty="0"/>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Example of Semantic Analyzer</a:t>
            </a:r>
            <a:endParaRPr lang="en-US" sz="3600" dirty="0"/>
          </a:p>
        </p:txBody>
      </p:sp>
      <p:sp>
        <p:nvSpPr>
          <p:cNvPr id="3" name="Content Placeholder 2"/>
          <p:cNvSpPr>
            <a:spLocks noGrp="1"/>
          </p:cNvSpPr>
          <p:nvPr>
            <p:ph idx="1"/>
          </p:nvPr>
        </p:nvSpPr>
        <p:spPr>
          <a:xfrm>
            <a:off x="838200" y="1484416"/>
            <a:ext cx="10515600" cy="4692547"/>
          </a:xfrm>
        </p:spPr>
        <p:txBody>
          <a:bodyPr/>
          <a:lstStyle/>
          <a:p>
            <a:r>
              <a:rPr lang="en-US" dirty="0" smtClean="0"/>
              <a:t>Y=10*10</a:t>
            </a:r>
            <a:endParaRPr lang="en-US" dirty="0"/>
          </a:p>
        </p:txBody>
      </p:sp>
      <p:sp>
        <p:nvSpPr>
          <p:cNvPr id="8" name="Rectangle 7"/>
          <p:cNvSpPr/>
          <p:nvPr/>
        </p:nvSpPr>
        <p:spPr>
          <a:xfrm>
            <a:off x="7918366" y="3510055"/>
            <a:ext cx="2140034" cy="522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Additive Expression</a:t>
            </a:r>
            <a:endParaRPr lang="en-US" i="1" dirty="0"/>
          </a:p>
        </p:txBody>
      </p:sp>
      <p:sp>
        <p:nvSpPr>
          <p:cNvPr id="9" name="Rectangle 8"/>
          <p:cNvSpPr/>
          <p:nvPr/>
        </p:nvSpPr>
        <p:spPr>
          <a:xfrm>
            <a:off x="6300595" y="5099552"/>
            <a:ext cx="1840675" cy="522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Number(10)</a:t>
            </a:r>
            <a:endParaRPr lang="en-US" i="1" dirty="0"/>
          </a:p>
        </p:txBody>
      </p:sp>
      <p:sp>
        <p:nvSpPr>
          <p:cNvPr id="10" name="Rectangle 9"/>
          <p:cNvSpPr/>
          <p:nvPr/>
        </p:nvSpPr>
        <p:spPr>
          <a:xfrm>
            <a:off x="9402598" y="5099552"/>
            <a:ext cx="1840675" cy="522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Number(10)</a:t>
            </a:r>
            <a:endParaRPr lang="en-US" i="1" dirty="0"/>
          </a:p>
        </p:txBody>
      </p:sp>
      <p:sp>
        <p:nvSpPr>
          <p:cNvPr id="14" name="Rectangle 13"/>
          <p:cNvSpPr/>
          <p:nvPr/>
        </p:nvSpPr>
        <p:spPr>
          <a:xfrm>
            <a:off x="4738254" y="1657348"/>
            <a:ext cx="1840675" cy="522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Assign Expression</a:t>
            </a:r>
            <a:endParaRPr lang="en-US" i="1" dirty="0"/>
          </a:p>
        </p:txBody>
      </p:sp>
      <p:sp>
        <p:nvSpPr>
          <p:cNvPr id="15" name="Rectangle 14"/>
          <p:cNvSpPr/>
          <p:nvPr/>
        </p:nvSpPr>
        <p:spPr>
          <a:xfrm>
            <a:off x="2522517" y="3569432"/>
            <a:ext cx="1840675" cy="522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Subscript Expression</a:t>
            </a:r>
            <a:endParaRPr lang="en-US" i="1" dirty="0"/>
          </a:p>
        </p:txBody>
      </p:sp>
      <p:sp>
        <p:nvSpPr>
          <p:cNvPr id="16" name="Rectangle 15"/>
          <p:cNvSpPr/>
          <p:nvPr/>
        </p:nvSpPr>
        <p:spPr>
          <a:xfrm>
            <a:off x="1250371" y="5099552"/>
            <a:ext cx="1840675" cy="522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Identifier(Y)</a:t>
            </a:r>
            <a:endParaRPr lang="en-US" i="1" dirty="0"/>
          </a:p>
        </p:txBody>
      </p:sp>
      <p:sp>
        <p:nvSpPr>
          <p:cNvPr id="17" name="Rectangle 16"/>
          <p:cNvSpPr/>
          <p:nvPr/>
        </p:nvSpPr>
        <p:spPr>
          <a:xfrm>
            <a:off x="3695941" y="5102070"/>
            <a:ext cx="1802334" cy="522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Identifier Index</a:t>
            </a:r>
            <a:endParaRPr lang="en-US" i="1" dirty="0"/>
          </a:p>
        </p:txBody>
      </p:sp>
      <p:cxnSp>
        <p:nvCxnSpPr>
          <p:cNvPr id="19" name="Straight Connector 18"/>
          <p:cNvCxnSpPr/>
          <p:nvPr/>
        </p:nvCxnSpPr>
        <p:spPr>
          <a:xfrm flipH="1">
            <a:off x="3497283" y="1816973"/>
            <a:ext cx="1240971" cy="1725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3"/>
            <a:endCxn id="8" idx="0"/>
          </p:cNvCxnSpPr>
          <p:nvPr/>
        </p:nvCxnSpPr>
        <p:spPr>
          <a:xfrm>
            <a:off x="6578929" y="1918605"/>
            <a:ext cx="2409454" cy="1591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5" idx="2"/>
            <a:endCxn id="16" idx="0"/>
          </p:cNvCxnSpPr>
          <p:nvPr/>
        </p:nvCxnSpPr>
        <p:spPr>
          <a:xfrm flipH="1">
            <a:off x="2170709" y="4091946"/>
            <a:ext cx="1272146" cy="1007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5" idx="2"/>
            <a:endCxn id="17" idx="0"/>
          </p:cNvCxnSpPr>
          <p:nvPr/>
        </p:nvCxnSpPr>
        <p:spPr>
          <a:xfrm>
            <a:off x="3442855" y="4091946"/>
            <a:ext cx="1154253" cy="1010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8" idx="2"/>
            <a:endCxn id="9" idx="0"/>
          </p:cNvCxnSpPr>
          <p:nvPr/>
        </p:nvCxnSpPr>
        <p:spPr>
          <a:xfrm flipH="1">
            <a:off x="7220933" y="4032569"/>
            <a:ext cx="1767450" cy="1066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8" idx="2"/>
            <a:endCxn id="10" idx="0"/>
          </p:cNvCxnSpPr>
          <p:nvPr/>
        </p:nvCxnSpPr>
        <p:spPr>
          <a:xfrm>
            <a:off x="8988383" y="4032569"/>
            <a:ext cx="1334553" cy="10669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64578088"/>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Intermediate Code Generator:</a:t>
            </a:r>
            <a:endParaRPr lang="en-US" i="1" dirty="0"/>
          </a:p>
        </p:txBody>
      </p:sp>
      <p:sp>
        <p:nvSpPr>
          <p:cNvPr id="3" name="Content Placeholder 2"/>
          <p:cNvSpPr>
            <a:spLocks noGrp="1"/>
          </p:cNvSpPr>
          <p:nvPr>
            <p:ph idx="1"/>
          </p:nvPr>
        </p:nvSpPr>
        <p:spPr/>
        <p:txBody>
          <a:bodyPr>
            <a:normAutofit fontScale="92500" lnSpcReduction="10000"/>
          </a:bodyPr>
          <a:lstStyle/>
          <a:p>
            <a:r>
              <a:rPr lang="en-US" i="1" dirty="0" smtClean="0"/>
              <a:t>Generates Intermediate codes</a:t>
            </a:r>
          </a:p>
          <a:p>
            <a:r>
              <a:rPr lang="en-US" i="1" dirty="0" smtClean="0"/>
              <a:t>The program is translated into a simple machine independent intermediate language.</a:t>
            </a:r>
          </a:p>
          <a:p>
            <a:r>
              <a:rPr lang="en-US" i="1" dirty="0" smtClean="0"/>
              <a:t>Generates three address code which consists maximum 3 operands and 2 operator.</a:t>
            </a:r>
          </a:p>
          <a:p>
            <a:r>
              <a:rPr lang="en-US" i="1" dirty="0" smtClean="0"/>
              <a:t>Creates temporary variable</a:t>
            </a:r>
          </a:p>
          <a:p>
            <a:pPr>
              <a:buNone/>
            </a:pPr>
            <a:r>
              <a:rPr lang="en-US" i="1" dirty="0" smtClean="0"/>
              <a:t>For example for the expression x=</a:t>
            </a:r>
            <a:r>
              <a:rPr lang="en-US" i="1" dirty="0" err="1" smtClean="0"/>
              <a:t>y+30</a:t>
            </a:r>
            <a:r>
              <a:rPr lang="en-US" i="1" dirty="0" smtClean="0"/>
              <a:t> the three address code can be written as:</a:t>
            </a:r>
          </a:p>
          <a:p>
            <a:pPr>
              <a:buNone/>
            </a:pPr>
            <a:r>
              <a:rPr lang="en-US" i="1" dirty="0" err="1" smtClean="0"/>
              <a:t>t1</a:t>
            </a:r>
            <a:r>
              <a:rPr lang="en-US" i="1" dirty="0" smtClean="0"/>
              <a:t>=30</a:t>
            </a:r>
          </a:p>
          <a:p>
            <a:pPr>
              <a:buNone/>
            </a:pPr>
            <a:r>
              <a:rPr lang="en-US" i="1" dirty="0" err="1" smtClean="0"/>
              <a:t>T2</a:t>
            </a:r>
            <a:r>
              <a:rPr lang="en-US" i="1" dirty="0" smtClean="0"/>
              <a:t>=y</a:t>
            </a:r>
          </a:p>
          <a:p>
            <a:pPr>
              <a:buNone/>
            </a:pPr>
            <a:r>
              <a:rPr lang="en-US" i="1" dirty="0" err="1" smtClean="0"/>
              <a:t>T3</a:t>
            </a:r>
            <a:r>
              <a:rPr lang="en-US" i="1" dirty="0" smtClean="0"/>
              <a:t>=</a:t>
            </a:r>
            <a:r>
              <a:rPr lang="en-US" i="1" dirty="0" err="1" smtClean="0"/>
              <a:t>t1+t2</a:t>
            </a:r>
            <a:endParaRPr lang="en-US" i="1" dirty="0" smtClean="0"/>
          </a:p>
          <a:p>
            <a:pPr>
              <a:buNone/>
            </a:pPr>
            <a:r>
              <a:rPr lang="en-US" i="1" dirty="0" smtClean="0"/>
              <a:t>X=</a:t>
            </a:r>
            <a:r>
              <a:rPr lang="en-US" i="1" dirty="0" err="1" smtClean="0"/>
              <a:t>t3</a:t>
            </a:r>
            <a:endParaRPr lang="en-US" i="1" dirty="0"/>
          </a:p>
        </p:txBody>
      </p:sp>
    </p:spTree>
    <p:extLst>
      <p:ext uri="{BB962C8B-B14F-4D97-AF65-F5344CB8AC3E}">
        <p14:creationId xmlns="" xmlns:p14="http://schemas.microsoft.com/office/powerpoint/2010/main" val="3901296215"/>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Code Optimization:</a:t>
            </a:r>
            <a:endParaRPr lang="en-US" i="1" dirty="0"/>
          </a:p>
        </p:txBody>
      </p:sp>
      <p:sp>
        <p:nvSpPr>
          <p:cNvPr id="3" name="Content Placeholder 2"/>
          <p:cNvSpPr>
            <a:spLocks noGrp="1"/>
          </p:cNvSpPr>
          <p:nvPr>
            <p:ph idx="1"/>
          </p:nvPr>
        </p:nvSpPr>
        <p:spPr/>
        <p:txBody>
          <a:bodyPr>
            <a:normAutofit fontScale="77500" lnSpcReduction="20000"/>
          </a:bodyPr>
          <a:lstStyle/>
          <a:p>
            <a:r>
              <a:rPr lang="en-US" i="1" dirty="0" smtClean="0"/>
              <a:t>In this phase of compiler, the intermediate code generator is updated. That means, this phase minimize/reduce the steps of the previous step to give faster running machine code.</a:t>
            </a:r>
          </a:p>
          <a:p>
            <a:r>
              <a:rPr lang="en-US" i="1" dirty="0" smtClean="0"/>
              <a:t>The output code must not, in any way, change the meaning of the program.</a:t>
            </a:r>
          </a:p>
          <a:p>
            <a:r>
              <a:rPr lang="en-US" i="1" dirty="0" smtClean="0"/>
              <a:t>Optimization should increase the speed of the program.</a:t>
            </a:r>
          </a:p>
          <a:p>
            <a:r>
              <a:rPr lang="en-US" i="1" dirty="0" smtClean="0"/>
              <a:t>Optimization should itself be fast and should not delay the overall compiling process.</a:t>
            </a:r>
          </a:p>
          <a:p>
            <a:pPr>
              <a:buNone/>
            </a:pPr>
            <a:r>
              <a:rPr lang="en-US" i="1" dirty="0" smtClean="0"/>
              <a:t>Now let’s see how the code optimization phase minimize the steps of the intermediate code generator phase.</a:t>
            </a:r>
          </a:p>
          <a:p>
            <a:pPr>
              <a:buNone/>
            </a:pPr>
            <a:r>
              <a:rPr lang="en-US" i="1" dirty="0" smtClean="0"/>
              <a:t>To test this the same example will be considered. So we will consider the expression x=</a:t>
            </a:r>
            <a:r>
              <a:rPr lang="en-US" i="1" dirty="0" err="1" smtClean="0"/>
              <a:t>y+30</a:t>
            </a:r>
            <a:r>
              <a:rPr lang="en-US" i="1" dirty="0" smtClean="0"/>
              <a:t> as usual.</a:t>
            </a:r>
          </a:p>
          <a:p>
            <a:pPr>
              <a:buNone/>
            </a:pPr>
            <a:r>
              <a:rPr lang="en-US" i="1" dirty="0" smtClean="0"/>
              <a:t>Now in code optimization phase this expression can be represented very easily compare to the previous phase by this way:</a:t>
            </a:r>
          </a:p>
          <a:p>
            <a:pPr>
              <a:buNone/>
            </a:pPr>
            <a:r>
              <a:rPr lang="en-US" i="1" dirty="0" err="1" smtClean="0"/>
              <a:t>t1</a:t>
            </a:r>
            <a:r>
              <a:rPr lang="en-US" i="1" dirty="0" smtClean="0"/>
              <a:t>=30</a:t>
            </a:r>
          </a:p>
          <a:p>
            <a:pPr>
              <a:buNone/>
            </a:pPr>
            <a:r>
              <a:rPr lang="en-US" i="1" dirty="0" err="1" smtClean="0"/>
              <a:t>t2</a:t>
            </a:r>
            <a:r>
              <a:rPr lang="en-US" i="1" dirty="0" smtClean="0"/>
              <a:t>=y</a:t>
            </a:r>
          </a:p>
          <a:p>
            <a:pPr>
              <a:buNone/>
            </a:pPr>
            <a:r>
              <a:rPr lang="en-US" i="1" dirty="0" smtClean="0"/>
              <a:t>x=</a:t>
            </a:r>
            <a:r>
              <a:rPr lang="en-US" i="1" dirty="0" err="1" smtClean="0"/>
              <a:t>t1+t2</a:t>
            </a:r>
            <a:endParaRPr lang="en-US" i="1" dirty="0" smtClean="0"/>
          </a:p>
          <a:p>
            <a:pPr>
              <a:buNone/>
            </a:pPr>
            <a:r>
              <a:rPr lang="en-US" i="1" dirty="0" smtClean="0"/>
              <a:t>So as we can see the steps has been reduced. And this phase exactly do this task!!!!        </a:t>
            </a:r>
            <a:endParaRPr lang="en-US" i="1" dirty="0"/>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Code Generation:</a:t>
            </a:r>
            <a:endParaRPr lang="en-US" i="1" dirty="0"/>
          </a:p>
        </p:txBody>
      </p:sp>
      <p:sp>
        <p:nvSpPr>
          <p:cNvPr id="3" name="Content Placeholder 2"/>
          <p:cNvSpPr>
            <a:spLocks noGrp="1"/>
          </p:cNvSpPr>
          <p:nvPr>
            <p:ph idx="1"/>
          </p:nvPr>
        </p:nvSpPr>
        <p:spPr/>
        <p:txBody>
          <a:bodyPr/>
          <a:lstStyle/>
          <a:p>
            <a:r>
              <a:rPr lang="en-US" i="1" dirty="0" smtClean="0"/>
              <a:t>The target code is generated in this phase.</a:t>
            </a:r>
          </a:p>
          <a:p>
            <a:r>
              <a:rPr lang="en-US" i="1" dirty="0" smtClean="0"/>
              <a:t>The intermediate language is translated to target code or assembly language.</a:t>
            </a:r>
          </a:p>
          <a:p>
            <a:r>
              <a:rPr lang="en-US" i="1" dirty="0" smtClean="0"/>
              <a:t>This is the last phase before the target code has created.</a:t>
            </a:r>
            <a:endParaRPr lang="en-US" i="1" dirty="0"/>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Algorithmic tools:</a:t>
            </a:r>
            <a:endParaRPr lang="en-US" i="1" dirty="0"/>
          </a:p>
        </p:txBody>
      </p:sp>
      <p:sp>
        <p:nvSpPr>
          <p:cNvPr id="3" name="Content Placeholder 2"/>
          <p:cNvSpPr>
            <a:spLocks noGrp="1"/>
          </p:cNvSpPr>
          <p:nvPr>
            <p:ph idx="1"/>
          </p:nvPr>
        </p:nvSpPr>
        <p:spPr/>
        <p:txBody>
          <a:bodyPr>
            <a:normAutofit lnSpcReduction="10000"/>
          </a:bodyPr>
          <a:lstStyle/>
          <a:p>
            <a:r>
              <a:rPr lang="en-US" i="1" dirty="0" smtClean="0"/>
              <a:t>This term is also known as compiler construction tools.</a:t>
            </a:r>
          </a:p>
          <a:p>
            <a:r>
              <a:rPr lang="en-US" i="1" dirty="0" smtClean="0"/>
              <a:t>These tools uses specific language or algorithm for specifying and implementing the components of the compiler.</a:t>
            </a:r>
          </a:p>
          <a:p>
            <a:r>
              <a:rPr lang="en-US" i="1" dirty="0" smtClean="0"/>
              <a:t> Some type of algorithmic tools are: tokens, scanners, parser, code generator etc.</a:t>
            </a:r>
          </a:p>
          <a:p>
            <a:r>
              <a:rPr lang="en-US" i="1" dirty="0" smtClean="0"/>
              <a:t>Tokens uses the regular expressions.</a:t>
            </a:r>
          </a:p>
          <a:p>
            <a:r>
              <a:rPr lang="en-US" i="1" dirty="0" smtClean="0"/>
              <a:t>Scanner implement Finite State Machine (</a:t>
            </a:r>
            <a:r>
              <a:rPr lang="en-US" i="1" dirty="0" err="1" smtClean="0"/>
              <a:t>FSM</a:t>
            </a:r>
            <a:r>
              <a:rPr lang="en-US" i="1" dirty="0" smtClean="0"/>
              <a:t>) to recognize tokens.</a:t>
            </a:r>
          </a:p>
          <a:p>
            <a:r>
              <a:rPr lang="en-US" i="1" dirty="0" smtClean="0"/>
              <a:t>Parser uses a stack to based on grammar rules on a standard formats.</a:t>
            </a:r>
          </a:p>
          <a:p>
            <a:r>
              <a:rPr lang="en-US" i="1" dirty="0" smtClean="0"/>
              <a:t>Semantic analysis looks for logical errors and solves them if possible and code generator build up the target code. </a:t>
            </a:r>
            <a:endParaRPr lang="en-US" i="1" dirty="0"/>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Dependency of the compiler phases:</a:t>
            </a:r>
            <a:endParaRPr lang="en-US" i="1" dirty="0"/>
          </a:p>
        </p:txBody>
      </p:sp>
      <p:sp>
        <p:nvSpPr>
          <p:cNvPr id="3" name="Content Placeholder 2"/>
          <p:cNvSpPr>
            <a:spLocks noGrp="1"/>
          </p:cNvSpPr>
          <p:nvPr>
            <p:ph idx="1"/>
          </p:nvPr>
        </p:nvSpPr>
        <p:spPr/>
        <p:txBody>
          <a:bodyPr/>
          <a:lstStyle/>
          <a:p>
            <a:r>
              <a:rPr lang="en-US" i="1" dirty="0" smtClean="0"/>
              <a:t>Scanner, parser, semantic analyzer and source code optimizer depend primarily on the source language.</a:t>
            </a:r>
          </a:p>
          <a:p>
            <a:r>
              <a:rPr lang="en-US" i="1" dirty="0" smtClean="0"/>
              <a:t>On the other hand, code generator and target code optimizer depends primarily on the target language.   </a:t>
            </a:r>
            <a:endParaRPr lang="en-US" i="1" dirty="0"/>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Error handling or error management:</a:t>
            </a:r>
            <a:endParaRPr lang="en-US" i="1" dirty="0"/>
          </a:p>
        </p:txBody>
      </p:sp>
      <p:sp>
        <p:nvSpPr>
          <p:cNvPr id="3" name="Content Placeholder 2"/>
          <p:cNvSpPr>
            <a:spLocks noGrp="1"/>
          </p:cNvSpPr>
          <p:nvPr>
            <p:ph idx="1"/>
          </p:nvPr>
        </p:nvSpPr>
        <p:spPr/>
        <p:txBody>
          <a:bodyPr>
            <a:normAutofit fontScale="92500" lnSpcReduction="20000"/>
          </a:bodyPr>
          <a:lstStyle/>
          <a:p>
            <a:r>
              <a:rPr lang="en-US" i="1" dirty="0" smtClean="0"/>
              <a:t>Error handling or error management is one of the most difficult part of a compiler to design</a:t>
            </a:r>
          </a:p>
          <a:p>
            <a:r>
              <a:rPr lang="en-US" i="1" dirty="0" smtClean="0"/>
              <a:t>This is a type of measurement of the compiler efficiency and how perfect a compiler is.</a:t>
            </a:r>
          </a:p>
          <a:p>
            <a:r>
              <a:rPr lang="en-US" i="1" dirty="0" smtClean="0"/>
              <a:t>To be a good compiler a compiler must have the ability to handle the errors.</a:t>
            </a:r>
          </a:p>
          <a:p>
            <a:r>
              <a:rPr lang="en-US" i="1" dirty="0" smtClean="0"/>
              <a:t>The compiler that handles more error is better than other compiler that handles less error.</a:t>
            </a:r>
          </a:p>
          <a:p>
            <a:pPr>
              <a:buNone/>
            </a:pPr>
            <a:r>
              <a:rPr lang="en-US" i="1" dirty="0" smtClean="0"/>
              <a:t>To be a good compiler a compiler</a:t>
            </a:r>
          </a:p>
          <a:p>
            <a:r>
              <a:rPr lang="en-US" i="1" dirty="0" smtClean="0"/>
              <a:t>Must handle multiple errors.</a:t>
            </a:r>
          </a:p>
          <a:p>
            <a:r>
              <a:rPr lang="en-US" i="1" dirty="0" smtClean="0"/>
              <a:t>Must handle a wide range of errors.</a:t>
            </a:r>
          </a:p>
          <a:p>
            <a:r>
              <a:rPr lang="en-US" i="1" dirty="0" smtClean="0"/>
              <a:t>Must not get stuck.</a:t>
            </a:r>
          </a:p>
          <a:p>
            <a:r>
              <a:rPr lang="en-US" i="1" dirty="0" smtClean="0"/>
              <a:t>Must not get into an infinite loop.</a:t>
            </a:r>
            <a:endParaRPr lang="en-US" i="1" dirty="0"/>
          </a:p>
        </p:txBody>
      </p:sp>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Kinds of errors:</a:t>
            </a:r>
            <a:endParaRPr lang="en-US" i="1" dirty="0"/>
          </a:p>
        </p:txBody>
      </p:sp>
      <p:sp>
        <p:nvSpPr>
          <p:cNvPr id="3" name="Content Placeholder 2"/>
          <p:cNvSpPr>
            <a:spLocks noGrp="1"/>
          </p:cNvSpPr>
          <p:nvPr>
            <p:ph idx="1"/>
          </p:nvPr>
        </p:nvSpPr>
        <p:spPr/>
        <p:txBody>
          <a:bodyPr/>
          <a:lstStyle/>
          <a:p>
            <a:r>
              <a:rPr lang="en-US" i="1" dirty="0" smtClean="0"/>
              <a:t>While compiling a program we generally find 3 types of errors. They are:-</a:t>
            </a:r>
          </a:p>
          <a:p>
            <a:pPr marL="514350" indent="-514350">
              <a:buAutoNum type="arabicPeriod"/>
            </a:pPr>
            <a:r>
              <a:rPr lang="en-US" i="1" dirty="0" smtClean="0"/>
              <a:t>Syntax error: In this type of error the value of a variable is not define clearly.</a:t>
            </a:r>
          </a:p>
          <a:p>
            <a:pPr marL="514350" indent="-514350">
              <a:buNone/>
            </a:pPr>
            <a:r>
              <a:rPr lang="en-US" i="1" dirty="0" smtClean="0"/>
              <a:t>For example the expression </a:t>
            </a:r>
          </a:p>
          <a:p>
            <a:pPr marL="514350" indent="-514350">
              <a:buNone/>
            </a:pPr>
            <a:r>
              <a:rPr lang="en-US" i="1" dirty="0" smtClean="0"/>
              <a:t>if (a==1)</a:t>
            </a:r>
          </a:p>
          <a:p>
            <a:pPr marL="514350" indent="-514350">
              <a:buNone/>
            </a:pPr>
            <a:r>
              <a:rPr lang="en-US" i="1" dirty="0" smtClean="0"/>
              <a:t>Y=</a:t>
            </a:r>
            <a:r>
              <a:rPr lang="en-US" i="1" dirty="0" err="1" smtClean="0"/>
              <a:t>z+r</a:t>
            </a:r>
            <a:r>
              <a:rPr lang="en-US" i="1" dirty="0" smtClean="0"/>
              <a:t>:</a:t>
            </a:r>
          </a:p>
          <a:p>
            <a:pPr marL="514350" indent="-514350">
              <a:buNone/>
            </a:pPr>
            <a:r>
              <a:rPr lang="en-US" i="1" dirty="0" smtClean="0"/>
              <a:t>This expression has syntax error. As the values of Y, z, r are not defined clearly.</a:t>
            </a:r>
            <a:endParaRPr lang="en-US" i="1" dirty="0"/>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i="1" dirty="0" smtClean="0"/>
              <a:t>Compiler:</a:t>
            </a:r>
            <a:endParaRPr lang="en-US" sz="3600" i="1" dirty="0"/>
          </a:p>
        </p:txBody>
      </p:sp>
      <p:sp>
        <p:nvSpPr>
          <p:cNvPr id="3" name="Content Placeholder 2"/>
          <p:cNvSpPr>
            <a:spLocks noGrp="1"/>
          </p:cNvSpPr>
          <p:nvPr>
            <p:ph idx="1"/>
          </p:nvPr>
        </p:nvSpPr>
        <p:spPr/>
        <p:txBody>
          <a:bodyPr/>
          <a:lstStyle/>
          <a:p>
            <a:pPr marL="0" indent="0">
              <a:buNone/>
            </a:pPr>
            <a:r>
              <a:rPr lang="en-US" i="1" dirty="0" smtClean="0"/>
              <a:t>What is a compiler:</a:t>
            </a:r>
          </a:p>
          <a:p>
            <a:pPr marL="0" indent="0">
              <a:buNone/>
            </a:pPr>
            <a:r>
              <a:rPr lang="en-US" i="1" dirty="0" smtClean="0"/>
              <a:t>Compiler: The language processor that reads the complete source program written in high level programming language as a whole in one go and translates it in equivalent program in machine language is called a compiler. Example: C, C++, Java etc.</a:t>
            </a:r>
            <a:endParaRPr lang="en-US" i="1" dirty="0"/>
          </a:p>
        </p:txBody>
      </p:sp>
      <p:sp>
        <p:nvSpPr>
          <p:cNvPr id="4" name="Rectangle 3"/>
          <p:cNvSpPr/>
          <p:nvPr/>
        </p:nvSpPr>
        <p:spPr>
          <a:xfrm>
            <a:off x="5024846" y="4088674"/>
            <a:ext cx="2220686" cy="9666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Compiler</a:t>
            </a:r>
            <a:endParaRPr lang="en-US" i="1" dirty="0"/>
          </a:p>
        </p:txBody>
      </p:sp>
      <p:cxnSp>
        <p:nvCxnSpPr>
          <p:cNvPr id="6" name="Straight Arrow Connector 5"/>
          <p:cNvCxnSpPr/>
          <p:nvPr/>
        </p:nvCxnSpPr>
        <p:spPr>
          <a:xfrm>
            <a:off x="3505595" y="4582689"/>
            <a:ext cx="1471353" cy="15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042556" y="4062549"/>
            <a:ext cx="1436914" cy="10189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Source Code </a:t>
            </a:r>
            <a:endParaRPr lang="en-US" i="1" dirty="0"/>
          </a:p>
        </p:txBody>
      </p:sp>
      <p:cxnSp>
        <p:nvCxnSpPr>
          <p:cNvPr id="10" name="Straight Arrow Connector 9"/>
          <p:cNvCxnSpPr/>
          <p:nvPr/>
        </p:nvCxnSpPr>
        <p:spPr>
          <a:xfrm flipV="1">
            <a:off x="7289075" y="4547061"/>
            <a:ext cx="1517667" cy="11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799616" y="4101738"/>
            <a:ext cx="1674420" cy="8882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Target Code</a:t>
            </a:r>
            <a:endParaRPr lang="en-US" i="1" dirty="0"/>
          </a:p>
        </p:txBody>
      </p:sp>
    </p:spTree>
    <p:extLst>
      <p:ext uri="{BB962C8B-B14F-4D97-AF65-F5344CB8AC3E}">
        <p14:creationId xmlns="" xmlns:p14="http://schemas.microsoft.com/office/powerpoint/2010/main" val="787376608"/>
      </p:ext>
    </p:extLst>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i="1" dirty="0" smtClean="0"/>
              <a:t>2. Semantic Error: This leads to the logical error of a program. Let us consider an example.</a:t>
            </a:r>
          </a:p>
          <a:p>
            <a:pPr>
              <a:buNone/>
            </a:pPr>
            <a:r>
              <a:rPr lang="en-US" i="1" dirty="0" smtClean="0"/>
              <a:t>Let us consider the expression </a:t>
            </a:r>
            <a:r>
              <a:rPr lang="en-US" i="1" dirty="0" err="1" smtClean="0"/>
              <a:t>int</a:t>
            </a:r>
            <a:r>
              <a:rPr lang="en-US" i="1" dirty="0" smtClean="0"/>
              <a:t> a=“</a:t>
            </a:r>
            <a:r>
              <a:rPr lang="en-US" i="1" dirty="0" err="1" smtClean="0"/>
              <a:t>ab</a:t>
            </a:r>
            <a:r>
              <a:rPr lang="en-US" i="1" dirty="0" smtClean="0"/>
              <a:t>”. Now, in this expression we find semantic error. Because “</a:t>
            </a:r>
            <a:r>
              <a:rPr lang="en-US" i="1" dirty="0" err="1" smtClean="0"/>
              <a:t>ab</a:t>
            </a:r>
            <a:r>
              <a:rPr lang="en-US" i="1" dirty="0" smtClean="0"/>
              <a:t>” is not a number. So it is not an integer type variable. But in this example “</a:t>
            </a:r>
            <a:r>
              <a:rPr lang="en-US" i="1" dirty="0" err="1" smtClean="0"/>
              <a:t>ab</a:t>
            </a:r>
            <a:r>
              <a:rPr lang="en-US" i="1" dirty="0" smtClean="0"/>
              <a:t>” is defined as an integer variable. So this is a semantic error.</a:t>
            </a:r>
          </a:p>
          <a:p>
            <a:pPr>
              <a:buNone/>
            </a:pPr>
            <a:r>
              <a:rPr lang="en-US" i="1" dirty="0" smtClean="0"/>
              <a:t>3. Runtime Error: Sometimes a program ends up with an infinite loop or the compiler don’t know about where it has to be stop. In this case the runtime error (that is error in runtime) occurs.</a:t>
            </a:r>
          </a:p>
          <a:p>
            <a:pPr>
              <a:buNone/>
            </a:pPr>
            <a:r>
              <a:rPr lang="en-US" i="1" dirty="0" smtClean="0"/>
              <a:t>Let us consider some expression of a program:-</a:t>
            </a:r>
          </a:p>
          <a:p>
            <a:pPr>
              <a:buNone/>
            </a:pPr>
            <a:r>
              <a:rPr lang="en-US" i="1" dirty="0" smtClean="0"/>
              <a:t>   </a:t>
            </a:r>
            <a:r>
              <a:rPr lang="en-US" i="1" dirty="0" err="1" smtClean="0"/>
              <a:t>int</a:t>
            </a:r>
            <a:r>
              <a:rPr lang="en-US" i="1" dirty="0" smtClean="0"/>
              <a:t> x=1, y=0</a:t>
            </a:r>
          </a:p>
          <a:p>
            <a:pPr>
              <a:buNone/>
            </a:pPr>
            <a:r>
              <a:rPr lang="en-US" i="1" dirty="0" err="1" smtClean="0"/>
              <a:t>int</a:t>
            </a:r>
            <a:r>
              <a:rPr lang="en-US" i="1" dirty="0" smtClean="0"/>
              <a:t> z=x/y;</a:t>
            </a:r>
          </a:p>
          <a:p>
            <a:pPr>
              <a:buNone/>
            </a:pPr>
            <a:r>
              <a:rPr lang="en-US" i="1" dirty="0" err="1" smtClean="0"/>
              <a:t>printf</a:t>
            </a:r>
            <a:r>
              <a:rPr lang="en-US" i="1" dirty="0" smtClean="0"/>
              <a:t>(“z=%d“ z);</a:t>
            </a:r>
          </a:p>
          <a:p>
            <a:pPr>
              <a:buNone/>
            </a:pPr>
            <a:r>
              <a:rPr lang="en-US" i="1" dirty="0" smtClean="0"/>
              <a:t>Here x/y means 1/0 which is undefined. So in the runtime the compiler can understand the error. So this type of program is known as runtime error.</a:t>
            </a:r>
            <a:endParaRPr lang="en-US" i="1" dirty="0"/>
          </a:p>
        </p:txBody>
      </p:sp>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Error Handling Requirement:</a:t>
            </a:r>
            <a:endParaRPr lang="en-US" i="1" dirty="0"/>
          </a:p>
        </p:txBody>
      </p:sp>
      <p:sp>
        <p:nvSpPr>
          <p:cNvPr id="3" name="Content Placeholder 2"/>
          <p:cNvSpPr>
            <a:spLocks noGrp="1"/>
          </p:cNvSpPr>
          <p:nvPr>
            <p:ph idx="1"/>
          </p:nvPr>
        </p:nvSpPr>
        <p:spPr/>
        <p:txBody>
          <a:bodyPr/>
          <a:lstStyle/>
          <a:p>
            <a:r>
              <a:rPr lang="en-US" i="1" dirty="0" smtClean="0"/>
              <a:t>A general compiler must have to handle the syntax error as well as the semantic errors.</a:t>
            </a:r>
          </a:p>
          <a:p>
            <a:r>
              <a:rPr lang="en-US" i="1" dirty="0" smtClean="0"/>
              <a:t>If a compiler cannot do this action (Error Handling) then this is of no use.</a:t>
            </a:r>
          </a:p>
          <a:p>
            <a:r>
              <a:rPr lang="en-US" i="1" dirty="0" smtClean="0"/>
              <a:t>Sometimes, some compiler itself is required to generated code to handle the runtime errors in some graceful way. The java compiler is an example of this type of compiler. This too, is often very difficult.     </a:t>
            </a:r>
            <a:endParaRPr lang="en-US" i="1" dirty="0"/>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Some example of sample compiler:</a:t>
            </a:r>
            <a:endParaRPr lang="en-US" i="1" dirty="0"/>
          </a:p>
        </p:txBody>
      </p:sp>
      <p:sp>
        <p:nvSpPr>
          <p:cNvPr id="3" name="Content Placeholder 2"/>
          <p:cNvSpPr>
            <a:spLocks noGrp="1"/>
          </p:cNvSpPr>
          <p:nvPr>
            <p:ph idx="1"/>
          </p:nvPr>
        </p:nvSpPr>
        <p:spPr/>
        <p:txBody>
          <a:bodyPr>
            <a:normAutofit fontScale="77500" lnSpcReduction="20000"/>
          </a:bodyPr>
          <a:lstStyle/>
          <a:p>
            <a:pPr marL="514350" indent="-514350">
              <a:buAutoNum type="arabicPeriod"/>
            </a:pPr>
            <a:r>
              <a:rPr lang="en-US" i="1" dirty="0" smtClean="0"/>
              <a:t>Tiny C compiler:</a:t>
            </a:r>
          </a:p>
          <a:p>
            <a:pPr marL="514350" indent="-514350"/>
            <a:r>
              <a:rPr lang="en-US" i="1" dirty="0" smtClean="0"/>
              <a:t>Support Linux, UNIX and Microsoft Windows Operating System.</a:t>
            </a:r>
          </a:p>
          <a:p>
            <a:pPr marL="514350" indent="-514350"/>
            <a:r>
              <a:rPr lang="en-US" i="1" dirty="0" smtClean="0"/>
              <a:t>Written for C, assembly language.</a:t>
            </a:r>
          </a:p>
          <a:p>
            <a:pPr marL="514350" indent="-514350"/>
            <a:r>
              <a:rPr lang="en-US" i="1" dirty="0" smtClean="0"/>
              <a:t>Created by Fabric </a:t>
            </a:r>
            <a:r>
              <a:rPr lang="en-US" i="1" dirty="0" err="1" smtClean="0"/>
              <a:t>Bellard</a:t>
            </a:r>
            <a:r>
              <a:rPr lang="en-US" i="1" dirty="0" smtClean="0"/>
              <a:t>.</a:t>
            </a:r>
          </a:p>
          <a:p>
            <a:pPr marL="514350" indent="-514350">
              <a:buNone/>
            </a:pPr>
            <a:r>
              <a:rPr lang="en-US" i="1" dirty="0" smtClean="0"/>
              <a:t>Example code of a tiny compiler:</a:t>
            </a:r>
          </a:p>
          <a:p>
            <a:pPr marL="514350" indent="-514350">
              <a:buNone/>
            </a:pPr>
            <a:r>
              <a:rPr lang="en-US" i="1" dirty="0" smtClean="0"/>
              <a:t>read a;</a:t>
            </a:r>
          </a:p>
          <a:p>
            <a:pPr marL="514350" indent="-514350">
              <a:buNone/>
            </a:pPr>
            <a:r>
              <a:rPr lang="en-US" i="1" dirty="0" smtClean="0"/>
              <a:t>If a&gt;0 then</a:t>
            </a:r>
          </a:p>
          <a:p>
            <a:pPr marL="514350" indent="-514350">
              <a:buNone/>
            </a:pPr>
            <a:r>
              <a:rPr lang="en-US" i="1" dirty="0" smtClean="0"/>
              <a:t>fact : 1;</a:t>
            </a:r>
          </a:p>
          <a:p>
            <a:pPr marL="514350" indent="-514350">
              <a:buNone/>
            </a:pPr>
            <a:r>
              <a:rPr lang="en-US" i="1" dirty="0" smtClean="0"/>
              <a:t>Repeat</a:t>
            </a:r>
          </a:p>
          <a:p>
            <a:pPr marL="514350" indent="-514350">
              <a:buNone/>
            </a:pPr>
            <a:r>
              <a:rPr lang="en-US" i="1" dirty="0" smtClean="0"/>
              <a:t>fact : fact * x;</a:t>
            </a:r>
          </a:p>
          <a:p>
            <a:pPr marL="514350" indent="-514350">
              <a:buNone/>
            </a:pPr>
            <a:r>
              <a:rPr lang="en-US" i="1" dirty="0" smtClean="0"/>
              <a:t>x: x - 1;</a:t>
            </a:r>
          </a:p>
          <a:p>
            <a:pPr marL="514350" indent="-514350">
              <a:buNone/>
            </a:pPr>
            <a:r>
              <a:rPr lang="en-US" i="1" dirty="0" smtClean="0"/>
              <a:t>until x= 0;</a:t>
            </a:r>
          </a:p>
          <a:p>
            <a:pPr marL="514350" indent="-514350">
              <a:buNone/>
            </a:pPr>
            <a:r>
              <a:rPr lang="en-US" i="1" dirty="0" smtClean="0"/>
              <a:t>write fact;</a:t>
            </a:r>
          </a:p>
          <a:p>
            <a:pPr marL="514350" indent="-514350">
              <a:buNone/>
            </a:pPr>
            <a:r>
              <a:rPr lang="en-US" i="1" dirty="0" smtClean="0"/>
              <a:t>End;   </a:t>
            </a:r>
            <a:endParaRPr lang="en-US" i="1" dirty="0"/>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i="1" dirty="0" smtClean="0"/>
              <a:t>2. Java compiler:</a:t>
            </a:r>
          </a:p>
          <a:p>
            <a:r>
              <a:rPr lang="en-US" i="1" dirty="0" smtClean="0"/>
              <a:t>Compiles the Java programming language.</a:t>
            </a:r>
          </a:p>
          <a:p>
            <a:r>
              <a:rPr lang="en-US" i="1" dirty="0" smtClean="0"/>
              <a:t>The most common form of output from a Java compiler is Java class files containing platform-neutral Java byte code.</a:t>
            </a:r>
          </a:p>
          <a:p>
            <a:r>
              <a:rPr lang="en-US" i="1" dirty="0" smtClean="0"/>
              <a:t>The Java Virtual Machine (</a:t>
            </a:r>
            <a:r>
              <a:rPr lang="en-US" i="1" dirty="0" err="1" smtClean="0"/>
              <a:t>JVM</a:t>
            </a:r>
            <a:r>
              <a:rPr lang="en-US" i="1" dirty="0" smtClean="0"/>
              <a:t>) loads the class files and either </a:t>
            </a:r>
            <a:r>
              <a:rPr lang="en-US" i="1" dirty="0" err="1" smtClean="0"/>
              <a:t>interpretes</a:t>
            </a:r>
            <a:r>
              <a:rPr lang="en-US" i="1" dirty="0" smtClean="0"/>
              <a:t> the </a:t>
            </a:r>
            <a:r>
              <a:rPr lang="en-US" i="1" dirty="0" err="1" smtClean="0"/>
              <a:t>bytecode</a:t>
            </a:r>
            <a:r>
              <a:rPr lang="en-US" i="1" dirty="0" smtClean="0"/>
              <a:t> or Just-In-Time (</a:t>
            </a:r>
            <a:r>
              <a:rPr lang="en-US" i="1" dirty="0" err="1" smtClean="0"/>
              <a:t>JIT</a:t>
            </a:r>
            <a:r>
              <a:rPr lang="en-US" i="1" dirty="0" smtClean="0"/>
              <a:t>) compiles it to machine code and then possibly optimizes it using dynamic compilation. The term dynamic compilation is a process used by some programming language to gain performance during program execution.</a:t>
            </a:r>
          </a:p>
          <a:p>
            <a:pPr>
              <a:buNone/>
            </a:pPr>
            <a:endParaRPr lang="en-US" dirty="0"/>
          </a:p>
        </p:txBody>
      </p:sp>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i="1" dirty="0" smtClean="0"/>
              <a:t>Example code for a java compiler:</a:t>
            </a:r>
          </a:p>
          <a:p>
            <a:pPr>
              <a:buNone/>
            </a:pPr>
            <a:r>
              <a:rPr lang="en-US" i="1" dirty="0" smtClean="0"/>
              <a:t>import </a:t>
            </a:r>
            <a:r>
              <a:rPr lang="en-US" i="1" dirty="0" err="1" smtClean="0"/>
              <a:t>java.util.Scanner</a:t>
            </a:r>
            <a:r>
              <a:rPr lang="en-US" i="1" dirty="0" smtClean="0"/>
              <a:t>; </a:t>
            </a:r>
          </a:p>
          <a:p>
            <a:pPr>
              <a:buNone/>
            </a:pPr>
            <a:r>
              <a:rPr lang="en-US" i="1" dirty="0" smtClean="0"/>
              <a:t>public class </a:t>
            </a:r>
            <a:r>
              <a:rPr lang="en-US" i="1" dirty="0" err="1" smtClean="0"/>
              <a:t>AddTwoNumbers2</a:t>
            </a:r>
            <a:r>
              <a:rPr lang="en-US" i="1" dirty="0" smtClean="0"/>
              <a:t> { </a:t>
            </a:r>
          </a:p>
          <a:p>
            <a:pPr>
              <a:buNone/>
            </a:pPr>
            <a:r>
              <a:rPr lang="en-US" i="1" dirty="0" smtClean="0"/>
              <a:t>public static void main(String[] </a:t>
            </a:r>
            <a:r>
              <a:rPr lang="en-US" i="1" dirty="0" err="1" smtClean="0"/>
              <a:t>args</a:t>
            </a:r>
            <a:r>
              <a:rPr lang="en-US" i="1" dirty="0" smtClean="0"/>
              <a:t>) { </a:t>
            </a:r>
          </a:p>
          <a:p>
            <a:pPr>
              <a:buNone/>
            </a:pPr>
            <a:r>
              <a:rPr lang="en-US" i="1" dirty="0" err="1" smtClean="0"/>
              <a:t>int</a:t>
            </a:r>
            <a:r>
              <a:rPr lang="en-US" i="1" dirty="0" smtClean="0"/>
              <a:t> </a:t>
            </a:r>
            <a:r>
              <a:rPr lang="en-US" i="1" dirty="0" err="1" smtClean="0"/>
              <a:t>num1</a:t>
            </a:r>
            <a:r>
              <a:rPr lang="en-US" i="1" dirty="0" smtClean="0"/>
              <a:t>, </a:t>
            </a:r>
            <a:r>
              <a:rPr lang="en-US" i="1" dirty="0" err="1" smtClean="0"/>
              <a:t>num2</a:t>
            </a:r>
            <a:r>
              <a:rPr lang="en-US" i="1" dirty="0" smtClean="0"/>
              <a:t>, sum; </a:t>
            </a:r>
          </a:p>
          <a:p>
            <a:pPr>
              <a:buNone/>
            </a:pPr>
            <a:r>
              <a:rPr lang="en-US" i="1" dirty="0" smtClean="0"/>
              <a:t>Scanner sc = new Scanner(</a:t>
            </a:r>
            <a:r>
              <a:rPr lang="en-US" i="1" dirty="0" err="1" smtClean="0"/>
              <a:t>System.in</a:t>
            </a:r>
            <a:r>
              <a:rPr lang="en-US" i="1" dirty="0" smtClean="0"/>
              <a:t>); </a:t>
            </a:r>
          </a:p>
          <a:p>
            <a:pPr>
              <a:buNone/>
            </a:pPr>
            <a:r>
              <a:rPr lang="en-US" i="1" dirty="0" err="1" smtClean="0"/>
              <a:t>System.out.println</a:t>
            </a:r>
            <a:r>
              <a:rPr lang="en-US" i="1" dirty="0" smtClean="0"/>
              <a:t>("Enter Two Number: "); </a:t>
            </a:r>
          </a:p>
          <a:p>
            <a:pPr>
              <a:buNone/>
            </a:pPr>
            <a:r>
              <a:rPr lang="en-US" i="1" dirty="0" err="1" smtClean="0"/>
              <a:t>num1</a:t>
            </a:r>
            <a:r>
              <a:rPr lang="en-US" i="1" dirty="0" smtClean="0"/>
              <a:t> = </a:t>
            </a:r>
            <a:r>
              <a:rPr lang="en-US" i="1" dirty="0" err="1" smtClean="0"/>
              <a:t>sc.nextInt</a:t>
            </a:r>
            <a:r>
              <a:rPr lang="en-US" i="1" dirty="0" smtClean="0"/>
              <a:t>(); </a:t>
            </a:r>
          </a:p>
          <a:p>
            <a:pPr>
              <a:buNone/>
            </a:pPr>
            <a:r>
              <a:rPr lang="en-US" i="1" dirty="0" err="1" smtClean="0"/>
              <a:t>num2</a:t>
            </a:r>
            <a:r>
              <a:rPr lang="en-US" i="1" dirty="0" smtClean="0"/>
              <a:t> = </a:t>
            </a:r>
            <a:r>
              <a:rPr lang="en-US" i="1" dirty="0" err="1" smtClean="0"/>
              <a:t>sc.nextInt</a:t>
            </a:r>
            <a:r>
              <a:rPr lang="en-US" i="1" dirty="0" smtClean="0"/>
              <a:t>();</a:t>
            </a:r>
          </a:p>
          <a:p>
            <a:pPr>
              <a:buNone/>
            </a:pPr>
            <a:r>
              <a:rPr lang="en-US" i="1" dirty="0" smtClean="0"/>
              <a:t>sum = </a:t>
            </a:r>
            <a:r>
              <a:rPr lang="en-US" i="1" dirty="0" err="1" smtClean="0"/>
              <a:t>num1</a:t>
            </a:r>
            <a:r>
              <a:rPr lang="en-US" i="1" dirty="0" smtClean="0"/>
              <a:t> + </a:t>
            </a:r>
            <a:r>
              <a:rPr lang="en-US" i="1" dirty="0" err="1" smtClean="0"/>
              <a:t>num2</a:t>
            </a:r>
            <a:r>
              <a:rPr lang="en-US" i="1" dirty="0" smtClean="0"/>
              <a:t>; </a:t>
            </a:r>
          </a:p>
          <a:p>
            <a:pPr>
              <a:buNone/>
            </a:pPr>
            <a:r>
              <a:rPr lang="en-US" i="1" dirty="0" err="1" smtClean="0"/>
              <a:t>System.out.println</a:t>
            </a:r>
            <a:r>
              <a:rPr lang="en-US" i="1" dirty="0" smtClean="0"/>
              <a:t>("Sum of these numbers: "+sum);</a:t>
            </a:r>
          </a:p>
          <a:p>
            <a:pPr>
              <a:buNone/>
            </a:pPr>
            <a:r>
              <a:rPr lang="en-US" i="1" dirty="0" smtClean="0"/>
              <a:t> } </a:t>
            </a:r>
          </a:p>
          <a:p>
            <a:pPr>
              <a:buNone/>
            </a:pPr>
            <a:r>
              <a:rPr lang="en-US" i="1" dirty="0" smtClean="0"/>
              <a:t>}</a:t>
            </a:r>
          </a:p>
          <a:p>
            <a:pPr>
              <a:buNone/>
            </a:pPr>
            <a:endParaRPr lang="en-US" dirty="0"/>
          </a:p>
        </p:txBody>
      </p:sp>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Conditional Compilation Options:</a:t>
            </a:r>
            <a:endParaRPr lang="en-US" i="1" dirty="0"/>
          </a:p>
        </p:txBody>
      </p:sp>
      <p:sp>
        <p:nvSpPr>
          <p:cNvPr id="3" name="Content Placeholder 2"/>
          <p:cNvSpPr>
            <a:spLocks noGrp="1"/>
          </p:cNvSpPr>
          <p:nvPr>
            <p:ph idx="1"/>
          </p:nvPr>
        </p:nvSpPr>
        <p:spPr/>
        <p:txBody>
          <a:bodyPr>
            <a:normAutofit/>
          </a:bodyPr>
          <a:lstStyle/>
          <a:p>
            <a:r>
              <a:rPr lang="en-US" i="1" dirty="0" smtClean="0"/>
              <a:t>Sometimes a compiler is build up with some options or criteria or conditions. This type of Compiler is known as Conditional Compiler. Conditional compiler can be created with many options.</a:t>
            </a:r>
          </a:p>
          <a:p>
            <a:r>
              <a:rPr lang="en-US" i="1" dirty="0" smtClean="0"/>
              <a:t>Some kind of conditional compilation options are:-</a:t>
            </a:r>
          </a:p>
          <a:p>
            <a:pPr>
              <a:buFont typeface="Wingdings" pitchFamily="2" charset="2"/>
              <a:buChar char="ü"/>
            </a:pPr>
            <a:r>
              <a:rPr lang="en-US" i="1" dirty="0" err="1" smtClean="0"/>
              <a:t>No_Parse</a:t>
            </a:r>
            <a:r>
              <a:rPr lang="en-US" i="1" dirty="0" smtClean="0"/>
              <a:t>: Builds a compiler with the scanner only but no parsing will be done in this.</a:t>
            </a:r>
          </a:p>
          <a:p>
            <a:pPr>
              <a:buFont typeface="Wingdings" pitchFamily="2" charset="2"/>
              <a:buChar char="ü"/>
            </a:pPr>
            <a:r>
              <a:rPr lang="en-US" i="1" dirty="0" err="1" smtClean="0"/>
              <a:t>No_Analyze</a:t>
            </a:r>
            <a:r>
              <a:rPr lang="en-US" i="1" dirty="0" smtClean="0"/>
              <a:t>: Builds a compiler that only can parse and scan. But cannot analyze the source code.</a:t>
            </a:r>
          </a:p>
          <a:p>
            <a:pPr>
              <a:buFont typeface="Wingdings" pitchFamily="2" charset="2"/>
              <a:buChar char="ü"/>
            </a:pPr>
            <a:r>
              <a:rPr lang="en-US" i="1" dirty="0" err="1" smtClean="0"/>
              <a:t>No_Code</a:t>
            </a:r>
            <a:r>
              <a:rPr lang="en-US" i="1" dirty="0" smtClean="0"/>
              <a:t>: Builds a compiler that performs semantic analysis, but no code is generated. </a:t>
            </a:r>
            <a:endParaRPr lang="en-US" i="1" dirty="0"/>
          </a:p>
        </p:txBody>
      </p:sp>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List options or built-in options in compiler:</a:t>
            </a:r>
            <a:endParaRPr lang="en-US" i="1" dirty="0"/>
          </a:p>
        </p:txBody>
      </p:sp>
      <p:sp>
        <p:nvSpPr>
          <p:cNvPr id="3" name="Content Placeholder 2"/>
          <p:cNvSpPr>
            <a:spLocks noGrp="1"/>
          </p:cNvSpPr>
          <p:nvPr>
            <p:ph idx="1"/>
          </p:nvPr>
        </p:nvSpPr>
        <p:spPr/>
        <p:txBody>
          <a:bodyPr/>
          <a:lstStyle/>
          <a:p>
            <a:r>
              <a:rPr lang="en-US" i="1" dirty="0" smtClean="0"/>
              <a:t>Some options are built-in for any type of compiler. For example:-</a:t>
            </a:r>
          </a:p>
          <a:p>
            <a:pPr>
              <a:buFont typeface="Wingdings" pitchFamily="2" charset="2"/>
              <a:buChar char="Ø"/>
            </a:pPr>
            <a:r>
              <a:rPr lang="en-US" i="1" dirty="0" err="1" smtClean="0"/>
              <a:t>Echosource</a:t>
            </a:r>
            <a:r>
              <a:rPr lang="en-US" i="1" dirty="0" smtClean="0"/>
              <a:t>: Performs the tiny source programs to the listing, together with line numbers.</a:t>
            </a:r>
          </a:p>
          <a:p>
            <a:pPr>
              <a:buFont typeface="Wingdings" pitchFamily="2" charset="2"/>
              <a:buChar char="Ø"/>
            </a:pPr>
            <a:r>
              <a:rPr lang="en-US" i="1" dirty="0" err="1" smtClean="0"/>
              <a:t>TraceScan</a:t>
            </a:r>
            <a:r>
              <a:rPr lang="en-US" i="1" dirty="0" smtClean="0"/>
              <a:t>: Displays the information of tokens as the scanner recognize it.</a:t>
            </a:r>
          </a:p>
          <a:p>
            <a:pPr>
              <a:buFont typeface="Wingdings" pitchFamily="2" charset="2"/>
              <a:buChar char="Ø"/>
            </a:pPr>
            <a:r>
              <a:rPr lang="en-US" i="1" dirty="0" err="1" smtClean="0"/>
              <a:t>TraceParse</a:t>
            </a:r>
            <a:r>
              <a:rPr lang="en-US" i="1" dirty="0" smtClean="0"/>
              <a:t>: Displays the syntax tree in a </a:t>
            </a:r>
            <a:r>
              <a:rPr lang="en-US" i="1" dirty="0" err="1" smtClean="0"/>
              <a:t>linearlized</a:t>
            </a:r>
            <a:r>
              <a:rPr lang="en-US" i="1" dirty="0" smtClean="0"/>
              <a:t> format.</a:t>
            </a:r>
          </a:p>
          <a:p>
            <a:pPr>
              <a:buFont typeface="Wingdings" pitchFamily="2" charset="2"/>
              <a:buChar char="Ø"/>
            </a:pPr>
            <a:r>
              <a:rPr lang="en-US" i="1" dirty="0" err="1" smtClean="0"/>
              <a:t>TraceAnalyze</a:t>
            </a:r>
            <a:r>
              <a:rPr lang="en-US" i="1" dirty="0" smtClean="0"/>
              <a:t>: Displays summary information on the symbol table and type checking.</a:t>
            </a:r>
          </a:p>
          <a:p>
            <a:pPr>
              <a:buFont typeface="Wingdings" pitchFamily="2" charset="2"/>
              <a:buChar char="Ø"/>
            </a:pPr>
            <a:r>
              <a:rPr lang="en-US" i="1" dirty="0" err="1" smtClean="0"/>
              <a:t>TraceCode</a:t>
            </a:r>
            <a:r>
              <a:rPr lang="en-US" i="1" dirty="0" smtClean="0"/>
              <a:t>: Prints code generation-tracing comments to the code file.     </a:t>
            </a:r>
            <a:endParaRPr lang="en-US" i="1" dirty="0"/>
          </a:p>
        </p:txBody>
      </p:sp>
    </p:spTree>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Porting and Bootstrapping in Compiler Design:</a:t>
            </a:r>
            <a:endParaRPr lang="en-US" i="1" dirty="0"/>
          </a:p>
        </p:txBody>
      </p:sp>
      <p:sp>
        <p:nvSpPr>
          <p:cNvPr id="3" name="Content Placeholder 2"/>
          <p:cNvSpPr>
            <a:spLocks noGrp="1"/>
          </p:cNvSpPr>
          <p:nvPr>
            <p:ph idx="1"/>
          </p:nvPr>
        </p:nvSpPr>
        <p:spPr/>
        <p:txBody>
          <a:bodyPr/>
          <a:lstStyle/>
          <a:p>
            <a:r>
              <a:rPr lang="en-US" i="1" dirty="0" smtClean="0"/>
              <a:t>On the other hand porting in compiler design refers to adding new features or newly created attribute to a compiler that does not exist before or in old version.</a:t>
            </a:r>
          </a:p>
          <a:p>
            <a:r>
              <a:rPr lang="en-US" i="1" dirty="0" smtClean="0"/>
              <a:t>That means porting in compiler design is nothing but creating a compiler with updated and new features that has not applied before or has not applied in the previous or old versions.  </a:t>
            </a:r>
            <a:endParaRPr lang="en-US" i="1" dirty="0"/>
          </a:p>
        </p:txBody>
      </p:sp>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i="1" dirty="0" smtClean="0"/>
              <a:t>On the other hand, Bootstrapping is used to produce a self-hosting compiler. Self-hosting compiler is a type of compiler that can compile its own source code. Bootstrap compiler is used to compile the compiler and then you can use this compiled compiler to compile everything else as well as future versions of itself. </a:t>
            </a:r>
          </a:p>
          <a:p>
            <a:r>
              <a:rPr lang="en-US" i="1" dirty="0" smtClean="0"/>
              <a:t>That means after Bootstrapping the compiler can compile its own source code. </a:t>
            </a:r>
          </a:p>
          <a:p>
            <a:r>
              <a:rPr lang="en-US" i="1" dirty="0" smtClean="0"/>
              <a:t>It is a very fantastic feature to add for creating new compiler so that nothing will be needed to compile the source code instead the compiler itself can compile the source code directly.</a:t>
            </a:r>
          </a:p>
          <a:p>
            <a:r>
              <a:rPr lang="en-US" i="1" dirty="0" smtClean="0"/>
              <a:t>So it can be said that Bootstrapping is a type of porting.</a:t>
            </a:r>
            <a:endParaRPr lang="en-US" i="1" dirty="0"/>
          </a:p>
        </p:txBody>
      </p:sp>
    </p:spTree>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 diagrams:</a:t>
            </a:r>
            <a:endParaRPr lang="en-US" i="1" dirty="0"/>
          </a:p>
        </p:txBody>
      </p:sp>
      <p:sp>
        <p:nvSpPr>
          <p:cNvPr id="3" name="Content Placeholder 2"/>
          <p:cNvSpPr>
            <a:spLocks noGrp="1"/>
          </p:cNvSpPr>
          <p:nvPr>
            <p:ph idx="1"/>
          </p:nvPr>
        </p:nvSpPr>
        <p:spPr/>
        <p:txBody>
          <a:bodyPr/>
          <a:lstStyle/>
          <a:p>
            <a:r>
              <a:rPr lang="en-US" i="1" dirty="0" smtClean="0"/>
              <a:t>T diagrams is used in bootstrapping.</a:t>
            </a:r>
          </a:p>
          <a:p>
            <a:pPr>
              <a:buNone/>
            </a:pPr>
            <a:r>
              <a:rPr lang="en-US" i="1" dirty="0" smtClean="0"/>
              <a:t>1. Suppose we have cross-compiler for a new language L in implementation language S generating code for machine N.</a:t>
            </a:r>
          </a:p>
          <a:p>
            <a:pPr>
              <a:buNone/>
            </a:pPr>
            <a:r>
              <a:rPr lang="en-US" dirty="0" smtClean="0"/>
              <a:t>  </a:t>
            </a:r>
            <a:endParaRPr lang="en-US" dirty="0"/>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Programming Language </a:t>
            </a:r>
            <a:r>
              <a:rPr lang="en-US" i="1" dirty="0" err="1" smtClean="0"/>
              <a:t>vs</a:t>
            </a:r>
            <a:r>
              <a:rPr lang="en-US" i="1" dirty="0" smtClean="0"/>
              <a:t> Formal Language:</a:t>
            </a:r>
            <a:endParaRPr lang="en-US" i="1" dirty="0"/>
          </a:p>
        </p:txBody>
      </p:sp>
      <p:sp>
        <p:nvSpPr>
          <p:cNvPr id="3" name="Content Placeholder 2"/>
          <p:cNvSpPr>
            <a:spLocks noGrp="1"/>
          </p:cNvSpPr>
          <p:nvPr>
            <p:ph idx="1"/>
          </p:nvPr>
        </p:nvSpPr>
        <p:spPr/>
        <p:txBody>
          <a:bodyPr>
            <a:normAutofit/>
          </a:bodyPr>
          <a:lstStyle/>
          <a:p>
            <a:r>
              <a:rPr lang="en-US" i="1" dirty="0" smtClean="0"/>
              <a:t>The language, which we use for communication, is called the formal language. </a:t>
            </a:r>
          </a:p>
          <a:p>
            <a:r>
              <a:rPr lang="en-US" i="1" dirty="0" smtClean="0"/>
              <a:t>On the other hand, to communicate with the computer we use programming languages. </a:t>
            </a:r>
          </a:p>
          <a:p>
            <a:r>
              <a:rPr lang="en-US" i="1" dirty="0" smtClean="0"/>
              <a:t>Computer works based on instruction and we give instruction to the computer by using different programming languages.</a:t>
            </a:r>
          </a:p>
          <a:p>
            <a:pPr>
              <a:buNone/>
            </a:pPr>
            <a:endParaRPr lang="en-US" dirty="0" smtClean="0"/>
          </a:p>
          <a:p>
            <a:pPr>
              <a:buNone/>
            </a:pPr>
            <a:r>
              <a:rPr lang="en-US" dirty="0" smtClean="0"/>
              <a:t> </a:t>
            </a:r>
          </a:p>
          <a:p>
            <a:pPr>
              <a:buNone/>
            </a:pPr>
            <a:endParaRPr lang="en-US" dirty="0"/>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LSN</a:t>
            </a:r>
            <a:r>
              <a:rPr lang="en-US" i="1" dirty="0" smtClean="0"/>
              <a:t>:</a:t>
            </a:r>
            <a:endParaRPr lang="en-US" i="1" dirty="0"/>
          </a:p>
        </p:txBody>
      </p:sp>
      <p:pic>
        <p:nvPicPr>
          <p:cNvPr id="2050" name="Picture 2"/>
          <p:cNvPicPr>
            <a:picLocks noGrp="1" noChangeAspect="1" noChangeArrowheads="1"/>
          </p:cNvPicPr>
          <p:nvPr>
            <p:ph idx="1"/>
          </p:nvPr>
        </p:nvPicPr>
        <p:blipFill>
          <a:blip r:embed="rId2"/>
          <a:stretch>
            <a:fillRect/>
          </a:stretch>
        </p:blipFill>
        <p:spPr bwMode="auto">
          <a:xfrm>
            <a:off x="1384663" y="1776549"/>
            <a:ext cx="9627326" cy="4571999"/>
          </a:xfrm>
          <a:prstGeom prst="rect">
            <a:avLst/>
          </a:prstGeom>
          <a:noFill/>
          <a:ln w="9525">
            <a:noFill/>
            <a:miter lim="800000"/>
            <a:headEnd/>
            <a:tailEnd/>
          </a:ln>
          <a:effectLst/>
        </p:spPr>
      </p:pic>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i="1" dirty="0" smtClean="0"/>
              <a:t>2. Suppose we also have an existing S compiler running on machine M implementing code for machine M: </a:t>
            </a:r>
            <a:endParaRPr lang="en-US" i="1" dirty="0"/>
          </a:p>
        </p:txBody>
      </p:sp>
    </p:spTree>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SMN</a:t>
            </a:r>
            <a:r>
              <a:rPr lang="en-US" i="1" dirty="0" smtClean="0"/>
              <a:t>:</a:t>
            </a:r>
            <a:endParaRPr lang="en-US" i="1" dirty="0"/>
          </a:p>
        </p:txBody>
      </p:sp>
      <p:pic>
        <p:nvPicPr>
          <p:cNvPr id="3074" name="Picture 2"/>
          <p:cNvPicPr>
            <a:picLocks noGrp="1" noChangeAspect="1" noChangeArrowheads="1"/>
          </p:cNvPicPr>
          <p:nvPr>
            <p:ph idx="1"/>
          </p:nvPr>
        </p:nvPicPr>
        <p:blipFill>
          <a:blip r:embed="rId2"/>
          <a:srcRect/>
          <a:stretch>
            <a:fillRect/>
          </a:stretch>
        </p:blipFill>
        <p:spPr bwMode="auto">
          <a:xfrm>
            <a:off x="1502229" y="1515291"/>
            <a:ext cx="9326880" cy="4193177"/>
          </a:xfrm>
          <a:prstGeom prst="rect">
            <a:avLst/>
          </a:prstGeom>
          <a:noFill/>
          <a:ln w="9525">
            <a:noFill/>
            <a:miter lim="800000"/>
            <a:headEnd/>
            <a:tailEnd/>
          </a:ln>
          <a:effectLst/>
        </p:spPr>
      </p:pic>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i="1" dirty="0" smtClean="0"/>
              <a:t>3. Run </a:t>
            </a:r>
            <a:r>
              <a:rPr lang="en-US" i="1" dirty="0" err="1" smtClean="0"/>
              <a:t>LSN</a:t>
            </a:r>
            <a:r>
              <a:rPr lang="en-US" i="1" dirty="0" smtClean="0"/>
              <a:t> through </a:t>
            </a:r>
            <a:r>
              <a:rPr lang="en-US" i="1" dirty="0" err="1" smtClean="0"/>
              <a:t>SMN</a:t>
            </a:r>
            <a:r>
              <a:rPr lang="en-US" i="1" dirty="0" smtClean="0"/>
              <a:t> to produce </a:t>
            </a:r>
            <a:r>
              <a:rPr lang="en-US" i="1" dirty="0" err="1" smtClean="0"/>
              <a:t>LMM</a:t>
            </a:r>
            <a:r>
              <a:rPr lang="en-US" i="1" dirty="0" smtClean="0"/>
              <a:t>.</a:t>
            </a:r>
          </a:p>
          <a:p>
            <a:pPr>
              <a:buNone/>
            </a:pPr>
            <a:r>
              <a:rPr lang="en-US" i="1" dirty="0" smtClean="0"/>
              <a:t>Compiler Construction:</a:t>
            </a:r>
          </a:p>
          <a:p>
            <a:pPr>
              <a:buNone/>
            </a:pPr>
            <a:r>
              <a:rPr lang="en-US" i="1" dirty="0" err="1" smtClean="0"/>
              <a:t>LMN</a:t>
            </a:r>
            <a:r>
              <a:rPr lang="en-US" i="1" dirty="0" smtClean="0"/>
              <a:t>= </a:t>
            </a:r>
            <a:r>
              <a:rPr lang="en-US" i="1" dirty="0" err="1" smtClean="0"/>
              <a:t>LSN</a:t>
            </a:r>
            <a:r>
              <a:rPr lang="en-US" i="1" dirty="0" smtClean="0"/>
              <a:t> + </a:t>
            </a:r>
            <a:r>
              <a:rPr lang="en-US" i="1" dirty="0" err="1" smtClean="0"/>
              <a:t>SMM</a:t>
            </a:r>
            <a:endParaRPr lang="en-US" i="1" dirty="0"/>
          </a:p>
        </p:txBody>
      </p:sp>
    </p:spTree>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tretch>
            <a:fillRect/>
          </a:stretch>
        </p:blipFill>
        <p:spPr bwMode="auto">
          <a:xfrm>
            <a:off x="5238857" y="3567976"/>
            <a:ext cx="1714286" cy="1123810"/>
          </a:xfrm>
          <a:prstGeom prst="rect">
            <a:avLst/>
          </a:prstGeom>
          <a:noFill/>
          <a:ln w="9525">
            <a:noFill/>
            <a:miter lim="800000"/>
            <a:headEnd/>
            <a:tailEnd/>
          </a:ln>
          <a:effectLst/>
        </p:spPr>
      </p:pic>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smtClean="0"/>
              <a:t>Here the first T describes a compiler from L to N written in S.</a:t>
            </a:r>
          </a:p>
          <a:p>
            <a:r>
              <a:rPr lang="en-US" i="1" dirty="0" smtClean="0"/>
              <a:t>The second T describes a compiler from S to M written in M (or running on M). This will be your compiler compiler.</a:t>
            </a:r>
          </a:p>
          <a:p>
            <a:r>
              <a:rPr lang="en-US" i="1" dirty="0" smtClean="0"/>
              <a:t>Applying the second T to the first T compiles the first T so that it runs on machine M. The result is thus a compiler from L to N running on machine M.</a:t>
            </a:r>
          </a:p>
          <a:p>
            <a:r>
              <a:rPr lang="en-US" i="1" dirty="0" smtClean="0"/>
              <a:t>The fact that the second T also runs on machine M is captures that you are running the compiler compiler on the machine which you will run the compiler, rather than having to use a cross compiler (which would be the case if the bottom M were different).   </a:t>
            </a:r>
            <a:endParaRPr lang="en-US" i="1" dirty="0"/>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Some application of Regular Expression and Finite Automata:</a:t>
            </a:r>
            <a:endParaRPr lang="en-US" i="1" dirty="0"/>
          </a:p>
        </p:txBody>
      </p:sp>
      <p:sp>
        <p:nvSpPr>
          <p:cNvPr id="3" name="Content Placeholder 2"/>
          <p:cNvSpPr>
            <a:spLocks noGrp="1"/>
          </p:cNvSpPr>
          <p:nvPr>
            <p:ph idx="1"/>
          </p:nvPr>
        </p:nvSpPr>
        <p:spPr/>
        <p:txBody>
          <a:bodyPr/>
          <a:lstStyle/>
          <a:p>
            <a:r>
              <a:rPr lang="en-US" i="1" dirty="0" smtClean="0"/>
              <a:t>Web Programming</a:t>
            </a:r>
          </a:p>
          <a:p>
            <a:r>
              <a:rPr lang="en-US" i="1" dirty="0" smtClean="0"/>
              <a:t>Pattern Matching Situations</a:t>
            </a:r>
          </a:p>
          <a:p>
            <a:r>
              <a:rPr lang="en-US" i="1" dirty="0" smtClean="0"/>
              <a:t>Editors and word processors  </a:t>
            </a:r>
            <a:endParaRPr lang="en-US" i="1" dirty="0"/>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Translation Flow of a compiler:</a:t>
            </a:r>
            <a:endParaRPr lang="en-US" i="1" dirty="0"/>
          </a:p>
        </p:txBody>
      </p:sp>
      <p:pic>
        <p:nvPicPr>
          <p:cNvPr id="1026" name="Picture 2"/>
          <p:cNvPicPr>
            <a:picLocks noGrp="1" noChangeAspect="1" noChangeArrowheads="1"/>
          </p:cNvPicPr>
          <p:nvPr>
            <p:ph idx="1"/>
          </p:nvPr>
        </p:nvPicPr>
        <p:blipFill>
          <a:blip r:embed="rId2"/>
          <a:stretch>
            <a:fillRect/>
          </a:stretch>
        </p:blipFill>
        <p:spPr bwMode="auto">
          <a:xfrm>
            <a:off x="3635658" y="1935163"/>
            <a:ext cx="4920684" cy="4389437"/>
          </a:xfrm>
          <a:prstGeom prst="rect">
            <a:avLst/>
          </a:prstGeom>
          <a:noFill/>
          <a:ln w="9525">
            <a:noFill/>
            <a:miter lim="800000"/>
            <a:headEnd/>
            <a:tailEnd/>
          </a:ln>
          <a:effectLst/>
        </p:spPr>
      </p:pic>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Components of a compiler:</a:t>
            </a:r>
            <a:endParaRPr lang="en-US" i="1" dirty="0"/>
          </a:p>
        </p:txBody>
      </p:sp>
      <p:sp>
        <p:nvSpPr>
          <p:cNvPr id="3" name="Content Placeholder 2"/>
          <p:cNvSpPr>
            <a:spLocks noGrp="1"/>
          </p:cNvSpPr>
          <p:nvPr>
            <p:ph idx="1"/>
          </p:nvPr>
        </p:nvSpPr>
        <p:spPr/>
        <p:txBody>
          <a:bodyPr/>
          <a:lstStyle/>
          <a:p>
            <a:pPr>
              <a:buNone/>
            </a:pPr>
            <a:r>
              <a:rPr lang="en-US" i="1" dirty="0" smtClean="0"/>
              <a:t>Components of a compiler are:</a:t>
            </a:r>
          </a:p>
          <a:p>
            <a:r>
              <a:rPr lang="en-US" i="1" dirty="0" smtClean="0"/>
              <a:t>Lexical Analysis</a:t>
            </a:r>
          </a:p>
          <a:p>
            <a:r>
              <a:rPr lang="en-US" i="1" dirty="0" smtClean="0"/>
              <a:t>Syntax Analysis</a:t>
            </a:r>
          </a:p>
          <a:p>
            <a:r>
              <a:rPr lang="en-US" i="1" dirty="0" smtClean="0"/>
              <a:t>Semantic Analysis</a:t>
            </a:r>
          </a:p>
          <a:p>
            <a:r>
              <a:rPr lang="en-US" i="1" dirty="0" smtClean="0"/>
              <a:t>Intermediate Code Generation</a:t>
            </a:r>
          </a:p>
          <a:p>
            <a:r>
              <a:rPr lang="en-US" i="1" dirty="0" smtClean="0"/>
              <a:t>Code Optimization</a:t>
            </a:r>
          </a:p>
          <a:p>
            <a:r>
              <a:rPr lang="en-US" i="1" dirty="0" smtClean="0"/>
              <a:t>Code Generation</a:t>
            </a:r>
            <a:endParaRPr lang="en-US" i="1" dirty="0"/>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Flow Chart of how a compiler works</a:t>
            </a:r>
            <a:endParaRPr lang="en-US" sz="3600" dirty="0"/>
          </a:p>
        </p:txBody>
      </p:sp>
      <p:sp>
        <p:nvSpPr>
          <p:cNvPr id="3" name="Content Placeholder 2"/>
          <p:cNvSpPr>
            <a:spLocks noGrp="1"/>
          </p:cNvSpPr>
          <p:nvPr>
            <p:ph idx="1"/>
          </p:nvPr>
        </p:nvSpPr>
        <p:spPr>
          <a:xfrm>
            <a:off x="838199" y="1732417"/>
            <a:ext cx="10515600" cy="4965266"/>
          </a:xfrm>
        </p:spPr>
        <p:txBody>
          <a:bodyPr/>
          <a:lstStyle/>
          <a:p>
            <a:pPr marL="0" indent="0">
              <a:buNone/>
            </a:pPr>
            <a:r>
              <a:rPr lang="en-US" dirty="0" smtClean="0"/>
              <a:t>T</a:t>
            </a:r>
            <a:endParaRPr lang="en-US" dirty="0"/>
          </a:p>
        </p:txBody>
      </p:sp>
      <p:sp>
        <p:nvSpPr>
          <p:cNvPr id="4" name="Rectangle 3"/>
          <p:cNvSpPr/>
          <p:nvPr/>
        </p:nvSpPr>
        <p:spPr>
          <a:xfrm>
            <a:off x="4652751" y="1946366"/>
            <a:ext cx="2078182" cy="2873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Scanner</a:t>
            </a:r>
            <a:endParaRPr lang="en-US" i="1" dirty="0"/>
          </a:p>
        </p:txBody>
      </p:sp>
      <p:sp>
        <p:nvSpPr>
          <p:cNvPr id="5" name="Rectangle 4"/>
          <p:cNvSpPr/>
          <p:nvPr/>
        </p:nvSpPr>
        <p:spPr>
          <a:xfrm>
            <a:off x="4678878" y="2769326"/>
            <a:ext cx="2078181" cy="300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Parser</a:t>
            </a:r>
            <a:endParaRPr lang="en-US" i="1" dirty="0"/>
          </a:p>
        </p:txBody>
      </p:sp>
      <p:sp>
        <p:nvSpPr>
          <p:cNvPr id="6" name="Rectangle 5"/>
          <p:cNvSpPr/>
          <p:nvPr/>
        </p:nvSpPr>
        <p:spPr>
          <a:xfrm>
            <a:off x="4678878" y="4275118"/>
            <a:ext cx="2078182" cy="581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Source Code Analyzer</a:t>
            </a:r>
            <a:endParaRPr lang="en-US" i="1" dirty="0"/>
          </a:p>
        </p:txBody>
      </p:sp>
      <p:sp>
        <p:nvSpPr>
          <p:cNvPr id="7" name="Rectangle 6"/>
          <p:cNvSpPr/>
          <p:nvPr/>
        </p:nvSpPr>
        <p:spPr>
          <a:xfrm>
            <a:off x="4678877" y="3479762"/>
            <a:ext cx="2078182" cy="3868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Semantic Analyzer</a:t>
            </a:r>
            <a:endParaRPr lang="en-US" i="1" dirty="0"/>
          </a:p>
        </p:txBody>
      </p:sp>
      <p:sp>
        <p:nvSpPr>
          <p:cNvPr id="8" name="Content Placeholder 2"/>
          <p:cNvSpPr txBox="1">
            <a:spLocks/>
          </p:cNvSpPr>
          <p:nvPr/>
        </p:nvSpPr>
        <p:spPr>
          <a:xfrm>
            <a:off x="838199" y="25007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Rectangle 8"/>
          <p:cNvSpPr/>
          <p:nvPr/>
        </p:nvSpPr>
        <p:spPr>
          <a:xfrm>
            <a:off x="4678877" y="5158285"/>
            <a:ext cx="2078182" cy="581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Code Generation</a:t>
            </a:r>
            <a:endParaRPr lang="en-US" i="1" dirty="0"/>
          </a:p>
        </p:txBody>
      </p:sp>
      <p:sp>
        <p:nvSpPr>
          <p:cNvPr id="10" name="Rectangle 9"/>
          <p:cNvSpPr/>
          <p:nvPr/>
        </p:nvSpPr>
        <p:spPr>
          <a:xfrm>
            <a:off x="4678877" y="5968322"/>
            <a:ext cx="2078182" cy="581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Code Optimizer</a:t>
            </a:r>
            <a:endParaRPr lang="en-US" i="1" dirty="0"/>
          </a:p>
        </p:txBody>
      </p:sp>
      <p:sp>
        <p:nvSpPr>
          <p:cNvPr id="13" name="Rectangle 12"/>
          <p:cNvSpPr/>
          <p:nvPr/>
        </p:nvSpPr>
        <p:spPr>
          <a:xfrm>
            <a:off x="926275" y="1920240"/>
            <a:ext cx="2327563" cy="3004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Source Code</a:t>
            </a:r>
            <a:endParaRPr lang="en-US" i="1" dirty="0"/>
          </a:p>
        </p:txBody>
      </p:sp>
      <p:sp>
        <p:nvSpPr>
          <p:cNvPr id="14" name="Rectangle 13"/>
          <p:cNvSpPr/>
          <p:nvPr/>
        </p:nvSpPr>
        <p:spPr>
          <a:xfrm>
            <a:off x="8531431" y="5968322"/>
            <a:ext cx="2066306" cy="581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Target Code</a:t>
            </a:r>
            <a:endParaRPr lang="en-US" i="1" dirty="0"/>
          </a:p>
        </p:txBody>
      </p:sp>
      <p:cxnSp>
        <p:nvCxnSpPr>
          <p:cNvPr id="16" name="Straight Arrow Connector 15"/>
          <p:cNvCxnSpPr>
            <a:stCxn id="13" idx="3"/>
          </p:cNvCxnSpPr>
          <p:nvPr/>
        </p:nvCxnSpPr>
        <p:spPr>
          <a:xfrm>
            <a:off x="3253838" y="2070463"/>
            <a:ext cx="1425039" cy="15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2"/>
            <a:endCxn id="5" idx="0"/>
          </p:cNvCxnSpPr>
          <p:nvPr/>
        </p:nvCxnSpPr>
        <p:spPr>
          <a:xfrm rot="16200000" flipH="1">
            <a:off x="5437116" y="2488473"/>
            <a:ext cx="535578" cy="26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2"/>
          </p:cNvCxnSpPr>
          <p:nvPr/>
        </p:nvCxnSpPr>
        <p:spPr>
          <a:xfrm rot="5400000">
            <a:off x="5512182" y="3274768"/>
            <a:ext cx="410784" cy="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rot="5400000">
            <a:off x="5542952" y="4040828"/>
            <a:ext cx="349238" cy="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17968" y="4857008"/>
            <a:ext cx="0" cy="301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0" idx="0"/>
          </p:cNvCxnSpPr>
          <p:nvPr/>
        </p:nvCxnSpPr>
        <p:spPr>
          <a:xfrm>
            <a:off x="5717968" y="5740175"/>
            <a:ext cx="0" cy="228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757059" y="6259267"/>
            <a:ext cx="17743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221144342"/>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Lexical Analysis:</a:t>
            </a:r>
            <a:endParaRPr lang="en-US" i="1" dirty="0"/>
          </a:p>
        </p:txBody>
      </p:sp>
      <p:sp>
        <p:nvSpPr>
          <p:cNvPr id="3" name="Content Placeholder 2"/>
          <p:cNvSpPr>
            <a:spLocks noGrp="1"/>
          </p:cNvSpPr>
          <p:nvPr>
            <p:ph idx="1"/>
          </p:nvPr>
        </p:nvSpPr>
        <p:spPr/>
        <p:txBody>
          <a:bodyPr>
            <a:normAutofit fontScale="62500" lnSpcReduction="20000"/>
          </a:bodyPr>
          <a:lstStyle/>
          <a:p>
            <a:r>
              <a:rPr lang="en-US" i="1" dirty="0" smtClean="0"/>
              <a:t>Lexical analysis is the first phase of a compiler. </a:t>
            </a:r>
          </a:p>
          <a:p>
            <a:r>
              <a:rPr lang="en-US" i="1" dirty="0" smtClean="0"/>
              <a:t>It takes the modified source code from language preprocessors that are written in the form of sentences. </a:t>
            </a:r>
          </a:p>
          <a:p>
            <a:r>
              <a:rPr lang="en-US" i="1" dirty="0" smtClean="0"/>
              <a:t>The lexical analyzer breaks these syntaxes into a series of tokens, by removing any whitespace or comments in the source code.</a:t>
            </a:r>
          </a:p>
          <a:p>
            <a:pPr>
              <a:buNone/>
            </a:pPr>
            <a:r>
              <a:rPr lang="en-US" i="1" dirty="0" smtClean="0"/>
              <a:t>Example of Lexical Analysis is let’s say we have an expression like this:</a:t>
            </a:r>
          </a:p>
          <a:p>
            <a:pPr>
              <a:buNone/>
            </a:pPr>
            <a:r>
              <a:rPr lang="en-US" i="1" dirty="0" err="1" smtClean="0"/>
              <a:t>Int</a:t>
            </a:r>
            <a:r>
              <a:rPr lang="en-US" i="1" dirty="0" smtClean="0"/>
              <a:t> x=50;</a:t>
            </a:r>
          </a:p>
          <a:p>
            <a:pPr>
              <a:buNone/>
            </a:pPr>
            <a:r>
              <a:rPr lang="en-US" i="1" dirty="0" smtClean="0"/>
              <a:t>Here each word used in this expression (i.e. </a:t>
            </a:r>
            <a:r>
              <a:rPr lang="en-US" i="1" dirty="0" err="1" smtClean="0"/>
              <a:t>int</a:t>
            </a:r>
            <a:r>
              <a:rPr lang="en-US" i="1" dirty="0" smtClean="0"/>
              <a:t>, x, =, 50) are known as tokens. Lexical Analysis breaks the expressions into tokens and check for if there is any error found.</a:t>
            </a:r>
          </a:p>
          <a:p>
            <a:pPr>
              <a:buNone/>
            </a:pPr>
            <a:r>
              <a:rPr lang="en-US" i="1" dirty="0" smtClean="0"/>
              <a:t>If the lexical analyzer finds a token invalid, it generates an error. The lexical analyzer works closely with the syntax analyzer. It reads character streams from the source code, checks for legal tokens, and passes the data to the syntax analyzer when it demands.</a:t>
            </a:r>
          </a:p>
          <a:p>
            <a:pPr>
              <a:buNone/>
            </a:pPr>
            <a:r>
              <a:rPr lang="en-US" i="1" dirty="0" smtClean="0"/>
              <a:t>The lexical analysis forms tokens from an expression in the following way:</a:t>
            </a:r>
          </a:p>
          <a:p>
            <a:pPr>
              <a:buNone/>
            </a:pPr>
            <a:r>
              <a:rPr lang="en-US" i="1" dirty="0" smtClean="0"/>
              <a:t>Let us consider an expression x=</a:t>
            </a:r>
            <a:r>
              <a:rPr lang="en-US" i="1" dirty="0" err="1" smtClean="0"/>
              <a:t>y+z</a:t>
            </a:r>
            <a:endParaRPr lang="en-US" i="1" dirty="0" smtClean="0"/>
          </a:p>
          <a:p>
            <a:pPr>
              <a:buNone/>
            </a:pPr>
            <a:r>
              <a:rPr lang="en-US" i="1" dirty="0" smtClean="0"/>
              <a:t>Now the lexical analysis phase represent the expression like this:</a:t>
            </a:r>
          </a:p>
          <a:p>
            <a:pPr>
              <a:buNone/>
            </a:pPr>
            <a:r>
              <a:rPr lang="en-US" i="1" dirty="0" smtClean="0"/>
              <a:t>&lt;</a:t>
            </a:r>
            <a:r>
              <a:rPr lang="en-US" i="1" dirty="0" err="1" smtClean="0"/>
              <a:t>id,1</a:t>
            </a:r>
            <a:r>
              <a:rPr lang="en-US" i="1" dirty="0" smtClean="0"/>
              <a:t>&gt; &lt; = &gt; &lt;</a:t>
            </a:r>
            <a:r>
              <a:rPr lang="en-US" i="1" dirty="0" err="1" smtClean="0"/>
              <a:t>id,2</a:t>
            </a:r>
            <a:r>
              <a:rPr lang="en-US" i="1" dirty="0" smtClean="0"/>
              <a:t>&gt; &lt;+&gt; &lt;</a:t>
            </a:r>
            <a:r>
              <a:rPr lang="en-US" i="1" dirty="0" err="1" smtClean="0"/>
              <a:t>id,3</a:t>
            </a:r>
            <a:r>
              <a:rPr lang="en-US" i="1" dirty="0" smtClean="0"/>
              <a:t>&gt; </a:t>
            </a:r>
            <a:br>
              <a:rPr lang="en-US" i="1" dirty="0" smtClean="0"/>
            </a:br>
            <a:endParaRPr lang="en-US" i="1" dirty="0" smtClean="0"/>
          </a:p>
          <a:p>
            <a:pPr>
              <a:buNone/>
            </a:pPr>
            <a:r>
              <a:rPr lang="en-US" i="1" dirty="0" smtClean="0"/>
              <a:t> </a:t>
            </a:r>
            <a:endParaRPr lang="en-US" i="1" dirty="0"/>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Analysis:</a:t>
            </a:r>
            <a:endParaRPr lang="en-US" dirty="0"/>
          </a:p>
        </p:txBody>
      </p:sp>
      <p:sp>
        <p:nvSpPr>
          <p:cNvPr id="3" name="Content Placeholder 2"/>
          <p:cNvSpPr>
            <a:spLocks noGrp="1"/>
          </p:cNvSpPr>
          <p:nvPr>
            <p:ph idx="1"/>
          </p:nvPr>
        </p:nvSpPr>
        <p:spPr/>
        <p:txBody>
          <a:bodyPr/>
          <a:lstStyle/>
          <a:p>
            <a:r>
              <a:rPr lang="en-US" i="1" dirty="0" smtClean="0"/>
              <a:t>Syntax analysis or parsing is the second phase of a compiler. </a:t>
            </a:r>
          </a:p>
          <a:p>
            <a:r>
              <a:rPr lang="en-US" i="1" dirty="0" smtClean="0"/>
              <a:t>It takes the list of tokens produced by the lexical analysis and arranges these in a tree-structure </a:t>
            </a:r>
          </a:p>
          <a:p>
            <a:r>
              <a:rPr lang="en-US" i="1" dirty="0" smtClean="0"/>
              <a:t>This tree is called the syntax tree.</a:t>
            </a:r>
          </a:p>
          <a:p>
            <a:pPr>
              <a:buNone/>
            </a:pPr>
            <a:endParaRPr lang="en-US" dirty="0" smtClean="0"/>
          </a:p>
        </p:txBody>
      </p:sp>
    </p:spTree>
  </p:cSld>
  <p:clrMapOvr>
    <a:masterClrMapping/>
  </p:clrMapOvr>
  <p:transition>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571</TotalTime>
  <Words>1827</Words>
  <Application>Microsoft Office PowerPoint</Application>
  <PresentationFormat>Custom</PresentationFormat>
  <Paragraphs>219</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Flow</vt:lpstr>
      <vt:lpstr>Name: Md. Shamsul Alam Momin ID: 171-019-042 Course Code: CSE 325 Course title: Compiler Design Subject: Final Presentation Topic: Compiler Construction </vt:lpstr>
      <vt:lpstr>Compiler:</vt:lpstr>
      <vt:lpstr>Programming Language vs Formal Language:</vt:lpstr>
      <vt:lpstr>Some application of Regular Expression and Finite Automata:</vt:lpstr>
      <vt:lpstr>Translation Flow of a compiler:</vt:lpstr>
      <vt:lpstr>Components of a compiler:</vt:lpstr>
      <vt:lpstr>Flow Chart of how a compiler works</vt:lpstr>
      <vt:lpstr>Lexical Analysis:</vt:lpstr>
      <vt:lpstr>Syntax Analysis:</vt:lpstr>
      <vt:lpstr>Example of Syntax Analysis:</vt:lpstr>
      <vt:lpstr>Semantic Analysis:</vt:lpstr>
      <vt:lpstr>Example of Semantic Analyzer</vt:lpstr>
      <vt:lpstr>Intermediate Code Generator:</vt:lpstr>
      <vt:lpstr>Code Optimization:</vt:lpstr>
      <vt:lpstr>Code Generation:</vt:lpstr>
      <vt:lpstr>Algorithmic tools:</vt:lpstr>
      <vt:lpstr>Dependency of the compiler phases:</vt:lpstr>
      <vt:lpstr>Error handling or error management:</vt:lpstr>
      <vt:lpstr>Kinds of errors:</vt:lpstr>
      <vt:lpstr>Slide 20</vt:lpstr>
      <vt:lpstr>Error Handling Requirement:</vt:lpstr>
      <vt:lpstr>Some example of sample compiler:</vt:lpstr>
      <vt:lpstr>Slide 23</vt:lpstr>
      <vt:lpstr>Slide 24</vt:lpstr>
      <vt:lpstr>Conditional Compilation Options:</vt:lpstr>
      <vt:lpstr>List options or built-in options in compiler:</vt:lpstr>
      <vt:lpstr>Porting and Bootstrapping in Compiler Design:</vt:lpstr>
      <vt:lpstr>Slide 28</vt:lpstr>
      <vt:lpstr>T diagrams:</vt:lpstr>
      <vt:lpstr>LSN:</vt:lpstr>
      <vt:lpstr>Slide 31</vt:lpstr>
      <vt:lpstr>SMN:</vt:lpstr>
      <vt:lpstr>Slide 33</vt:lpstr>
      <vt:lpstr>Slide 34</vt:lpstr>
      <vt:lpstr>Slide 35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SARK</cp:lastModifiedBy>
  <cp:revision>59</cp:revision>
  <dcterms:created xsi:type="dcterms:W3CDTF">2020-10-07T15:56:11Z</dcterms:created>
  <dcterms:modified xsi:type="dcterms:W3CDTF">2020-10-08T13:34:37Z</dcterms:modified>
</cp:coreProperties>
</file>