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36" y="1176"/>
      </p:cViewPr>
      <p:guideLst>
        <p:guide orient="horz" pos="3120"/>
        <p:guide pos="21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6443DD-72E3-4F76-A5DB-21C5D8EA27F9}" type="datetimeFigureOut">
              <a:rPr lang="en-US" smtClean="0"/>
              <a:pPr/>
              <a:t>26-Nov-19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234123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443DD-72E3-4F76-A5DB-21C5D8EA27F9}" type="datetimeFigureOut">
              <a:rPr lang="en-US" smtClean="0"/>
              <a:pPr/>
              <a:t>26-Nov-19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37427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443DD-72E3-4F76-A5DB-21C5D8EA27F9}" type="datetimeFigureOut">
              <a:rPr lang="en-US" smtClean="0"/>
              <a:pPr/>
              <a:t>26-Nov-19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48275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6443DD-72E3-4F76-A5DB-21C5D8EA27F9}" type="datetimeFigureOut">
              <a:rPr lang="en-US" smtClean="0"/>
              <a:pPr/>
              <a:t>26-Nov-19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11747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443DD-72E3-4F76-A5DB-21C5D8EA27F9}" type="datetimeFigureOut">
              <a:rPr lang="en-US" smtClean="0"/>
              <a:pPr/>
              <a:t>26-Nov-19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57350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6443DD-72E3-4F76-A5DB-21C5D8EA27F9}" type="datetimeFigureOut">
              <a:rPr lang="en-US" smtClean="0"/>
              <a:pPr/>
              <a:t>26-Nov-19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273262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6443DD-72E3-4F76-A5DB-21C5D8EA27F9}" type="datetimeFigureOut">
              <a:rPr lang="en-US" smtClean="0"/>
              <a:pPr/>
              <a:t>26-Nov-19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336860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6443DD-72E3-4F76-A5DB-21C5D8EA27F9}" type="datetimeFigureOut">
              <a:rPr lang="en-US" smtClean="0"/>
              <a:pPr/>
              <a:t>26-Nov-19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409890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443DD-72E3-4F76-A5DB-21C5D8EA27F9}" type="datetimeFigureOut">
              <a:rPr lang="en-US" smtClean="0"/>
              <a:pPr/>
              <a:t>26-Nov-19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299033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443DD-72E3-4F76-A5DB-21C5D8EA27F9}" type="datetimeFigureOut">
              <a:rPr lang="en-US" smtClean="0"/>
              <a:pPr/>
              <a:t>26-Nov-19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218323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443DD-72E3-4F76-A5DB-21C5D8EA27F9}" type="datetimeFigureOut">
              <a:rPr lang="en-US" smtClean="0"/>
              <a:pPr/>
              <a:t>26-Nov-19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15093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9F6443DD-72E3-4F76-A5DB-21C5D8EA27F9}" type="datetimeFigureOut">
              <a:rPr lang="en-US" smtClean="0"/>
              <a:pPr/>
              <a:t>26-Nov-19</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288D25C8-4A84-4F38-8D8A-1D4E25C38381}" type="slidenum">
              <a:rPr lang="en-US" smtClean="0"/>
              <a:pPr/>
              <a:t>‹#›</a:t>
            </a:fld>
            <a:endParaRPr lang="en-US"/>
          </a:p>
        </p:txBody>
      </p:sp>
    </p:spTree>
    <p:extLst>
      <p:ext uri="{BB962C8B-B14F-4D97-AF65-F5344CB8AC3E}">
        <p14:creationId xmlns:p14="http://schemas.microsoft.com/office/powerpoint/2010/main" xmlns="" val="287542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ijettjournal.org/2018/volume-55/number-2/IJETT-V55P212.pdf" TargetMode="External"/><Relationship Id="rId3" Type="http://schemas.openxmlformats.org/officeDocument/2006/relationships/image" Target="../media/image4.png"/><Relationship Id="rId7" Type="http://schemas.openxmlformats.org/officeDocument/2006/relationships/hyperlink" Target="https://www.kickstarter.com/projects/337922278/smart-power-strip-control-your-appliances-from-any"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hackster.io/taifur/smart-plug-b653f2" TargetMode="External"/><Relationship Id="rId5" Type="http://schemas.openxmlformats.org/officeDocument/2006/relationships/hyperlink" Target="https://www.instructables.com/id/The-Smart-Multiplug/" TargetMode="External"/><Relationship Id="rId4" Type="http://schemas.openxmlformats.org/officeDocument/2006/relationships/image" Target="../media/image5.png"/><Relationship Id="rId9" Type="http://schemas.openxmlformats.org/officeDocument/2006/relationships/hyperlink" Target="https://electronicsforu.com/electronics-projects/electronics-design-guides/smart-power-plu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858000" cy="1908215"/>
          </a:xfrm>
          <a:prstGeom prst="rect">
            <a:avLst/>
          </a:prstGeom>
        </p:spPr>
        <p:txBody>
          <a:bodyPr wrap="square">
            <a:spAutoFit/>
          </a:bodyPr>
          <a:lstStyle/>
          <a:p>
            <a:r>
              <a:rPr lang="en-US" sz="1600" b="1" dirty="0">
                <a:latin typeface="Aharoni" pitchFamily="2" charset="-79"/>
                <a:cs typeface="Aharoni" pitchFamily="2" charset="-79"/>
              </a:rPr>
              <a:t> </a:t>
            </a:r>
            <a:r>
              <a:rPr lang="en-US" sz="1600" b="1" dirty="0" smtClean="0">
                <a:latin typeface="Aharoni" pitchFamily="2" charset="-79"/>
                <a:cs typeface="Aharoni" pitchFamily="2" charset="-79"/>
              </a:rPr>
              <a:t>             Smart </a:t>
            </a:r>
            <a:r>
              <a:rPr lang="en-US" sz="1600" b="1" dirty="0">
                <a:latin typeface="Aharoni" pitchFamily="2" charset="-79"/>
                <a:cs typeface="Aharoni" pitchFamily="2" charset="-79"/>
              </a:rPr>
              <a:t>Plugs for Building Energy Management Systems </a:t>
            </a:r>
            <a:r>
              <a:rPr lang="en-US" sz="1600" b="1" u="sng" dirty="0"/>
              <a:t>  </a:t>
            </a:r>
            <a:endParaRPr lang="en-US" sz="1600" dirty="0"/>
          </a:p>
          <a:p>
            <a:r>
              <a:rPr lang="en-US" dirty="0"/>
              <a:t> </a:t>
            </a:r>
          </a:p>
          <a:p>
            <a:r>
              <a:rPr lang="en-US" sz="1200" dirty="0" smtClean="0"/>
              <a:t>    Members </a:t>
            </a:r>
            <a:r>
              <a:rPr lang="en-US" sz="1200" dirty="0"/>
              <a:t>name &amp; Id:</a:t>
            </a:r>
          </a:p>
          <a:p>
            <a:r>
              <a:rPr lang="en-US" sz="1200" dirty="0"/>
              <a:t> </a:t>
            </a:r>
          </a:p>
          <a:p>
            <a:r>
              <a:rPr lang="en-US" sz="1200" dirty="0" smtClean="0"/>
              <a:t>    Name</a:t>
            </a:r>
            <a:r>
              <a:rPr lang="en-US" sz="1200" dirty="0"/>
              <a:t>: </a:t>
            </a:r>
            <a:r>
              <a:rPr lang="en-US" sz="1200" dirty="0" err="1"/>
              <a:t>Md.Murad</a:t>
            </a:r>
            <a:r>
              <a:rPr lang="en-US" sz="1200" dirty="0"/>
              <a:t>         Name: </a:t>
            </a:r>
            <a:r>
              <a:rPr lang="en-US" sz="1200" dirty="0" err="1"/>
              <a:t>Md.Mubassirul</a:t>
            </a:r>
            <a:r>
              <a:rPr lang="en-US" sz="1200" dirty="0"/>
              <a:t> Islam                  Name: </a:t>
            </a:r>
            <a:r>
              <a:rPr lang="en-US" sz="1200" dirty="0" err="1"/>
              <a:t>Md.Shamsul</a:t>
            </a:r>
            <a:r>
              <a:rPr lang="en-US" sz="1200" dirty="0"/>
              <a:t> </a:t>
            </a:r>
            <a:r>
              <a:rPr lang="en-US" sz="1200" dirty="0" err="1" smtClean="0"/>
              <a:t>Alam</a:t>
            </a:r>
            <a:r>
              <a:rPr lang="en-US" sz="1200" dirty="0" smtClean="0"/>
              <a:t> </a:t>
            </a:r>
            <a:r>
              <a:rPr lang="en-US" sz="1200" smtClean="0"/>
              <a:t>Momin</a:t>
            </a:r>
            <a:endParaRPr lang="en-US" sz="1200" dirty="0"/>
          </a:p>
          <a:p>
            <a:r>
              <a:rPr lang="en-US" sz="1200" dirty="0" smtClean="0"/>
              <a:t>    Id:161060042                 </a:t>
            </a:r>
            <a:r>
              <a:rPr lang="en-US" sz="1200" dirty="0"/>
              <a:t>Id:172007042                                             Id:171019042</a:t>
            </a:r>
          </a:p>
          <a:p>
            <a:r>
              <a:rPr lang="en-US" sz="1200" dirty="0" smtClean="0"/>
              <a:t>    Name</a:t>
            </a:r>
            <a:r>
              <a:rPr lang="en-US" sz="1200" dirty="0"/>
              <a:t>: </a:t>
            </a:r>
            <a:r>
              <a:rPr lang="en-US" sz="1200" dirty="0" err="1"/>
              <a:t>Isse</a:t>
            </a:r>
            <a:r>
              <a:rPr lang="en-US" sz="1200" dirty="0"/>
              <a:t> </a:t>
            </a:r>
            <a:r>
              <a:rPr lang="en-US" sz="1200" dirty="0" err="1"/>
              <a:t>abud</a:t>
            </a:r>
            <a:r>
              <a:rPr lang="en-US" sz="1200" dirty="0"/>
              <a:t> </a:t>
            </a:r>
            <a:r>
              <a:rPr lang="en-US" sz="1200" dirty="0" err="1"/>
              <a:t>hussein</a:t>
            </a:r>
            <a:r>
              <a:rPr lang="en-US" sz="1200" dirty="0"/>
              <a:t>    Name: Mohamed </a:t>
            </a:r>
            <a:r>
              <a:rPr lang="en-US" sz="1200" dirty="0" err="1"/>
              <a:t>salah</a:t>
            </a:r>
            <a:r>
              <a:rPr lang="en-US" sz="1200" dirty="0"/>
              <a:t> </a:t>
            </a:r>
            <a:r>
              <a:rPr lang="en-US" sz="1200" dirty="0" err="1"/>
              <a:t>awil</a:t>
            </a:r>
            <a:endParaRPr lang="en-US" sz="1200" dirty="0"/>
          </a:p>
          <a:p>
            <a:r>
              <a:rPr lang="en-US" sz="1200" dirty="0" smtClean="0"/>
              <a:t>    Id:192012042                       </a:t>
            </a:r>
            <a:r>
              <a:rPr lang="en-US" sz="1200" dirty="0"/>
              <a:t>id: 192026042</a:t>
            </a:r>
          </a:p>
          <a:p>
            <a:r>
              <a:rPr lang="en-US" sz="1200" dirty="0"/>
              <a:t> </a:t>
            </a:r>
          </a:p>
        </p:txBody>
      </p:sp>
      <p:sp>
        <p:nvSpPr>
          <p:cNvPr id="3" name="Rectangle 2"/>
          <p:cNvSpPr/>
          <p:nvPr/>
        </p:nvSpPr>
        <p:spPr>
          <a:xfrm>
            <a:off x="1524000" y="1944814"/>
            <a:ext cx="4724400" cy="553998"/>
          </a:xfrm>
          <a:prstGeom prst="rect">
            <a:avLst/>
          </a:prstGeom>
        </p:spPr>
        <p:txBody>
          <a:bodyPr wrap="square">
            <a:spAutoFit/>
          </a:bodyPr>
          <a:lstStyle/>
          <a:p>
            <a:r>
              <a:rPr lang="en-US" sz="1500" b="1" dirty="0"/>
              <a:t>Computer science &amp; engineering department</a:t>
            </a:r>
            <a:endParaRPr lang="en-US" sz="1500" dirty="0"/>
          </a:p>
          <a:p>
            <a:r>
              <a:rPr lang="en-US" sz="1500" b="1" dirty="0" err="1"/>
              <a:t>Primeasia</a:t>
            </a:r>
            <a:r>
              <a:rPr lang="en-US" sz="1500" b="1" dirty="0"/>
              <a:t> university ,Dhaka, Bangladesh  .</a:t>
            </a:r>
            <a:endParaRPr lang="en-US" sz="1500" dirty="0"/>
          </a:p>
        </p:txBody>
      </p:sp>
      <p:sp>
        <p:nvSpPr>
          <p:cNvPr id="4" name="Rectangle 3"/>
          <p:cNvSpPr/>
          <p:nvPr/>
        </p:nvSpPr>
        <p:spPr>
          <a:xfrm>
            <a:off x="152400" y="2667000"/>
            <a:ext cx="3429000" cy="7217360"/>
          </a:xfrm>
          <a:prstGeom prst="rect">
            <a:avLst/>
          </a:prstGeom>
        </p:spPr>
        <p:txBody>
          <a:bodyPr>
            <a:spAutoFit/>
          </a:bodyPr>
          <a:lstStyle/>
          <a:p>
            <a:pPr algn="just"/>
            <a:r>
              <a:rPr lang="en-US" sz="1200" b="1" dirty="0"/>
              <a:t>Abstract</a:t>
            </a:r>
          </a:p>
          <a:p>
            <a:pPr algn="just"/>
            <a:r>
              <a:rPr lang="en-US" sz="1100" dirty="0"/>
              <a:t> Due to rising value of energy supplies, the need for managing electrical energy sources becomes prominent. In this paper, a smart plug device is presented; which provides features to measure energy consumption and recognizes type of attached electrical devices. Furthermore, the proposed framework enables home controller systems to monitor and control home energy consumption efficiently. Subsequently an analysis of energy consumption of a pilot house, prior and after the installation of the smart plug, based on a hypothetical scenario, is provided. The results present positive impacts of using the smart plug on energy consumption rate; especially during peak hours. Keywords- smart grid; energy consumption pattern; home automation; industrial communication; demand-side management; smart plug; smart environment. I. INTRODUCTION Electrical energy consumption of residential consumers in Iran in the period from April 2008 to April 2009 is reported to be about 52.896 </a:t>
            </a:r>
            <a:r>
              <a:rPr lang="en-US" sz="1100" dirty="0" err="1"/>
              <a:t>GWh</a:t>
            </a:r>
            <a:r>
              <a:rPr lang="en-US" sz="1100" dirty="0"/>
              <a:t>; which is 33% of the entire energy consumption in the country [1]. In addition, the residential electrical energy consumption in Iran is predicted to increase about 2.2 times until 2016 [2]. Thus, correction and peak shaving of residential consumption distribution will have a considerable effect on total consumption reduction during peak hours. Moreover, this reduction may lead to shut down of gas power plants and subsequently reduction of CO2 emission and global warming [3]. One of the main challenges in providing household electricity is non-uniform daily energy usage. Namely, the level of energy production and consumption cost in peak hours becomes significantly higher than off-peak hours. Hence, moving energy usage period to off-peak hours does not change the amount of energy usage significantly but can be helpful for reducing energy provision costs. Demand-side power monitoring methods which are implemented on the user side [4] do to not requiring new infrastructure set up and therefore have low implementation cost. Extensive research proposes a number of demand-side solutions addressing challenges in the field of energy consumption. </a:t>
            </a:r>
          </a:p>
        </p:txBody>
      </p:sp>
      <p:sp>
        <p:nvSpPr>
          <p:cNvPr id="5" name="TextBox 4"/>
          <p:cNvSpPr txBox="1"/>
          <p:nvPr/>
        </p:nvSpPr>
        <p:spPr>
          <a:xfrm>
            <a:off x="3550920" y="2895599"/>
            <a:ext cx="3276600" cy="2631490"/>
          </a:xfrm>
          <a:prstGeom prst="rect">
            <a:avLst/>
          </a:prstGeom>
          <a:noFill/>
        </p:spPr>
        <p:txBody>
          <a:bodyPr wrap="square" rtlCol="0">
            <a:spAutoFit/>
          </a:bodyPr>
          <a:lstStyle/>
          <a:p>
            <a:pPr algn="just"/>
            <a:r>
              <a:rPr lang="en-US" sz="1100" dirty="0"/>
              <a:t>SMART PLUG DESIGN AND PROTOTYPING In this technology smart plugs are connected to the main unit via twisted wires. After plugging in a device, smart plug determines the device tag (Table 1) of appliance by its magnetic sensors and sends the encoded type to the main unit, i.e., the home controller system. Also the plug calculates the energy usage and the energy quality of the appliance by its internal sensors and sends the collected data to the processing unit for monitoring, decision making, and data storage. Central controller is able to send commands to switch each specific plug on/off depending on the energy management program loaded on </a:t>
            </a:r>
            <a:r>
              <a:rPr lang="en-US" sz="1100" dirty="0" smtClean="0"/>
              <a:t>it.</a:t>
            </a:r>
          </a:p>
          <a:p>
            <a:pPr algn="just"/>
            <a:endParaRPr lang="en-US" sz="11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86200" y="5527089"/>
            <a:ext cx="1778000" cy="133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3096" y="7239000"/>
            <a:ext cx="1986844"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4118780" y="6905332"/>
            <a:ext cx="1369286" cy="261610"/>
          </a:xfrm>
          <a:prstGeom prst="rect">
            <a:avLst/>
          </a:prstGeom>
          <a:noFill/>
        </p:spPr>
        <p:txBody>
          <a:bodyPr wrap="none" rtlCol="0">
            <a:spAutoFit/>
          </a:bodyPr>
          <a:lstStyle/>
          <a:p>
            <a:r>
              <a:rPr lang="en-US" sz="1100" dirty="0" smtClean="0"/>
              <a:t>Fig. esp8266 module</a:t>
            </a:r>
            <a:endParaRPr lang="en-US" sz="1100" dirty="0"/>
          </a:p>
        </p:txBody>
      </p:sp>
      <p:sp>
        <p:nvSpPr>
          <p:cNvPr id="9" name="TextBox 8"/>
          <p:cNvSpPr txBox="1"/>
          <p:nvPr/>
        </p:nvSpPr>
        <p:spPr>
          <a:xfrm>
            <a:off x="4118780" y="9144000"/>
            <a:ext cx="1580882" cy="261610"/>
          </a:xfrm>
          <a:prstGeom prst="rect">
            <a:avLst/>
          </a:prstGeom>
          <a:noFill/>
        </p:spPr>
        <p:txBody>
          <a:bodyPr wrap="none" rtlCol="0">
            <a:spAutoFit/>
          </a:bodyPr>
          <a:lstStyle/>
          <a:p>
            <a:r>
              <a:rPr lang="en-US" sz="1100" dirty="0" smtClean="0"/>
              <a:t>Fig. esp8266 module pin</a:t>
            </a:r>
            <a:endParaRPr lang="en-US" sz="1100" dirty="0"/>
          </a:p>
        </p:txBody>
      </p:sp>
    </p:spTree>
    <p:extLst>
      <p:ext uri="{BB962C8B-B14F-4D97-AF65-F5344CB8AC3E}">
        <p14:creationId xmlns:p14="http://schemas.microsoft.com/office/powerpoint/2010/main" xmlns="" val="171246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2971800" cy="9510296"/>
          </a:xfrm>
          <a:prstGeom prst="rect">
            <a:avLst/>
          </a:prstGeom>
        </p:spPr>
        <p:txBody>
          <a:bodyPr wrap="square">
            <a:spAutoFit/>
          </a:bodyPr>
          <a:lstStyle/>
          <a:p>
            <a:pPr algn="just"/>
            <a:r>
              <a:rPr lang="en-US" sz="1200" dirty="0"/>
              <a:t>DATA COMMUNICATION Due to low price and low complexity of RS-485 bus, this communication technology is chosen for the prepared prototype of the smart plug. There are number of alternatives for the communication subsystem which can be adopted in our design. These technologies are divided into two categories of wired communications and wireless communications; each having its own advantages and disadvantages. Figure 3 demonstrates a comparison between technologies used in both of these categories with respect to the range and packet data rate. </a:t>
            </a:r>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r>
              <a:rPr lang="en-US" sz="1200" dirty="0" smtClean="0"/>
              <a:t>Fig: all control system on smart plug</a:t>
            </a:r>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r>
              <a:rPr lang="en-US" sz="1200" dirty="0" smtClean="0"/>
              <a:t>Fig: device architecture</a:t>
            </a:r>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endParaRPr lang="en-US" sz="1200" dirty="0" smtClean="0"/>
          </a:p>
          <a:p>
            <a:pPr algn="just"/>
            <a:endParaRPr lang="en-US" sz="1200" dirty="0"/>
          </a:p>
          <a:p>
            <a:pPr algn="just"/>
            <a:r>
              <a:rPr lang="en-US" sz="1200" dirty="0" smtClean="0"/>
              <a:t>Fig: control apps</a:t>
            </a:r>
            <a:endParaRPr lang="en-US"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9456" y="3243322"/>
            <a:ext cx="2700337"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3"/>
          <p:cNvPicPr/>
          <p:nvPr/>
        </p:nvPicPr>
        <p:blipFill>
          <a:blip r:embed="rId3"/>
          <a:srcRect/>
          <a:stretch>
            <a:fillRect/>
          </a:stretch>
        </p:blipFill>
        <p:spPr bwMode="auto">
          <a:xfrm>
            <a:off x="533400" y="5474553"/>
            <a:ext cx="1828800" cy="1697046"/>
          </a:xfrm>
          <a:prstGeom prst="rect">
            <a:avLst/>
          </a:prstGeom>
          <a:noFill/>
          <a:ln w="9525">
            <a:noFill/>
            <a:miter lim="800000"/>
            <a:headEnd/>
            <a:tailEnd/>
          </a:ln>
        </p:spPr>
      </p:pic>
      <p:pic>
        <p:nvPicPr>
          <p:cNvPr id="5" name="Picture 4"/>
          <p:cNvPicPr/>
          <p:nvPr/>
        </p:nvPicPr>
        <p:blipFill>
          <a:blip r:embed="rId4"/>
          <a:srcRect/>
          <a:stretch>
            <a:fillRect/>
          </a:stretch>
        </p:blipFill>
        <p:spPr bwMode="auto">
          <a:xfrm>
            <a:off x="804861" y="7696200"/>
            <a:ext cx="1285875" cy="1752600"/>
          </a:xfrm>
          <a:prstGeom prst="rect">
            <a:avLst/>
          </a:prstGeom>
          <a:noFill/>
          <a:ln w="9525">
            <a:noFill/>
            <a:miter lim="800000"/>
            <a:headEnd/>
            <a:tailEnd/>
          </a:ln>
        </p:spPr>
      </p:pic>
      <p:sp>
        <p:nvSpPr>
          <p:cNvPr id="3" name="Rectangle 2"/>
          <p:cNvSpPr/>
          <p:nvPr/>
        </p:nvSpPr>
        <p:spPr>
          <a:xfrm>
            <a:off x="3352800" y="381000"/>
            <a:ext cx="3244596" cy="8494633"/>
          </a:xfrm>
          <a:prstGeom prst="rect">
            <a:avLst/>
          </a:prstGeom>
        </p:spPr>
        <p:txBody>
          <a:bodyPr wrap="square">
            <a:spAutoFit/>
          </a:bodyPr>
          <a:lstStyle/>
          <a:p>
            <a:r>
              <a:rPr lang="en-US" sz="1400" b="1" dirty="0"/>
              <a:t> </a:t>
            </a:r>
            <a:r>
              <a:rPr lang="en-US" sz="1400" b="1" dirty="0" smtClean="0"/>
              <a:t>                            CONCLUSIONS</a:t>
            </a:r>
            <a:endParaRPr lang="en-US" sz="1400" dirty="0"/>
          </a:p>
          <a:p>
            <a:pPr algn="just"/>
            <a:r>
              <a:rPr lang="en-US" sz="1200" dirty="0"/>
              <a:t>This paper presents a simple algorithm implementation to indicate a consumption reduction during peak hours using smart meter functionalities. This can be extended by using more developed algorithms and connecting the plug to advanced home control systems. A hardware implementation of the discussed smart plugs is discussed in this work and the methods for tagging each appliance by this device for controlling the energy consumption are described. The proposed energy management system was evaluated by use of emulated available data from </a:t>
            </a:r>
            <a:r>
              <a:rPr lang="en-US" sz="1200" dirty="0" err="1"/>
              <a:t>Tavanir</a:t>
            </a:r>
            <a:r>
              <a:rPr lang="en-US" sz="1200" dirty="0"/>
              <a:t> </a:t>
            </a:r>
            <a:r>
              <a:rPr lang="en-US" sz="1200" dirty="0" err="1"/>
              <a:t>organisation</a:t>
            </a:r>
            <a:r>
              <a:rPr lang="en-US" sz="1200" dirty="0"/>
              <a:t>. The peak-shaving and </a:t>
            </a:r>
            <a:r>
              <a:rPr lang="en-US" sz="1200" dirty="0" err="1"/>
              <a:t>ToD</a:t>
            </a:r>
            <a:r>
              <a:rPr lang="en-US" sz="1200" dirty="0"/>
              <a:t> methods applied on the emulated data demonstrate between 10%-22% gain which is resulted by the energy consumption management system. </a:t>
            </a:r>
            <a:endParaRPr lang="en-US" sz="1200" dirty="0" smtClean="0"/>
          </a:p>
          <a:p>
            <a:pPr algn="just"/>
            <a:endParaRPr lang="en-US" sz="1200" dirty="0"/>
          </a:p>
          <a:p>
            <a:pPr algn="just"/>
            <a:endParaRPr lang="en-US" sz="1200" dirty="0" smtClean="0"/>
          </a:p>
          <a:p>
            <a:pPr algn="just"/>
            <a:endParaRPr lang="en-US" sz="1200" dirty="0"/>
          </a:p>
          <a:p>
            <a:pPr algn="ctr"/>
            <a:r>
              <a:rPr lang="en-US" sz="1400" b="1" dirty="0" smtClean="0"/>
              <a:t>ACKNOWLEDGMETNT</a:t>
            </a:r>
            <a:endParaRPr lang="en-US" sz="1400" dirty="0"/>
          </a:p>
          <a:p>
            <a:pPr algn="just"/>
            <a:r>
              <a:rPr lang="en-US" sz="1200" dirty="0"/>
              <a:t> The authors would like to thank the Greater Tehran Electricity Distribution Company (GTEDC) for their collaboration and support</a:t>
            </a:r>
            <a:r>
              <a:rPr lang="en-US" sz="1200" dirty="0" smtClean="0"/>
              <a:t>.</a:t>
            </a:r>
          </a:p>
          <a:p>
            <a:pPr algn="just"/>
            <a:endParaRPr lang="en-US" sz="1200" dirty="0"/>
          </a:p>
          <a:p>
            <a:pPr algn="just"/>
            <a:endParaRPr lang="en-US" sz="1200" dirty="0" smtClean="0"/>
          </a:p>
          <a:p>
            <a:pPr algn="just"/>
            <a:endParaRPr lang="en-US" sz="1200" dirty="0"/>
          </a:p>
          <a:p>
            <a:pPr algn="ctr"/>
            <a:r>
              <a:rPr lang="en-US" sz="1400" dirty="0"/>
              <a:t> </a:t>
            </a:r>
            <a:r>
              <a:rPr lang="en-US" sz="1400" b="1" dirty="0" smtClean="0"/>
              <a:t>REFERENCES</a:t>
            </a:r>
            <a:endParaRPr lang="en-US" sz="1400" dirty="0"/>
          </a:p>
          <a:p>
            <a:pPr marL="228600" indent="-228600" algn="just">
              <a:buAutoNum type="arabicPeriod"/>
            </a:pPr>
            <a:r>
              <a:rPr lang="en-US" sz="1200" dirty="0" smtClean="0">
                <a:hlinkClick r:id="rId5"/>
              </a:rPr>
              <a:t>https://www.instructables.com/id/The-Smart-Multiplug/</a:t>
            </a:r>
            <a:endParaRPr lang="en-US" sz="1200" dirty="0" smtClean="0"/>
          </a:p>
          <a:p>
            <a:pPr marL="228600" indent="-228600" algn="just">
              <a:buAutoNum type="arabicPeriod"/>
            </a:pPr>
            <a:endParaRPr lang="en-US" sz="1200" dirty="0"/>
          </a:p>
          <a:p>
            <a:pPr marL="228600" indent="-228600" algn="just">
              <a:buAutoNum type="arabicPeriod"/>
            </a:pPr>
            <a:r>
              <a:rPr lang="en-US" sz="1200" dirty="0" smtClean="0">
                <a:hlinkClick r:id="rId6"/>
              </a:rPr>
              <a:t>https://www.hackster.io/taifur/smart-plug-b653f2</a:t>
            </a:r>
            <a:endParaRPr lang="en-US" sz="1200" dirty="0" smtClean="0"/>
          </a:p>
          <a:p>
            <a:pPr marL="228600" indent="-228600" algn="just">
              <a:buAutoNum type="arabicPeriod"/>
            </a:pPr>
            <a:endParaRPr lang="en-US" sz="1200" dirty="0"/>
          </a:p>
          <a:p>
            <a:pPr marL="228600" indent="-228600" algn="just">
              <a:buAutoNum type="arabicPeriod"/>
            </a:pPr>
            <a:r>
              <a:rPr lang="en-US" sz="1200" dirty="0" smtClean="0">
                <a:hlinkClick r:id="rId7"/>
              </a:rPr>
              <a:t>https://www.kickstarter.com/projects/337922278/smart-power-strip-control-your-appliances-from-any</a:t>
            </a:r>
            <a:endParaRPr lang="en-US" sz="1200" dirty="0" smtClean="0"/>
          </a:p>
          <a:p>
            <a:pPr marL="228600" indent="-228600" algn="just">
              <a:buAutoNum type="arabicPeriod"/>
            </a:pPr>
            <a:endParaRPr lang="en-US" sz="1200" dirty="0"/>
          </a:p>
          <a:p>
            <a:pPr marL="228600" indent="-228600" algn="just">
              <a:buAutoNum type="arabicPeriod"/>
            </a:pPr>
            <a:r>
              <a:rPr lang="en-US" sz="1200" dirty="0" smtClean="0">
                <a:hlinkClick r:id="rId8"/>
              </a:rPr>
              <a:t>http://ijettjournal.org/2018/volume-55/number-2/IJETT-V55P212.pdf</a:t>
            </a:r>
            <a:endParaRPr lang="en-US" sz="1200" dirty="0" smtClean="0"/>
          </a:p>
          <a:p>
            <a:pPr marL="228600" indent="-228600" algn="just">
              <a:buAutoNum type="arabicPeriod"/>
            </a:pPr>
            <a:endParaRPr lang="en-US" sz="1200" dirty="0"/>
          </a:p>
          <a:p>
            <a:pPr marL="228600" indent="-228600" algn="just">
              <a:buAutoNum type="arabicPeriod"/>
            </a:pPr>
            <a:r>
              <a:rPr lang="en-US" sz="1200" dirty="0" smtClean="0">
                <a:hlinkClick r:id="rId9"/>
              </a:rPr>
              <a:t>https://electronicsforu.com/electronics-projects/electronics-design-guides/smart-power-plug</a:t>
            </a:r>
            <a:endParaRPr lang="en-US" sz="1200" dirty="0"/>
          </a:p>
        </p:txBody>
      </p:sp>
    </p:spTree>
    <p:extLst>
      <p:ext uri="{BB962C8B-B14F-4D97-AF65-F5344CB8AC3E}">
        <p14:creationId xmlns:p14="http://schemas.microsoft.com/office/powerpoint/2010/main" xmlns="" val="413628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769</Words>
  <Application>Microsoft Office PowerPoint</Application>
  <PresentationFormat>A4 Paper (210x297 mm)</PresentationFormat>
  <Paragraphs>73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SARK</cp:lastModifiedBy>
  <cp:revision>5</cp:revision>
  <dcterms:created xsi:type="dcterms:W3CDTF">2019-11-26T04:59:13Z</dcterms:created>
  <dcterms:modified xsi:type="dcterms:W3CDTF">2019-11-26T14:43:06Z</dcterms:modified>
</cp:coreProperties>
</file>