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24"/>
  </p:notesMasterIdLst>
  <p:sldIdLst>
    <p:sldId id="269" r:id="rId3"/>
    <p:sldId id="271" r:id="rId4"/>
    <p:sldId id="257" r:id="rId5"/>
    <p:sldId id="258" r:id="rId6"/>
    <p:sldId id="259" r:id="rId7"/>
    <p:sldId id="260" r:id="rId8"/>
    <p:sldId id="272" r:id="rId9"/>
    <p:sldId id="273" r:id="rId10"/>
    <p:sldId id="274" r:id="rId11"/>
    <p:sldId id="275" r:id="rId12"/>
    <p:sldId id="262" r:id="rId13"/>
    <p:sldId id="263" r:id="rId14"/>
    <p:sldId id="264" r:id="rId15"/>
    <p:sldId id="265" r:id="rId16"/>
    <p:sldId id="266" r:id="rId17"/>
    <p:sldId id="267" r:id="rId18"/>
    <p:sldId id="276" r:id="rId19"/>
    <p:sldId id="277" r:id="rId20"/>
    <p:sldId id="278" r:id="rId21"/>
    <p:sldId id="280" r:id="rId22"/>
    <p:sldId id="281" r:id="rId2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44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CDD8C-1B51-4D3F-9979-F01575D37F20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5AEFC-CE61-42EF-9424-EB9CC8FF3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9D85F-561E-4BD7-829D-8269BB92A43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4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5AEFC-CE61-42EF-9424-EB9CC8FF38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5AEFC-CE61-42EF-9424-EB9CC8FF38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2063" y="836293"/>
            <a:ext cx="2585973" cy="356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45720">
              <a:lnSpc>
                <a:spcPts val="580"/>
              </a:lnSpc>
            </a:pPr>
            <a:r>
              <a:rPr lang="en-US" dirty="0" smtClean="0"/>
              <a:t>Homomorphisms by Md. Shamsuzzaman Miah (IT-23624)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580"/>
              </a:lnSpc>
            </a:pPr>
            <a:fld id="{C390E19B-11C0-4A1A-9695-9E13BC5517C1}" type="datetime5">
              <a:rPr lang="en-US" spc="-25" smtClean="0"/>
              <a:t>2-Dec-24</a:t>
            </a:fld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20" dirty="0"/>
              <a:t>‹#›</a:t>
            </a:fld>
            <a:r>
              <a:rPr spc="-65" dirty="0"/>
              <a:t> </a:t>
            </a:r>
            <a:r>
              <a:rPr spc="75" dirty="0"/>
              <a:t>/</a:t>
            </a:r>
            <a:r>
              <a:rPr spc="-6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505" y="774663"/>
            <a:ext cx="2036928" cy="322843"/>
          </a:xfrm>
        </p:spPr>
        <p:txBody>
          <a:bodyPr anchor="b"/>
          <a:lstStyle>
            <a:lvl1pPr marL="0" indent="0">
              <a:buNone/>
              <a:defRPr sz="1210" b="1"/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0505" y="1097506"/>
            <a:ext cx="2036928" cy="1993937"/>
          </a:xfrm>
        </p:spPr>
        <p:txBody>
          <a:bodyPr/>
          <a:lstStyle>
            <a:lvl1pPr>
              <a:defRPr sz="1210"/>
            </a:lvl1pPr>
            <a:lvl2pPr>
              <a:defRPr sz="1008"/>
            </a:lvl2pPr>
            <a:lvl3pPr>
              <a:defRPr sz="908"/>
            </a:lvl3pPr>
            <a:lvl4pPr>
              <a:defRPr sz="807"/>
            </a:lvl4pPr>
            <a:lvl5pPr>
              <a:defRPr sz="807"/>
            </a:lvl5pPr>
            <a:lvl6pPr>
              <a:defRPr sz="807"/>
            </a:lvl6pPr>
            <a:lvl7pPr>
              <a:defRPr sz="807"/>
            </a:lvl7pPr>
            <a:lvl8pPr>
              <a:defRPr sz="807"/>
            </a:lvl8pPr>
            <a:lvl9pPr>
              <a:defRPr sz="8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41867" y="774663"/>
            <a:ext cx="2037728" cy="322843"/>
          </a:xfrm>
        </p:spPr>
        <p:txBody>
          <a:bodyPr anchor="b"/>
          <a:lstStyle>
            <a:lvl1pPr marL="0" indent="0">
              <a:buNone/>
              <a:defRPr sz="1210" b="1"/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41867" y="1097506"/>
            <a:ext cx="2037728" cy="1993937"/>
          </a:xfrm>
        </p:spPr>
        <p:txBody>
          <a:bodyPr/>
          <a:lstStyle>
            <a:lvl1pPr>
              <a:defRPr sz="1210"/>
            </a:lvl1pPr>
            <a:lvl2pPr>
              <a:defRPr sz="1008"/>
            </a:lvl2pPr>
            <a:lvl3pPr>
              <a:defRPr sz="908"/>
            </a:lvl3pPr>
            <a:lvl4pPr>
              <a:defRPr sz="807"/>
            </a:lvl4pPr>
            <a:lvl5pPr>
              <a:defRPr sz="807"/>
            </a:lvl5pPr>
            <a:lvl6pPr>
              <a:defRPr sz="807"/>
            </a:lvl6pPr>
            <a:lvl7pPr>
              <a:defRPr sz="807"/>
            </a:lvl7pPr>
            <a:lvl8pPr>
              <a:defRPr sz="807"/>
            </a:lvl8pPr>
            <a:lvl9pPr>
              <a:defRPr sz="8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A8A3-AC35-40FC-943B-AF9F1E210D50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t>2-Dec-24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Homomorphisms by Md. Shamsuzzaman Miah (IT-23624)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E5C6-DA56-4CC9-9330-5D05A4BC2693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t>2-Dec-24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Homomorphisms by Md. Shamsuzzaman Miah (IT-23624)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78A3-C49C-47C9-8F95-90E35A7204B7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t>2-Dec-24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Homomorphisms by Md. Shamsuzzaman Miah (IT-23624)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74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505" y="137789"/>
            <a:ext cx="1516691" cy="586405"/>
          </a:xfrm>
        </p:spPr>
        <p:txBody>
          <a:bodyPr anchor="b"/>
          <a:lstStyle>
            <a:lvl1pPr algn="l">
              <a:defRPr sz="100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2421" y="137789"/>
            <a:ext cx="2577174" cy="2953654"/>
          </a:xfrm>
        </p:spPr>
        <p:txBody>
          <a:bodyPr/>
          <a:lstStyle>
            <a:lvl1pPr>
              <a:defRPr sz="1613"/>
            </a:lvl1pPr>
            <a:lvl2pPr>
              <a:defRPr sz="1412"/>
            </a:lvl2pPr>
            <a:lvl3pPr>
              <a:defRPr sz="1210"/>
            </a:lvl3pPr>
            <a:lvl4pPr>
              <a:defRPr sz="1008"/>
            </a:lvl4pPr>
            <a:lvl5pPr>
              <a:defRPr sz="1008"/>
            </a:lvl5pPr>
            <a:lvl6pPr>
              <a:defRPr sz="1008"/>
            </a:lvl6pPr>
            <a:lvl7pPr>
              <a:defRPr sz="1008"/>
            </a:lvl7pPr>
            <a:lvl8pPr>
              <a:defRPr sz="1008"/>
            </a:lvl8pPr>
            <a:lvl9pPr>
              <a:defRPr sz="10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505" y="724194"/>
            <a:ext cx="1516691" cy="2367249"/>
          </a:xfrm>
        </p:spPr>
        <p:txBody>
          <a:bodyPr/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55230-80D5-4203-A733-8D0A7881D89E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t>2-Dec-24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Homomorphisms by Md. Shamsuzzaman Miah (IT-23624)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99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12" y="2422525"/>
            <a:ext cx="2766060" cy="285993"/>
          </a:xfrm>
        </p:spPr>
        <p:txBody>
          <a:bodyPr anchor="b"/>
          <a:lstStyle>
            <a:lvl1pPr algn="l">
              <a:defRPr sz="100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3612" y="309224"/>
            <a:ext cx="2766060" cy="2076450"/>
          </a:xfrm>
        </p:spPr>
        <p:txBody>
          <a:bodyPr/>
          <a:lstStyle>
            <a:lvl1pPr marL="0" indent="0">
              <a:buNone/>
              <a:defRPr sz="1613"/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612" y="2708518"/>
            <a:ext cx="2766060" cy="406157"/>
          </a:xfrm>
        </p:spPr>
        <p:txBody>
          <a:bodyPr/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4151-545E-4ED3-9E00-C76468E252F1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t>2-Dec-24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Homomorphisms by Md. Shamsuzzaman Miah (IT-23624)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43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4833-0AEC-450B-98EF-336E2E03B1FB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t>2-Dec-24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Homomorphisms by Md. Shamsuzzaman Miah (IT-23624)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76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2322" y="138591"/>
            <a:ext cx="1037273" cy="2952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0505" y="138591"/>
            <a:ext cx="3034983" cy="295285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5007-7BBA-44A4-9D46-B081FDF8F38D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t>2-Dec-24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Homomorphisms by Md. Shamsuzzaman Miah (IT-23624)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6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45720">
              <a:lnSpc>
                <a:spcPts val="580"/>
              </a:lnSpc>
            </a:pPr>
            <a:r>
              <a:rPr lang="en-US" dirty="0" smtClean="0"/>
              <a:t>Homomorphisms by Md. Shamsuzzaman Miah (IT-23624)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580"/>
              </a:lnSpc>
            </a:pPr>
            <a:fld id="{B107249B-3EB4-46A3-9C9E-177D653287F4}" type="datetime5">
              <a:rPr lang="en-US" spc="-25" smtClean="0"/>
              <a:t>2-Dec-24</a:t>
            </a:fld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20" dirty="0"/>
              <a:t>‹#›</a:t>
            </a:fld>
            <a:r>
              <a:rPr spc="-65" dirty="0"/>
              <a:t> </a:t>
            </a:r>
            <a:r>
              <a:rPr spc="75" dirty="0"/>
              <a:t>/</a:t>
            </a:r>
            <a:r>
              <a:rPr spc="-6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45720">
              <a:lnSpc>
                <a:spcPts val="580"/>
              </a:lnSpc>
            </a:pPr>
            <a:r>
              <a:rPr lang="en-US" dirty="0" smtClean="0"/>
              <a:t>Homomorphisms by Md. Shamsuzzaman Miah (IT-23624)</a:t>
            </a:r>
            <a:endParaRPr spc="-5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580"/>
              </a:lnSpc>
            </a:pPr>
            <a:fld id="{05CC42D0-F970-4EF4-B3FB-FBBB36D5DE13}" type="datetime5">
              <a:rPr lang="en-US" spc="-25" smtClean="0"/>
              <a:t>2-Dec-24</a:t>
            </a:fld>
            <a:endParaRPr spc="-2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20" dirty="0"/>
              <a:t>‹#›</a:t>
            </a:fld>
            <a:r>
              <a:rPr spc="-65" dirty="0"/>
              <a:t> </a:t>
            </a:r>
            <a:r>
              <a:rPr spc="75" dirty="0"/>
              <a:t>/</a:t>
            </a:r>
            <a:r>
              <a:rPr spc="-6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45720">
              <a:lnSpc>
                <a:spcPts val="580"/>
              </a:lnSpc>
            </a:pPr>
            <a:r>
              <a:rPr lang="en-US" dirty="0" smtClean="0"/>
              <a:t>Homomorphisms by Md. Shamsuzzaman Miah (IT-23624)</a:t>
            </a:r>
            <a:endParaRPr spc="-5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580"/>
              </a:lnSpc>
            </a:pPr>
            <a:fld id="{85A99F21-856B-42D1-82A6-F45BA6563150}" type="datetime5">
              <a:rPr lang="en-US" spc="-25" smtClean="0"/>
              <a:t>2-Dec-24</a:t>
            </a:fld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20" dirty="0"/>
              <a:t>‹#›</a:t>
            </a:fld>
            <a:r>
              <a:rPr spc="-65" dirty="0"/>
              <a:t> </a:t>
            </a:r>
            <a:r>
              <a:rPr spc="75" dirty="0"/>
              <a:t>/</a:t>
            </a:r>
            <a:r>
              <a:rPr spc="-6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45720">
              <a:lnSpc>
                <a:spcPts val="580"/>
              </a:lnSpc>
            </a:pPr>
            <a:r>
              <a:rPr lang="en-US" dirty="0" smtClean="0"/>
              <a:t>Homomorphisms by Md. Shamsuzzaman Miah (IT-23624)</a:t>
            </a:r>
            <a:endParaRPr spc="-5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580"/>
              </a:lnSpc>
            </a:pPr>
            <a:fld id="{92B3D4DF-7803-411A-B654-CA2505ED9704}" type="datetime5">
              <a:rPr lang="en-US" spc="-25" smtClean="0"/>
              <a:t>2-Dec-24</a:t>
            </a:fld>
            <a:endParaRPr spc="-2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20" dirty="0"/>
              <a:t>‹#›</a:t>
            </a:fld>
            <a:r>
              <a:rPr spc="-65" dirty="0"/>
              <a:t> </a:t>
            </a:r>
            <a:r>
              <a:rPr spc="75" dirty="0"/>
              <a:t>/</a:t>
            </a:r>
            <a:r>
              <a:rPr spc="-6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758" y="1075076"/>
            <a:ext cx="3918585" cy="7418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515" y="1961092"/>
            <a:ext cx="3227070" cy="8844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1FB3-A36E-4932-BA8A-5D86152A36FC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t>2-Dec-24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Homomorphisms by Md. Shamsuzzaman Miah (IT-23624)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7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FA20-8C1A-4423-995D-455F200998F2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t>2-Dec-24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Homomorphisms by Md. Shamsuzzaman Miah (IT-23624)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8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66" y="2223853"/>
            <a:ext cx="3918585" cy="687343"/>
          </a:xfrm>
        </p:spPr>
        <p:txBody>
          <a:bodyPr anchor="t"/>
          <a:lstStyle>
            <a:lvl1pPr algn="l">
              <a:defRPr sz="201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166" y="1466814"/>
            <a:ext cx="3918585" cy="757039"/>
          </a:xfrm>
        </p:spPr>
        <p:txBody>
          <a:bodyPr anchor="b"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AED5-FA10-423D-90F9-65C49C930CBB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t>2-Dec-24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Homomorphisms by Md. Shamsuzzaman Miah (IT-23624)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8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505" y="807509"/>
            <a:ext cx="2036128" cy="2283935"/>
          </a:xfrm>
        </p:spPr>
        <p:txBody>
          <a:bodyPr/>
          <a:lstStyle>
            <a:lvl1pPr>
              <a:defRPr sz="1412"/>
            </a:lvl1pPr>
            <a:lvl2pPr>
              <a:defRPr sz="1210"/>
            </a:lvl2pPr>
            <a:lvl3pPr>
              <a:defRPr sz="1008"/>
            </a:lvl3pPr>
            <a:lvl4pPr>
              <a:defRPr sz="908"/>
            </a:lvl4pPr>
            <a:lvl5pPr>
              <a:defRPr sz="908"/>
            </a:lvl5pPr>
            <a:lvl6pPr>
              <a:defRPr sz="908"/>
            </a:lvl6pPr>
            <a:lvl7pPr>
              <a:defRPr sz="908"/>
            </a:lvl7pPr>
            <a:lvl8pPr>
              <a:defRPr sz="908"/>
            </a:lvl8pPr>
            <a:lvl9pPr>
              <a:defRPr sz="9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3467" y="807509"/>
            <a:ext cx="2036128" cy="2283935"/>
          </a:xfrm>
        </p:spPr>
        <p:txBody>
          <a:bodyPr/>
          <a:lstStyle>
            <a:lvl1pPr>
              <a:defRPr sz="1412"/>
            </a:lvl1pPr>
            <a:lvl2pPr>
              <a:defRPr sz="1210"/>
            </a:lvl2pPr>
            <a:lvl3pPr>
              <a:defRPr sz="1008"/>
            </a:lvl3pPr>
            <a:lvl4pPr>
              <a:defRPr sz="908"/>
            </a:lvl4pPr>
            <a:lvl5pPr>
              <a:defRPr sz="908"/>
            </a:lvl5pPr>
            <a:lvl6pPr>
              <a:defRPr sz="908"/>
            </a:lvl6pPr>
            <a:lvl7pPr>
              <a:defRPr sz="908"/>
            </a:lvl7pPr>
            <a:lvl8pPr>
              <a:defRPr sz="908"/>
            </a:lvl8pPr>
            <a:lvl9pPr>
              <a:defRPr sz="90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0D51-3BBA-4CF0-8821-33D77C131329}" type="datetime5">
              <a:rPr lang="en-US" smtClean="0">
                <a:solidFill>
                  <a:prstClr val="black">
                    <a:tint val="75000"/>
                  </a:prstClr>
                </a:solidFill>
              </a:rPr>
              <a:t>2-Dec-24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Homomorphisms by Md. Shamsuzzaman Miah (IT-23624)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312"/>
            <a:ext cx="29845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101" y="1618965"/>
            <a:ext cx="4211955" cy="1581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76853" y="3367027"/>
            <a:ext cx="573989" cy="895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45720">
              <a:lnSpc>
                <a:spcPts val="580"/>
              </a:lnSpc>
            </a:pPr>
            <a:r>
              <a:rPr lang="en-US" dirty="0" smtClean="0"/>
              <a:t>Homomorphisms by Md. Shamsuzzaman Miah (IT-23624)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2589" y="3367027"/>
            <a:ext cx="231152" cy="895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580"/>
              </a:lnSpc>
            </a:pPr>
            <a:fld id="{4D48B64A-BF38-497C-934F-6A32B43BCCD7}" type="datetime5">
              <a:rPr lang="en-US" spc="-25" smtClean="0"/>
              <a:t>2-Dec-24</a:t>
            </a:fld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23269" y="3367039"/>
            <a:ext cx="24130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71120">
              <a:lnSpc>
                <a:spcPts val="580"/>
              </a:lnSpc>
            </a:pPr>
            <a:fld id="{81D60167-4931-47E6-BA6A-407CBD079E47}" type="slidenum">
              <a:rPr spc="-20" dirty="0"/>
              <a:t>‹#›</a:t>
            </a:fld>
            <a:r>
              <a:rPr spc="-65" dirty="0"/>
              <a:t> </a:t>
            </a:r>
            <a:r>
              <a:rPr spc="75" dirty="0"/>
              <a:t>/</a:t>
            </a:r>
            <a:r>
              <a:rPr spc="-65" dirty="0"/>
              <a:t> </a:t>
            </a:r>
            <a:r>
              <a:rPr spc="-25" dirty="0"/>
              <a:t>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505" y="138590"/>
            <a:ext cx="4149090" cy="576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505" y="807509"/>
            <a:ext cx="4149090" cy="228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0505" y="3207603"/>
            <a:ext cx="107569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30520" rtl="0"/>
            <a:fld id="{B4E6A69D-B3E9-4DCC-BE17-9342B35FB782}" type="datetime5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t>2-Dec-24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118" y="3207603"/>
            <a:ext cx="1459865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30520" rtl="0"/>
            <a:r>
              <a:rPr lang="en-US" kern="1200" dirty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t>Homomorphisms by Md. Shamsuzzaman Miah (IT-23624)</a:t>
            </a:r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3905" y="3207603"/>
            <a:ext cx="107569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30520" rtl="0"/>
            <a:fld id="{C1FF6DA9-008F-8B48-92A6-B652298478BF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230520"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14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ctr" defTabSz="230520" rtl="0" eaLnBrk="1" latinLnBrk="0" hangingPunct="1">
        <a:spcBef>
          <a:spcPct val="0"/>
        </a:spcBef>
        <a:buNone/>
        <a:defRPr sz="22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890" indent="-172890" algn="l" defTabSz="230520" rtl="0" eaLnBrk="1" latinLnBrk="0" hangingPunct="1">
        <a:spcBef>
          <a:spcPct val="20000"/>
        </a:spcBef>
        <a:buFont typeface="Arial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1pPr>
      <a:lvl2pPr marL="374595" indent="-144075" algn="l" defTabSz="230520" rtl="0" eaLnBrk="1" latinLnBrk="0" hangingPunct="1">
        <a:spcBef>
          <a:spcPct val="20000"/>
        </a:spcBef>
        <a:buFont typeface="Arial"/>
        <a:buChar char="–"/>
        <a:defRPr sz="1412" kern="1200">
          <a:solidFill>
            <a:schemeClr val="tx1"/>
          </a:solidFill>
          <a:latin typeface="+mn-lt"/>
          <a:ea typeface="+mn-ea"/>
          <a:cs typeface="+mn-cs"/>
        </a:defRPr>
      </a:lvl2pPr>
      <a:lvl3pPr marL="576301" indent="-115260" algn="l" defTabSz="230520" rtl="0" eaLnBrk="1" latinLnBrk="0" hangingPunct="1">
        <a:spcBef>
          <a:spcPct val="20000"/>
        </a:spcBef>
        <a:buFont typeface="Arial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3pPr>
      <a:lvl4pPr marL="806821" indent="-115260" algn="l" defTabSz="230520" rtl="0" eaLnBrk="1" latinLnBrk="0" hangingPunct="1">
        <a:spcBef>
          <a:spcPct val="20000"/>
        </a:spcBef>
        <a:buFont typeface="Arial"/>
        <a:buChar char="–"/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037341" indent="-115260" algn="l" defTabSz="230520" rtl="0" eaLnBrk="1" latinLnBrk="0" hangingPunct="1">
        <a:spcBef>
          <a:spcPct val="20000"/>
        </a:spcBef>
        <a:buFont typeface="Arial"/>
        <a:buChar char="»"/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267861" indent="-115260" algn="l" defTabSz="230520" rtl="0" eaLnBrk="1" latinLnBrk="0" hangingPunct="1">
        <a:spcBef>
          <a:spcPct val="20000"/>
        </a:spcBef>
        <a:buFont typeface="Arial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498382" indent="-115260" algn="l" defTabSz="230520" rtl="0" eaLnBrk="1" latinLnBrk="0" hangingPunct="1">
        <a:spcBef>
          <a:spcPct val="20000"/>
        </a:spcBef>
        <a:buFont typeface="Arial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728902" indent="-115260" algn="l" defTabSz="230520" rtl="0" eaLnBrk="1" latinLnBrk="0" hangingPunct="1">
        <a:spcBef>
          <a:spcPct val="20000"/>
        </a:spcBef>
        <a:buFont typeface="Arial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1959422" indent="-115260" algn="l" defTabSz="230520" rtl="0" eaLnBrk="1" latinLnBrk="0" hangingPunct="1">
        <a:spcBef>
          <a:spcPct val="20000"/>
        </a:spcBef>
        <a:buFont typeface="Arial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23052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53.png"/><Relationship Id="rId10" Type="http://schemas.openxmlformats.org/officeDocument/2006/relationships/image" Target="../media/image2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bstract.ups.edu/aata/section-group-homomorphisms.html" TargetMode="Externa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2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5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users.metu.edu.tr/matmah/2014-463/463.pdf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tseppelt.github.io/assets/pdf/slides/20220707_slides_icalp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gunawan.github.io/algebra/slides/sec4p3.pdf" TargetMode="External"/><Relationship Id="rId5" Type="http://schemas.openxmlformats.org/officeDocument/2006/relationships/hyperlink" Target="https://people.math.sc.edu/shaoyun/math5462slide9.pdf" TargetMode="External"/><Relationship Id="rId4" Type="http://schemas.openxmlformats.org/officeDocument/2006/relationships/hyperlink" Target="https://www.math.clemson.edu/~macaule/classes/m20_math4120/slides/math4120_lecture-4-01_h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Homomorphisms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9267" y="893133"/>
            <a:ext cx="3282116" cy="526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230520" rtl="0"/>
            <a:r>
              <a:rPr lang="en-US" sz="1412" b="1" kern="1200" dirty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Course Title: </a:t>
            </a:r>
            <a:r>
              <a:rPr lang="en-US" sz="1412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Advanced Cryptography</a:t>
            </a:r>
          </a:p>
          <a:p>
            <a:pPr algn="l" defTabSz="230520" rtl="0"/>
            <a:r>
              <a:rPr lang="en-US" sz="1412" b="1" kern="1200" dirty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Course Code: </a:t>
            </a:r>
            <a:r>
              <a:rPr lang="en-US" sz="1412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ICT-6115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331" y="2183956"/>
            <a:ext cx="1727067" cy="85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30520" rtl="0"/>
            <a:r>
              <a:rPr lang="en-US" sz="1815" b="1" kern="1200" dirty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Presented By:</a:t>
            </a:r>
          </a:p>
          <a:p>
            <a:pPr algn="l" defTabSz="230520" rtl="0"/>
            <a:r>
              <a:rPr lang="en-US" sz="1008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Md. Shamsuzzaman Miah</a:t>
            </a:r>
          </a:p>
          <a:p>
            <a:pPr algn="l" defTabSz="230520" rtl="0"/>
            <a:r>
              <a:rPr lang="en-US" sz="1008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IT-23624</a:t>
            </a:r>
          </a:p>
          <a:p>
            <a:pPr algn="l" defTabSz="230520" rtl="0"/>
            <a:r>
              <a:rPr lang="en-US" sz="11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Department of ICT, MBSTU</a:t>
            </a:r>
          </a:p>
        </p:txBody>
      </p:sp>
      <p:sp>
        <p:nvSpPr>
          <p:cNvPr id="7" name="TextBox 6"/>
          <p:cNvSpPr txBox="1"/>
          <p:nvPr/>
        </p:nvSpPr>
        <p:spPr>
          <a:xfrm rot="10800000" flipH="1" flipV="1">
            <a:off x="2457450" y="2169784"/>
            <a:ext cx="2306197" cy="86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230520" rtl="0"/>
            <a:r>
              <a:rPr lang="en-US" sz="1815" b="1" kern="1200" dirty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Presented To:</a:t>
            </a:r>
          </a:p>
          <a:p>
            <a:pPr algn="l" defTabSz="230520" rtl="0"/>
            <a:r>
              <a:rPr lang="en-US" sz="1008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Mr. </a:t>
            </a:r>
            <a:r>
              <a:rPr lang="en-US" sz="1008" b="1" kern="12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Ziaur Rahman</a:t>
            </a:r>
            <a:endParaRPr lang="en-US" sz="1008" b="1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algn="l" defTabSz="230520" rtl="0"/>
            <a:r>
              <a:rPr lang="en-US" sz="11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Associate Professor</a:t>
            </a:r>
          </a:p>
          <a:p>
            <a:pPr algn="l" defTabSz="230520" rtl="0"/>
            <a:r>
              <a:rPr lang="en-US" sz="11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Dept. of ICT,MBSTU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43" y="1415221"/>
            <a:ext cx="3437940" cy="6086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6411"/>
            <a:ext cx="4610100" cy="1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3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312"/>
            <a:ext cx="43475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b="1" spc="-60" dirty="0"/>
              <a:t>Consequences</a:t>
            </a:r>
            <a:r>
              <a:rPr b="1" spc="-15" dirty="0"/>
              <a:t> </a:t>
            </a:r>
            <a:r>
              <a:rPr b="1" spc="-35" dirty="0"/>
              <a:t>of</a:t>
            </a:r>
            <a:r>
              <a:rPr b="1" spc="-5" dirty="0"/>
              <a:t> </a:t>
            </a:r>
            <a:r>
              <a:rPr b="1" spc="-40" dirty="0"/>
              <a:t>the</a:t>
            </a:r>
            <a:r>
              <a:rPr b="1" spc="-10" dirty="0"/>
              <a:t> </a:t>
            </a:r>
            <a:r>
              <a:rPr b="1" spc="55" dirty="0"/>
              <a:t>FHT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200" y="309155"/>
            <a:ext cx="4328795" cy="429259"/>
            <a:chOff x="165200" y="309155"/>
            <a:chExt cx="4328795" cy="429259"/>
          </a:xfrm>
        </p:grpSpPr>
        <p:sp>
          <p:nvSpPr>
            <p:cNvPr id="4" name="object 4"/>
            <p:cNvSpPr/>
            <p:nvPr/>
          </p:nvSpPr>
          <p:spPr>
            <a:xfrm>
              <a:off x="165200" y="309155"/>
              <a:ext cx="4277995" cy="175895"/>
            </a:xfrm>
            <a:custGeom>
              <a:avLst/>
              <a:gdLst/>
              <a:ahLst/>
              <a:cxnLst/>
              <a:rect l="l" t="t" r="r" b="b"/>
              <a:pathLst>
                <a:path w="4277995" h="175895">
                  <a:moveTo>
                    <a:pt x="422685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4"/>
                  </a:lnTo>
                  <a:lnTo>
                    <a:pt x="4277656" y="175874"/>
                  </a:lnTo>
                  <a:lnTo>
                    <a:pt x="4277656" y="50800"/>
                  </a:lnTo>
                  <a:lnTo>
                    <a:pt x="4273647" y="31075"/>
                  </a:lnTo>
                  <a:lnTo>
                    <a:pt x="4262733" y="14922"/>
                  </a:lnTo>
                  <a:lnTo>
                    <a:pt x="4246580" y="4008"/>
                  </a:lnTo>
                  <a:lnTo>
                    <a:pt x="422685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201" y="472376"/>
              <a:ext cx="427765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01" y="636803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802" y="624103"/>
              <a:ext cx="422680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2857" y="353390"/>
              <a:ext cx="50745" cy="2834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5200" y="516650"/>
              <a:ext cx="4277995" cy="171450"/>
            </a:xfrm>
            <a:custGeom>
              <a:avLst/>
              <a:gdLst/>
              <a:ahLst/>
              <a:cxnLst/>
              <a:rect l="l" t="t" r="r" b="b"/>
              <a:pathLst>
                <a:path w="4277995" h="171450">
                  <a:moveTo>
                    <a:pt x="4277656" y="0"/>
                  </a:moveTo>
                  <a:lnTo>
                    <a:pt x="0" y="0"/>
                  </a:lnTo>
                  <a:lnTo>
                    <a:pt x="0" y="120153"/>
                  </a:lnTo>
                  <a:lnTo>
                    <a:pt x="4008" y="139878"/>
                  </a:lnTo>
                  <a:lnTo>
                    <a:pt x="14922" y="156031"/>
                  </a:lnTo>
                  <a:lnTo>
                    <a:pt x="31075" y="166945"/>
                  </a:lnTo>
                  <a:lnTo>
                    <a:pt x="50800" y="170953"/>
                  </a:lnTo>
                  <a:lnTo>
                    <a:pt x="4226855" y="170953"/>
                  </a:lnTo>
                  <a:lnTo>
                    <a:pt x="4246580" y="166945"/>
                  </a:lnTo>
                  <a:lnTo>
                    <a:pt x="4262733" y="156031"/>
                  </a:lnTo>
                  <a:lnTo>
                    <a:pt x="4273647" y="139878"/>
                  </a:lnTo>
                  <a:lnTo>
                    <a:pt x="4277656" y="120153"/>
                  </a:lnTo>
                  <a:lnTo>
                    <a:pt x="427765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42857" y="391481"/>
              <a:ext cx="0" cy="264795"/>
            </a:xfrm>
            <a:custGeom>
              <a:avLst/>
              <a:gdLst/>
              <a:ahLst/>
              <a:cxnLst/>
              <a:rect l="l" t="t" r="r" b="b"/>
              <a:pathLst>
                <a:path h="264795">
                  <a:moveTo>
                    <a:pt x="0" y="264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2857" y="3787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2857" y="3660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2857" y="3533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65200" y="839533"/>
            <a:ext cx="4328795" cy="1296670"/>
            <a:chOff x="165200" y="839533"/>
            <a:chExt cx="4328795" cy="1296670"/>
          </a:xfrm>
        </p:grpSpPr>
        <p:sp>
          <p:nvSpPr>
            <p:cNvPr id="15" name="object 15"/>
            <p:cNvSpPr/>
            <p:nvPr/>
          </p:nvSpPr>
          <p:spPr>
            <a:xfrm>
              <a:off x="165200" y="839533"/>
              <a:ext cx="4277995" cy="175895"/>
            </a:xfrm>
            <a:custGeom>
              <a:avLst/>
              <a:gdLst/>
              <a:ahLst/>
              <a:cxnLst/>
              <a:rect l="l" t="t" r="r" b="b"/>
              <a:pathLst>
                <a:path w="4277995" h="175894">
                  <a:moveTo>
                    <a:pt x="422685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4"/>
                  </a:lnTo>
                  <a:lnTo>
                    <a:pt x="4277656" y="175874"/>
                  </a:lnTo>
                  <a:lnTo>
                    <a:pt x="4277656" y="50800"/>
                  </a:lnTo>
                  <a:lnTo>
                    <a:pt x="4273647" y="31075"/>
                  </a:lnTo>
                  <a:lnTo>
                    <a:pt x="4262733" y="14922"/>
                  </a:lnTo>
                  <a:lnTo>
                    <a:pt x="4246580" y="4008"/>
                  </a:lnTo>
                  <a:lnTo>
                    <a:pt x="4226855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201" y="1002754"/>
              <a:ext cx="4277655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001" y="2034311"/>
              <a:ext cx="101600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802" y="2021611"/>
              <a:ext cx="4226800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42857" y="883767"/>
              <a:ext cx="50745" cy="11505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5200" y="1047028"/>
              <a:ext cx="4277995" cy="1038225"/>
            </a:xfrm>
            <a:custGeom>
              <a:avLst/>
              <a:gdLst/>
              <a:ahLst/>
              <a:cxnLst/>
              <a:rect l="l" t="t" r="r" b="b"/>
              <a:pathLst>
                <a:path w="4277995" h="1038225">
                  <a:moveTo>
                    <a:pt x="4277656" y="0"/>
                  </a:moveTo>
                  <a:lnTo>
                    <a:pt x="0" y="0"/>
                  </a:lnTo>
                  <a:lnTo>
                    <a:pt x="0" y="987283"/>
                  </a:lnTo>
                  <a:lnTo>
                    <a:pt x="4008" y="1007007"/>
                  </a:lnTo>
                  <a:lnTo>
                    <a:pt x="14922" y="1023160"/>
                  </a:lnTo>
                  <a:lnTo>
                    <a:pt x="31075" y="1034074"/>
                  </a:lnTo>
                  <a:lnTo>
                    <a:pt x="50800" y="1038083"/>
                  </a:lnTo>
                  <a:lnTo>
                    <a:pt x="4226855" y="1038083"/>
                  </a:lnTo>
                  <a:lnTo>
                    <a:pt x="4246580" y="1034074"/>
                  </a:lnTo>
                  <a:lnTo>
                    <a:pt x="4262733" y="1023160"/>
                  </a:lnTo>
                  <a:lnTo>
                    <a:pt x="4273647" y="1007007"/>
                  </a:lnTo>
                  <a:lnTo>
                    <a:pt x="4277656" y="987283"/>
                  </a:lnTo>
                  <a:lnTo>
                    <a:pt x="427765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42857" y="921859"/>
              <a:ext cx="0" cy="1131570"/>
            </a:xfrm>
            <a:custGeom>
              <a:avLst/>
              <a:gdLst/>
              <a:ahLst/>
              <a:cxnLst/>
              <a:rect l="l" t="t" r="r" b="b"/>
              <a:pathLst>
                <a:path h="1131570">
                  <a:moveTo>
                    <a:pt x="0" y="11315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42857" y="9091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42857" y="8964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42857" y="8837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0931" y="1107147"/>
              <a:ext cx="50800" cy="563245"/>
            </a:xfrm>
            <a:custGeom>
              <a:avLst/>
              <a:gdLst/>
              <a:ahLst/>
              <a:cxnLst/>
              <a:rect l="l" t="t" r="r" b="b"/>
              <a:pathLst>
                <a:path w="50800" h="563244">
                  <a:moveTo>
                    <a:pt x="50609" y="512038"/>
                  </a:moveTo>
                  <a:lnTo>
                    <a:pt x="0" y="512038"/>
                  </a:lnTo>
                  <a:lnTo>
                    <a:pt x="0" y="562648"/>
                  </a:lnTo>
                  <a:lnTo>
                    <a:pt x="50609" y="562648"/>
                  </a:lnTo>
                  <a:lnTo>
                    <a:pt x="50609" y="512038"/>
                  </a:lnTo>
                  <a:close/>
                </a:path>
                <a:path w="50800" h="563244">
                  <a:moveTo>
                    <a:pt x="50622" y="0"/>
                  </a:moveTo>
                  <a:lnTo>
                    <a:pt x="12" y="0"/>
                  </a:lnTo>
                  <a:lnTo>
                    <a:pt x="12" y="50609"/>
                  </a:lnTo>
                  <a:lnTo>
                    <a:pt x="50622" y="50609"/>
                  </a:lnTo>
                  <a:lnTo>
                    <a:pt x="50622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340944" y="25773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0944" y="275384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9801" y="243945"/>
            <a:ext cx="4338955" cy="29356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05"/>
              </a:spcBef>
            </a:pPr>
            <a:r>
              <a:rPr sz="1000" spc="10" dirty="0">
                <a:solidFill>
                  <a:srgbClr val="3333B2"/>
                </a:solidFill>
                <a:latin typeface="Tahoma"/>
                <a:cs typeface="Tahoma"/>
              </a:rPr>
              <a:t>An </a:t>
            </a:r>
            <a:r>
              <a:rPr sz="1000" spc="-30" dirty="0">
                <a:solidFill>
                  <a:srgbClr val="3333B2"/>
                </a:solidFill>
                <a:latin typeface="Tahoma"/>
                <a:cs typeface="Tahoma"/>
              </a:rPr>
              <a:t>alternative</a:t>
            </a:r>
            <a:r>
              <a:rPr sz="1000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proof</a:t>
            </a:r>
            <a:r>
              <a:rPr sz="1000" spc="1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3333B2"/>
                </a:solidFill>
                <a:latin typeface="Tahoma"/>
                <a:cs typeface="Tahoma"/>
              </a:rPr>
              <a:t>of</a:t>
            </a:r>
            <a:r>
              <a:rPr sz="1000" spc="1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Tahoma"/>
                <a:cs typeface="Tahoma"/>
              </a:rPr>
              <a:t>Prop</a:t>
            </a:r>
            <a:r>
              <a:rPr sz="1000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3333B2"/>
                </a:solidFill>
                <a:latin typeface="Tahoma"/>
                <a:cs typeface="Tahoma"/>
              </a:rPr>
              <a:t>1</a:t>
            </a:r>
            <a:r>
              <a:rPr sz="1000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3333B2"/>
                </a:solidFill>
                <a:latin typeface="Tahoma"/>
                <a:cs typeface="Tahoma"/>
              </a:rPr>
              <a:t>part</a:t>
            </a:r>
            <a:r>
              <a:rPr sz="1000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3333B2"/>
                </a:solidFill>
                <a:latin typeface="Tahoma"/>
                <a:cs typeface="Tahoma"/>
              </a:rPr>
              <a:t>3</a:t>
            </a:r>
            <a:endParaRPr sz="1000" dirty="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365"/>
              </a:spcBef>
            </a:pPr>
            <a:r>
              <a:rPr sz="900" spc="-45" dirty="0">
                <a:latin typeface="Tahoma"/>
                <a:cs typeface="Tahoma"/>
              </a:rPr>
              <a:t>If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i="1" spc="-215" dirty="0">
                <a:latin typeface="Verdana"/>
                <a:cs typeface="Verdana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90" dirty="0">
                <a:latin typeface="Arial"/>
                <a:cs typeface="Arial"/>
              </a:rPr>
              <a:t>G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→</a:t>
            </a:r>
            <a:r>
              <a:rPr sz="900" spc="60" dirty="0">
                <a:latin typeface="Cambria"/>
                <a:cs typeface="Cambria"/>
              </a:rPr>
              <a:t>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spc="125" dirty="0"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homomorphism,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Im</a:t>
            </a:r>
            <a:r>
              <a:rPr sz="900" spc="-125" dirty="0">
                <a:latin typeface="Tahoma"/>
                <a:cs typeface="Tahoma"/>
              </a:rPr>
              <a:t> 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25" dirty="0">
                <a:latin typeface="Verdana"/>
                <a:cs typeface="Verdana"/>
              </a:rPr>
              <a:t>&lt;</a:t>
            </a:r>
            <a:r>
              <a:rPr sz="900" i="1" spc="-60" dirty="0">
                <a:latin typeface="Verdana"/>
                <a:cs typeface="Verdana"/>
              </a:rPr>
              <a:t> </a:t>
            </a:r>
            <a:r>
              <a:rPr sz="900" i="1" spc="25" dirty="0">
                <a:latin typeface="Arial"/>
                <a:cs typeface="Arial"/>
              </a:rPr>
              <a:t>H</a:t>
            </a:r>
            <a:r>
              <a:rPr sz="900" spc="25" dirty="0"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</a:pPr>
            <a:r>
              <a:rPr sz="1000" spc="60" dirty="0">
                <a:solidFill>
                  <a:srgbClr val="007F00"/>
                </a:solidFill>
                <a:latin typeface="Tahoma"/>
                <a:cs typeface="Tahoma"/>
              </a:rPr>
              <a:t>A</a:t>
            </a:r>
            <a:r>
              <a:rPr sz="1000" spc="5" dirty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007F00"/>
                </a:solidFill>
                <a:latin typeface="Tahoma"/>
                <a:cs typeface="Tahoma"/>
              </a:rPr>
              <a:t>few</a:t>
            </a:r>
            <a:r>
              <a:rPr sz="1000" spc="10" dirty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007F00"/>
                </a:solidFill>
                <a:latin typeface="Tahoma"/>
                <a:cs typeface="Tahoma"/>
              </a:rPr>
              <a:t>special</a:t>
            </a:r>
            <a:r>
              <a:rPr sz="1000" spc="10" dirty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007F00"/>
                </a:solidFill>
                <a:latin typeface="Tahoma"/>
                <a:cs typeface="Tahoma"/>
              </a:rPr>
              <a:t>cases</a:t>
            </a:r>
            <a:endParaRPr sz="1000" dirty="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415"/>
              </a:spcBef>
            </a:pPr>
            <a:r>
              <a:rPr sz="900" spc="-45" dirty="0">
                <a:latin typeface="Tahoma"/>
                <a:cs typeface="Tahoma"/>
              </a:rPr>
              <a:t>If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i="1" spc="-215" dirty="0">
                <a:latin typeface="Verdana"/>
                <a:cs typeface="Verdana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90" dirty="0">
                <a:latin typeface="Arial"/>
                <a:cs typeface="Arial"/>
              </a:rPr>
              <a:t>G</a:t>
            </a:r>
            <a:r>
              <a:rPr sz="900" i="1" spc="-45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→</a:t>
            </a:r>
            <a:r>
              <a:rPr sz="900" spc="60" dirty="0">
                <a:latin typeface="Cambria"/>
                <a:cs typeface="Cambria"/>
              </a:rPr>
              <a:t>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spc="125" dirty="0"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embedding,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Ker(</a:t>
            </a:r>
            <a:r>
              <a:rPr sz="900" i="1" spc="-15" dirty="0">
                <a:latin typeface="Verdana"/>
                <a:cs typeface="Verdana"/>
              </a:rPr>
              <a:t>φ</a:t>
            </a:r>
            <a:r>
              <a:rPr sz="900" spc="-15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10" dirty="0">
                <a:latin typeface="Cambria"/>
                <a:cs typeface="Cambria"/>
              </a:rPr>
              <a:t>{</a:t>
            </a:r>
            <a:r>
              <a:rPr sz="900" spc="10" dirty="0">
                <a:latin typeface="Tahoma"/>
                <a:cs typeface="Tahoma"/>
              </a:rPr>
              <a:t>1</a:t>
            </a:r>
            <a:r>
              <a:rPr sz="900" i="1" spc="15" baseline="-9259" dirty="0">
                <a:latin typeface="Arial"/>
                <a:cs typeface="Arial"/>
              </a:rPr>
              <a:t>G</a:t>
            </a:r>
            <a:r>
              <a:rPr sz="900" i="1" spc="-75" baseline="-9259" dirty="0">
                <a:latin typeface="Arial"/>
                <a:cs typeface="Arial"/>
              </a:rPr>
              <a:t> </a:t>
            </a:r>
            <a:r>
              <a:rPr sz="900" spc="45" dirty="0">
                <a:latin typeface="Cambria"/>
                <a:cs typeface="Cambria"/>
              </a:rPr>
              <a:t>}</a:t>
            </a:r>
            <a:r>
              <a:rPr sz="900" spc="45" dirty="0">
                <a:latin typeface="Tahoma"/>
                <a:cs typeface="Tahoma"/>
              </a:rPr>
              <a:t>.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FHT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says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</a:p>
          <a:p>
            <a:pPr marL="223520" algn="ctr">
              <a:lnSpc>
                <a:spcPct val="100000"/>
              </a:lnSpc>
              <a:spcBef>
                <a:spcPts val="810"/>
              </a:spcBef>
            </a:pPr>
            <a:r>
              <a:rPr sz="900" spc="-30" dirty="0">
                <a:latin typeface="Tahoma"/>
                <a:cs typeface="Tahoma"/>
              </a:rPr>
              <a:t>Im(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1350" spc="-967" baseline="15432" dirty="0">
                <a:latin typeface="Cambria"/>
                <a:cs typeface="Cambria"/>
              </a:rPr>
              <a:t>∼</a:t>
            </a:r>
            <a:r>
              <a:rPr sz="1350" spc="89" baseline="-3086" dirty="0">
                <a:latin typeface="Tahoma"/>
                <a:cs typeface="Tahoma"/>
              </a:rPr>
              <a:t>=</a:t>
            </a:r>
            <a:r>
              <a:rPr sz="1350" spc="-37" baseline="-3086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G</a:t>
            </a:r>
            <a:r>
              <a:rPr sz="900" i="1" spc="50" dirty="0">
                <a:latin typeface="Verdana"/>
                <a:cs typeface="Verdana"/>
              </a:rPr>
              <a:t>/</a:t>
            </a:r>
            <a:r>
              <a:rPr sz="900" spc="110" dirty="0">
                <a:latin typeface="Cambria"/>
                <a:cs typeface="Cambria"/>
              </a:rPr>
              <a:t>{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-67" baseline="-9259" dirty="0">
                <a:latin typeface="Arial"/>
                <a:cs typeface="Arial"/>
              </a:rPr>
              <a:t>G</a:t>
            </a:r>
            <a:r>
              <a:rPr sz="900" i="1" spc="-75" baseline="-9259" dirty="0">
                <a:latin typeface="Arial"/>
                <a:cs typeface="Arial"/>
              </a:rPr>
              <a:t> </a:t>
            </a:r>
            <a:r>
              <a:rPr sz="900" spc="110" dirty="0">
                <a:latin typeface="Cambria"/>
                <a:cs typeface="Cambria"/>
              </a:rPr>
              <a:t>}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1350" spc="-967" baseline="15432" dirty="0">
                <a:latin typeface="Cambria"/>
                <a:cs typeface="Cambria"/>
              </a:rPr>
              <a:t>∼</a:t>
            </a:r>
            <a:r>
              <a:rPr sz="1350" spc="89" baseline="-3086" dirty="0">
                <a:latin typeface="Tahoma"/>
                <a:cs typeface="Tahoma"/>
              </a:rPr>
              <a:t>=</a:t>
            </a:r>
            <a:r>
              <a:rPr sz="1350" spc="-37" baseline="-3086" dirty="0">
                <a:latin typeface="Tahoma"/>
                <a:cs typeface="Tahoma"/>
              </a:rPr>
              <a:t> </a:t>
            </a:r>
            <a:r>
              <a:rPr sz="900" i="1" spc="-90" dirty="0">
                <a:latin typeface="Arial"/>
                <a:cs typeface="Arial"/>
              </a:rPr>
              <a:t>G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309880" marR="81280">
              <a:lnSpc>
                <a:spcPct val="101000"/>
              </a:lnSpc>
              <a:spcBef>
                <a:spcPts val="1050"/>
              </a:spcBef>
            </a:pPr>
            <a:r>
              <a:rPr sz="900" spc="-45" dirty="0">
                <a:latin typeface="Tahoma"/>
                <a:cs typeface="Tahoma"/>
              </a:rPr>
              <a:t>If </a:t>
            </a:r>
            <a:r>
              <a:rPr sz="900" i="1" spc="-165" dirty="0">
                <a:latin typeface="Verdana"/>
                <a:cs typeface="Verdana"/>
              </a:rPr>
              <a:t>φ </a:t>
            </a:r>
            <a:r>
              <a:rPr sz="900" spc="-65" dirty="0">
                <a:latin typeface="Tahoma"/>
                <a:cs typeface="Tahoma"/>
              </a:rPr>
              <a:t>: </a:t>
            </a:r>
            <a:r>
              <a:rPr sz="900" i="1" spc="-90" dirty="0">
                <a:latin typeface="Arial"/>
                <a:cs typeface="Arial"/>
              </a:rPr>
              <a:t>G</a:t>
            </a:r>
            <a:r>
              <a:rPr sz="900" i="1" spc="-85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→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is the </a:t>
            </a:r>
            <a:r>
              <a:rPr sz="900" spc="-30" dirty="0">
                <a:latin typeface="Tahoma"/>
                <a:cs typeface="Tahoma"/>
              </a:rPr>
              <a:t>map </a:t>
            </a:r>
            <a:r>
              <a:rPr sz="900" i="1" spc="-65" dirty="0">
                <a:latin typeface="Verdana"/>
                <a:cs typeface="Verdana"/>
              </a:rPr>
              <a:t>φ</a:t>
            </a:r>
            <a:r>
              <a:rPr sz="900" spc="-65" dirty="0">
                <a:latin typeface="Tahoma"/>
                <a:cs typeface="Tahoma"/>
              </a:rPr>
              <a:t>(</a:t>
            </a:r>
            <a:r>
              <a:rPr sz="900" i="1" spc="-65" dirty="0">
                <a:latin typeface="Arial"/>
                <a:cs typeface="Arial"/>
              </a:rPr>
              <a:t>g </a:t>
            </a:r>
            <a:r>
              <a:rPr sz="900" spc="10" dirty="0">
                <a:latin typeface="Tahoma"/>
                <a:cs typeface="Tahoma"/>
              </a:rPr>
              <a:t>)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spc="-10" dirty="0">
                <a:latin typeface="Tahoma"/>
                <a:cs typeface="Tahoma"/>
              </a:rPr>
              <a:t>1</a:t>
            </a:r>
            <a:r>
              <a:rPr sz="900" i="1" spc="-15" baseline="-9259" dirty="0">
                <a:latin typeface="Arial"/>
                <a:cs typeface="Arial"/>
              </a:rPr>
              <a:t>H</a:t>
            </a:r>
            <a:r>
              <a:rPr sz="900" i="1" spc="225" baseline="-9259" dirty="0"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for </a:t>
            </a:r>
            <a:r>
              <a:rPr sz="900" spc="-5" dirty="0">
                <a:latin typeface="Tahoma"/>
                <a:cs typeface="Tahoma"/>
              </a:rPr>
              <a:t>all </a:t>
            </a:r>
            <a:r>
              <a:rPr sz="900" i="1" spc="-30" dirty="0">
                <a:latin typeface="Arial"/>
                <a:cs typeface="Arial"/>
              </a:rPr>
              <a:t>h </a:t>
            </a:r>
            <a:r>
              <a:rPr sz="900" spc="50" dirty="0">
                <a:latin typeface="Cambria"/>
                <a:cs typeface="Cambria"/>
              </a:rPr>
              <a:t>∈ </a:t>
            </a:r>
            <a:r>
              <a:rPr sz="900" i="1" spc="-90" dirty="0">
                <a:latin typeface="Arial"/>
                <a:cs typeface="Arial"/>
              </a:rPr>
              <a:t>G </a:t>
            </a:r>
            <a:r>
              <a:rPr sz="900" spc="-20" dirty="0">
                <a:latin typeface="Tahoma"/>
                <a:cs typeface="Tahoma"/>
              </a:rPr>
              <a:t>, </a:t>
            </a:r>
            <a:r>
              <a:rPr sz="900" spc="-25" dirty="0">
                <a:latin typeface="Tahoma"/>
                <a:cs typeface="Tahoma"/>
              </a:rPr>
              <a:t>then </a:t>
            </a:r>
            <a:r>
              <a:rPr sz="900" spc="-15" dirty="0">
                <a:latin typeface="Tahoma"/>
                <a:cs typeface="Tahoma"/>
              </a:rPr>
              <a:t>Ker(</a:t>
            </a:r>
            <a:r>
              <a:rPr sz="900" i="1" spc="-15" dirty="0">
                <a:latin typeface="Verdana"/>
                <a:cs typeface="Verdana"/>
              </a:rPr>
              <a:t>φ</a:t>
            </a:r>
            <a:r>
              <a:rPr sz="900" spc="-15" dirty="0">
                <a:latin typeface="Tahoma"/>
                <a:cs typeface="Tahoma"/>
              </a:rPr>
              <a:t>) </a:t>
            </a:r>
            <a:r>
              <a:rPr sz="900" spc="60" dirty="0">
                <a:latin typeface="Tahoma"/>
                <a:cs typeface="Tahoma"/>
              </a:rPr>
              <a:t>= </a:t>
            </a:r>
            <a:r>
              <a:rPr sz="900" i="1" spc="-90" dirty="0">
                <a:latin typeface="Arial"/>
                <a:cs typeface="Arial"/>
              </a:rPr>
              <a:t>G </a:t>
            </a:r>
            <a:r>
              <a:rPr sz="900" spc="-20" dirty="0">
                <a:latin typeface="Tahoma"/>
                <a:cs typeface="Tahoma"/>
              </a:rPr>
              <a:t>, </a:t>
            </a:r>
            <a:r>
              <a:rPr sz="900" spc="-40" dirty="0">
                <a:latin typeface="Tahoma"/>
                <a:cs typeface="Tahoma"/>
              </a:rPr>
              <a:t>so </a:t>
            </a:r>
            <a:r>
              <a:rPr sz="900" spc="-20" dirty="0">
                <a:latin typeface="Tahoma"/>
                <a:cs typeface="Tahoma"/>
              </a:rPr>
              <a:t>the </a:t>
            </a:r>
            <a:r>
              <a:rPr sz="900" spc="65" dirty="0">
                <a:latin typeface="Tahoma"/>
                <a:cs typeface="Tahoma"/>
              </a:rPr>
              <a:t>FHT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says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</a:p>
          <a:p>
            <a:pPr marL="223520" algn="ctr">
              <a:lnSpc>
                <a:spcPct val="100000"/>
              </a:lnSpc>
              <a:spcBef>
                <a:spcPts val="10"/>
              </a:spcBef>
            </a:pPr>
            <a:r>
              <a:rPr sz="900" spc="110" dirty="0">
                <a:latin typeface="Cambria"/>
                <a:cs typeface="Cambria"/>
              </a:rPr>
              <a:t>{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22" baseline="-9259" dirty="0">
                <a:latin typeface="Arial"/>
                <a:cs typeface="Arial"/>
              </a:rPr>
              <a:t>H</a:t>
            </a:r>
            <a:r>
              <a:rPr sz="900" i="1" spc="-104" baseline="-9259" dirty="0">
                <a:latin typeface="Arial"/>
                <a:cs typeface="Arial"/>
              </a:rPr>
              <a:t> </a:t>
            </a:r>
            <a:r>
              <a:rPr sz="900" spc="110" dirty="0">
                <a:latin typeface="Cambria"/>
                <a:cs typeface="Cambria"/>
              </a:rPr>
              <a:t>}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55" dirty="0">
                <a:latin typeface="Tahoma"/>
                <a:cs typeface="Tahoma"/>
              </a:rPr>
              <a:t>Im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1350" spc="-967" baseline="15432" dirty="0">
                <a:latin typeface="Cambria"/>
                <a:cs typeface="Cambria"/>
              </a:rPr>
              <a:t>∼</a:t>
            </a:r>
            <a:r>
              <a:rPr sz="1350" spc="89" baseline="-3086" dirty="0">
                <a:latin typeface="Tahoma"/>
                <a:cs typeface="Tahoma"/>
              </a:rPr>
              <a:t>=</a:t>
            </a:r>
            <a:r>
              <a:rPr sz="1350" spc="-37" baseline="-3086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G</a:t>
            </a:r>
            <a:r>
              <a:rPr sz="900" i="1" spc="50" dirty="0">
                <a:latin typeface="Verdana"/>
                <a:cs typeface="Verdana"/>
              </a:rPr>
              <a:t>/</a:t>
            </a:r>
            <a:r>
              <a:rPr sz="900" i="1" spc="-90" dirty="0">
                <a:latin typeface="Arial"/>
                <a:cs typeface="Arial"/>
              </a:rPr>
              <a:t>G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309880" marR="1064260" indent="-234315">
              <a:lnSpc>
                <a:spcPct val="202500"/>
              </a:lnSpc>
              <a:spcBef>
                <a:spcPts val="1090"/>
              </a:spcBef>
            </a:pPr>
            <a:r>
              <a:rPr sz="1350" spc="7" baseline="6172" dirty="0">
                <a:latin typeface="Tahoma"/>
                <a:cs typeface="Tahoma"/>
              </a:rPr>
              <a:t>Let’s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75" baseline="6172" dirty="0">
                <a:latin typeface="Tahoma"/>
                <a:cs typeface="Tahoma"/>
              </a:rPr>
              <a:t>use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97" baseline="6172" dirty="0">
                <a:latin typeface="Tahoma"/>
                <a:cs typeface="Tahoma"/>
              </a:rPr>
              <a:t>FHT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to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determine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7" baseline="6172" dirty="0">
                <a:latin typeface="Tahoma"/>
                <a:cs typeface="Tahoma"/>
              </a:rPr>
              <a:t>all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homomorphisms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-247" baseline="6172" dirty="0">
                <a:latin typeface="Verdana"/>
                <a:cs typeface="Verdana"/>
              </a:rPr>
              <a:t>φ</a:t>
            </a:r>
            <a:r>
              <a:rPr sz="1350" i="1" spc="-322" baseline="6172" dirty="0">
                <a:latin typeface="Verdana"/>
                <a:cs typeface="Verdana"/>
              </a:rPr>
              <a:t> </a:t>
            </a:r>
            <a:r>
              <a:rPr sz="1350" spc="-97" baseline="6172" dirty="0">
                <a:latin typeface="Tahoma"/>
                <a:cs typeface="Tahoma"/>
              </a:rPr>
              <a:t>: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60" baseline="6172" dirty="0">
                <a:latin typeface="Arial"/>
                <a:cs typeface="Arial"/>
              </a:rPr>
              <a:t>C</a:t>
            </a:r>
            <a:r>
              <a:rPr sz="600" spc="-40" dirty="0">
                <a:latin typeface="Tahoma"/>
                <a:cs typeface="Tahoma"/>
              </a:rPr>
              <a:t>4</a:t>
            </a:r>
            <a:r>
              <a:rPr sz="600" spc="-25" dirty="0">
                <a:latin typeface="Tahoma"/>
                <a:cs typeface="Tahoma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→</a:t>
            </a:r>
            <a:r>
              <a:rPr sz="1350" spc="89" baseline="6172" dirty="0">
                <a:latin typeface="Cambria"/>
                <a:cs typeface="Cambria"/>
              </a:rPr>
              <a:t> </a:t>
            </a:r>
            <a:r>
              <a:rPr sz="1350" i="1" spc="-44" baseline="6172" dirty="0">
                <a:latin typeface="Arial"/>
                <a:cs typeface="Arial"/>
              </a:rPr>
              <a:t>C</a:t>
            </a:r>
            <a:r>
              <a:rPr sz="600" spc="-30" dirty="0">
                <a:latin typeface="Tahoma"/>
                <a:cs typeface="Tahoma"/>
              </a:rPr>
              <a:t>3</a:t>
            </a:r>
            <a:r>
              <a:rPr sz="1350" spc="-44" baseline="6172" dirty="0">
                <a:latin typeface="Tahoma"/>
                <a:cs typeface="Tahoma"/>
              </a:rPr>
              <a:t>: </a:t>
            </a:r>
            <a:r>
              <a:rPr sz="1350" spc="-405" baseline="6172" dirty="0">
                <a:latin typeface="Tahoma"/>
                <a:cs typeface="Tahoma"/>
              </a:rPr>
              <a:t> </a:t>
            </a:r>
            <a:r>
              <a:rPr sz="1350" spc="37" baseline="6172" dirty="0">
                <a:latin typeface="Tahoma"/>
                <a:cs typeface="Tahoma"/>
              </a:rPr>
              <a:t>By </a:t>
            </a:r>
            <a:r>
              <a:rPr sz="1350" spc="-37" baseline="6172" dirty="0">
                <a:latin typeface="Tahoma"/>
                <a:cs typeface="Tahoma"/>
              </a:rPr>
              <a:t>the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67" baseline="6172" dirty="0">
                <a:latin typeface="Tahoma"/>
                <a:cs typeface="Tahoma"/>
              </a:rPr>
              <a:t>FHT,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52" baseline="6172" dirty="0">
                <a:latin typeface="Arial"/>
                <a:cs typeface="Arial"/>
              </a:rPr>
              <a:t>G</a:t>
            </a:r>
            <a:r>
              <a:rPr sz="1350" i="1" spc="52" baseline="6172" dirty="0">
                <a:latin typeface="Verdana"/>
                <a:cs typeface="Verdana"/>
              </a:rPr>
              <a:t>/</a:t>
            </a:r>
            <a:r>
              <a:rPr sz="1350" i="1" spc="-247" baseline="6172" dirty="0">
                <a:latin typeface="Verdana"/>
                <a:cs typeface="Verdana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Ker</a:t>
            </a:r>
            <a:r>
              <a:rPr sz="1350" spc="-172" baseline="6172" dirty="0">
                <a:latin typeface="Tahoma"/>
                <a:cs typeface="Tahoma"/>
              </a:rPr>
              <a:t> </a:t>
            </a:r>
            <a:r>
              <a:rPr sz="1350" i="1" spc="-247" baseline="6172" dirty="0">
                <a:latin typeface="Verdana"/>
                <a:cs typeface="Verdana"/>
              </a:rPr>
              <a:t>φ</a:t>
            </a:r>
            <a:r>
              <a:rPr sz="1350" i="1" spc="-89" baseline="6172" dirty="0">
                <a:latin typeface="Verdana"/>
                <a:cs typeface="Verdana"/>
              </a:rPr>
              <a:t> </a:t>
            </a:r>
            <a:r>
              <a:rPr sz="1350" spc="-442" baseline="21604" dirty="0">
                <a:latin typeface="Cambria"/>
                <a:cs typeface="Cambria"/>
              </a:rPr>
              <a:t>∼</a:t>
            </a:r>
            <a:r>
              <a:rPr sz="1350" spc="-442" baseline="3086" dirty="0">
                <a:latin typeface="Tahoma"/>
                <a:cs typeface="Tahoma"/>
              </a:rPr>
              <a:t>=</a:t>
            </a:r>
            <a:r>
              <a:rPr sz="1350" spc="-37" baseline="3086" dirty="0">
                <a:latin typeface="Tahoma"/>
                <a:cs typeface="Tahoma"/>
              </a:rPr>
              <a:t> </a:t>
            </a:r>
            <a:r>
              <a:rPr sz="1350" spc="-82" baseline="6172" dirty="0">
                <a:latin typeface="Tahoma"/>
                <a:cs typeface="Tahoma"/>
              </a:rPr>
              <a:t>Im</a:t>
            </a:r>
            <a:r>
              <a:rPr sz="1350" spc="-195" baseline="6172" dirty="0">
                <a:latin typeface="Tahoma"/>
                <a:cs typeface="Tahoma"/>
              </a:rPr>
              <a:t> </a:t>
            </a:r>
            <a:r>
              <a:rPr sz="1350" i="1" spc="-247" baseline="6172" dirty="0">
                <a:latin typeface="Verdana"/>
                <a:cs typeface="Verdana"/>
              </a:rPr>
              <a:t>φ</a:t>
            </a:r>
            <a:r>
              <a:rPr sz="1350" i="1" spc="-89" baseline="6172" dirty="0">
                <a:latin typeface="Verdana"/>
                <a:cs typeface="Verdana"/>
              </a:rPr>
              <a:t> </a:t>
            </a:r>
            <a:r>
              <a:rPr sz="1350" i="1" spc="-37" baseline="6172" dirty="0">
                <a:latin typeface="Verdana"/>
                <a:cs typeface="Verdana"/>
              </a:rPr>
              <a:t>&lt;</a:t>
            </a:r>
            <a:r>
              <a:rPr sz="1350" i="1" spc="-97" baseline="6172" dirty="0">
                <a:latin typeface="Verdana"/>
                <a:cs typeface="Verdana"/>
              </a:rPr>
              <a:t> </a:t>
            </a:r>
            <a:r>
              <a:rPr sz="1350" i="1" spc="-22" baseline="6172" dirty="0">
                <a:latin typeface="Arial"/>
                <a:cs typeface="Arial"/>
              </a:rPr>
              <a:t>C</a:t>
            </a:r>
            <a:r>
              <a:rPr sz="600" spc="-15" dirty="0">
                <a:latin typeface="Tahoma"/>
                <a:cs typeface="Tahoma"/>
              </a:rPr>
              <a:t>3</a:t>
            </a:r>
            <a:r>
              <a:rPr sz="1350" spc="-22" baseline="6172" dirty="0">
                <a:latin typeface="Tahoma"/>
                <a:cs typeface="Tahoma"/>
              </a:rPr>
              <a:t>,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and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so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Cambria"/>
                <a:cs typeface="Cambria"/>
              </a:rPr>
              <a:t>|</a:t>
            </a:r>
            <a:r>
              <a:rPr sz="1350" spc="-67" baseline="6172" dirty="0">
                <a:latin typeface="Cambria"/>
                <a:cs typeface="Cambria"/>
              </a:rPr>
              <a:t> </a:t>
            </a:r>
            <a:r>
              <a:rPr sz="1350" spc="-82" baseline="6172" dirty="0">
                <a:latin typeface="Tahoma"/>
                <a:cs typeface="Tahoma"/>
              </a:rPr>
              <a:t>Im</a:t>
            </a:r>
            <a:r>
              <a:rPr sz="1350" spc="-195" baseline="6172" dirty="0">
                <a:latin typeface="Tahoma"/>
                <a:cs typeface="Tahoma"/>
              </a:rPr>
              <a:t> </a:t>
            </a:r>
            <a:r>
              <a:rPr sz="1350" i="1" spc="-150" baseline="6172" dirty="0">
                <a:latin typeface="Verdana"/>
                <a:cs typeface="Verdana"/>
              </a:rPr>
              <a:t>φ</a:t>
            </a:r>
            <a:r>
              <a:rPr sz="1350" spc="-150" baseline="6172" dirty="0">
                <a:latin typeface="Cambria"/>
                <a:cs typeface="Cambria"/>
              </a:rPr>
              <a:t>|</a:t>
            </a:r>
            <a:r>
              <a:rPr sz="1350" spc="-60" baseline="6172" dirty="0">
                <a:latin typeface="Cambria"/>
                <a:cs typeface="Cambria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44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1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or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3.</a:t>
            </a:r>
            <a:endParaRPr sz="1350" baseline="6172" dirty="0">
              <a:latin typeface="Tahoma"/>
              <a:cs typeface="Tahoma"/>
            </a:endParaRPr>
          </a:p>
          <a:p>
            <a:pPr marL="309880" marR="94615">
              <a:lnSpc>
                <a:spcPts val="990"/>
              </a:lnSpc>
              <a:spcBef>
                <a:spcPts val="420"/>
              </a:spcBef>
            </a:pPr>
            <a:r>
              <a:rPr sz="1350" spc="-22" baseline="6172" dirty="0">
                <a:latin typeface="Tahoma"/>
                <a:cs typeface="Tahoma"/>
              </a:rPr>
              <a:t>Since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Ker</a:t>
            </a:r>
            <a:r>
              <a:rPr sz="1350" spc="-165" baseline="6172" dirty="0">
                <a:latin typeface="Tahoma"/>
                <a:cs typeface="Tahoma"/>
              </a:rPr>
              <a:t> </a:t>
            </a:r>
            <a:r>
              <a:rPr sz="1350" i="1" spc="-247" baseline="6172" dirty="0">
                <a:latin typeface="Verdana"/>
                <a:cs typeface="Verdana"/>
              </a:rPr>
              <a:t>φ</a:t>
            </a:r>
            <a:r>
              <a:rPr sz="1350" i="1" spc="-89" baseline="6172" dirty="0">
                <a:latin typeface="Verdana"/>
                <a:cs typeface="Verdana"/>
              </a:rPr>
              <a:t> </a:t>
            </a:r>
            <a:r>
              <a:rPr sz="1350" i="1" spc="-37" baseline="6172" dirty="0">
                <a:latin typeface="Verdana"/>
                <a:cs typeface="Verdana"/>
              </a:rPr>
              <a:t>&lt;</a:t>
            </a:r>
            <a:r>
              <a:rPr sz="1350" i="1" spc="-89" baseline="6172" dirty="0">
                <a:latin typeface="Verdana"/>
                <a:cs typeface="Verdana"/>
              </a:rPr>
              <a:t> </a:t>
            </a:r>
            <a:r>
              <a:rPr sz="1350" i="1" spc="-22" baseline="6172" dirty="0">
                <a:latin typeface="Arial"/>
                <a:cs typeface="Arial"/>
              </a:rPr>
              <a:t>C</a:t>
            </a:r>
            <a:r>
              <a:rPr sz="600" spc="-15" dirty="0">
                <a:latin typeface="Tahoma"/>
                <a:cs typeface="Tahoma"/>
              </a:rPr>
              <a:t>4</a:t>
            </a:r>
            <a:r>
              <a:rPr sz="1350" spc="-22" baseline="6172" dirty="0">
                <a:latin typeface="Tahoma"/>
                <a:cs typeface="Tahoma"/>
              </a:rPr>
              <a:t>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Lagrange’s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Theorem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also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tells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us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that</a:t>
            </a:r>
            <a:r>
              <a:rPr sz="1350" spc="52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Cambria"/>
                <a:cs typeface="Cambria"/>
              </a:rPr>
              <a:t>|</a:t>
            </a:r>
            <a:r>
              <a:rPr sz="1350" spc="-67" baseline="6172" dirty="0">
                <a:latin typeface="Cambria"/>
                <a:cs typeface="Cambria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Ker</a:t>
            </a:r>
            <a:r>
              <a:rPr sz="1350" spc="-165" baseline="6172" dirty="0">
                <a:latin typeface="Tahoma"/>
                <a:cs typeface="Tahoma"/>
              </a:rPr>
              <a:t> </a:t>
            </a:r>
            <a:r>
              <a:rPr sz="1350" i="1" spc="-150" baseline="6172" dirty="0">
                <a:latin typeface="Verdana"/>
                <a:cs typeface="Verdana"/>
              </a:rPr>
              <a:t>φ</a:t>
            </a:r>
            <a:r>
              <a:rPr sz="1350" spc="-150" baseline="6172" dirty="0">
                <a:latin typeface="Cambria"/>
                <a:cs typeface="Cambria"/>
              </a:rPr>
              <a:t>|</a:t>
            </a:r>
            <a:r>
              <a:rPr sz="1350" spc="-52" baseline="6172" dirty="0">
                <a:latin typeface="Cambria"/>
                <a:cs typeface="Cambria"/>
              </a:rPr>
              <a:t> </a:t>
            </a:r>
            <a:r>
              <a:rPr sz="1350" spc="75" baseline="6172" dirty="0">
                <a:latin typeface="Cambria"/>
                <a:cs typeface="Cambria"/>
              </a:rPr>
              <a:t>∈</a:t>
            </a:r>
            <a:r>
              <a:rPr sz="1350" spc="82" baseline="6172" dirty="0">
                <a:latin typeface="Cambria"/>
                <a:cs typeface="Cambria"/>
              </a:rPr>
              <a:t> </a:t>
            </a:r>
            <a:r>
              <a:rPr sz="1350" baseline="6172" dirty="0">
                <a:latin typeface="Cambria"/>
                <a:cs typeface="Cambria"/>
              </a:rPr>
              <a:t>{</a:t>
            </a:r>
            <a:r>
              <a:rPr sz="1350" baseline="6172" dirty="0">
                <a:latin typeface="Tahoma"/>
                <a:cs typeface="Tahoma"/>
              </a:rPr>
              <a:t>1</a:t>
            </a:r>
            <a:r>
              <a:rPr sz="1350" i="1" baseline="6172" dirty="0">
                <a:latin typeface="Verdana"/>
                <a:cs typeface="Verdana"/>
              </a:rPr>
              <a:t>,</a:t>
            </a:r>
            <a:r>
              <a:rPr sz="1350" i="1" spc="-240" baseline="6172" dirty="0">
                <a:latin typeface="Verdana"/>
                <a:cs typeface="Verdana"/>
              </a:rPr>
              <a:t> </a:t>
            </a:r>
            <a:r>
              <a:rPr sz="1350" spc="-82" baseline="6172" dirty="0">
                <a:latin typeface="Tahoma"/>
                <a:cs typeface="Tahoma"/>
              </a:rPr>
              <a:t>2</a:t>
            </a:r>
            <a:r>
              <a:rPr sz="1350" i="1" spc="-82" baseline="6172" dirty="0">
                <a:latin typeface="Verdana"/>
                <a:cs typeface="Verdana"/>
              </a:rPr>
              <a:t>,</a:t>
            </a:r>
            <a:r>
              <a:rPr sz="1350" i="1" spc="-247" baseline="6172" dirty="0">
                <a:latin typeface="Verdana"/>
                <a:cs typeface="Verdana"/>
              </a:rPr>
              <a:t> </a:t>
            </a:r>
            <a:r>
              <a:rPr sz="1350" spc="30" baseline="6172" dirty="0">
                <a:latin typeface="Tahoma"/>
                <a:cs typeface="Tahoma"/>
              </a:rPr>
              <a:t>4</a:t>
            </a:r>
            <a:r>
              <a:rPr sz="1350" spc="30" baseline="6172" dirty="0">
                <a:latin typeface="Cambria"/>
                <a:cs typeface="Cambria"/>
              </a:rPr>
              <a:t>}</a:t>
            </a:r>
            <a:r>
              <a:rPr sz="1350" spc="30" baseline="6172" dirty="0">
                <a:latin typeface="Tahoma"/>
                <a:cs typeface="Tahoma"/>
              </a:rPr>
              <a:t>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and </a:t>
            </a:r>
            <a:r>
              <a:rPr sz="1350" spc="-405" baseline="6172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hence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Cambria"/>
                <a:cs typeface="Cambria"/>
              </a:rPr>
              <a:t>|</a:t>
            </a:r>
            <a:r>
              <a:rPr sz="900" spc="-45" dirty="0">
                <a:latin typeface="Cambria"/>
                <a:cs typeface="Cambria"/>
              </a:rPr>
              <a:t> </a:t>
            </a:r>
            <a:r>
              <a:rPr sz="900" spc="-55" dirty="0">
                <a:latin typeface="Tahoma"/>
                <a:cs typeface="Tahoma"/>
              </a:rPr>
              <a:t>Im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i="1" spc="-100" dirty="0">
                <a:latin typeface="Verdana"/>
                <a:cs typeface="Verdana"/>
              </a:rPr>
              <a:t>φ</a:t>
            </a:r>
            <a:r>
              <a:rPr sz="900" spc="-100" dirty="0">
                <a:latin typeface="Cambria"/>
                <a:cs typeface="Cambria"/>
              </a:rPr>
              <a:t>|</a:t>
            </a:r>
            <a:r>
              <a:rPr sz="900" spc="-40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10" dirty="0">
                <a:latin typeface="Cambria"/>
                <a:cs typeface="Cambria"/>
              </a:rPr>
              <a:t>|</a:t>
            </a:r>
            <a:r>
              <a:rPr sz="900" i="1" spc="10" dirty="0">
                <a:latin typeface="Arial"/>
                <a:cs typeface="Arial"/>
              </a:rPr>
              <a:t>G</a:t>
            </a:r>
            <a:r>
              <a:rPr sz="900" i="1" spc="10" dirty="0">
                <a:latin typeface="Verdana"/>
                <a:cs typeface="Verdana"/>
              </a:rPr>
              <a:t>/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10" dirty="0">
                <a:latin typeface="Tahoma"/>
                <a:cs typeface="Tahoma"/>
              </a:rPr>
              <a:t>Ker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-100" dirty="0">
                <a:latin typeface="Verdana"/>
                <a:cs typeface="Verdana"/>
              </a:rPr>
              <a:t>φ</a:t>
            </a:r>
            <a:r>
              <a:rPr sz="900" spc="-100" dirty="0">
                <a:latin typeface="Cambria"/>
                <a:cs typeface="Cambria"/>
              </a:rPr>
              <a:t>|</a:t>
            </a:r>
            <a:r>
              <a:rPr sz="900" spc="-40" dirty="0">
                <a:latin typeface="Cambria"/>
                <a:cs typeface="Cambria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dirty="0">
                <a:latin typeface="Cambria"/>
                <a:cs typeface="Cambria"/>
              </a:rPr>
              <a:t>{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i="1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55" dirty="0">
                <a:latin typeface="Tahoma"/>
                <a:cs typeface="Tahoma"/>
              </a:rPr>
              <a:t>2</a:t>
            </a:r>
            <a:r>
              <a:rPr sz="900" i="1" spc="-5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20" dirty="0">
                <a:latin typeface="Tahoma"/>
                <a:cs typeface="Tahoma"/>
              </a:rPr>
              <a:t>4</a:t>
            </a:r>
            <a:r>
              <a:rPr sz="900" spc="20" dirty="0" smtClean="0">
                <a:latin typeface="Cambria"/>
                <a:cs typeface="Cambria"/>
              </a:rPr>
              <a:t>}</a:t>
            </a:r>
            <a:r>
              <a:rPr sz="900" spc="20" dirty="0" smtClean="0">
                <a:latin typeface="Tahoma"/>
                <a:cs typeface="Tahoma"/>
              </a:rPr>
              <a:t>.</a:t>
            </a:r>
            <a:endParaRPr lang="en-US" sz="900" dirty="0">
              <a:latin typeface="Tahoma"/>
              <a:cs typeface="Tahoma"/>
            </a:endParaRPr>
          </a:p>
          <a:p>
            <a:pPr marL="309880" marR="94615">
              <a:lnSpc>
                <a:spcPts val="990"/>
              </a:lnSpc>
              <a:spcBef>
                <a:spcPts val="420"/>
              </a:spcBef>
            </a:pPr>
            <a:r>
              <a:rPr sz="1350" spc="-7" baseline="6172" dirty="0" smtClean="0">
                <a:latin typeface="Tahoma"/>
                <a:cs typeface="Tahoma"/>
              </a:rPr>
              <a:t>Thus</a:t>
            </a:r>
            <a:r>
              <a:rPr sz="1350" spc="-7" baseline="6172" dirty="0">
                <a:latin typeface="Tahoma"/>
                <a:cs typeface="Tahoma"/>
              </a:rPr>
              <a:t>,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Cambria"/>
                <a:cs typeface="Cambria"/>
              </a:rPr>
              <a:t>|</a:t>
            </a:r>
            <a:r>
              <a:rPr sz="1350" spc="-67" baseline="6172" dirty="0">
                <a:latin typeface="Cambria"/>
                <a:cs typeface="Cambria"/>
              </a:rPr>
              <a:t> </a:t>
            </a:r>
            <a:r>
              <a:rPr sz="1350" spc="-82" baseline="6172" dirty="0">
                <a:latin typeface="Tahoma"/>
                <a:cs typeface="Tahoma"/>
              </a:rPr>
              <a:t>Im</a:t>
            </a:r>
            <a:r>
              <a:rPr sz="1350" spc="-195" baseline="6172" dirty="0">
                <a:latin typeface="Tahoma"/>
                <a:cs typeface="Tahoma"/>
              </a:rPr>
              <a:t> </a:t>
            </a:r>
            <a:r>
              <a:rPr sz="1350" i="1" spc="-150" baseline="6172" dirty="0">
                <a:latin typeface="Verdana"/>
                <a:cs typeface="Verdana"/>
              </a:rPr>
              <a:t>φ</a:t>
            </a:r>
            <a:r>
              <a:rPr sz="1350" spc="-150" baseline="6172" dirty="0">
                <a:latin typeface="Cambria"/>
                <a:cs typeface="Cambria"/>
              </a:rPr>
              <a:t>|</a:t>
            </a:r>
            <a:r>
              <a:rPr sz="1350" spc="-52" baseline="6172" dirty="0">
                <a:latin typeface="Cambria"/>
                <a:cs typeface="Cambria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37" baseline="6172" dirty="0">
                <a:latin typeface="Tahoma"/>
                <a:cs typeface="Tahoma"/>
              </a:rPr>
              <a:t> 1,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and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60" baseline="6172" dirty="0">
                <a:latin typeface="Tahoma"/>
                <a:cs typeface="Tahoma"/>
              </a:rPr>
              <a:t>so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30" baseline="6172" dirty="0">
                <a:latin typeface="Arial"/>
                <a:cs typeface="Arial"/>
              </a:rPr>
              <a:t>only</a:t>
            </a:r>
            <a:r>
              <a:rPr sz="1350" i="1" spc="82" baseline="6172" dirty="0">
                <a:latin typeface="Arial"/>
                <a:cs typeface="Arial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homomorphism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i="1" spc="-247" baseline="6172" dirty="0">
                <a:latin typeface="Verdana"/>
                <a:cs typeface="Verdana"/>
              </a:rPr>
              <a:t>φ</a:t>
            </a:r>
            <a:r>
              <a:rPr sz="1350" i="1" spc="-322" baseline="6172" dirty="0">
                <a:latin typeface="Verdana"/>
                <a:cs typeface="Verdana"/>
              </a:rPr>
              <a:t> </a:t>
            </a:r>
            <a:r>
              <a:rPr sz="1350" spc="-97" baseline="6172" dirty="0">
                <a:latin typeface="Tahoma"/>
                <a:cs typeface="Tahoma"/>
              </a:rPr>
              <a:t>: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spc="-60" baseline="6172" dirty="0">
                <a:latin typeface="Arial"/>
                <a:cs typeface="Arial"/>
              </a:rPr>
              <a:t>C</a:t>
            </a:r>
            <a:r>
              <a:rPr sz="600" spc="-40" dirty="0">
                <a:latin typeface="Tahoma"/>
                <a:cs typeface="Tahoma"/>
              </a:rPr>
              <a:t>4</a:t>
            </a:r>
            <a:r>
              <a:rPr sz="600" spc="120" dirty="0">
                <a:latin typeface="Tahoma"/>
                <a:cs typeface="Tahoma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→</a:t>
            </a:r>
            <a:r>
              <a:rPr sz="1350" spc="82" baseline="6172" dirty="0">
                <a:latin typeface="Cambria"/>
                <a:cs typeface="Cambria"/>
              </a:rPr>
              <a:t> </a:t>
            </a:r>
            <a:r>
              <a:rPr sz="1350" i="1" spc="-60" baseline="6172" dirty="0">
                <a:latin typeface="Arial"/>
                <a:cs typeface="Arial"/>
              </a:rPr>
              <a:t>C</a:t>
            </a:r>
            <a:r>
              <a:rPr sz="600" spc="-40" dirty="0">
                <a:latin typeface="Tahoma"/>
                <a:cs typeface="Tahoma"/>
              </a:rPr>
              <a:t>3</a:t>
            </a:r>
            <a:r>
              <a:rPr sz="600" spc="170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trivial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one.</a:t>
            </a:r>
            <a:endParaRPr sz="1350" baseline="6172" dirty="0">
              <a:latin typeface="Tahoma"/>
              <a:cs typeface="Tahoma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227626"/>
            <a:ext cx="4610100" cy="1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00776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2312"/>
            <a:ext cx="434755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b="1" spc="-65" dirty="0"/>
              <a:t>Types</a:t>
            </a:r>
            <a:r>
              <a:rPr b="1" spc="10" dirty="0"/>
              <a:t> </a:t>
            </a:r>
            <a:r>
              <a:rPr b="1" dirty="0"/>
              <a:t>of</a:t>
            </a:r>
            <a:r>
              <a:rPr b="1" spc="15" dirty="0"/>
              <a:t> </a:t>
            </a:r>
            <a:r>
              <a:rPr b="1" spc="-60" dirty="0"/>
              <a:t>homomorphisms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601" y="286214"/>
            <a:ext cx="3692525" cy="288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1035"/>
              </a:lnSpc>
              <a:spcBef>
                <a:spcPts val="95"/>
              </a:spcBef>
            </a:pPr>
            <a:r>
              <a:rPr sz="1350" spc="-15" baseline="6172" dirty="0">
                <a:latin typeface="Tahoma"/>
                <a:cs typeface="Tahoma"/>
              </a:rPr>
              <a:t>Example</a:t>
            </a:r>
            <a:r>
              <a:rPr sz="1350" spc="-52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3:</a:t>
            </a:r>
            <a:r>
              <a:rPr sz="1350" spc="97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Consider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the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following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homomorphism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i="1" spc="-104" baseline="6172" dirty="0">
                <a:latin typeface="Calibri"/>
                <a:cs typeface="Calibri"/>
              </a:rPr>
              <a:t>θ</a:t>
            </a:r>
            <a:r>
              <a:rPr sz="1350" i="1" spc="-120" baseline="6172" dirty="0">
                <a:latin typeface="Calibri"/>
                <a:cs typeface="Calibri"/>
              </a:rPr>
              <a:t> </a:t>
            </a:r>
            <a:r>
              <a:rPr sz="1350" baseline="6172" dirty="0">
                <a:latin typeface="Tahoma"/>
                <a:cs typeface="Tahoma"/>
              </a:rPr>
              <a:t>: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600" dirty="0">
                <a:latin typeface="Tahoma"/>
                <a:cs typeface="Tahoma"/>
              </a:rPr>
              <a:t>3</a:t>
            </a:r>
            <a:r>
              <a:rPr sz="600" spc="75" dirty="0">
                <a:latin typeface="Tahoma"/>
                <a:cs typeface="Tahoma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→</a:t>
            </a:r>
            <a:r>
              <a:rPr sz="1350" spc="30" baseline="6172" dirty="0">
                <a:latin typeface="Cambria"/>
                <a:cs typeface="Cambria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C</a:t>
            </a:r>
            <a:r>
              <a:rPr sz="600" dirty="0">
                <a:latin typeface="Tahoma"/>
                <a:cs typeface="Tahoma"/>
              </a:rPr>
              <a:t>6</a:t>
            </a:r>
            <a:r>
              <a:rPr sz="1350" baseline="6172" dirty="0">
                <a:latin typeface="Tahoma"/>
                <a:cs typeface="Tahoma"/>
              </a:rPr>
              <a:t>,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defined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by</a:t>
            </a:r>
            <a:endParaRPr sz="1350" baseline="6172">
              <a:latin typeface="Tahoma"/>
              <a:cs typeface="Tahoma"/>
            </a:endParaRPr>
          </a:p>
          <a:p>
            <a:pPr marL="25400">
              <a:lnSpc>
                <a:spcPts val="1035"/>
              </a:lnSpc>
            </a:pPr>
            <a:r>
              <a:rPr sz="900" i="1" dirty="0">
                <a:latin typeface="Calibri"/>
                <a:cs typeface="Calibri"/>
              </a:rPr>
              <a:t>θ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r</a:t>
            </a:r>
            <a:r>
              <a:rPr sz="900" i="1" spc="-155" dirty="0">
                <a:latin typeface="Arial"/>
                <a:cs typeface="Arial"/>
              </a:rPr>
              <a:t> </a:t>
            </a:r>
            <a:r>
              <a:rPr sz="900" spc="-15" baseline="37037" dirty="0">
                <a:latin typeface="Tahoma"/>
                <a:cs typeface="Tahoma"/>
              </a:rPr>
              <a:t>2</a:t>
            </a:r>
            <a:r>
              <a:rPr sz="900" i="1" spc="-15" baseline="37037" dirty="0">
                <a:latin typeface="Arial"/>
                <a:cs typeface="Arial"/>
              </a:rPr>
              <a:t>n</a:t>
            </a:r>
            <a:r>
              <a:rPr sz="900" i="1" spc="-165" baseline="37037" dirty="0">
                <a:latin typeface="Arial"/>
                <a:cs typeface="Arial"/>
              </a:rPr>
              <a:t> </a:t>
            </a:r>
            <a:r>
              <a:rPr sz="900" spc="-50" dirty="0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9867" y="756929"/>
            <a:ext cx="113664" cy="113664"/>
            <a:chOff x="1379867" y="756929"/>
            <a:chExt cx="113664" cy="113664"/>
          </a:xfrm>
        </p:grpSpPr>
        <p:sp>
          <p:nvSpPr>
            <p:cNvPr id="5" name="object 5"/>
            <p:cNvSpPr/>
            <p:nvPr/>
          </p:nvSpPr>
          <p:spPr>
            <a:xfrm>
              <a:off x="1382407" y="759469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4">
                  <a:moveTo>
                    <a:pt x="54000" y="0"/>
                  </a:move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4243" y="75020"/>
                  </a:lnTo>
                  <a:lnTo>
                    <a:pt x="15816" y="92184"/>
                  </a:lnTo>
                  <a:lnTo>
                    <a:pt x="32980" y="103757"/>
                  </a:lnTo>
                  <a:lnTo>
                    <a:pt x="54000" y="108001"/>
                  </a:lnTo>
                  <a:lnTo>
                    <a:pt x="75019" y="103757"/>
                  </a:lnTo>
                  <a:lnTo>
                    <a:pt x="92184" y="92184"/>
                  </a:lnTo>
                  <a:lnTo>
                    <a:pt x="103757" y="75020"/>
                  </a:lnTo>
                  <a:lnTo>
                    <a:pt x="108000" y="54000"/>
                  </a:lnTo>
                  <a:lnTo>
                    <a:pt x="103757" y="32980"/>
                  </a:lnTo>
                  <a:lnTo>
                    <a:pt x="92184" y="15816"/>
                  </a:lnTo>
                  <a:lnTo>
                    <a:pt x="75019" y="4243"/>
                  </a:lnTo>
                  <a:lnTo>
                    <a:pt x="54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2407" y="759469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4">
                  <a:moveTo>
                    <a:pt x="108000" y="54000"/>
                  </a:moveTo>
                  <a:lnTo>
                    <a:pt x="103757" y="32980"/>
                  </a:lnTo>
                  <a:lnTo>
                    <a:pt x="92184" y="15816"/>
                  </a:lnTo>
                  <a:lnTo>
                    <a:pt x="75019" y="4243"/>
                  </a:ln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4243" y="75020"/>
                  </a:lnTo>
                  <a:lnTo>
                    <a:pt x="15816" y="92184"/>
                  </a:lnTo>
                  <a:lnTo>
                    <a:pt x="32980" y="103757"/>
                  </a:lnTo>
                  <a:lnTo>
                    <a:pt x="54000" y="108001"/>
                  </a:lnTo>
                  <a:lnTo>
                    <a:pt x="75019" y="103757"/>
                  </a:lnTo>
                  <a:lnTo>
                    <a:pt x="92184" y="92184"/>
                  </a:lnTo>
                  <a:lnTo>
                    <a:pt x="103757" y="75020"/>
                  </a:lnTo>
                  <a:lnTo>
                    <a:pt x="108000" y="54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06905" y="758262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Tahoma"/>
                <a:cs typeface="Tahoma"/>
              </a:rPr>
              <a:t>0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66933" y="1080936"/>
            <a:ext cx="113664" cy="113664"/>
            <a:chOff x="1566933" y="1080936"/>
            <a:chExt cx="113664" cy="113664"/>
          </a:xfrm>
        </p:grpSpPr>
        <p:sp>
          <p:nvSpPr>
            <p:cNvPr id="9" name="object 9"/>
            <p:cNvSpPr/>
            <p:nvPr/>
          </p:nvSpPr>
          <p:spPr>
            <a:xfrm>
              <a:off x="1569473" y="1083476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54000" y="0"/>
                  </a:moveTo>
                  <a:lnTo>
                    <a:pt x="32981" y="4243"/>
                  </a:lnTo>
                  <a:lnTo>
                    <a:pt x="15816" y="15816"/>
                  </a:lnTo>
                  <a:lnTo>
                    <a:pt x="4243" y="32981"/>
                  </a:lnTo>
                  <a:lnTo>
                    <a:pt x="0" y="54000"/>
                  </a:lnTo>
                  <a:lnTo>
                    <a:pt x="4243" y="75020"/>
                  </a:lnTo>
                  <a:lnTo>
                    <a:pt x="15816" y="92184"/>
                  </a:lnTo>
                  <a:lnTo>
                    <a:pt x="32981" y="103757"/>
                  </a:lnTo>
                  <a:lnTo>
                    <a:pt x="54000" y="108001"/>
                  </a:lnTo>
                  <a:lnTo>
                    <a:pt x="75020" y="103757"/>
                  </a:lnTo>
                  <a:lnTo>
                    <a:pt x="92184" y="92184"/>
                  </a:lnTo>
                  <a:lnTo>
                    <a:pt x="103757" y="75020"/>
                  </a:lnTo>
                  <a:lnTo>
                    <a:pt x="108001" y="54000"/>
                  </a:lnTo>
                  <a:lnTo>
                    <a:pt x="103757" y="32981"/>
                  </a:lnTo>
                  <a:lnTo>
                    <a:pt x="92184" y="15816"/>
                  </a:lnTo>
                  <a:lnTo>
                    <a:pt x="75020" y="4243"/>
                  </a:lnTo>
                  <a:lnTo>
                    <a:pt x="54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9473" y="1083476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001" y="54000"/>
                  </a:moveTo>
                  <a:lnTo>
                    <a:pt x="103757" y="32981"/>
                  </a:lnTo>
                  <a:lnTo>
                    <a:pt x="92184" y="15816"/>
                  </a:lnTo>
                  <a:lnTo>
                    <a:pt x="75020" y="4243"/>
                  </a:lnTo>
                  <a:lnTo>
                    <a:pt x="54000" y="0"/>
                  </a:lnTo>
                  <a:lnTo>
                    <a:pt x="32981" y="4243"/>
                  </a:lnTo>
                  <a:lnTo>
                    <a:pt x="15816" y="15816"/>
                  </a:lnTo>
                  <a:lnTo>
                    <a:pt x="4243" y="32981"/>
                  </a:lnTo>
                  <a:lnTo>
                    <a:pt x="0" y="54000"/>
                  </a:lnTo>
                  <a:lnTo>
                    <a:pt x="4243" y="75020"/>
                  </a:lnTo>
                  <a:lnTo>
                    <a:pt x="15816" y="92184"/>
                  </a:lnTo>
                  <a:lnTo>
                    <a:pt x="32981" y="103757"/>
                  </a:lnTo>
                  <a:lnTo>
                    <a:pt x="54000" y="108001"/>
                  </a:lnTo>
                  <a:lnTo>
                    <a:pt x="75020" y="103757"/>
                  </a:lnTo>
                  <a:lnTo>
                    <a:pt x="92184" y="92184"/>
                  </a:lnTo>
                  <a:lnTo>
                    <a:pt x="103757" y="75020"/>
                  </a:lnTo>
                  <a:lnTo>
                    <a:pt x="108001" y="54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93964" y="1082264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811" y="1080945"/>
            <a:ext cx="113062" cy="11306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19835" y="1082264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Tahoma"/>
                <a:cs typeface="Tahoma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41746" y="800129"/>
            <a:ext cx="1331595" cy="426720"/>
            <a:chOff x="1241746" y="800129"/>
            <a:chExt cx="1331595" cy="426720"/>
          </a:xfrm>
        </p:grpSpPr>
        <p:sp>
          <p:nvSpPr>
            <p:cNvPr id="15" name="object 15"/>
            <p:cNvSpPr/>
            <p:nvPr/>
          </p:nvSpPr>
          <p:spPr>
            <a:xfrm>
              <a:off x="1485521" y="841820"/>
              <a:ext cx="138430" cy="198755"/>
            </a:xfrm>
            <a:custGeom>
              <a:avLst/>
              <a:gdLst/>
              <a:ahLst/>
              <a:cxnLst/>
              <a:rect l="l" t="t" r="r" b="b"/>
              <a:pathLst>
                <a:path w="138430" h="198755">
                  <a:moveTo>
                    <a:pt x="0" y="0"/>
                  </a:moveTo>
                  <a:lnTo>
                    <a:pt x="50191" y="34904"/>
                  </a:lnTo>
                  <a:lnTo>
                    <a:pt x="88891" y="73832"/>
                  </a:lnTo>
                  <a:lnTo>
                    <a:pt x="116292" y="115172"/>
                  </a:lnTo>
                  <a:lnTo>
                    <a:pt x="132587" y="157311"/>
                  </a:lnTo>
                  <a:lnTo>
                    <a:pt x="137968" y="198638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1106" y="1016155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5" h="65405">
                  <a:moveTo>
                    <a:pt x="64781" y="18"/>
                  </a:moveTo>
                  <a:lnTo>
                    <a:pt x="32383" y="24302"/>
                  </a:lnTo>
                  <a:lnTo>
                    <a:pt x="0" y="0"/>
                  </a:lnTo>
                  <a:lnTo>
                    <a:pt x="32372" y="64791"/>
                  </a:lnTo>
                  <a:lnTo>
                    <a:pt x="64781" y="18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33627" y="1165835"/>
              <a:ext cx="241300" cy="43180"/>
            </a:xfrm>
            <a:custGeom>
              <a:avLst/>
              <a:gdLst/>
              <a:ahLst/>
              <a:cxnLst/>
              <a:rect l="l" t="t" r="r" b="b"/>
              <a:pathLst>
                <a:path w="241300" h="43180">
                  <a:moveTo>
                    <a:pt x="240736" y="0"/>
                  </a:moveTo>
                  <a:lnTo>
                    <a:pt x="185486" y="25985"/>
                  </a:lnTo>
                  <a:lnTo>
                    <a:pt x="132448" y="40034"/>
                  </a:lnTo>
                  <a:lnTo>
                    <a:pt x="82961" y="43121"/>
                  </a:lnTo>
                  <a:lnTo>
                    <a:pt x="38365" y="36221"/>
                  </a:lnTo>
                  <a:lnTo>
                    <a:pt x="0" y="20309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98452" y="1165835"/>
              <a:ext cx="73025" cy="60960"/>
            </a:xfrm>
            <a:custGeom>
              <a:avLst/>
              <a:gdLst/>
              <a:ahLst/>
              <a:cxnLst/>
              <a:rect l="l" t="t" r="r" b="b"/>
              <a:pathLst>
                <a:path w="73025" h="60959">
                  <a:moveTo>
                    <a:pt x="40033" y="60634"/>
                  </a:moveTo>
                  <a:lnTo>
                    <a:pt x="35175" y="20309"/>
                  </a:lnTo>
                  <a:lnTo>
                    <a:pt x="72527" y="4354"/>
                  </a:lnTo>
                  <a:lnTo>
                    <a:pt x="0" y="0"/>
                  </a:lnTo>
                  <a:lnTo>
                    <a:pt x="40033" y="60634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1746" y="841820"/>
              <a:ext cx="145547" cy="24671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462431" y="802669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54000" y="0"/>
                  </a:moveTo>
                  <a:lnTo>
                    <a:pt x="32981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4243" y="75020"/>
                  </a:lnTo>
                  <a:lnTo>
                    <a:pt x="15816" y="92184"/>
                  </a:lnTo>
                  <a:lnTo>
                    <a:pt x="32981" y="103757"/>
                  </a:lnTo>
                  <a:lnTo>
                    <a:pt x="54000" y="108001"/>
                  </a:lnTo>
                  <a:lnTo>
                    <a:pt x="75020" y="103757"/>
                  </a:lnTo>
                  <a:lnTo>
                    <a:pt x="92184" y="92184"/>
                  </a:lnTo>
                  <a:lnTo>
                    <a:pt x="103757" y="75020"/>
                  </a:lnTo>
                  <a:lnTo>
                    <a:pt x="108001" y="54000"/>
                  </a:lnTo>
                  <a:lnTo>
                    <a:pt x="103757" y="32980"/>
                  </a:lnTo>
                  <a:lnTo>
                    <a:pt x="92184" y="15816"/>
                  </a:lnTo>
                  <a:lnTo>
                    <a:pt x="75020" y="4243"/>
                  </a:lnTo>
                  <a:lnTo>
                    <a:pt x="54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62431" y="802669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001" y="54000"/>
                  </a:moveTo>
                  <a:lnTo>
                    <a:pt x="103757" y="32980"/>
                  </a:lnTo>
                  <a:lnTo>
                    <a:pt x="92184" y="15816"/>
                  </a:lnTo>
                  <a:lnTo>
                    <a:pt x="75020" y="4243"/>
                  </a:lnTo>
                  <a:lnTo>
                    <a:pt x="54000" y="0"/>
                  </a:lnTo>
                  <a:lnTo>
                    <a:pt x="32981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4243" y="75020"/>
                  </a:lnTo>
                  <a:lnTo>
                    <a:pt x="15816" y="92184"/>
                  </a:lnTo>
                  <a:lnTo>
                    <a:pt x="32981" y="103757"/>
                  </a:lnTo>
                  <a:lnTo>
                    <a:pt x="54000" y="108001"/>
                  </a:lnTo>
                  <a:lnTo>
                    <a:pt x="75020" y="103757"/>
                  </a:lnTo>
                  <a:lnTo>
                    <a:pt x="92184" y="92184"/>
                  </a:lnTo>
                  <a:lnTo>
                    <a:pt x="103757" y="75020"/>
                  </a:lnTo>
                  <a:lnTo>
                    <a:pt x="108001" y="54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86914" y="801467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40491" y="962133"/>
            <a:ext cx="113664" cy="113664"/>
            <a:chOff x="2740491" y="962133"/>
            <a:chExt cx="113664" cy="113664"/>
          </a:xfrm>
        </p:grpSpPr>
        <p:sp>
          <p:nvSpPr>
            <p:cNvPr id="24" name="object 24"/>
            <p:cNvSpPr/>
            <p:nvPr/>
          </p:nvSpPr>
          <p:spPr>
            <a:xfrm>
              <a:off x="2743031" y="96467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54000" y="0"/>
                  </a:move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4243" y="75019"/>
                  </a:lnTo>
                  <a:lnTo>
                    <a:pt x="15816" y="92184"/>
                  </a:lnTo>
                  <a:lnTo>
                    <a:pt x="32980" y="103757"/>
                  </a:lnTo>
                  <a:lnTo>
                    <a:pt x="54000" y="108000"/>
                  </a:lnTo>
                  <a:lnTo>
                    <a:pt x="75020" y="103757"/>
                  </a:lnTo>
                  <a:lnTo>
                    <a:pt x="92184" y="92184"/>
                  </a:lnTo>
                  <a:lnTo>
                    <a:pt x="103757" y="75019"/>
                  </a:lnTo>
                  <a:lnTo>
                    <a:pt x="108000" y="54000"/>
                  </a:lnTo>
                  <a:lnTo>
                    <a:pt x="103757" y="32980"/>
                  </a:lnTo>
                  <a:lnTo>
                    <a:pt x="92184" y="15816"/>
                  </a:lnTo>
                  <a:lnTo>
                    <a:pt x="75020" y="4243"/>
                  </a:lnTo>
                  <a:lnTo>
                    <a:pt x="54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3031" y="96467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000" y="54000"/>
                  </a:moveTo>
                  <a:lnTo>
                    <a:pt x="103757" y="32980"/>
                  </a:lnTo>
                  <a:lnTo>
                    <a:pt x="92184" y="15816"/>
                  </a:lnTo>
                  <a:lnTo>
                    <a:pt x="75020" y="4243"/>
                  </a:ln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4243" y="75019"/>
                  </a:lnTo>
                  <a:lnTo>
                    <a:pt x="15816" y="92184"/>
                  </a:lnTo>
                  <a:lnTo>
                    <a:pt x="32980" y="103757"/>
                  </a:lnTo>
                  <a:lnTo>
                    <a:pt x="54000" y="108000"/>
                  </a:lnTo>
                  <a:lnTo>
                    <a:pt x="75020" y="103757"/>
                  </a:lnTo>
                  <a:lnTo>
                    <a:pt x="92184" y="92184"/>
                  </a:lnTo>
                  <a:lnTo>
                    <a:pt x="103757" y="75019"/>
                  </a:lnTo>
                  <a:lnTo>
                    <a:pt x="108000" y="54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69374" y="956763"/>
            <a:ext cx="4889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50" dirty="0">
                <a:latin typeface="Arial"/>
                <a:cs typeface="Arial"/>
              </a:rPr>
              <a:t>r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40491" y="1286140"/>
            <a:ext cx="113664" cy="113664"/>
            <a:chOff x="2740491" y="1286140"/>
            <a:chExt cx="113664" cy="113664"/>
          </a:xfrm>
        </p:grpSpPr>
        <p:sp>
          <p:nvSpPr>
            <p:cNvPr id="28" name="object 28"/>
            <p:cNvSpPr/>
            <p:nvPr/>
          </p:nvSpPr>
          <p:spPr>
            <a:xfrm>
              <a:off x="2743031" y="128868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54000" y="0"/>
                  </a:moveTo>
                  <a:lnTo>
                    <a:pt x="32980" y="4243"/>
                  </a:lnTo>
                  <a:lnTo>
                    <a:pt x="15816" y="15816"/>
                  </a:lnTo>
                  <a:lnTo>
                    <a:pt x="4243" y="32981"/>
                  </a:lnTo>
                  <a:lnTo>
                    <a:pt x="0" y="54000"/>
                  </a:lnTo>
                  <a:lnTo>
                    <a:pt x="4243" y="75020"/>
                  </a:lnTo>
                  <a:lnTo>
                    <a:pt x="15816" y="92184"/>
                  </a:lnTo>
                  <a:lnTo>
                    <a:pt x="32980" y="103757"/>
                  </a:lnTo>
                  <a:lnTo>
                    <a:pt x="54000" y="108001"/>
                  </a:lnTo>
                  <a:lnTo>
                    <a:pt x="75020" y="103757"/>
                  </a:lnTo>
                  <a:lnTo>
                    <a:pt x="92184" y="92184"/>
                  </a:lnTo>
                  <a:lnTo>
                    <a:pt x="103757" y="75020"/>
                  </a:lnTo>
                  <a:lnTo>
                    <a:pt x="108000" y="54000"/>
                  </a:lnTo>
                  <a:lnTo>
                    <a:pt x="103757" y="32981"/>
                  </a:lnTo>
                  <a:lnTo>
                    <a:pt x="92184" y="15816"/>
                  </a:lnTo>
                  <a:lnTo>
                    <a:pt x="75020" y="4243"/>
                  </a:lnTo>
                  <a:lnTo>
                    <a:pt x="54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43031" y="128868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000" y="54000"/>
                  </a:moveTo>
                  <a:lnTo>
                    <a:pt x="103757" y="32981"/>
                  </a:lnTo>
                  <a:lnTo>
                    <a:pt x="92184" y="15816"/>
                  </a:lnTo>
                  <a:lnTo>
                    <a:pt x="75020" y="4243"/>
                  </a:ln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1"/>
                  </a:lnTo>
                  <a:lnTo>
                    <a:pt x="0" y="54000"/>
                  </a:lnTo>
                  <a:lnTo>
                    <a:pt x="4243" y="75020"/>
                  </a:lnTo>
                  <a:lnTo>
                    <a:pt x="15816" y="92184"/>
                  </a:lnTo>
                  <a:lnTo>
                    <a:pt x="32980" y="103757"/>
                  </a:lnTo>
                  <a:lnTo>
                    <a:pt x="54000" y="108001"/>
                  </a:lnTo>
                  <a:lnTo>
                    <a:pt x="75020" y="103757"/>
                  </a:lnTo>
                  <a:lnTo>
                    <a:pt x="92184" y="92184"/>
                  </a:lnTo>
                  <a:lnTo>
                    <a:pt x="103757" y="75020"/>
                  </a:lnTo>
                  <a:lnTo>
                    <a:pt x="108000" y="54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724010" y="1274707"/>
            <a:ext cx="1397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i="1" baseline="-22222" dirty="0">
                <a:latin typeface="Arial"/>
                <a:cs typeface="Arial"/>
              </a:rPr>
              <a:t>r</a:t>
            </a:r>
            <a:r>
              <a:rPr sz="750" i="1" spc="-104" baseline="-22222" dirty="0">
                <a:latin typeface="Arial"/>
                <a:cs typeface="Arial"/>
              </a:rPr>
              <a:t> </a:t>
            </a:r>
            <a:r>
              <a:rPr sz="500" spc="-50" dirty="0">
                <a:latin typeface="Tahoma"/>
                <a:cs typeface="Tahoma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59891" y="1448144"/>
            <a:ext cx="113664" cy="113664"/>
            <a:chOff x="2459891" y="1448144"/>
            <a:chExt cx="113664" cy="113664"/>
          </a:xfrm>
        </p:grpSpPr>
        <p:sp>
          <p:nvSpPr>
            <p:cNvPr id="32" name="object 32"/>
            <p:cNvSpPr/>
            <p:nvPr/>
          </p:nvSpPr>
          <p:spPr>
            <a:xfrm>
              <a:off x="2462431" y="1450684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54000" y="0"/>
                  </a:moveTo>
                  <a:lnTo>
                    <a:pt x="32981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4243" y="75019"/>
                  </a:lnTo>
                  <a:lnTo>
                    <a:pt x="15816" y="92184"/>
                  </a:lnTo>
                  <a:lnTo>
                    <a:pt x="32981" y="103757"/>
                  </a:lnTo>
                  <a:lnTo>
                    <a:pt x="54000" y="108000"/>
                  </a:lnTo>
                  <a:lnTo>
                    <a:pt x="75020" y="103757"/>
                  </a:lnTo>
                  <a:lnTo>
                    <a:pt x="92184" y="92184"/>
                  </a:lnTo>
                  <a:lnTo>
                    <a:pt x="103757" y="75019"/>
                  </a:lnTo>
                  <a:lnTo>
                    <a:pt x="108001" y="54000"/>
                  </a:lnTo>
                  <a:lnTo>
                    <a:pt x="103757" y="32980"/>
                  </a:lnTo>
                  <a:lnTo>
                    <a:pt x="92184" y="15816"/>
                  </a:lnTo>
                  <a:lnTo>
                    <a:pt x="75020" y="4243"/>
                  </a:lnTo>
                  <a:lnTo>
                    <a:pt x="54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62431" y="1450684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001" y="54000"/>
                  </a:moveTo>
                  <a:lnTo>
                    <a:pt x="103757" y="32980"/>
                  </a:lnTo>
                  <a:lnTo>
                    <a:pt x="92184" y="15816"/>
                  </a:lnTo>
                  <a:lnTo>
                    <a:pt x="75020" y="4243"/>
                  </a:lnTo>
                  <a:lnTo>
                    <a:pt x="54000" y="0"/>
                  </a:lnTo>
                  <a:lnTo>
                    <a:pt x="32981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4243" y="75019"/>
                  </a:lnTo>
                  <a:lnTo>
                    <a:pt x="15816" y="92184"/>
                  </a:lnTo>
                  <a:lnTo>
                    <a:pt x="32981" y="103757"/>
                  </a:lnTo>
                  <a:lnTo>
                    <a:pt x="54000" y="108000"/>
                  </a:lnTo>
                  <a:lnTo>
                    <a:pt x="75020" y="103757"/>
                  </a:lnTo>
                  <a:lnTo>
                    <a:pt x="92184" y="92184"/>
                  </a:lnTo>
                  <a:lnTo>
                    <a:pt x="103757" y="75019"/>
                  </a:lnTo>
                  <a:lnTo>
                    <a:pt x="108001" y="54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443416" y="1436709"/>
            <a:ext cx="1397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i="1" baseline="-22222" dirty="0">
                <a:latin typeface="Arial"/>
                <a:cs typeface="Arial"/>
              </a:rPr>
              <a:t>r</a:t>
            </a:r>
            <a:r>
              <a:rPr sz="750" i="1" spc="-104" baseline="-22222" dirty="0">
                <a:latin typeface="Arial"/>
                <a:cs typeface="Arial"/>
              </a:rPr>
              <a:t> </a:t>
            </a:r>
            <a:r>
              <a:rPr sz="500" spc="-50" dirty="0">
                <a:latin typeface="Tahoma"/>
                <a:cs typeface="Tahoma"/>
              </a:rPr>
              <a:t>3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179292" y="1286140"/>
            <a:ext cx="113664" cy="113664"/>
            <a:chOff x="2179292" y="1286140"/>
            <a:chExt cx="113664" cy="113664"/>
          </a:xfrm>
        </p:grpSpPr>
        <p:sp>
          <p:nvSpPr>
            <p:cNvPr id="36" name="object 36"/>
            <p:cNvSpPr/>
            <p:nvPr/>
          </p:nvSpPr>
          <p:spPr>
            <a:xfrm>
              <a:off x="2181832" y="128868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54000" y="0"/>
                  </a:moveTo>
                  <a:lnTo>
                    <a:pt x="32981" y="4243"/>
                  </a:lnTo>
                  <a:lnTo>
                    <a:pt x="15816" y="15816"/>
                  </a:lnTo>
                  <a:lnTo>
                    <a:pt x="4243" y="32981"/>
                  </a:lnTo>
                  <a:lnTo>
                    <a:pt x="0" y="54000"/>
                  </a:lnTo>
                  <a:lnTo>
                    <a:pt x="4243" y="75020"/>
                  </a:lnTo>
                  <a:lnTo>
                    <a:pt x="15816" y="92184"/>
                  </a:lnTo>
                  <a:lnTo>
                    <a:pt x="32981" y="103757"/>
                  </a:lnTo>
                  <a:lnTo>
                    <a:pt x="54000" y="108001"/>
                  </a:lnTo>
                  <a:lnTo>
                    <a:pt x="75020" y="103757"/>
                  </a:lnTo>
                  <a:lnTo>
                    <a:pt x="92184" y="92184"/>
                  </a:lnTo>
                  <a:lnTo>
                    <a:pt x="103757" y="75020"/>
                  </a:lnTo>
                  <a:lnTo>
                    <a:pt x="108001" y="54000"/>
                  </a:lnTo>
                  <a:lnTo>
                    <a:pt x="103757" y="32981"/>
                  </a:lnTo>
                  <a:lnTo>
                    <a:pt x="92184" y="15816"/>
                  </a:lnTo>
                  <a:lnTo>
                    <a:pt x="75020" y="4243"/>
                  </a:lnTo>
                  <a:lnTo>
                    <a:pt x="54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1832" y="128868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001" y="54000"/>
                  </a:moveTo>
                  <a:lnTo>
                    <a:pt x="103757" y="32981"/>
                  </a:lnTo>
                  <a:lnTo>
                    <a:pt x="92184" y="15816"/>
                  </a:lnTo>
                  <a:lnTo>
                    <a:pt x="75020" y="4243"/>
                  </a:lnTo>
                  <a:lnTo>
                    <a:pt x="54000" y="0"/>
                  </a:lnTo>
                  <a:lnTo>
                    <a:pt x="32981" y="4243"/>
                  </a:lnTo>
                  <a:lnTo>
                    <a:pt x="15816" y="15816"/>
                  </a:lnTo>
                  <a:lnTo>
                    <a:pt x="4243" y="32981"/>
                  </a:lnTo>
                  <a:lnTo>
                    <a:pt x="0" y="54000"/>
                  </a:lnTo>
                  <a:lnTo>
                    <a:pt x="4243" y="75020"/>
                  </a:lnTo>
                  <a:lnTo>
                    <a:pt x="15816" y="92184"/>
                  </a:lnTo>
                  <a:lnTo>
                    <a:pt x="32981" y="103757"/>
                  </a:lnTo>
                  <a:lnTo>
                    <a:pt x="54000" y="108001"/>
                  </a:lnTo>
                  <a:lnTo>
                    <a:pt x="75020" y="103757"/>
                  </a:lnTo>
                  <a:lnTo>
                    <a:pt x="92184" y="92184"/>
                  </a:lnTo>
                  <a:lnTo>
                    <a:pt x="103757" y="75020"/>
                  </a:lnTo>
                  <a:lnTo>
                    <a:pt x="108001" y="54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162822" y="1274707"/>
            <a:ext cx="1397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i="1" baseline="-22222" dirty="0">
                <a:latin typeface="Arial"/>
                <a:cs typeface="Arial"/>
              </a:rPr>
              <a:t>r</a:t>
            </a:r>
            <a:r>
              <a:rPr sz="750" i="1" spc="-104" baseline="-22222" dirty="0">
                <a:latin typeface="Arial"/>
                <a:cs typeface="Arial"/>
              </a:rPr>
              <a:t> </a:t>
            </a:r>
            <a:r>
              <a:rPr sz="500" spc="-50" dirty="0">
                <a:latin typeface="Tahoma"/>
                <a:cs typeface="Tahoma"/>
              </a:rPr>
              <a:t>4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179292" y="962133"/>
            <a:ext cx="113664" cy="113664"/>
            <a:chOff x="2179292" y="962133"/>
            <a:chExt cx="113664" cy="113664"/>
          </a:xfrm>
        </p:grpSpPr>
        <p:sp>
          <p:nvSpPr>
            <p:cNvPr id="40" name="object 40"/>
            <p:cNvSpPr/>
            <p:nvPr/>
          </p:nvSpPr>
          <p:spPr>
            <a:xfrm>
              <a:off x="2181832" y="96467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54000" y="0"/>
                  </a:moveTo>
                  <a:lnTo>
                    <a:pt x="32981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4243" y="75019"/>
                  </a:lnTo>
                  <a:lnTo>
                    <a:pt x="15816" y="92184"/>
                  </a:lnTo>
                  <a:lnTo>
                    <a:pt x="32981" y="103757"/>
                  </a:lnTo>
                  <a:lnTo>
                    <a:pt x="54000" y="108000"/>
                  </a:lnTo>
                  <a:lnTo>
                    <a:pt x="75020" y="103757"/>
                  </a:lnTo>
                  <a:lnTo>
                    <a:pt x="92184" y="92184"/>
                  </a:lnTo>
                  <a:lnTo>
                    <a:pt x="103757" y="75019"/>
                  </a:lnTo>
                  <a:lnTo>
                    <a:pt x="108001" y="54000"/>
                  </a:lnTo>
                  <a:lnTo>
                    <a:pt x="103757" y="32980"/>
                  </a:lnTo>
                  <a:lnTo>
                    <a:pt x="92184" y="15816"/>
                  </a:lnTo>
                  <a:lnTo>
                    <a:pt x="75020" y="4243"/>
                  </a:lnTo>
                  <a:lnTo>
                    <a:pt x="54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1832" y="96467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001" y="54000"/>
                  </a:moveTo>
                  <a:lnTo>
                    <a:pt x="103757" y="32980"/>
                  </a:lnTo>
                  <a:lnTo>
                    <a:pt x="92184" y="15816"/>
                  </a:lnTo>
                  <a:lnTo>
                    <a:pt x="75020" y="4243"/>
                  </a:lnTo>
                  <a:lnTo>
                    <a:pt x="54000" y="0"/>
                  </a:lnTo>
                  <a:lnTo>
                    <a:pt x="32981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4243" y="75019"/>
                  </a:lnTo>
                  <a:lnTo>
                    <a:pt x="15816" y="92184"/>
                  </a:lnTo>
                  <a:lnTo>
                    <a:pt x="32981" y="103757"/>
                  </a:lnTo>
                  <a:lnTo>
                    <a:pt x="54000" y="108000"/>
                  </a:lnTo>
                  <a:lnTo>
                    <a:pt x="75020" y="103757"/>
                  </a:lnTo>
                  <a:lnTo>
                    <a:pt x="92184" y="92184"/>
                  </a:lnTo>
                  <a:lnTo>
                    <a:pt x="103757" y="75019"/>
                  </a:lnTo>
                  <a:lnTo>
                    <a:pt x="108001" y="54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162822" y="950705"/>
            <a:ext cx="1397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i="1" baseline="-22222" dirty="0">
                <a:latin typeface="Arial"/>
                <a:cs typeface="Arial"/>
              </a:rPr>
              <a:t>r</a:t>
            </a:r>
            <a:r>
              <a:rPr sz="750" i="1" spc="-104" baseline="-22222" dirty="0">
                <a:latin typeface="Arial"/>
                <a:cs typeface="Arial"/>
              </a:rPr>
              <a:t> </a:t>
            </a:r>
            <a:r>
              <a:rPr sz="500" spc="-50" dirty="0">
                <a:latin typeface="Tahoma"/>
                <a:cs typeface="Tahoma"/>
              </a:rPr>
              <a:t>5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299711" y="810662"/>
            <a:ext cx="1560195" cy="694055"/>
            <a:chOff x="1299711" y="810662"/>
            <a:chExt cx="1560195" cy="694055"/>
          </a:xfrm>
        </p:grpSpPr>
        <p:sp>
          <p:nvSpPr>
            <p:cNvPr id="44" name="object 44"/>
            <p:cNvSpPr/>
            <p:nvPr/>
          </p:nvSpPr>
          <p:spPr>
            <a:xfrm>
              <a:off x="2571145" y="871320"/>
              <a:ext cx="157480" cy="78740"/>
            </a:xfrm>
            <a:custGeom>
              <a:avLst/>
              <a:gdLst/>
              <a:ahLst/>
              <a:cxnLst/>
              <a:rect l="l" t="t" r="r" b="b"/>
              <a:pathLst>
                <a:path w="157480" h="78740">
                  <a:moveTo>
                    <a:pt x="0" y="0"/>
                  </a:moveTo>
                  <a:lnTo>
                    <a:pt x="54361" y="17108"/>
                  </a:lnTo>
                  <a:lnTo>
                    <a:pt x="97386" y="35916"/>
                  </a:lnTo>
                  <a:lnTo>
                    <a:pt x="130954" y="56369"/>
                  </a:lnTo>
                  <a:lnTo>
                    <a:pt x="156946" y="78413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87818" y="909458"/>
              <a:ext cx="69215" cy="69215"/>
            </a:xfrm>
            <a:custGeom>
              <a:avLst/>
              <a:gdLst/>
              <a:ahLst/>
              <a:cxnLst/>
              <a:rect l="l" t="t" r="r" b="b"/>
              <a:pathLst>
                <a:path w="69214" h="69215">
                  <a:moveTo>
                    <a:pt x="46018" y="0"/>
                  </a:moveTo>
                  <a:lnTo>
                    <a:pt x="40273" y="40275"/>
                  </a:lnTo>
                  <a:lnTo>
                    <a:pt x="0" y="46037"/>
                  </a:lnTo>
                  <a:lnTo>
                    <a:pt x="69046" y="69037"/>
                  </a:lnTo>
                  <a:lnTo>
                    <a:pt x="46018" y="0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11697" y="1073383"/>
              <a:ext cx="17780" cy="175895"/>
            </a:xfrm>
            <a:custGeom>
              <a:avLst/>
              <a:gdLst/>
              <a:ahLst/>
              <a:cxnLst/>
              <a:rect l="l" t="t" r="r" b="b"/>
              <a:pathLst>
                <a:path w="17780" h="175894">
                  <a:moveTo>
                    <a:pt x="0" y="0"/>
                  </a:moveTo>
                  <a:lnTo>
                    <a:pt x="12347" y="55650"/>
                  </a:lnTo>
                  <a:lnTo>
                    <a:pt x="17556" y="102395"/>
                  </a:lnTo>
                  <a:lnTo>
                    <a:pt x="16612" y="141793"/>
                  </a:lnTo>
                  <a:lnTo>
                    <a:pt x="10498" y="175402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97146" y="1216875"/>
              <a:ext cx="62865" cy="71120"/>
            </a:xfrm>
            <a:custGeom>
              <a:avLst/>
              <a:gdLst/>
              <a:ahLst/>
              <a:cxnLst/>
              <a:rect l="l" t="t" r="r" b="b"/>
              <a:pathLst>
                <a:path w="62864" h="71119">
                  <a:moveTo>
                    <a:pt x="62697" y="16798"/>
                  </a:moveTo>
                  <a:lnTo>
                    <a:pt x="25049" y="31910"/>
                  </a:lnTo>
                  <a:lnTo>
                    <a:pt x="0" y="0"/>
                  </a:lnTo>
                  <a:lnTo>
                    <a:pt x="14549" y="71096"/>
                  </a:lnTo>
                  <a:lnTo>
                    <a:pt x="62697" y="16798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10330" y="1382858"/>
              <a:ext cx="146685" cy="97155"/>
            </a:xfrm>
            <a:custGeom>
              <a:avLst/>
              <a:gdLst/>
              <a:ahLst/>
              <a:cxnLst/>
              <a:rect l="l" t="t" r="r" b="b"/>
              <a:pathLst>
                <a:path w="146685" h="97155">
                  <a:moveTo>
                    <a:pt x="146534" y="0"/>
                  </a:moveTo>
                  <a:lnTo>
                    <a:pt x="104520" y="38507"/>
                  </a:lnTo>
                  <a:lnTo>
                    <a:pt x="66695" y="66352"/>
                  </a:lnTo>
                  <a:lnTo>
                    <a:pt x="32156" y="85192"/>
                  </a:lnTo>
                  <a:lnTo>
                    <a:pt x="0" y="96685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71145" y="1441900"/>
              <a:ext cx="71120" cy="62865"/>
            </a:xfrm>
            <a:custGeom>
              <a:avLst/>
              <a:gdLst/>
              <a:ahLst/>
              <a:cxnLst/>
              <a:rect l="l" t="t" r="r" b="b"/>
              <a:pathLst>
                <a:path w="71119" h="62865">
                  <a:moveTo>
                    <a:pt x="71089" y="62697"/>
                  </a:moveTo>
                  <a:lnTo>
                    <a:pt x="39185" y="37642"/>
                  </a:lnTo>
                  <a:lnTo>
                    <a:pt x="54304" y="0"/>
                  </a:lnTo>
                  <a:lnTo>
                    <a:pt x="0" y="48133"/>
                  </a:lnTo>
                  <a:lnTo>
                    <a:pt x="71089" y="62697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04772" y="1411620"/>
              <a:ext cx="157480" cy="78740"/>
            </a:xfrm>
            <a:custGeom>
              <a:avLst/>
              <a:gdLst/>
              <a:ahLst/>
              <a:cxnLst/>
              <a:rect l="l" t="t" r="r" b="b"/>
              <a:pathLst>
                <a:path w="157480" h="78740">
                  <a:moveTo>
                    <a:pt x="156946" y="78413"/>
                  </a:moveTo>
                  <a:lnTo>
                    <a:pt x="102585" y="61305"/>
                  </a:lnTo>
                  <a:lnTo>
                    <a:pt x="59560" y="42497"/>
                  </a:lnTo>
                  <a:lnTo>
                    <a:pt x="25991" y="22043"/>
                  </a:lnTo>
                  <a:lnTo>
                    <a:pt x="0" y="0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75999" y="1382858"/>
              <a:ext cx="69215" cy="69215"/>
            </a:xfrm>
            <a:custGeom>
              <a:avLst/>
              <a:gdLst/>
              <a:ahLst/>
              <a:cxnLst/>
              <a:rect l="l" t="t" r="r" b="b"/>
              <a:pathLst>
                <a:path w="69214" h="69215">
                  <a:moveTo>
                    <a:pt x="23027" y="69037"/>
                  </a:moveTo>
                  <a:lnTo>
                    <a:pt x="28773" y="28761"/>
                  </a:lnTo>
                  <a:lnTo>
                    <a:pt x="69046" y="23000"/>
                  </a:lnTo>
                  <a:lnTo>
                    <a:pt x="0" y="0"/>
                  </a:lnTo>
                  <a:lnTo>
                    <a:pt x="23027" y="69037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03611" y="1112569"/>
              <a:ext cx="17780" cy="175895"/>
            </a:xfrm>
            <a:custGeom>
              <a:avLst/>
              <a:gdLst/>
              <a:ahLst/>
              <a:cxnLst/>
              <a:rect l="l" t="t" r="r" b="b"/>
              <a:pathLst>
                <a:path w="17780" h="175894">
                  <a:moveTo>
                    <a:pt x="17556" y="175402"/>
                  </a:moveTo>
                  <a:lnTo>
                    <a:pt x="5209" y="119751"/>
                  </a:lnTo>
                  <a:lnTo>
                    <a:pt x="0" y="73006"/>
                  </a:lnTo>
                  <a:lnTo>
                    <a:pt x="944" y="33609"/>
                  </a:lnTo>
                  <a:lnTo>
                    <a:pt x="7057" y="0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73020" y="1073383"/>
              <a:ext cx="62865" cy="71120"/>
            </a:xfrm>
            <a:custGeom>
              <a:avLst/>
              <a:gdLst/>
              <a:ahLst/>
              <a:cxnLst/>
              <a:rect l="l" t="t" r="r" b="b"/>
              <a:pathLst>
                <a:path w="62864" h="71119">
                  <a:moveTo>
                    <a:pt x="0" y="54297"/>
                  </a:moveTo>
                  <a:lnTo>
                    <a:pt x="37647" y="39185"/>
                  </a:lnTo>
                  <a:lnTo>
                    <a:pt x="62697" y="71096"/>
                  </a:lnTo>
                  <a:lnTo>
                    <a:pt x="48147" y="0"/>
                  </a:lnTo>
                  <a:lnTo>
                    <a:pt x="0" y="54297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75999" y="881810"/>
              <a:ext cx="146685" cy="97155"/>
            </a:xfrm>
            <a:custGeom>
              <a:avLst/>
              <a:gdLst/>
              <a:ahLst/>
              <a:cxnLst/>
              <a:rect l="l" t="t" r="r" b="b"/>
              <a:pathLst>
                <a:path w="146685" h="97155">
                  <a:moveTo>
                    <a:pt x="0" y="96685"/>
                  </a:moveTo>
                  <a:lnTo>
                    <a:pt x="42013" y="58177"/>
                  </a:lnTo>
                  <a:lnTo>
                    <a:pt x="79838" y="30332"/>
                  </a:lnTo>
                  <a:lnTo>
                    <a:pt x="114377" y="11492"/>
                  </a:lnTo>
                  <a:lnTo>
                    <a:pt x="146534" y="0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90629" y="856756"/>
              <a:ext cx="71120" cy="62865"/>
            </a:xfrm>
            <a:custGeom>
              <a:avLst/>
              <a:gdLst/>
              <a:ahLst/>
              <a:cxnLst/>
              <a:rect l="l" t="t" r="r" b="b"/>
              <a:pathLst>
                <a:path w="71119" h="62865">
                  <a:moveTo>
                    <a:pt x="0" y="0"/>
                  </a:moveTo>
                  <a:lnTo>
                    <a:pt x="31903" y="25054"/>
                  </a:lnTo>
                  <a:lnTo>
                    <a:pt x="16784" y="62697"/>
                  </a:lnTo>
                  <a:lnTo>
                    <a:pt x="71089" y="14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92915" y="815723"/>
              <a:ext cx="934719" cy="37465"/>
            </a:xfrm>
            <a:custGeom>
              <a:avLst/>
              <a:gdLst/>
              <a:ahLst/>
              <a:cxnLst/>
              <a:rect l="l" t="t" r="r" b="b"/>
              <a:pathLst>
                <a:path w="934719" h="37465">
                  <a:moveTo>
                    <a:pt x="0" y="0"/>
                  </a:moveTo>
                  <a:lnTo>
                    <a:pt x="934152" y="37369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06286" y="825998"/>
              <a:ext cx="53975" cy="52705"/>
            </a:xfrm>
            <a:custGeom>
              <a:avLst/>
              <a:gdLst/>
              <a:ahLst/>
              <a:cxnLst/>
              <a:rect l="l" t="t" r="r" b="b"/>
              <a:pathLst>
                <a:path w="53975" h="52705">
                  <a:moveTo>
                    <a:pt x="2103" y="0"/>
                  </a:moveTo>
                  <a:lnTo>
                    <a:pt x="20780" y="27094"/>
                  </a:lnTo>
                  <a:lnTo>
                    <a:pt x="0" y="52610"/>
                  </a:lnTo>
                  <a:lnTo>
                    <a:pt x="53662" y="28408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79210" y="1147223"/>
              <a:ext cx="1029969" cy="180340"/>
            </a:xfrm>
            <a:custGeom>
              <a:avLst/>
              <a:gdLst/>
              <a:ahLst/>
              <a:cxnLst/>
              <a:rect l="l" t="t" r="r" b="b"/>
              <a:pathLst>
                <a:path w="1029969" h="180340">
                  <a:moveTo>
                    <a:pt x="0" y="0"/>
                  </a:moveTo>
                  <a:lnTo>
                    <a:pt x="1029687" y="180050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84903" y="1297927"/>
              <a:ext cx="56515" cy="52069"/>
            </a:xfrm>
            <a:custGeom>
              <a:avLst/>
              <a:gdLst/>
              <a:ahLst/>
              <a:cxnLst/>
              <a:rect l="l" t="t" r="r" b="b"/>
              <a:pathLst>
                <a:path w="56514" h="52069">
                  <a:moveTo>
                    <a:pt x="9071" y="0"/>
                  </a:moveTo>
                  <a:lnTo>
                    <a:pt x="23994" y="29346"/>
                  </a:lnTo>
                  <a:lnTo>
                    <a:pt x="0" y="51889"/>
                  </a:lnTo>
                  <a:lnTo>
                    <a:pt x="56425" y="35016"/>
                  </a:lnTo>
                  <a:lnTo>
                    <a:pt x="90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04772" y="1149010"/>
              <a:ext cx="843915" cy="175895"/>
            </a:xfrm>
            <a:custGeom>
              <a:avLst/>
              <a:gdLst/>
              <a:ahLst/>
              <a:cxnLst/>
              <a:rect l="l" t="t" r="r" b="b"/>
              <a:pathLst>
                <a:path w="843914" h="175894">
                  <a:moveTo>
                    <a:pt x="0" y="0"/>
                  </a:moveTo>
                  <a:lnTo>
                    <a:pt x="843387" y="175436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23437" y="1294615"/>
              <a:ext cx="57150" cy="52069"/>
            </a:xfrm>
            <a:custGeom>
              <a:avLst/>
              <a:gdLst/>
              <a:ahLst/>
              <a:cxnLst/>
              <a:rect l="l" t="t" r="r" b="b"/>
              <a:pathLst>
                <a:path w="57150" h="52069">
                  <a:moveTo>
                    <a:pt x="10735" y="0"/>
                  </a:moveTo>
                  <a:lnTo>
                    <a:pt x="24722" y="29831"/>
                  </a:lnTo>
                  <a:lnTo>
                    <a:pt x="0" y="51611"/>
                  </a:lnTo>
                  <a:lnTo>
                    <a:pt x="56979" y="36541"/>
                  </a:lnTo>
                  <a:lnTo>
                    <a:pt x="107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022574" y="856969"/>
            <a:ext cx="385445" cy="53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Tahoma"/>
                <a:cs typeface="Tahoma"/>
              </a:rPr>
              <a:t>0</a:t>
            </a:r>
            <a:r>
              <a:rPr sz="800" spc="-35" dirty="0">
                <a:latin typeface="Tahoma"/>
                <a:cs typeface="Tahoma"/>
              </a:rPr>
              <a:t> </a:t>
            </a:r>
            <a:r>
              <a:rPr sz="800" i="1" spc="-45" dirty="0">
                <a:latin typeface="Arial"/>
                <a:cs typeface="Arial"/>
              </a:rPr>
              <a:t>'→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spc="-50" dirty="0">
                <a:latin typeface="Tahoma"/>
                <a:cs typeface="Tahoma"/>
              </a:rPr>
              <a:t>1</a:t>
            </a:r>
            <a:endParaRPr sz="8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800" dirty="0">
                <a:latin typeface="Tahoma"/>
                <a:cs typeface="Tahoma"/>
              </a:rPr>
              <a:t>1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i="1" spc="-45" dirty="0">
                <a:latin typeface="Arial"/>
                <a:cs typeface="Arial"/>
              </a:rPr>
              <a:t>'→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r</a:t>
            </a:r>
            <a:r>
              <a:rPr sz="800" i="1" spc="-135" dirty="0">
                <a:latin typeface="Arial"/>
                <a:cs typeface="Arial"/>
              </a:rPr>
              <a:t> </a:t>
            </a:r>
            <a:r>
              <a:rPr sz="900" spc="-75" baseline="27777" dirty="0">
                <a:latin typeface="Tahoma"/>
                <a:cs typeface="Tahoma"/>
              </a:rPr>
              <a:t>2</a:t>
            </a:r>
            <a:endParaRPr sz="900" baseline="27777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800" dirty="0">
                <a:latin typeface="Tahoma"/>
                <a:cs typeface="Tahoma"/>
              </a:rPr>
              <a:t>2</a:t>
            </a:r>
            <a:r>
              <a:rPr sz="800" spc="-20" dirty="0">
                <a:latin typeface="Tahoma"/>
                <a:cs typeface="Tahoma"/>
              </a:rPr>
              <a:t> </a:t>
            </a:r>
            <a:r>
              <a:rPr sz="800" i="1" spc="-45" dirty="0">
                <a:latin typeface="Arial"/>
                <a:cs typeface="Arial"/>
              </a:rPr>
              <a:t>'→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r</a:t>
            </a:r>
            <a:r>
              <a:rPr sz="800" i="1" spc="-135" dirty="0">
                <a:latin typeface="Arial"/>
                <a:cs typeface="Arial"/>
              </a:rPr>
              <a:t> </a:t>
            </a:r>
            <a:r>
              <a:rPr sz="900" spc="-75" baseline="27777" dirty="0">
                <a:latin typeface="Tahoma"/>
                <a:cs typeface="Tahoma"/>
              </a:rPr>
              <a:t>4</a:t>
            </a:r>
            <a:endParaRPr sz="900" baseline="27777">
              <a:latin typeface="Tahoma"/>
              <a:cs typeface="Tahom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80816" y="2590790"/>
            <a:ext cx="4328795" cy="638175"/>
            <a:chOff x="165200" y="2644546"/>
            <a:chExt cx="4328795" cy="638175"/>
          </a:xfrm>
        </p:grpSpPr>
        <p:sp>
          <p:nvSpPr>
            <p:cNvPr id="64" name="object 64"/>
            <p:cNvSpPr/>
            <p:nvPr/>
          </p:nvSpPr>
          <p:spPr>
            <a:xfrm>
              <a:off x="165200" y="2644546"/>
              <a:ext cx="4277995" cy="170815"/>
            </a:xfrm>
            <a:custGeom>
              <a:avLst/>
              <a:gdLst/>
              <a:ahLst/>
              <a:cxnLst/>
              <a:rect l="l" t="t" r="r" b="b"/>
              <a:pathLst>
                <a:path w="4277995" h="170814">
                  <a:moveTo>
                    <a:pt x="422685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0250"/>
                  </a:lnTo>
                  <a:lnTo>
                    <a:pt x="4277656" y="170250"/>
                  </a:lnTo>
                  <a:lnTo>
                    <a:pt x="4277656" y="50800"/>
                  </a:lnTo>
                  <a:lnTo>
                    <a:pt x="4273647" y="31075"/>
                  </a:lnTo>
                  <a:lnTo>
                    <a:pt x="4262733" y="14922"/>
                  </a:lnTo>
                  <a:lnTo>
                    <a:pt x="4246580" y="4008"/>
                  </a:lnTo>
                  <a:lnTo>
                    <a:pt x="422685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1" y="2688793"/>
              <a:ext cx="4328401" cy="16396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001" y="3181045"/>
              <a:ext cx="101600" cy="1016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802" y="3168345"/>
              <a:ext cx="4226800" cy="1143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42857" y="2739583"/>
              <a:ext cx="50745" cy="44146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65200" y="2846428"/>
              <a:ext cx="4277995" cy="385445"/>
            </a:xfrm>
            <a:custGeom>
              <a:avLst/>
              <a:gdLst/>
              <a:ahLst/>
              <a:cxnLst/>
              <a:rect l="l" t="t" r="r" b="b"/>
              <a:pathLst>
                <a:path w="4277995" h="385444">
                  <a:moveTo>
                    <a:pt x="4277656" y="0"/>
                  </a:moveTo>
                  <a:lnTo>
                    <a:pt x="0" y="0"/>
                  </a:lnTo>
                  <a:lnTo>
                    <a:pt x="0" y="334617"/>
                  </a:lnTo>
                  <a:lnTo>
                    <a:pt x="4008" y="354341"/>
                  </a:lnTo>
                  <a:lnTo>
                    <a:pt x="14922" y="370494"/>
                  </a:lnTo>
                  <a:lnTo>
                    <a:pt x="31075" y="381408"/>
                  </a:lnTo>
                  <a:lnTo>
                    <a:pt x="50800" y="385417"/>
                  </a:lnTo>
                  <a:lnTo>
                    <a:pt x="4226855" y="385417"/>
                  </a:lnTo>
                  <a:lnTo>
                    <a:pt x="4246580" y="381408"/>
                  </a:lnTo>
                  <a:lnTo>
                    <a:pt x="4262733" y="370494"/>
                  </a:lnTo>
                  <a:lnTo>
                    <a:pt x="4273647" y="354341"/>
                  </a:lnTo>
                  <a:lnTo>
                    <a:pt x="4277656" y="334617"/>
                  </a:lnTo>
                  <a:lnTo>
                    <a:pt x="427765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442857" y="2726883"/>
              <a:ext cx="0" cy="473709"/>
            </a:xfrm>
            <a:custGeom>
              <a:avLst/>
              <a:gdLst/>
              <a:ahLst/>
              <a:cxnLst/>
              <a:rect l="l" t="t" r="r" b="b"/>
              <a:pathLst>
                <a:path h="473710">
                  <a:moveTo>
                    <a:pt x="0" y="4732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42857" y="27141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42857" y="27014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442857" y="26887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>
            <a:spLocks noGrp="1"/>
          </p:cNvSpPr>
          <p:nvPr>
            <p:ph type="body" idx="1"/>
          </p:nvPr>
        </p:nvSpPr>
        <p:spPr>
          <a:xfrm>
            <a:off x="149851" y="1568770"/>
            <a:ext cx="4211955" cy="15817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900" marR="81280">
              <a:lnSpc>
                <a:spcPct val="101000"/>
              </a:lnSpc>
              <a:spcBef>
                <a:spcPts val="85"/>
              </a:spcBef>
            </a:pPr>
            <a:r>
              <a:rPr sz="1350" baseline="6172" dirty="0"/>
              <a:t>It</a:t>
            </a:r>
            <a:r>
              <a:rPr sz="1350" spc="-37" baseline="6172" dirty="0"/>
              <a:t> </a:t>
            </a:r>
            <a:r>
              <a:rPr sz="1350" baseline="6172" dirty="0"/>
              <a:t>is</a:t>
            </a:r>
            <a:r>
              <a:rPr sz="1350" spc="7" baseline="6172" dirty="0"/>
              <a:t> </a:t>
            </a:r>
            <a:r>
              <a:rPr sz="1350" spc="-44" baseline="6172" dirty="0"/>
              <a:t>easy</a:t>
            </a:r>
            <a:r>
              <a:rPr sz="1350" baseline="6172" dirty="0"/>
              <a:t> to</a:t>
            </a:r>
            <a:r>
              <a:rPr sz="1350" spc="7" baseline="6172" dirty="0"/>
              <a:t> </a:t>
            </a:r>
            <a:r>
              <a:rPr sz="1350" spc="-15" baseline="6172" dirty="0"/>
              <a:t>check</a:t>
            </a:r>
            <a:r>
              <a:rPr sz="1350" spc="7" baseline="6172" dirty="0"/>
              <a:t> </a:t>
            </a:r>
            <a:r>
              <a:rPr sz="1350" baseline="6172" dirty="0"/>
              <a:t>that</a:t>
            </a:r>
            <a:r>
              <a:rPr sz="1350" spc="7" baseline="6172" dirty="0"/>
              <a:t> </a:t>
            </a:r>
            <a:r>
              <a:rPr sz="1350" i="1" spc="-52" baseline="6172" dirty="0">
                <a:latin typeface="Calibri"/>
                <a:cs typeface="Calibri"/>
              </a:rPr>
              <a:t>θ</a:t>
            </a:r>
            <a:r>
              <a:rPr sz="1350" spc="-52" baseline="6172" dirty="0"/>
              <a:t>(</a:t>
            </a:r>
            <a:r>
              <a:rPr sz="1350" i="1" spc="-52" baseline="6172" dirty="0">
                <a:latin typeface="Arial"/>
                <a:cs typeface="Arial"/>
              </a:rPr>
              <a:t>a</a:t>
            </a:r>
            <a:r>
              <a:rPr sz="1350" i="1" spc="-60" baseline="6172" dirty="0">
                <a:latin typeface="Arial"/>
                <a:cs typeface="Arial"/>
              </a:rPr>
              <a:t> </a:t>
            </a:r>
            <a:r>
              <a:rPr sz="1350" spc="97" baseline="6172" dirty="0"/>
              <a:t>+</a:t>
            </a:r>
            <a:r>
              <a:rPr sz="1350" spc="-120" baseline="6172" dirty="0"/>
              <a:t> </a:t>
            </a:r>
            <a:r>
              <a:rPr sz="1350" i="1" baseline="6172" dirty="0">
                <a:latin typeface="Arial"/>
                <a:cs typeface="Arial"/>
              </a:rPr>
              <a:t>b</a:t>
            </a:r>
            <a:r>
              <a:rPr sz="1350" baseline="6172" dirty="0"/>
              <a:t>)</a:t>
            </a:r>
            <a:r>
              <a:rPr sz="1350" spc="-67" baseline="6172" dirty="0"/>
              <a:t> </a:t>
            </a:r>
            <a:r>
              <a:rPr sz="1350" spc="97" baseline="6172" dirty="0"/>
              <a:t>=</a:t>
            </a:r>
            <a:r>
              <a:rPr sz="1350" spc="-67" baseline="6172" dirty="0"/>
              <a:t> </a:t>
            </a:r>
            <a:r>
              <a:rPr sz="1350" i="1" spc="-15" baseline="6172" dirty="0">
                <a:latin typeface="Calibri"/>
                <a:cs typeface="Calibri"/>
              </a:rPr>
              <a:t>θ</a:t>
            </a:r>
            <a:r>
              <a:rPr sz="1350" spc="-15" baseline="6172" dirty="0"/>
              <a:t>(</a:t>
            </a:r>
            <a:r>
              <a:rPr sz="1350" i="1" spc="-15" baseline="6172" dirty="0">
                <a:latin typeface="Arial"/>
                <a:cs typeface="Arial"/>
              </a:rPr>
              <a:t>a</a:t>
            </a:r>
            <a:r>
              <a:rPr sz="1350" spc="-15" baseline="6172" dirty="0"/>
              <a:t>)</a:t>
            </a:r>
            <a:r>
              <a:rPr sz="1350" i="1" spc="-15" baseline="6172" dirty="0">
                <a:latin typeface="Calibri"/>
                <a:cs typeface="Calibri"/>
              </a:rPr>
              <a:t>θ</a:t>
            </a:r>
            <a:r>
              <a:rPr sz="1350" spc="-15" baseline="6172" dirty="0"/>
              <a:t>(</a:t>
            </a:r>
            <a:r>
              <a:rPr sz="1350" i="1" spc="-15" baseline="6172" dirty="0">
                <a:latin typeface="Arial"/>
                <a:cs typeface="Arial"/>
              </a:rPr>
              <a:t>b</a:t>
            </a:r>
            <a:r>
              <a:rPr sz="1350" spc="-15" baseline="6172" dirty="0"/>
              <a:t>):</a:t>
            </a:r>
            <a:r>
              <a:rPr sz="1350" spc="142" baseline="6172" dirty="0"/>
              <a:t> </a:t>
            </a:r>
            <a:r>
              <a:rPr sz="1350" baseline="6172" dirty="0"/>
              <a:t>The</a:t>
            </a:r>
            <a:r>
              <a:rPr sz="1350" spc="7" baseline="6172" dirty="0"/>
              <a:t> </a:t>
            </a:r>
            <a:r>
              <a:rPr sz="1350" spc="-60" baseline="6172" dirty="0"/>
              <a:t>red-</a:t>
            </a:r>
            <a:r>
              <a:rPr sz="1350" spc="-37" baseline="6172" dirty="0"/>
              <a:t>arrow</a:t>
            </a:r>
            <a:r>
              <a:rPr sz="1350" spc="7" baseline="6172" dirty="0"/>
              <a:t> </a:t>
            </a:r>
            <a:r>
              <a:rPr sz="1350" baseline="6172" dirty="0"/>
              <a:t>in 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600" dirty="0"/>
              <a:t>3</a:t>
            </a:r>
            <a:r>
              <a:rPr sz="600" spc="140" dirty="0"/>
              <a:t> </a:t>
            </a:r>
            <a:r>
              <a:rPr sz="1350" spc="-44" baseline="6172" dirty="0"/>
              <a:t>(representing</a:t>
            </a:r>
            <a:r>
              <a:rPr sz="1350" spc="7" baseline="6172" dirty="0"/>
              <a:t> </a:t>
            </a:r>
            <a:r>
              <a:rPr sz="1350" spc="-37" baseline="6172" dirty="0"/>
              <a:t>1) </a:t>
            </a:r>
            <a:r>
              <a:rPr sz="1350" spc="-30" baseline="6172" dirty="0"/>
              <a:t>gets</a:t>
            </a:r>
            <a:r>
              <a:rPr sz="1350" spc="-22" baseline="6172" dirty="0"/>
              <a:t> </a:t>
            </a:r>
            <a:r>
              <a:rPr sz="1350" spc="-30" baseline="6172" dirty="0"/>
              <a:t>mapped</a:t>
            </a:r>
            <a:r>
              <a:rPr sz="1350" spc="-7" baseline="6172" dirty="0"/>
              <a:t> </a:t>
            </a:r>
            <a:r>
              <a:rPr sz="1350" baseline="6172" dirty="0"/>
              <a:t>to</a:t>
            </a:r>
            <a:r>
              <a:rPr sz="1350" spc="-7" baseline="6172" dirty="0"/>
              <a:t> </a:t>
            </a:r>
            <a:r>
              <a:rPr sz="1350" baseline="6172" dirty="0"/>
              <a:t>the</a:t>
            </a:r>
            <a:r>
              <a:rPr sz="1350" spc="-7" baseline="6172" dirty="0"/>
              <a:t> </a:t>
            </a:r>
            <a:r>
              <a:rPr sz="1350" spc="-52" baseline="6172" dirty="0"/>
              <a:t>2-</a:t>
            </a:r>
            <a:r>
              <a:rPr sz="1350" spc="-15" baseline="6172" dirty="0"/>
              <a:t>step</a:t>
            </a:r>
            <a:r>
              <a:rPr sz="1350" spc="-7" baseline="6172" dirty="0"/>
              <a:t> </a:t>
            </a:r>
            <a:r>
              <a:rPr sz="1350" baseline="6172" dirty="0"/>
              <a:t>path </a:t>
            </a:r>
            <a:r>
              <a:rPr sz="1350" spc="-52" baseline="6172" dirty="0"/>
              <a:t>representing</a:t>
            </a:r>
            <a:r>
              <a:rPr sz="1350" spc="-22" baseline="6172" dirty="0"/>
              <a:t> </a:t>
            </a:r>
            <a:r>
              <a:rPr sz="1350" i="1" baseline="6172" dirty="0">
                <a:latin typeface="Arial"/>
                <a:cs typeface="Arial"/>
              </a:rPr>
              <a:t>r</a:t>
            </a:r>
            <a:r>
              <a:rPr sz="1350" i="1" spc="-232" baseline="6172" dirty="0">
                <a:latin typeface="Arial"/>
                <a:cs typeface="Arial"/>
              </a:rPr>
              <a:t> </a:t>
            </a:r>
            <a:r>
              <a:rPr sz="900" baseline="46296" dirty="0"/>
              <a:t>2</a:t>
            </a:r>
            <a:r>
              <a:rPr sz="900" spc="195" baseline="46296" dirty="0"/>
              <a:t> </a:t>
            </a:r>
            <a:r>
              <a:rPr sz="1350" baseline="6172" dirty="0"/>
              <a:t>in </a:t>
            </a:r>
            <a:r>
              <a:rPr sz="1350" i="1" spc="-37" baseline="6172" dirty="0">
                <a:latin typeface="Arial"/>
                <a:cs typeface="Arial"/>
              </a:rPr>
              <a:t>C</a:t>
            </a:r>
            <a:r>
              <a:rPr sz="600" spc="-25" dirty="0"/>
              <a:t>6</a:t>
            </a:r>
            <a:r>
              <a:rPr sz="1350" spc="-37" baseline="6172" dirty="0"/>
              <a:t>.</a:t>
            </a:r>
            <a:endParaRPr sz="1350" baseline="6172" dirty="0">
              <a:latin typeface="Arial"/>
              <a:cs typeface="Arial"/>
            </a:endParaRPr>
          </a:p>
          <a:p>
            <a:pPr marL="88900" marR="508634">
              <a:lnSpc>
                <a:spcPct val="101000"/>
              </a:lnSpc>
              <a:spcBef>
                <a:spcPts val="795"/>
              </a:spcBef>
            </a:pPr>
            <a:r>
              <a:rPr spc="75" dirty="0"/>
              <a:t>A</a:t>
            </a:r>
            <a:r>
              <a:rPr spc="-5" dirty="0"/>
              <a:t> </a:t>
            </a:r>
            <a:r>
              <a:rPr spc="-25" dirty="0"/>
              <a:t>homomorphism</a:t>
            </a:r>
            <a:r>
              <a:rPr dirty="0"/>
              <a:t> </a:t>
            </a:r>
            <a:r>
              <a:rPr i="1" spc="-50" dirty="0">
                <a:latin typeface="Calibri"/>
                <a:cs typeface="Calibri"/>
              </a:rPr>
              <a:t>φ</a:t>
            </a:r>
            <a:r>
              <a:rPr i="1" spc="-105" dirty="0">
                <a:latin typeface="Calibri"/>
                <a:cs typeface="Calibri"/>
              </a:rPr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G</a:t>
            </a:r>
            <a:r>
              <a:rPr i="1" spc="85" dirty="0">
                <a:latin typeface="Arial"/>
                <a:cs typeface="Arial"/>
              </a:rPr>
              <a:t> </a:t>
            </a:r>
            <a:r>
              <a:rPr spc="165" dirty="0">
                <a:latin typeface="Cambria"/>
                <a:cs typeface="Cambria"/>
              </a:rPr>
              <a:t>→</a:t>
            </a:r>
            <a:r>
              <a:rPr spc="40" dirty="0">
                <a:latin typeface="Cambria"/>
                <a:cs typeface="Cambria"/>
              </a:rPr>
              <a:t> </a:t>
            </a:r>
            <a:r>
              <a:rPr i="1" dirty="0">
                <a:latin typeface="Arial"/>
                <a:cs typeface="Arial"/>
              </a:rPr>
              <a:t>H</a:t>
            </a:r>
            <a:r>
              <a:rPr i="1" spc="100" dirty="0">
                <a:latin typeface="Arial"/>
                <a:cs typeface="Arial"/>
              </a:rPr>
              <a:t> </a:t>
            </a:r>
            <a:r>
              <a:rPr dirty="0"/>
              <a:t>that</a:t>
            </a:r>
            <a:r>
              <a:rPr spc="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spc="-40" dirty="0">
                <a:solidFill>
                  <a:srgbClr val="FF0000"/>
                </a:solidFill>
              </a:rPr>
              <a:t>one-</a:t>
            </a:r>
            <a:r>
              <a:rPr spc="-35" dirty="0">
                <a:solidFill>
                  <a:srgbClr val="FF0000"/>
                </a:solidFill>
              </a:rPr>
              <a:t>to-</a:t>
            </a:r>
            <a:r>
              <a:rPr spc="-10" dirty="0">
                <a:solidFill>
                  <a:srgbClr val="FF0000"/>
                </a:solidFill>
              </a:rPr>
              <a:t>one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dirty="0"/>
              <a:t>“injective” is</a:t>
            </a:r>
            <a:r>
              <a:rPr spc="5" dirty="0"/>
              <a:t> </a:t>
            </a:r>
            <a:r>
              <a:rPr spc="-10" dirty="0"/>
              <a:t>called</a:t>
            </a:r>
            <a:r>
              <a:rPr spc="5" dirty="0"/>
              <a:t> </a:t>
            </a:r>
            <a:r>
              <a:rPr spc="-25" dirty="0"/>
              <a:t>an </a:t>
            </a:r>
            <a:r>
              <a:rPr spc="-25" dirty="0">
                <a:solidFill>
                  <a:srgbClr val="FF0000"/>
                </a:solidFill>
              </a:rPr>
              <a:t>embedding</a:t>
            </a:r>
            <a:r>
              <a:rPr spc="-25" dirty="0"/>
              <a:t>:</a:t>
            </a:r>
            <a:r>
              <a:rPr spc="60" dirty="0"/>
              <a:t> </a:t>
            </a:r>
            <a:r>
              <a:rPr dirty="0"/>
              <a:t>the</a:t>
            </a:r>
            <a:r>
              <a:rPr spc="-20" dirty="0"/>
              <a:t> group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G</a:t>
            </a:r>
            <a:r>
              <a:rPr i="1" spc="95" dirty="0">
                <a:latin typeface="Arial"/>
                <a:cs typeface="Arial"/>
              </a:rPr>
              <a:t> </a:t>
            </a:r>
            <a:r>
              <a:rPr dirty="0"/>
              <a:t>“embeds”</a:t>
            </a:r>
            <a:r>
              <a:rPr spc="-20" dirty="0"/>
              <a:t> </a:t>
            </a:r>
            <a:r>
              <a:rPr dirty="0"/>
              <a:t>into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H</a:t>
            </a:r>
            <a:r>
              <a:rPr i="1" spc="65" dirty="0">
                <a:latin typeface="Arial"/>
                <a:cs typeface="Arial"/>
              </a:rPr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subgroup.</a:t>
            </a:r>
          </a:p>
          <a:p>
            <a:pPr marL="88900">
              <a:lnSpc>
                <a:spcPct val="100000"/>
              </a:lnSpc>
              <a:spcBef>
                <a:spcPts val="910"/>
              </a:spcBef>
            </a:pPr>
            <a:r>
              <a:rPr dirty="0"/>
              <a:t>If</a:t>
            </a:r>
            <a:r>
              <a:rPr spc="-25" dirty="0"/>
              <a:t> </a:t>
            </a:r>
            <a:r>
              <a:rPr i="1" spc="-50" dirty="0">
                <a:latin typeface="Calibri"/>
                <a:cs typeface="Calibri"/>
              </a:rPr>
              <a:t>φ</a:t>
            </a:r>
            <a:r>
              <a:rPr spc="-50" dirty="0"/>
              <a:t>(</a:t>
            </a:r>
            <a:r>
              <a:rPr i="1" spc="-50" dirty="0">
                <a:latin typeface="Arial"/>
                <a:cs typeface="Arial"/>
              </a:rPr>
              <a:t>G</a:t>
            </a:r>
            <a:r>
              <a:rPr i="1" spc="-145" dirty="0">
                <a:latin typeface="Arial"/>
                <a:cs typeface="Arial"/>
              </a:rPr>
              <a:t> </a:t>
            </a:r>
            <a:r>
              <a:rPr dirty="0"/>
              <a:t>)</a:t>
            </a:r>
            <a:r>
              <a:rPr spc="-60" dirty="0"/>
              <a:t> </a:t>
            </a:r>
            <a:r>
              <a:rPr spc="65" dirty="0"/>
              <a:t>=</a:t>
            </a:r>
            <a:r>
              <a:rPr spc="-55" dirty="0"/>
              <a:t> </a:t>
            </a:r>
            <a:r>
              <a:rPr i="1" dirty="0">
                <a:latin typeface="Arial"/>
                <a:cs typeface="Arial"/>
              </a:rPr>
              <a:t>H</a:t>
            </a:r>
            <a:r>
              <a:rPr dirty="0"/>
              <a:t>,</a:t>
            </a:r>
            <a:r>
              <a:rPr spc="-10" dirty="0"/>
              <a:t> </a:t>
            </a:r>
            <a:r>
              <a:rPr dirty="0"/>
              <a:t>then</a:t>
            </a:r>
            <a:r>
              <a:rPr spc="-10" dirty="0"/>
              <a:t> </a:t>
            </a:r>
            <a:r>
              <a:rPr i="1" dirty="0">
                <a:latin typeface="Calibri"/>
                <a:cs typeface="Calibri"/>
              </a:rPr>
              <a:t>φ</a:t>
            </a:r>
            <a:r>
              <a:rPr i="1" spc="65" dirty="0">
                <a:latin typeface="Calibri"/>
                <a:cs typeface="Calibri"/>
              </a:rPr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>
                <a:solidFill>
                  <a:srgbClr val="0000FF"/>
                </a:solidFill>
              </a:rPr>
              <a:t>onto</a:t>
            </a:r>
            <a:r>
              <a:rPr dirty="0"/>
              <a:t>,</a:t>
            </a:r>
            <a:r>
              <a:rPr spc="-1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10" dirty="0">
                <a:solidFill>
                  <a:srgbClr val="0000FF"/>
                </a:solidFill>
              </a:rPr>
              <a:t>surjective</a:t>
            </a:r>
            <a:r>
              <a:rPr spc="-10" dirty="0"/>
              <a:t>.</a:t>
            </a:r>
          </a:p>
          <a:p>
            <a:pPr marL="88900">
              <a:lnSpc>
                <a:spcPct val="100000"/>
              </a:lnSpc>
              <a:spcBef>
                <a:spcPts val="830"/>
              </a:spcBef>
            </a:pPr>
            <a:r>
              <a:rPr sz="1000" spc="-10" dirty="0">
                <a:solidFill>
                  <a:srgbClr val="3333B2"/>
                </a:solidFill>
                <a:latin typeface="Arial MT"/>
                <a:cs typeface="Arial MT"/>
              </a:rPr>
              <a:t>Definition</a:t>
            </a:r>
            <a:endParaRPr sz="1000" dirty="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320"/>
              </a:spcBef>
            </a:pPr>
            <a:r>
              <a:rPr spc="75" dirty="0"/>
              <a:t>A</a:t>
            </a:r>
            <a:r>
              <a:rPr spc="-10" dirty="0"/>
              <a:t> </a:t>
            </a:r>
            <a:r>
              <a:rPr spc="-25" dirty="0"/>
              <a:t>homomorphism</a:t>
            </a:r>
            <a:r>
              <a:rPr spc="-5" dirty="0"/>
              <a:t> </a:t>
            </a:r>
            <a:r>
              <a:rPr dirty="0"/>
              <a:t>that</a:t>
            </a:r>
            <a:r>
              <a:rPr spc="-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both</a:t>
            </a:r>
            <a:r>
              <a:rPr spc="-10" dirty="0"/>
              <a:t> </a:t>
            </a:r>
            <a:r>
              <a:rPr spc="-10" dirty="0">
                <a:solidFill>
                  <a:srgbClr val="FF0000"/>
                </a:solidFill>
              </a:rPr>
              <a:t>injective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20" dirty="0">
                <a:solidFill>
                  <a:srgbClr val="0000FF"/>
                </a:solidFill>
              </a:rPr>
              <a:t>surjective</a:t>
            </a:r>
            <a:r>
              <a:rPr spc="-5" dirty="0">
                <a:solidFill>
                  <a:srgbClr val="0000FF"/>
                </a:solidFill>
              </a:rPr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an</a:t>
            </a:r>
            <a:r>
              <a:rPr spc="-15" dirty="0"/>
              <a:t> </a:t>
            </a:r>
            <a:r>
              <a:rPr b="1" spc="-10" dirty="0">
                <a:latin typeface="Trebuchet MS"/>
                <a:cs typeface="Trebuchet MS"/>
              </a:rPr>
              <a:t>isomorphism</a:t>
            </a:r>
            <a:r>
              <a:rPr spc="-10" dirty="0"/>
              <a:t>.</a:t>
            </a:r>
          </a:p>
          <a:p>
            <a:pPr marL="88900">
              <a:lnSpc>
                <a:spcPct val="100000"/>
              </a:lnSpc>
              <a:spcBef>
                <a:spcPts val="610"/>
              </a:spcBef>
            </a:pPr>
            <a:r>
              <a:rPr dirty="0"/>
              <a:t>An</a:t>
            </a:r>
            <a:r>
              <a:rPr spc="10" dirty="0"/>
              <a:t> </a:t>
            </a:r>
            <a:r>
              <a:rPr b="1" spc="-25" dirty="0">
                <a:latin typeface="Trebuchet MS"/>
                <a:cs typeface="Trebuchet MS"/>
              </a:rPr>
              <a:t>automorphism</a:t>
            </a:r>
            <a:r>
              <a:rPr b="1" spc="20" dirty="0">
                <a:latin typeface="Trebuchet MS"/>
                <a:cs typeface="Trebuchet MS"/>
              </a:rPr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dirty="0"/>
              <a:t>an</a:t>
            </a:r>
            <a:r>
              <a:rPr spc="10" dirty="0"/>
              <a:t> </a:t>
            </a:r>
            <a:r>
              <a:rPr spc="-25" dirty="0"/>
              <a:t>isomorphism</a:t>
            </a:r>
            <a:r>
              <a:rPr spc="10" dirty="0"/>
              <a:t> </a:t>
            </a:r>
            <a:r>
              <a:rPr dirty="0"/>
              <a:t>from</a:t>
            </a:r>
            <a:r>
              <a:rPr spc="1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spc="-20" dirty="0"/>
              <a:t>group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to</a:t>
            </a:r>
            <a:r>
              <a:rPr i="1" spc="4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itself</a:t>
            </a:r>
            <a:r>
              <a:rPr spc="-10" dirty="0"/>
              <a:t>.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4633" y="3252113"/>
            <a:ext cx="4610100" cy="1791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312"/>
            <a:ext cx="43475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b="1" spc="-60" dirty="0"/>
              <a:t>Homomorphisms</a:t>
            </a:r>
            <a:r>
              <a:rPr b="1" dirty="0"/>
              <a:t> </a:t>
            </a:r>
            <a:r>
              <a:rPr b="1" spc="-45" dirty="0"/>
              <a:t>and</a:t>
            </a:r>
            <a:r>
              <a:rPr b="1" spc="5" dirty="0"/>
              <a:t> </a:t>
            </a:r>
            <a:r>
              <a:rPr b="1" spc="-50" dirty="0"/>
              <a:t>generators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200" y="320839"/>
            <a:ext cx="4328795" cy="562610"/>
            <a:chOff x="165200" y="320839"/>
            <a:chExt cx="4328795" cy="562610"/>
          </a:xfrm>
        </p:grpSpPr>
        <p:sp>
          <p:nvSpPr>
            <p:cNvPr id="4" name="object 4"/>
            <p:cNvSpPr/>
            <p:nvPr/>
          </p:nvSpPr>
          <p:spPr>
            <a:xfrm>
              <a:off x="165200" y="320839"/>
              <a:ext cx="4277995" cy="170815"/>
            </a:xfrm>
            <a:custGeom>
              <a:avLst/>
              <a:gdLst/>
              <a:ahLst/>
              <a:cxnLst/>
              <a:rect l="l" t="t" r="r" b="b"/>
              <a:pathLst>
                <a:path w="4277995" h="170815">
                  <a:moveTo>
                    <a:pt x="422685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0250"/>
                  </a:lnTo>
                  <a:lnTo>
                    <a:pt x="4277656" y="170250"/>
                  </a:lnTo>
                  <a:lnTo>
                    <a:pt x="4277656" y="50800"/>
                  </a:lnTo>
                  <a:lnTo>
                    <a:pt x="4273647" y="31075"/>
                  </a:lnTo>
                  <a:lnTo>
                    <a:pt x="4262733" y="14922"/>
                  </a:lnTo>
                  <a:lnTo>
                    <a:pt x="4246580" y="4008"/>
                  </a:lnTo>
                  <a:lnTo>
                    <a:pt x="422685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201" y="365074"/>
              <a:ext cx="4328401" cy="1639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01" y="781418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802" y="768718"/>
              <a:ext cx="422680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2857" y="415872"/>
              <a:ext cx="50745" cy="36554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5200" y="522717"/>
              <a:ext cx="4277995" cy="309880"/>
            </a:xfrm>
            <a:custGeom>
              <a:avLst/>
              <a:gdLst/>
              <a:ahLst/>
              <a:cxnLst/>
              <a:rect l="l" t="t" r="r" b="b"/>
              <a:pathLst>
                <a:path w="4277995" h="309880">
                  <a:moveTo>
                    <a:pt x="4277656" y="0"/>
                  </a:moveTo>
                  <a:lnTo>
                    <a:pt x="0" y="0"/>
                  </a:lnTo>
                  <a:lnTo>
                    <a:pt x="0" y="258700"/>
                  </a:lnTo>
                  <a:lnTo>
                    <a:pt x="4008" y="278425"/>
                  </a:lnTo>
                  <a:lnTo>
                    <a:pt x="14922" y="294578"/>
                  </a:lnTo>
                  <a:lnTo>
                    <a:pt x="31075" y="305492"/>
                  </a:lnTo>
                  <a:lnTo>
                    <a:pt x="50800" y="309501"/>
                  </a:lnTo>
                  <a:lnTo>
                    <a:pt x="4226855" y="309501"/>
                  </a:lnTo>
                  <a:lnTo>
                    <a:pt x="4246580" y="305492"/>
                  </a:lnTo>
                  <a:lnTo>
                    <a:pt x="4262733" y="294578"/>
                  </a:lnTo>
                  <a:lnTo>
                    <a:pt x="4273647" y="278425"/>
                  </a:lnTo>
                  <a:lnTo>
                    <a:pt x="4277656" y="258700"/>
                  </a:lnTo>
                  <a:lnTo>
                    <a:pt x="427765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42857" y="403172"/>
              <a:ext cx="0" cy="397510"/>
            </a:xfrm>
            <a:custGeom>
              <a:avLst/>
              <a:gdLst/>
              <a:ahLst/>
              <a:cxnLst/>
              <a:rect l="l" t="t" r="r" b="b"/>
              <a:pathLst>
                <a:path h="397509">
                  <a:moveTo>
                    <a:pt x="0" y="3972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2857" y="3904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2857" y="3777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2857" y="3650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65200" y="1945278"/>
            <a:ext cx="4328795" cy="1033144"/>
            <a:chOff x="165200" y="1955977"/>
            <a:chExt cx="4328795" cy="1033144"/>
          </a:xfrm>
        </p:grpSpPr>
        <p:sp>
          <p:nvSpPr>
            <p:cNvPr id="15" name="object 15"/>
            <p:cNvSpPr/>
            <p:nvPr/>
          </p:nvSpPr>
          <p:spPr>
            <a:xfrm>
              <a:off x="165200" y="1955977"/>
              <a:ext cx="4277995" cy="175895"/>
            </a:xfrm>
            <a:custGeom>
              <a:avLst/>
              <a:gdLst/>
              <a:ahLst/>
              <a:cxnLst/>
              <a:rect l="l" t="t" r="r" b="b"/>
              <a:pathLst>
                <a:path w="4277995" h="175894">
                  <a:moveTo>
                    <a:pt x="422685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4"/>
                  </a:lnTo>
                  <a:lnTo>
                    <a:pt x="4277656" y="175874"/>
                  </a:lnTo>
                  <a:lnTo>
                    <a:pt x="4277656" y="50800"/>
                  </a:lnTo>
                  <a:lnTo>
                    <a:pt x="4273647" y="31075"/>
                  </a:lnTo>
                  <a:lnTo>
                    <a:pt x="4262733" y="14922"/>
                  </a:lnTo>
                  <a:lnTo>
                    <a:pt x="4246580" y="4008"/>
                  </a:lnTo>
                  <a:lnTo>
                    <a:pt x="4226855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201" y="2119198"/>
              <a:ext cx="4277655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6001" y="2887281"/>
              <a:ext cx="101600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802" y="2874581"/>
              <a:ext cx="4226800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42857" y="2000211"/>
              <a:ext cx="50745" cy="88706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5200" y="2163467"/>
              <a:ext cx="4277995" cy="774700"/>
            </a:xfrm>
            <a:custGeom>
              <a:avLst/>
              <a:gdLst/>
              <a:ahLst/>
              <a:cxnLst/>
              <a:rect l="l" t="t" r="r" b="b"/>
              <a:pathLst>
                <a:path w="4277995" h="774700">
                  <a:moveTo>
                    <a:pt x="4277656" y="0"/>
                  </a:moveTo>
                  <a:lnTo>
                    <a:pt x="0" y="0"/>
                  </a:lnTo>
                  <a:lnTo>
                    <a:pt x="0" y="723813"/>
                  </a:lnTo>
                  <a:lnTo>
                    <a:pt x="4008" y="743538"/>
                  </a:lnTo>
                  <a:lnTo>
                    <a:pt x="14922" y="759691"/>
                  </a:lnTo>
                  <a:lnTo>
                    <a:pt x="31075" y="770605"/>
                  </a:lnTo>
                  <a:lnTo>
                    <a:pt x="50800" y="774614"/>
                  </a:lnTo>
                  <a:lnTo>
                    <a:pt x="4226855" y="774614"/>
                  </a:lnTo>
                  <a:lnTo>
                    <a:pt x="4246580" y="770605"/>
                  </a:lnTo>
                  <a:lnTo>
                    <a:pt x="4262733" y="759691"/>
                  </a:lnTo>
                  <a:lnTo>
                    <a:pt x="4273647" y="743538"/>
                  </a:lnTo>
                  <a:lnTo>
                    <a:pt x="4277656" y="723813"/>
                  </a:lnTo>
                  <a:lnTo>
                    <a:pt x="427765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42857" y="2038299"/>
              <a:ext cx="0" cy="868044"/>
            </a:xfrm>
            <a:custGeom>
              <a:avLst/>
              <a:gdLst/>
              <a:ahLst/>
              <a:cxnLst/>
              <a:rect l="l" t="t" r="r" b="b"/>
              <a:pathLst>
                <a:path h="868044">
                  <a:moveTo>
                    <a:pt x="0" y="8680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42857" y="20255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42857" y="20128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42857" y="20001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4401" y="261880"/>
            <a:ext cx="4309745" cy="25647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55"/>
              </a:spcBef>
            </a:pPr>
            <a:r>
              <a:rPr sz="1000" spc="-50" dirty="0">
                <a:solidFill>
                  <a:srgbClr val="FF0000"/>
                </a:solidFill>
                <a:latin typeface="Arial MT"/>
                <a:cs typeface="Arial MT"/>
              </a:rPr>
              <a:t>Remark</a:t>
            </a:r>
            <a:r>
              <a:rPr sz="1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1000" dirty="0">
              <a:latin typeface="Arial MT"/>
              <a:cs typeface="Arial MT"/>
            </a:endParaRPr>
          </a:p>
          <a:p>
            <a:pPr marL="101600" marR="249554">
              <a:lnSpc>
                <a:spcPct val="101000"/>
              </a:lnSpc>
              <a:spcBef>
                <a:spcPts val="309"/>
              </a:spcBef>
            </a:pPr>
            <a:r>
              <a:rPr sz="900" dirty="0">
                <a:latin typeface="Tahoma"/>
                <a:cs typeface="Tahoma"/>
              </a:rPr>
              <a:t>If</a:t>
            </a:r>
            <a:r>
              <a:rPr sz="900" spc="-4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we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know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where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-25" dirty="0">
                <a:latin typeface="Tahoma"/>
                <a:cs typeface="Tahoma"/>
              </a:rPr>
              <a:t> homomorphism </a:t>
            </a:r>
            <a:r>
              <a:rPr sz="900" spc="-20" dirty="0">
                <a:latin typeface="Tahoma"/>
                <a:cs typeface="Tahoma"/>
              </a:rPr>
              <a:t>maps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generators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i="1" spc="-100" dirty="0">
                <a:latin typeface="Arial"/>
                <a:cs typeface="Arial"/>
              </a:rPr>
              <a:t>G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,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we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can</a:t>
            </a:r>
            <a:r>
              <a:rPr sz="900" spc="-25" dirty="0">
                <a:latin typeface="Tahoma"/>
                <a:cs typeface="Tahoma"/>
              </a:rPr>
              <a:t> determine </a:t>
            </a:r>
            <a:r>
              <a:rPr sz="900" spc="-40" dirty="0">
                <a:latin typeface="Tahoma"/>
                <a:cs typeface="Tahoma"/>
              </a:rPr>
              <a:t>where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it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maps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all</a:t>
            </a:r>
            <a:r>
              <a:rPr sz="900" i="1" spc="40" dirty="0"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elements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 </a:t>
            </a:r>
            <a:r>
              <a:rPr sz="900" i="1" spc="-100" dirty="0">
                <a:latin typeface="Arial"/>
                <a:cs typeface="Arial"/>
              </a:rPr>
              <a:t>G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-50" dirty="0"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900" dirty="0">
              <a:latin typeface="Tahoma"/>
              <a:cs typeface="Tahoma"/>
            </a:endParaRPr>
          </a:p>
          <a:p>
            <a:pPr marL="101600" marR="93980">
              <a:lnSpc>
                <a:spcPts val="990"/>
              </a:lnSpc>
            </a:pPr>
            <a:r>
              <a:rPr sz="1350" baseline="6172" dirty="0">
                <a:latin typeface="Tahoma"/>
                <a:cs typeface="Tahoma"/>
              </a:rPr>
              <a:t>For</a:t>
            </a:r>
            <a:r>
              <a:rPr sz="1350" spc="-52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example,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suppose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i="1" baseline="6172" dirty="0">
                <a:latin typeface="Calibri"/>
                <a:cs typeface="Calibri"/>
              </a:rPr>
              <a:t>φ</a:t>
            </a:r>
            <a:r>
              <a:rPr sz="1350" i="1" spc="37" baseline="6172" dirty="0">
                <a:latin typeface="Calibri"/>
                <a:cs typeface="Calibri"/>
              </a:rPr>
              <a:t> </a:t>
            </a:r>
            <a:r>
              <a:rPr sz="1350" spc="-89" baseline="6172" dirty="0">
                <a:latin typeface="Tahoma"/>
                <a:cs typeface="Tahoma"/>
              </a:rPr>
              <a:t>:</a:t>
            </a:r>
            <a:r>
              <a:rPr sz="1350" spc="-3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600" dirty="0">
                <a:latin typeface="Tahoma"/>
                <a:cs typeface="Tahoma"/>
              </a:rPr>
              <a:t>3</a:t>
            </a:r>
            <a:r>
              <a:rPr sz="600" spc="85" dirty="0">
                <a:latin typeface="Tahoma"/>
                <a:cs typeface="Tahoma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→</a:t>
            </a:r>
            <a:r>
              <a:rPr sz="1350" spc="44" baseline="6172" dirty="0">
                <a:latin typeface="Cambria"/>
                <a:cs typeface="Cambria"/>
              </a:rPr>
              <a:t> 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600" dirty="0">
                <a:latin typeface="Tahoma"/>
                <a:cs typeface="Tahoma"/>
              </a:rPr>
              <a:t>6</a:t>
            </a:r>
            <a:r>
              <a:rPr sz="600" spc="130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was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a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homomorphism,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with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i="1" spc="-15" baseline="6172" dirty="0">
                <a:latin typeface="Calibri"/>
                <a:cs typeface="Calibri"/>
              </a:rPr>
              <a:t>φ</a:t>
            </a:r>
            <a:r>
              <a:rPr sz="1350" spc="-15" baseline="6172" dirty="0">
                <a:latin typeface="Tahoma"/>
                <a:cs typeface="Tahoma"/>
              </a:rPr>
              <a:t>(1)</a:t>
            </a:r>
            <a:r>
              <a:rPr sz="1350" spc="-82" baseline="6172" dirty="0">
                <a:latin typeface="Tahoma"/>
                <a:cs typeface="Tahoma"/>
              </a:rPr>
              <a:t> </a:t>
            </a:r>
            <a:r>
              <a:rPr sz="1350" spc="97" baseline="6172" dirty="0">
                <a:latin typeface="Tahoma"/>
                <a:cs typeface="Tahoma"/>
              </a:rPr>
              <a:t>=</a:t>
            </a:r>
            <a:r>
              <a:rPr sz="1350" spc="-75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4.</a:t>
            </a:r>
            <a:r>
              <a:rPr sz="1350" spc="120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Using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this </a:t>
            </a:r>
            <a:r>
              <a:rPr sz="900" spc="-10" dirty="0">
                <a:latin typeface="Tahoma"/>
                <a:cs typeface="Tahoma"/>
              </a:rPr>
              <a:t>information,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we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can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construct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rest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i="1" spc="-25" dirty="0">
                <a:latin typeface="Calibri"/>
                <a:cs typeface="Calibri"/>
              </a:rPr>
              <a:t>φ</a:t>
            </a:r>
            <a:r>
              <a:rPr sz="900" spc="-25" dirty="0">
                <a:latin typeface="Tahoma"/>
                <a:cs typeface="Tahoma"/>
              </a:rPr>
              <a:t>: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Tahoma"/>
              <a:cs typeface="Tahoma"/>
            </a:endParaRPr>
          </a:p>
          <a:p>
            <a:pPr marL="36830" algn="ctr">
              <a:lnSpc>
                <a:spcPct val="100000"/>
              </a:lnSpc>
            </a:pPr>
            <a:r>
              <a:rPr sz="900" i="1" spc="-10" dirty="0">
                <a:latin typeface="Calibri"/>
                <a:cs typeface="Calibri"/>
              </a:rPr>
              <a:t>φ</a:t>
            </a:r>
            <a:r>
              <a:rPr sz="900" spc="-10" dirty="0">
                <a:latin typeface="Tahoma"/>
                <a:cs typeface="Tahoma"/>
              </a:rPr>
              <a:t>(2)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i="1" spc="-30" dirty="0">
                <a:latin typeface="Calibri"/>
                <a:cs typeface="Calibri"/>
              </a:rPr>
              <a:t>φ</a:t>
            </a:r>
            <a:r>
              <a:rPr sz="900" spc="-30" dirty="0">
                <a:latin typeface="Tahoma"/>
                <a:cs typeface="Tahoma"/>
              </a:rPr>
              <a:t>(1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1)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i="1" spc="-25" dirty="0">
                <a:latin typeface="Calibri"/>
                <a:cs typeface="Calibri"/>
              </a:rPr>
              <a:t>φ</a:t>
            </a:r>
            <a:r>
              <a:rPr sz="900" spc="-25" dirty="0">
                <a:latin typeface="Tahoma"/>
                <a:cs typeface="Tahoma"/>
              </a:rPr>
              <a:t>(1)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-10" dirty="0">
                <a:latin typeface="Calibri"/>
                <a:cs typeface="Calibri"/>
              </a:rPr>
              <a:t>φ</a:t>
            </a:r>
            <a:r>
              <a:rPr sz="900" spc="-10" dirty="0">
                <a:latin typeface="Tahoma"/>
                <a:cs typeface="Tahoma"/>
              </a:rPr>
              <a:t>(1)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4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4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2</a:t>
            </a:r>
            <a:endParaRPr sz="900" dirty="0">
              <a:latin typeface="Tahoma"/>
              <a:cs typeface="Tahoma"/>
            </a:endParaRPr>
          </a:p>
          <a:p>
            <a:pPr marL="69215" algn="ctr">
              <a:lnSpc>
                <a:spcPct val="100000"/>
              </a:lnSpc>
              <a:spcBef>
                <a:spcPts val="555"/>
              </a:spcBef>
            </a:pPr>
            <a:r>
              <a:rPr sz="900" i="1" spc="-10" dirty="0">
                <a:latin typeface="Calibri"/>
                <a:cs typeface="Calibri"/>
              </a:rPr>
              <a:t>φ</a:t>
            </a:r>
            <a:r>
              <a:rPr sz="900" spc="-10" dirty="0">
                <a:latin typeface="Tahoma"/>
                <a:cs typeface="Tahoma"/>
              </a:rPr>
              <a:t>(0)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i="1" spc="-30" dirty="0">
                <a:latin typeface="Calibri"/>
                <a:cs typeface="Calibri"/>
              </a:rPr>
              <a:t>φ</a:t>
            </a:r>
            <a:r>
              <a:rPr sz="900" spc="-30" dirty="0">
                <a:latin typeface="Tahoma"/>
                <a:cs typeface="Tahoma"/>
              </a:rPr>
              <a:t>(1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2)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i="1" spc="-25" dirty="0">
                <a:latin typeface="Calibri"/>
                <a:cs typeface="Calibri"/>
              </a:rPr>
              <a:t>φ</a:t>
            </a:r>
            <a:r>
              <a:rPr sz="900" spc="-25" dirty="0">
                <a:latin typeface="Tahoma"/>
                <a:cs typeface="Tahoma"/>
              </a:rPr>
              <a:t>(1)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-10" dirty="0">
                <a:latin typeface="Calibri"/>
                <a:cs typeface="Calibri"/>
              </a:rPr>
              <a:t>φ</a:t>
            </a:r>
            <a:r>
              <a:rPr sz="900" spc="-10" dirty="0">
                <a:latin typeface="Tahoma"/>
                <a:cs typeface="Tahoma"/>
              </a:rPr>
              <a:t>(2)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4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2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0</a:t>
            </a:r>
            <a:r>
              <a:rPr sz="900" i="1" spc="-25" dirty="0"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900" dirty="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1000" spc="-10" dirty="0">
                <a:solidFill>
                  <a:srgbClr val="007F00"/>
                </a:solidFill>
                <a:latin typeface="Arial MT"/>
                <a:cs typeface="Arial MT"/>
              </a:rPr>
              <a:t>Example</a:t>
            </a:r>
            <a:endParaRPr sz="1000" dirty="0">
              <a:latin typeface="Arial MT"/>
              <a:cs typeface="Arial MT"/>
            </a:endParaRPr>
          </a:p>
          <a:p>
            <a:pPr marL="100965" marR="179070">
              <a:lnSpc>
                <a:spcPct val="101000"/>
              </a:lnSpc>
              <a:spcBef>
                <a:spcPts val="405"/>
              </a:spcBef>
            </a:pPr>
            <a:r>
              <a:rPr sz="900" spc="-25" dirty="0">
                <a:latin typeface="Tahoma"/>
                <a:cs typeface="Tahoma"/>
              </a:rPr>
              <a:t>Suppose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dirty="0">
                <a:latin typeface="Cambria"/>
                <a:cs typeface="Cambria"/>
              </a:rPr>
              <a:t>⟨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i="1" dirty="0">
                <a:latin typeface="Calibri"/>
                <a:cs typeface="Calibri"/>
              </a:rPr>
              <a:t>,</a:t>
            </a:r>
            <a:r>
              <a:rPr sz="900" i="1" spc="-50" dirty="0">
                <a:latin typeface="Calibri"/>
                <a:cs typeface="Calibri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dirty="0">
                <a:latin typeface="Cambria"/>
                <a:cs typeface="Cambria"/>
              </a:rPr>
              <a:t>⟩</a:t>
            </a:r>
            <a:r>
              <a:rPr sz="900" dirty="0">
                <a:latin typeface="Tahoma"/>
                <a:cs typeface="Tahoma"/>
              </a:rPr>
              <a:t>,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i="1" spc="-50" dirty="0">
                <a:latin typeface="Calibri"/>
                <a:cs typeface="Calibri"/>
              </a:rPr>
              <a:t>φ</a:t>
            </a:r>
            <a:r>
              <a:rPr sz="900" i="1" spc="-105" dirty="0">
                <a:latin typeface="Calibri"/>
                <a:cs typeface="Calibri"/>
              </a:rPr>
              <a:t> </a:t>
            </a:r>
            <a:r>
              <a:rPr sz="900" dirty="0">
                <a:latin typeface="Tahoma"/>
                <a:cs typeface="Tahoma"/>
              </a:rPr>
              <a:t>: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→</a:t>
            </a:r>
            <a:r>
              <a:rPr sz="900" spc="15" dirty="0">
                <a:latin typeface="Cambria"/>
                <a:cs typeface="Cambria"/>
              </a:rPr>
              <a:t>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dirty="0">
                <a:latin typeface="Tahoma"/>
                <a:cs typeface="Tahoma"/>
              </a:rPr>
              <a:t>,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we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know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dirty="0">
                <a:latin typeface="Calibri"/>
                <a:cs typeface="Calibri"/>
              </a:rPr>
              <a:t>φ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i="1" dirty="0">
                <a:latin typeface="Calibri"/>
                <a:cs typeface="Calibri"/>
              </a:rPr>
              <a:t>φ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dirty="0">
                <a:latin typeface="Tahoma"/>
                <a:cs typeface="Tahoma"/>
              </a:rPr>
              <a:t>).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Using</a:t>
            </a:r>
            <a:r>
              <a:rPr sz="900" spc="-20" dirty="0">
                <a:latin typeface="Tahoma"/>
                <a:cs typeface="Tahoma"/>
              </a:rPr>
              <a:t> this </a:t>
            </a:r>
            <a:r>
              <a:rPr sz="900" spc="-10" dirty="0">
                <a:latin typeface="Tahoma"/>
                <a:cs typeface="Tahoma"/>
              </a:rPr>
              <a:t>information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we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can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determine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20" dirty="0">
                <a:latin typeface="Tahoma"/>
                <a:cs typeface="Tahoma"/>
              </a:rPr>
              <a:t> image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any</a:t>
            </a:r>
            <a:r>
              <a:rPr sz="900" spc="-20" dirty="0">
                <a:latin typeface="Tahoma"/>
                <a:cs typeface="Tahoma"/>
              </a:rPr>
              <a:t> element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i="1" spc="-100" dirty="0">
                <a:latin typeface="Arial"/>
                <a:cs typeface="Arial"/>
              </a:rPr>
              <a:t>G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.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For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example,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endParaRPr sz="900" dirty="0">
              <a:latin typeface="Tahoma"/>
              <a:cs typeface="Tahoma"/>
            </a:endParaRPr>
          </a:p>
          <a:p>
            <a:pPr marL="100965">
              <a:lnSpc>
                <a:spcPct val="1000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g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6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baseline="37037" dirty="0">
                <a:latin typeface="Tahoma"/>
                <a:cs typeface="Tahoma"/>
              </a:rPr>
              <a:t>3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baseline="37037" dirty="0">
                <a:latin typeface="Tahoma"/>
                <a:cs typeface="Tahoma"/>
              </a:rPr>
              <a:t>2</a:t>
            </a:r>
            <a:r>
              <a:rPr sz="900" i="1" dirty="0">
                <a:latin typeface="Arial"/>
                <a:cs typeface="Arial"/>
              </a:rPr>
              <a:t>ab</a:t>
            </a:r>
            <a:r>
              <a:rPr sz="900" dirty="0">
                <a:latin typeface="Tahoma"/>
                <a:cs typeface="Tahoma"/>
              </a:rPr>
              <a:t>,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we</a:t>
            </a:r>
            <a:r>
              <a:rPr sz="900" spc="-20" dirty="0">
                <a:latin typeface="Tahoma"/>
                <a:cs typeface="Tahoma"/>
              </a:rPr>
              <a:t> have</a:t>
            </a:r>
            <a:endParaRPr sz="900" dirty="0">
              <a:latin typeface="Tahoma"/>
              <a:cs typeface="Tahoma"/>
            </a:endParaRPr>
          </a:p>
          <a:p>
            <a:pPr marL="69215" algn="ctr">
              <a:lnSpc>
                <a:spcPct val="100000"/>
              </a:lnSpc>
              <a:spcBef>
                <a:spcPts val="810"/>
              </a:spcBef>
            </a:pPr>
            <a:r>
              <a:rPr sz="900" i="1" spc="-35" dirty="0">
                <a:latin typeface="Calibri"/>
                <a:cs typeface="Calibri"/>
              </a:rPr>
              <a:t>φ</a:t>
            </a:r>
            <a:r>
              <a:rPr sz="900" spc="-35" dirty="0">
                <a:latin typeface="Tahoma"/>
                <a:cs typeface="Tahoma"/>
              </a:rPr>
              <a:t>(</a:t>
            </a:r>
            <a:r>
              <a:rPr sz="900" i="1" spc="-35" dirty="0">
                <a:latin typeface="Arial"/>
                <a:cs typeface="Arial"/>
              </a:rPr>
              <a:t>g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i="1" spc="-35" dirty="0">
                <a:latin typeface="Calibri"/>
                <a:cs typeface="Calibri"/>
              </a:rPr>
              <a:t>φ</a:t>
            </a:r>
            <a:r>
              <a:rPr sz="900" spc="-35" dirty="0">
                <a:latin typeface="Tahoma"/>
                <a:cs typeface="Tahoma"/>
              </a:rPr>
              <a:t>(</a:t>
            </a:r>
            <a:r>
              <a:rPr sz="900" i="1" spc="-35" dirty="0">
                <a:latin typeface="Arial"/>
                <a:cs typeface="Arial"/>
              </a:rPr>
              <a:t>aaabbab</a:t>
            </a:r>
            <a:r>
              <a:rPr sz="900" spc="-35" dirty="0">
                <a:latin typeface="Tahoma"/>
                <a:cs typeface="Tahoma"/>
              </a:rPr>
              <a:t>)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i="1" spc="-30" dirty="0">
                <a:latin typeface="Calibri"/>
                <a:cs typeface="Calibri"/>
              </a:rPr>
              <a:t>φ</a:t>
            </a:r>
            <a:r>
              <a:rPr sz="900" spc="-30" dirty="0">
                <a:latin typeface="Tahoma"/>
                <a:cs typeface="Tahoma"/>
              </a:rPr>
              <a:t>(</a:t>
            </a:r>
            <a:r>
              <a:rPr sz="900" i="1" spc="-30" dirty="0">
                <a:latin typeface="Arial"/>
                <a:cs typeface="Arial"/>
              </a:rPr>
              <a:t>a</a:t>
            </a:r>
            <a:r>
              <a:rPr sz="900" spc="-30" dirty="0">
                <a:latin typeface="Tahoma"/>
                <a:cs typeface="Tahoma"/>
              </a:rPr>
              <a:t>)</a:t>
            </a:r>
            <a:r>
              <a:rPr sz="900" spc="-110" dirty="0">
                <a:latin typeface="Tahoma"/>
                <a:cs typeface="Tahoma"/>
              </a:rPr>
              <a:t> </a:t>
            </a:r>
            <a:r>
              <a:rPr sz="900" i="1" spc="-30" dirty="0">
                <a:latin typeface="Calibri"/>
                <a:cs typeface="Calibri"/>
              </a:rPr>
              <a:t>φ</a:t>
            </a:r>
            <a:r>
              <a:rPr sz="900" spc="-30" dirty="0">
                <a:latin typeface="Tahoma"/>
                <a:cs typeface="Tahoma"/>
              </a:rPr>
              <a:t>(</a:t>
            </a:r>
            <a:r>
              <a:rPr sz="900" i="1" spc="-30" dirty="0">
                <a:latin typeface="Arial"/>
                <a:cs typeface="Arial"/>
              </a:rPr>
              <a:t>a</a:t>
            </a:r>
            <a:r>
              <a:rPr sz="900" spc="-30" dirty="0">
                <a:latin typeface="Tahoma"/>
                <a:cs typeface="Tahoma"/>
              </a:rPr>
              <a:t>)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-30" dirty="0">
                <a:latin typeface="Calibri"/>
                <a:cs typeface="Calibri"/>
              </a:rPr>
              <a:t>φ</a:t>
            </a:r>
            <a:r>
              <a:rPr sz="900" spc="-30" dirty="0">
                <a:latin typeface="Tahoma"/>
                <a:cs typeface="Tahoma"/>
              </a:rPr>
              <a:t>(</a:t>
            </a:r>
            <a:r>
              <a:rPr sz="900" i="1" spc="-30" dirty="0">
                <a:latin typeface="Arial"/>
                <a:cs typeface="Arial"/>
              </a:rPr>
              <a:t>a</a:t>
            </a:r>
            <a:r>
              <a:rPr sz="900" spc="-30" dirty="0">
                <a:latin typeface="Tahoma"/>
                <a:cs typeface="Tahoma"/>
              </a:rPr>
              <a:t>)</a:t>
            </a:r>
            <a:r>
              <a:rPr sz="900" spc="-110" dirty="0">
                <a:latin typeface="Tahoma"/>
                <a:cs typeface="Tahoma"/>
              </a:rPr>
              <a:t> </a:t>
            </a:r>
            <a:r>
              <a:rPr sz="900" i="1" spc="-10" dirty="0">
                <a:latin typeface="Calibri"/>
                <a:cs typeface="Calibri"/>
              </a:rPr>
              <a:t>φ</a:t>
            </a:r>
            <a:r>
              <a:rPr sz="900" spc="-10" dirty="0">
                <a:latin typeface="Tahoma"/>
                <a:cs typeface="Tahoma"/>
              </a:rPr>
              <a:t>(</a:t>
            </a:r>
            <a:r>
              <a:rPr sz="900" i="1" spc="-10" dirty="0">
                <a:latin typeface="Arial"/>
                <a:cs typeface="Arial"/>
              </a:rPr>
              <a:t>b</a:t>
            </a:r>
            <a:r>
              <a:rPr sz="900" spc="-10" dirty="0">
                <a:latin typeface="Tahoma"/>
                <a:cs typeface="Tahoma"/>
              </a:rPr>
              <a:t>)</a:t>
            </a:r>
            <a:r>
              <a:rPr sz="900" spc="-110" dirty="0">
                <a:latin typeface="Tahoma"/>
                <a:cs typeface="Tahoma"/>
              </a:rPr>
              <a:t> </a:t>
            </a:r>
            <a:r>
              <a:rPr sz="900" i="1" spc="-10" dirty="0">
                <a:latin typeface="Calibri"/>
                <a:cs typeface="Calibri"/>
              </a:rPr>
              <a:t>φ</a:t>
            </a:r>
            <a:r>
              <a:rPr sz="900" spc="-10" dirty="0">
                <a:latin typeface="Tahoma"/>
                <a:cs typeface="Tahoma"/>
              </a:rPr>
              <a:t>(</a:t>
            </a:r>
            <a:r>
              <a:rPr sz="900" i="1" spc="-10" dirty="0">
                <a:latin typeface="Arial"/>
                <a:cs typeface="Arial"/>
              </a:rPr>
              <a:t>b</a:t>
            </a:r>
            <a:r>
              <a:rPr sz="900" spc="-10" dirty="0">
                <a:latin typeface="Tahoma"/>
                <a:cs typeface="Tahoma"/>
              </a:rPr>
              <a:t>)</a:t>
            </a:r>
            <a:r>
              <a:rPr sz="900" spc="-114" dirty="0">
                <a:latin typeface="Tahoma"/>
                <a:cs typeface="Tahoma"/>
              </a:rPr>
              <a:t> </a:t>
            </a:r>
            <a:r>
              <a:rPr sz="900" i="1" spc="-30" dirty="0">
                <a:latin typeface="Calibri"/>
                <a:cs typeface="Calibri"/>
              </a:rPr>
              <a:t>φ</a:t>
            </a:r>
            <a:r>
              <a:rPr sz="900" spc="-30" dirty="0">
                <a:latin typeface="Tahoma"/>
                <a:cs typeface="Tahoma"/>
              </a:rPr>
              <a:t>(</a:t>
            </a:r>
            <a:r>
              <a:rPr sz="900" i="1" spc="-30" dirty="0">
                <a:latin typeface="Arial"/>
                <a:cs typeface="Arial"/>
              </a:rPr>
              <a:t>a</a:t>
            </a:r>
            <a:r>
              <a:rPr sz="900" spc="-30" dirty="0">
                <a:latin typeface="Tahoma"/>
                <a:cs typeface="Tahoma"/>
              </a:rPr>
              <a:t>)</a:t>
            </a:r>
            <a:r>
              <a:rPr sz="900" spc="-110" dirty="0">
                <a:latin typeface="Tahoma"/>
                <a:cs typeface="Tahoma"/>
              </a:rPr>
              <a:t> </a:t>
            </a:r>
            <a:r>
              <a:rPr sz="900" i="1" spc="-20" dirty="0">
                <a:latin typeface="Calibri"/>
                <a:cs typeface="Calibri"/>
              </a:rPr>
              <a:t>φ</a:t>
            </a:r>
            <a:r>
              <a:rPr sz="900" spc="-20" dirty="0">
                <a:latin typeface="Tahoma"/>
                <a:cs typeface="Tahoma"/>
              </a:rPr>
              <a:t>(</a:t>
            </a:r>
            <a:r>
              <a:rPr sz="900" i="1" spc="-20" dirty="0">
                <a:latin typeface="Arial"/>
                <a:cs typeface="Arial"/>
              </a:rPr>
              <a:t>b</a:t>
            </a:r>
            <a:r>
              <a:rPr sz="900" spc="-20" dirty="0">
                <a:latin typeface="Tahoma"/>
                <a:cs typeface="Tahoma"/>
              </a:rPr>
              <a:t>)</a:t>
            </a:r>
            <a:r>
              <a:rPr sz="900" i="1" spc="-20" dirty="0"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6000" y="3039323"/>
            <a:ext cx="1936649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900" dirty="0">
                <a:latin typeface="Tahoma"/>
                <a:cs typeface="Tahoma"/>
              </a:rPr>
              <a:t>What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do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you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think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i="1" dirty="0">
                <a:latin typeface="Calibri"/>
                <a:cs typeface="Calibri"/>
              </a:rPr>
              <a:t>φ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baseline="37037" dirty="0">
                <a:latin typeface="Lucida Sans Unicode"/>
                <a:cs typeface="Lucida Sans Unicode"/>
              </a:rPr>
              <a:t>−</a:t>
            </a:r>
            <a:r>
              <a:rPr sz="900" baseline="37037" dirty="0">
                <a:latin typeface="Tahoma"/>
                <a:cs typeface="Tahoma"/>
              </a:rPr>
              <a:t>1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25" dirty="0" smtClean="0">
                <a:latin typeface="Tahoma"/>
                <a:cs typeface="Tahoma"/>
              </a:rPr>
              <a:t>is</a:t>
            </a:r>
            <a:r>
              <a:rPr lang="en-US" sz="900" spc="-25" dirty="0" smtClean="0">
                <a:latin typeface="Tahoma"/>
                <a:cs typeface="Tahoma"/>
              </a:rPr>
              <a:t> </a:t>
            </a:r>
            <a:r>
              <a:rPr sz="900" spc="-25" dirty="0" smtClean="0">
                <a:latin typeface="Tahoma"/>
                <a:cs typeface="Tahoma"/>
              </a:rPr>
              <a:t>?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22" y="3235362"/>
            <a:ext cx="4610100" cy="1791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312"/>
            <a:ext cx="20840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Basic</a:t>
            </a:r>
            <a:r>
              <a:rPr dirty="0"/>
              <a:t> </a:t>
            </a:r>
            <a:r>
              <a:rPr spc="-40" dirty="0"/>
              <a:t>properties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5" dirty="0"/>
              <a:t>homomorphisms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200" y="240639"/>
            <a:ext cx="4328795" cy="1280160"/>
            <a:chOff x="165200" y="240639"/>
            <a:chExt cx="4328795" cy="1280160"/>
          </a:xfrm>
        </p:grpSpPr>
        <p:sp>
          <p:nvSpPr>
            <p:cNvPr id="4" name="object 4"/>
            <p:cNvSpPr/>
            <p:nvPr/>
          </p:nvSpPr>
          <p:spPr>
            <a:xfrm>
              <a:off x="165200" y="240639"/>
              <a:ext cx="4277995" cy="175895"/>
            </a:xfrm>
            <a:custGeom>
              <a:avLst/>
              <a:gdLst/>
              <a:ahLst/>
              <a:cxnLst/>
              <a:rect l="l" t="t" r="r" b="b"/>
              <a:pathLst>
                <a:path w="4277995" h="175895">
                  <a:moveTo>
                    <a:pt x="422685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4"/>
                  </a:lnTo>
                  <a:lnTo>
                    <a:pt x="4277656" y="175874"/>
                  </a:lnTo>
                  <a:lnTo>
                    <a:pt x="4277656" y="50800"/>
                  </a:lnTo>
                  <a:lnTo>
                    <a:pt x="4273647" y="31075"/>
                  </a:lnTo>
                  <a:lnTo>
                    <a:pt x="4262733" y="14922"/>
                  </a:lnTo>
                  <a:lnTo>
                    <a:pt x="4246580" y="4008"/>
                  </a:lnTo>
                  <a:lnTo>
                    <a:pt x="422685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201" y="403860"/>
              <a:ext cx="427765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01" y="1419174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802" y="1406474"/>
              <a:ext cx="422680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2857" y="284873"/>
              <a:ext cx="50745" cy="1134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5200" y="448125"/>
              <a:ext cx="4277995" cy="1022350"/>
            </a:xfrm>
            <a:custGeom>
              <a:avLst/>
              <a:gdLst/>
              <a:ahLst/>
              <a:cxnLst/>
              <a:rect l="l" t="t" r="r" b="b"/>
              <a:pathLst>
                <a:path w="4277995" h="1022350">
                  <a:moveTo>
                    <a:pt x="4277656" y="0"/>
                  </a:moveTo>
                  <a:lnTo>
                    <a:pt x="0" y="0"/>
                  </a:lnTo>
                  <a:lnTo>
                    <a:pt x="0" y="971048"/>
                  </a:lnTo>
                  <a:lnTo>
                    <a:pt x="4008" y="990773"/>
                  </a:lnTo>
                  <a:lnTo>
                    <a:pt x="14922" y="1006926"/>
                  </a:lnTo>
                  <a:lnTo>
                    <a:pt x="31075" y="1017840"/>
                  </a:lnTo>
                  <a:lnTo>
                    <a:pt x="50800" y="1021848"/>
                  </a:lnTo>
                  <a:lnTo>
                    <a:pt x="4226855" y="1021848"/>
                  </a:lnTo>
                  <a:lnTo>
                    <a:pt x="4246580" y="1017840"/>
                  </a:lnTo>
                  <a:lnTo>
                    <a:pt x="4262733" y="1006926"/>
                  </a:lnTo>
                  <a:lnTo>
                    <a:pt x="4273647" y="990773"/>
                  </a:lnTo>
                  <a:lnTo>
                    <a:pt x="4277656" y="971048"/>
                  </a:lnTo>
                  <a:lnTo>
                    <a:pt x="427765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42857" y="322957"/>
              <a:ext cx="0" cy="1115695"/>
            </a:xfrm>
            <a:custGeom>
              <a:avLst/>
              <a:gdLst/>
              <a:ahLst/>
              <a:cxnLst/>
              <a:rect l="l" t="t" r="r" b="b"/>
              <a:pathLst>
                <a:path h="1115695">
                  <a:moveTo>
                    <a:pt x="0" y="11152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2857" y="3102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2857" y="2975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2857" y="28485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5201" y="175429"/>
            <a:ext cx="3907154" cy="551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1000" spc="-20" dirty="0">
                <a:solidFill>
                  <a:srgbClr val="3333B2"/>
                </a:solidFill>
                <a:latin typeface="Arial MT"/>
                <a:cs typeface="Arial MT"/>
              </a:rPr>
              <a:t>Proposition</a:t>
            </a:r>
            <a:r>
              <a:rPr sz="1000" spc="-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3333B2"/>
                </a:solidFill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  <a:p>
            <a:pPr marL="50800" marR="43180">
              <a:lnSpc>
                <a:spcPct val="101000"/>
              </a:lnSpc>
              <a:spcBef>
                <a:spcPts val="350"/>
              </a:spcBef>
            </a:pPr>
            <a:r>
              <a:rPr sz="900" dirty="0">
                <a:latin typeface="Tahoma"/>
                <a:cs typeface="Tahoma"/>
              </a:rPr>
              <a:t>Let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i="1" spc="-50" dirty="0">
                <a:latin typeface="Calibri"/>
                <a:cs typeface="Calibri"/>
              </a:rPr>
              <a:t>φ</a:t>
            </a:r>
            <a:r>
              <a:rPr sz="900" i="1" spc="-105" dirty="0">
                <a:latin typeface="Calibri"/>
                <a:cs typeface="Calibri"/>
              </a:rPr>
              <a:t> </a:t>
            </a:r>
            <a:r>
              <a:rPr sz="900" dirty="0">
                <a:latin typeface="Tahoma"/>
                <a:cs typeface="Tahoma"/>
              </a:rPr>
              <a:t>: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→</a:t>
            </a:r>
            <a:r>
              <a:rPr sz="900" spc="20" dirty="0">
                <a:latin typeface="Cambria"/>
                <a:cs typeface="Cambria"/>
              </a:rPr>
              <a:t>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be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homomorphism.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Denote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identity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by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1</a:t>
            </a:r>
            <a:r>
              <a:rPr sz="900" i="1" spc="-67" baseline="-9259" dirty="0">
                <a:latin typeface="Arial"/>
                <a:cs typeface="Arial"/>
              </a:rPr>
              <a:t>G</a:t>
            </a:r>
            <a:r>
              <a:rPr sz="900" i="1" spc="-75" baseline="-9259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,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 </a:t>
            </a:r>
            <a:r>
              <a:rPr sz="900" dirty="0">
                <a:latin typeface="Tahoma"/>
                <a:cs typeface="Tahoma"/>
              </a:rPr>
              <a:t>identity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by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1</a:t>
            </a:r>
            <a:r>
              <a:rPr sz="900" i="1" spc="-30" baseline="-9259" dirty="0">
                <a:latin typeface="Arial"/>
                <a:cs typeface="Arial"/>
              </a:rPr>
              <a:t>H</a:t>
            </a:r>
            <a:r>
              <a:rPr sz="900" i="1" spc="-104" baseline="-9259" dirty="0">
                <a:latin typeface="Arial"/>
                <a:cs typeface="Arial"/>
              </a:rPr>
              <a:t> </a:t>
            </a:r>
            <a:r>
              <a:rPr sz="900" spc="-5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540" y="701145"/>
            <a:ext cx="1134110" cy="3784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4475" indent="-178435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ahoma"/>
              <a:buAutoNum type="romanLcParenBoth"/>
              <a:tabLst>
                <a:tab pos="244475" algn="l"/>
              </a:tabLst>
            </a:pPr>
            <a:r>
              <a:rPr sz="900" i="1" spc="-35" dirty="0">
                <a:latin typeface="Calibri"/>
                <a:cs typeface="Calibri"/>
              </a:rPr>
              <a:t>φ</a:t>
            </a:r>
            <a:r>
              <a:rPr sz="900" spc="-35" dirty="0">
                <a:latin typeface="Tahoma"/>
                <a:cs typeface="Tahoma"/>
              </a:rPr>
              <a:t>(1</a:t>
            </a:r>
            <a:r>
              <a:rPr sz="900" i="1" spc="-52" baseline="-9259" dirty="0">
                <a:latin typeface="Arial"/>
                <a:cs typeface="Arial"/>
              </a:rPr>
              <a:t>G</a:t>
            </a:r>
            <a:r>
              <a:rPr sz="900" i="1" spc="-67" baseline="-9259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1</a:t>
            </a:r>
            <a:r>
              <a:rPr sz="900" i="1" spc="-37" baseline="-9259" dirty="0">
                <a:latin typeface="Arial"/>
                <a:cs typeface="Arial"/>
              </a:rPr>
              <a:t>H</a:t>
            </a:r>
            <a:endParaRPr sz="900" baseline="-9259">
              <a:latin typeface="Arial"/>
              <a:cs typeface="Arial"/>
            </a:endParaRPr>
          </a:p>
          <a:p>
            <a:pPr marL="243840" indent="-20574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ahoma"/>
              <a:buAutoNum type="romanLcParenBoth"/>
              <a:tabLst>
                <a:tab pos="243840" algn="l"/>
              </a:tabLst>
            </a:pPr>
            <a:r>
              <a:rPr sz="900" i="1" spc="-35" dirty="0">
                <a:latin typeface="Calibri"/>
                <a:cs typeface="Calibri"/>
              </a:rPr>
              <a:t>φ</a:t>
            </a:r>
            <a:r>
              <a:rPr sz="900" spc="-35" dirty="0">
                <a:latin typeface="Tahoma"/>
                <a:cs typeface="Tahoma"/>
              </a:rPr>
              <a:t>(</a:t>
            </a:r>
            <a:r>
              <a:rPr sz="900" i="1" spc="-35" dirty="0">
                <a:latin typeface="Arial"/>
                <a:cs typeface="Arial"/>
              </a:rPr>
              <a:t>g</a:t>
            </a:r>
            <a:r>
              <a:rPr sz="900" i="1" spc="-130" dirty="0">
                <a:latin typeface="Arial"/>
                <a:cs typeface="Arial"/>
              </a:rPr>
              <a:t> </a:t>
            </a:r>
            <a:r>
              <a:rPr sz="900" baseline="37037" dirty="0">
                <a:latin typeface="Lucida Sans Unicode"/>
                <a:cs typeface="Lucida Sans Unicode"/>
              </a:rPr>
              <a:t>−</a:t>
            </a:r>
            <a:r>
              <a:rPr sz="900" baseline="37037" dirty="0">
                <a:latin typeface="Tahoma"/>
                <a:cs typeface="Tahoma"/>
              </a:rPr>
              <a:t>1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i="1" spc="-35" dirty="0">
                <a:latin typeface="Calibri"/>
                <a:cs typeface="Calibri"/>
              </a:rPr>
              <a:t>φ</a:t>
            </a:r>
            <a:r>
              <a:rPr sz="900" spc="-35" dirty="0">
                <a:latin typeface="Tahoma"/>
                <a:cs typeface="Tahoma"/>
              </a:rPr>
              <a:t>(</a:t>
            </a:r>
            <a:r>
              <a:rPr sz="900" i="1" spc="-35" dirty="0">
                <a:latin typeface="Arial"/>
                <a:cs typeface="Arial"/>
              </a:rPr>
              <a:t>g</a:t>
            </a:r>
            <a:r>
              <a:rPr sz="900" i="1" spc="-130" dirty="0"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)</a:t>
            </a:r>
            <a:r>
              <a:rPr sz="900" spc="-37" baseline="37037" dirty="0">
                <a:latin typeface="Lucida Sans Unicode"/>
                <a:cs typeface="Lucida Sans Unicode"/>
              </a:rPr>
              <a:t>−</a:t>
            </a:r>
            <a:r>
              <a:rPr sz="900" spc="-37" baseline="37037" dirty="0">
                <a:latin typeface="Tahoma"/>
                <a:cs typeface="Tahoma"/>
              </a:rPr>
              <a:t>1</a:t>
            </a:r>
            <a:endParaRPr sz="900" baseline="37037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5122" y="701145"/>
            <a:ext cx="1848485" cy="37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28699"/>
              </a:lnSpc>
              <a:spcBef>
                <a:spcPts val="100"/>
              </a:spcBef>
            </a:pPr>
            <a:r>
              <a:rPr sz="900" dirty="0">
                <a:latin typeface="Tahoma"/>
                <a:cs typeface="Tahoma"/>
              </a:rPr>
              <a:t>“</a:t>
            </a:r>
            <a:r>
              <a:rPr sz="900" i="1" dirty="0">
                <a:latin typeface="Calibri"/>
                <a:cs typeface="Calibri"/>
              </a:rPr>
              <a:t>φ</a:t>
            </a:r>
            <a:r>
              <a:rPr sz="900" i="1" spc="65" dirty="0">
                <a:latin typeface="Calibri"/>
                <a:cs typeface="Calibri"/>
              </a:rPr>
              <a:t> </a:t>
            </a:r>
            <a:r>
              <a:rPr sz="900" spc="-35" dirty="0">
                <a:latin typeface="Tahoma"/>
                <a:cs typeface="Tahoma"/>
              </a:rPr>
              <a:t>sends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identity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10" dirty="0">
                <a:latin typeface="Tahoma"/>
                <a:cs typeface="Tahoma"/>
              </a:rPr>
              <a:t> identity” </a:t>
            </a:r>
            <a:r>
              <a:rPr sz="900" dirty="0">
                <a:latin typeface="Tahoma"/>
                <a:cs typeface="Tahoma"/>
              </a:rPr>
              <a:t>“</a:t>
            </a:r>
            <a:r>
              <a:rPr sz="900" i="1" dirty="0">
                <a:latin typeface="Calibri"/>
                <a:cs typeface="Calibri"/>
              </a:rPr>
              <a:t>φ</a:t>
            </a:r>
            <a:r>
              <a:rPr sz="900" i="1" spc="85" dirty="0">
                <a:latin typeface="Calibri"/>
                <a:cs typeface="Calibri"/>
              </a:rPr>
              <a:t> </a:t>
            </a:r>
            <a:r>
              <a:rPr sz="900" spc="-35" dirty="0">
                <a:latin typeface="Tahoma"/>
                <a:cs typeface="Tahoma"/>
              </a:rPr>
              <a:t>sends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inverses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inverses”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5200" y="1583943"/>
            <a:ext cx="4277995" cy="170815"/>
          </a:xfrm>
          <a:custGeom>
            <a:avLst/>
            <a:gdLst/>
            <a:ahLst/>
            <a:cxnLst/>
            <a:rect l="l" t="t" r="r" b="b"/>
            <a:pathLst>
              <a:path w="4277995" h="170814">
                <a:moveTo>
                  <a:pt x="422685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4277656" y="170250"/>
                </a:lnTo>
                <a:lnTo>
                  <a:pt x="4277656" y="50800"/>
                </a:lnTo>
                <a:lnTo>
                  <a:pt x="4273647" y="31075"/>
                </a:lnTo>
                <a:lnTo>
                  <a:pt x="4262733" y="14922"/>
                </a:lnTo>
                <a:lnTo>
                  <a:pt x="4246580" y="4008"/>
                </a:lnTo>
                <a:lnTo>
                  <a:pt x="4226855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5900" y="1054141"/>
            <a:ext cx="3452495" cy="694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84480" indent="-233679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AutoNum type="romanLcParenBoth" startAt="3"/>
              <a:tabLst>
                <a:tab pos="284480" algn="l"/>
              </a:tabLst>
            </a:pPr>
            <a:r>
              <a:rPr sz="900" spc="-25" dirty="0">
                <a:latin typeface="Tahoma"/>
                <a:cs typeface="Tahoma"/>
              </a:rPr>
              <a:t>Suppose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265" dirty="0">
                <a:latin typeface="Calibri"/>
                <a:cs typeface="Calibri"/>
              </a:rPr>
              <a:t>&lt;</a:t>
            </a:r>
            <a:r>
              <a:rPr sz="900" i="1" spc="40" dirty="0">
                <a:latin typeface="Calibri"/>
                <a:cs typeface="Calibri"/>
              </a:rPr>
              <a:t> </a:t>
            </a:r>
            <a:r>
              <a:rPr sz="900" i="1" spc="-100" dirty="0">
                <a:latin typeface="Arial"/>
                <a:cs typeface="Arial"/>
              </a:rPr>
              <a:t>G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.</a:t>
            </a:r>
            <a:r>
              <a:rPr sz="900" spc="10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Then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i="1" dirty="0">
                <a:latin typeface="Calibri"/>
                <a:cs typeface="Calibri"/>
              </a:rPr>
              <a:t>φ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subgroup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i="1" spc="-25" dirty="0">
                <a:latin typeface="Arial"/>
                <a:cs typeface="Arial"/>
              </a:rPr>
              <a:t>H</a:t>
            </a:r>
            <a:r>
              <a:rPr sz="900" spc="-25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284480" indent="-231775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AutoNum type="romanLcParenBoth" startAt="3"/>
              <a:tabLst>
                <a:tab pos="284480" algn="l"/>
              </a:tabLst>
            </a:pPr>
            <a:r>
              <a:rPr sz="900" spc="-25" dirty="0">
                <a:latin typeface="Tahoma"/>
                <a:cs typeface="Tahoma"/>
              </a:rPr>
              <a:t>Suppose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spc="120" dirty="0">
                <a:latin typeface="Arial"/>
                <a:cs typeface="Arial"/>
              </a:rPr>
              <a:t> </a:t>
            </a:r>
            <a:r>
              <a:rPr sz="900" i="1" spc="265" dirty="0">
                <a:latin typeface="Calibri"/>
                <a:cs typeface="Calibri"/>
              </a:rPr>
              <a:t>&lt;</a:t>
            </a:r>
            <a:r>
              <a:rPr sz="900" i="1" spc="45" dirty="0">
                <a:latin typeface="Calibri"/>
                <a:cs typeface="Calibri"/>
              </a:rPr>
              <a:t>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dirty="0">
                <a:latin typeface="Tahoma"/>
                <a:cs typeface="Tahoma"/>
              </a:rPr>
              <a:t>.</a:t>
            </a:r>
            <a:r>
              <a:rPr sz="900" spc="1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preimage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i="1" dirty="0">
                <a:latin typeface="Calibri"/>
                <a:cs typeface="Calibri"/>
              </a:rPr>
              <a:t>φ</a:t>
            </a:r>
            <a:r>
              <a:rPr sz="900" baseline="37037" dirty="0">
                <a:latin typeface="Lucida Sans Unicode"/>
                <a:cs typeface="Lucida Sans Unicode"/>
              </a:rPr>
              <a:t>−</a:t>
            </a:r>
            <a:r>
              <a:rPr sz="900" baseline="37037" dirty="0">
                <a:latin typeface="Tahoma"/>
                <a:cs typeface="Tahoma"/>
              </a:rPr>
              <a:t>1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subgroup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i="1" spc="-100" dirty="0">
                <a:latin typeface="Arial"/>
                <a:cs typeface="Arial"/>
              </a:rPr>
              <a:t>G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-5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900">
              <a:latin typeface="Tahoma"/>
              <a:cs typeface="Tahoma"/>
            </a:endParaRPr>
          </a:p>
          <a:p>
            <a:pPr marL="49530">
              <a:lnSpc>
                <a:spcPct val="100000"/>
              </a:lnSpc>
            </a:pPr>
            <a:r>
              <a:rPr sz="1000" spc="-10" dirty="0">
                <a:solidFill>
                  <a:srgbClr val="007F00"/>
                </a:solidFill>
                <a:latin typeface="Arial MT"/>
                <a:cs typeface="Arial MT"/>
              </a:rPr>
              <a:t>Proof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6540" y="1769955"/>
            <a:ext cx="4067175" cy="692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4475" indent="-178435">
              <a:lnSpc>
                <a:spcPct val="100000"/>
              </a:lnSpc>
              <a:spcBef>
                <a:spcPts val="95"/>
              </a:spcBef>
              <a:buClr>
                <a:srgbClr val="007F00"/>
              </a:buClr>
              <a:buAutoNum type="romanLcParenBoth"/>
              <a:tabLst>
                <a:tab pos="244475" algn="l"/>
              </a:tabLst>
            </a:pPr>
            <a:r>
              <a:rPr sz="900" spc="-25" dirty="0">
                <a:latin typeface="Tahoma"/>
                <a:cs typeface="Tahoma"/>
              </a:rPr>
              <a:t>Observe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35" dirty="0">
                <a:solidFill>
                  <a:srgbClr val="FF0000"/>
                </a:solidFill>
                <a:latin typeface="Calibri"/>
                <a:cs typeface="Calibri"/>
              </a:rPr>
              <a:t>φ</a:t>
            </a:r>
            <a:r>
              <a:rPr sz="900" spc="-35" dirty="0">
                <a:solidFill>
                  <a:srgbClr val="FF0000"/>
                </a:solidFill>
                <a:latin typeface="Tahoma"/>
                <a:cs typeface="Tahoma"/>
              </a:rPr>
              <a:t>(1</a:t>
            </a:r>
            <a:r>
              <a:rPr sz="900" i="1" spc="-52" baseline="-9259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900" i="1" spc="-67" baseline="-925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spc="-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spc="-35" dirty="0">
                <a:solidFill>
                  <a:srgbClr val="FF0000"/>
                </a:solidFill>
                <a:latin typeface="Calibri"/>
                <a:cs typeface="Calibri"/>
              </a:rPr>
              <a:t>φ</a:t>
            </a:r>
            <a:r>
              <a:rPr sz="900" spc="-35" dirty="0">
                <a:solidFill>
                  <a:srgbClr val="FF0000"/>
                </a:solidFill>
                <a:latin typeface="Tahoma"/>
                <a:cs typeface="Tahoma"/>
              </a:rPr>
              <a:t>(1</a:t>
            </a:r>
            <a:r>
              <a:rPr sz="900" i="1" spc="-52" baseline="-9259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900" i="1" spc="-75" baseline="-925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i="1" dirty="0">
                <a:latin typeface="Calibri"/>
                <a:cs typeface="Calibri"/>
              </a:rPr>
              <a:t>φ</a:t>
            </a:r>
            <a:r>
              <a:rPr sz="900" dirty="0">
                <a:latin typeface="Tahoma"/>
                <a:cs typeface="Tahoma"/>
              </a:rPr>
              <a:t>(1</a:t>
            </a:r>
            <a:r>
              <a:rPr sz="900" i="1" baseline="-9259" dirty="0">
                <a:latin typeface="Arial"/>
                <a:cs typeface="Arial"/>
              </a:rPr>
              <a:t>G</a:t>
            </a:r>
            <a:r>
              <a:rPr sz="900" i="1" spc="225" baseline="-9259" dirty="0">
                <a:latin typeface="Arial"/>
                <a:cs typeface="Arial"/>
              </a:rPr>
              <a:t> </a:t>
            </a:r>
            <a:r>
              <a:rPr sz="900" dirty="0">
                <a:latin typeface="Cambria"/>
                <a:cs typeface="Cambria"/>
              </a:rPr>
              <a:t>·</a:t>
            </a:r>
            <a:r>
              <a:rPr sz="900" spc="10" dirty="0">
                <a:latin typeface="Cambria"/>
                <a:cs typeface="Cambria"/>
              </a:rPr>
              <a:t> </a:t>
            </a:r>
            <a:r>
              <a:rPr sz="900" spc="-45" dirty="0">
                <a:latin typeface="Tahoma"/>
                <a:cs typeface="Tahoma"/>
              </a:rPr>
              <a:t>1</a:t>
            </a:r>
            <a:r>
              <a:rPr sz="900" i="1" spc="-67" baseline="-9259" dirty="0">
                <a:latin typeface="Arial"/>
                <a:cs typeface="Arial"/>
              </a:rPr>
              <a:t>G</a:t>
            </a:r>
            <a:r>
              <a:rPr sz="900" i="1" spc="-75" baseline="-9259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i="1" spc="-35" dirty="0">
                <a:latin typeface="Calibri"/>
                <a:cs typeface="Calibri"/>
              </a:rPr>
              <a:t>φ</a:t>
            </a:r>
            <a:r>
              <a:rPr sz="900" spc="-35" dirty="0">
                <a:latin typeface="Tahoma"/>
                <a:cs typeface="Tahoma"/>
              </a:rPr>
              <a:t>(</a:t>
            </a:r>
            <a:r>
              <a:rPr sz="900" i="1" spc="-35" dirty="0">
                <a:latin typeface="Arial"/>
                <a:cs typeface="Arial"/>
              </a:rPr>
              <a:t>g</a:t>
            </a:r>
            <a:r>
              <a:rPr sz="900" i="1" spc="-15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900" i="1" baseline="-9259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900" i="1" spc="187" baseline="-925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Cambria"/>
                <a:cs typeface="Cambria"/>
              </a:rPr>
              <a:t>·</a:t>
            </a:r>
            <a:r>
              <a:rPr sz="9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900" i="1" spc="-35" dirty="0">
                <a:solidFill>
                  <a:srgbClr val="FF0000"/>
                </a:solidFill>
                <a:latin typeface="Calibri"/>
                <a:cs typeface="Calibri"/>
              </a:rPr>
              <a:t>φ</a:t>
            </a:r>
            <a:r>
              <a:rPr sz="900" spc="-35" dirty="0">
                <a:solidFill>
                  <a:srgbClr val="FF0000"/>
                </a:solidFill>
                <a:latin typeface="Tahoma"/>
                <a:cs typeface="Tahoma"/>
              </a:rPr>
              <a:t>(1</a:t>
            </a:r>
            <a:r>
              <a:rPr sz="900" i="1" spc="-52" baseline="-9259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900" i="1" spc="-67" baseline="-925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spc="-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dirty="0">
                <a:latin typeface="Calibri"/>
                <a:cs typeface="Calibri"/>
              </a:rPr>
              <a:t>.</a:t>
            </a:r>
            <a:r>
              <a:rPr sz="900" i="1" spc="100" dirty="0">
                <a:latin typeface="Calibri"/>
                <a:cs typeface="Calibri"/>
              </a:rPr>
              <a:t> </a:t>
            </a:r>
            <a:r>
              <a:rPr sz="900" spc="-10" dirty="0">
                <a:latin typeface="Tahoma"/>
                <a:cs typeface="Tahoma"/>
              </a:rPr>
              <a:t>Therefore,</a:t>
            </a:r>
            <a:endParaRPr sz="900">
              <a:latin typeface="Tahoma"/>
              <a:cs typeface="Tahoma"/>
            </a:endParaRPr>
          </a:p>
          <a:p>
            <a:pPr marL="243204">
              <a:lnSpc>
                <a:spcPct val="100000"/>
              </a:lnSpc>
              <a:spcBef>
                <a:spcPts val="10"/>
              </a:spcBef>
            </a:pPr>
            <a:r>
              <a:rPr sz="900" i="1" spc="-35" dirty="0">
                <a:latin typeface="Calibri"/>
                <a:cs typeface="Calibri"/>
              </a:rPr>
              <a:t>φ</a:t>
            </a:r>
            <a:r>
              <a:rPr sz="900" spc="-35" dirty="0">
                <a:latin typeface="Tahoma"/>
                <a:cs typeface="Tahoma"/>
              </a:rPr>
              <a:t>(1</a:t>
            </a:r>
            <a:r>
              <a:rPr sz="900" i="1" spc="-52" baseline="-9259" dirty="0">
                <a:latin typeface="Arial"/>
                <a:cs typeface="Arial"/>
              </a:rPr>
              <a:t>G</a:t>
            </a:r>
            <a:r>
              <a:rPr sz="900" i="1" spc="-75" baseline="-9259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1</a:t>
            </a:r>
            <a:r>
              <a:rPr sz="900" i="1" spc="-30" baseline="-9259" dirty="0">
                <a:latin typeface="Arial"/>
                <a:cs typeface="Arial"/>
              </a:rPr>
              <a:t>H</a:t>
            </a:r>
            <a:r>
              <a:rPr sz="900" i="1" spc="-97" baseline="-9259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.</a:t>
            </a:r>
            <a:r>
              <a:rPr sz="900" spc="190" dirty="0">
                <a:latin typeface="Tahoma"/>
                <a:cs typeface="Tahoma"/>
              </a:rPr>
              <a:t>  </a:t>
            </a:r>
            <a:r>
              <a:rPr sz="900" spc="55" dirty="0">
                <a:latin typeface="Palatino Linotype"/>
                <a:cs typeface="Palatino Linotype"/>
              </a:rPr>
              <a:t>C</a:t>
            </a:r>
            <a:endParaRPr sz="900">
              <a:latin typeface="Palatino Linotype"/>
              <a:cs typeface="Palatino Linotype"/>
            </a:endParaRPr>
          </a:p>
          <a:p>
            <a:pPr marL="243840" indent="-205740">
              <a:lnSpc>
                <a:spcPct val="100000"/>
              </a:lnSpc>
              <a:spcBef>
                <a:spcPts val="910"/>
              </a:spcBef>
              <a:buClr>
                <a:srgbClr val="007F00"/>
              </a:buClr>
              <a:buAutoNum type="romanLcParenBoth" startAt="2"/>
              <a:tabLst>
                <a:tab pos="243840" algn="l"/>
              </a:tabLst>
            </a:pPr>
            <a:r>
              <a:rPr sz="900" spc="-10" dirty="0">
                <a:latin typeface="Tahoma"/>
                <a:cs typeface="Tahoma"/>
              </a:rPr>
              <a:t>Take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any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spc="110" dirty="0">
                <a:latin typeface="Arial"/>
                <a:cs typeface="Arial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65" dirty="0">
                <a:latin typeface="Cambria"/>
                <a:cs typeface="Cambria"/>
              </a:rPr>
              <a:t> </a:t>
            </a:r>
            <a:r>
              <a:rPr sz="900" i="1" spc="-100" dirty="0">
                <a:latin typeface="Arial"/>
                <a:cs typeface="Arial"/>
              </a:rPr>
              <a:t>G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.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Observe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i="1" spc="-35" dirty="0">
                <a:latin typeface="Calibri"/>
                <a:cs typeface="Calibri"/>
              </a:rPr>
              <a:t>φ</a:t>
            </a:r>
            <a:r>
              <a:rPr sz="900" spc="-35" dirty="0">
                <a:latin typeface="Tahoma"/>
                <a:cs typeface="Tahoma"/>
              </a:rPr>
              <a:t>(</a:t>
            </a:r>
            <a:r>
              <a:rPr sz="900" i="1" spc="-35" dirty="0">
                <a:latin typeface="Arial"/>
                <a:cs typeface="Arial"/>
              </a:rPr>
              <a:t>g</a:t>
            </a:r>
            <a:r>
              <a:rPr sz="900" i="1" spc="-15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125" dirty="0">
                <a:latin typeface="Tahoma"/>
                <a:cs typeface="Tahoma"/>
              </a:rPr>
              <a:t> </a:t>
            </a:r>
            <a:r>
              <a:rPr sz="900" i="1" spc="-35" dirty="0">
                <a:latin typeface="Calibri"/>
                <a:cs typeface="Calibri"/>
              </a:rPr>
              <a:t>φ</a:t>
            </a:r>
            <a:r>
              <a:rPr sz="900" spc="-35" dirty="0">
                <a:latin typeface="Tahoma"/>
                <a:cs typeface="Tahoma"/>
              </a:rPr>
              <a:t>(</a:t>
            </a:r>
            <a:r>
              <a:rPr sz="900" i="1" spc="-35" dirty="0">
                <a:latin typeface="Arial"/>
                <a:cs typeface="Arial"/>
              </a:rPr>
              <a:t>g</a:t>
            </a:r>
            <a:r>
              <a:rPr sz="900" i="1" spc="-150" dirty="0">
                <a:latin typeface="Arial"/>
                <a:cs typeface="Arial"/>
              </a:rPr>
              <a:t> </a:t>
            </a:r>
            <a:r>
              <a:rPr sz="900" baseline="37037" dirty="0">
                <a:latin typeface="Lucida Sans Unicode"/>
                <a:cs typeface="Lucida Sans Unicode"/>
              </a:rPr>
              <a:t>−</a:t>
            </a:r>
            <a:r>
              <a:rPr sz="900" baseline="37037" dirty="0">
                <a:latin typeface="Tahoma"/>
                <a:cs typeface="Tahoma"/>
              </a:rPr>
              <a:t>1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i="1" spc="-40" dirty="0">
                <a:latin typeface="Calibri"/>
                <a:cs typeface="Calibri"/>
              </a:rPr>
              <a:t>φ</a:t>
            </a:r>
            <a:r>
              <a:rPr sz="900" spc="-40" dirty="0">
                <a:latin typeface="Tahoma"/>
                <a:cs typeface="Tahoma"/>
              </a:rPr>
              <a:t>(</a:t>
            </a:r>
            <a:r>
              <a:rPr sz="900" i="1" spc="-40" dirty="0">
                <a:latin typeface="Arial"/>
                <a:cs typeface="Arial"/>
              </a:rPr>
              <a:t>gg</a:t>
            </a:r>
            <a:r>
              <a:rPr sz="900" i="1" spc="-155" dirty="0">
                <a:latin typeface="Arial"/>
                <a:cs typeface="Arial"/>
              </a:rPr>
              <a:t> </a:t>
            </a:r>
            <a:r>
              <a:rPr sz="900" baseline="37037" dirty="0">
                <a:latin typeface="Lucida Sans Unicode"/>
                <a:cs typeface="Lucida Sans Unicode"/>
              </a:rPr>
              <a:t>−</a:t>
            </a:r>
            <a:r>
              <a:rPr sz="900" baseline="37037" dirty="0">
                <a:latin typeface="Tahoma"/>
                <a:cs typeface="Tahoma"/>
              </a:rPr>
              <a:t>1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i="1" spc="-35" dirty="0">
                <a:latin typeface="Calibri"/>
                <a:cs typeface="Calibri"/>
              </a:rPr>
              <a:t>φ</a:t>
            </a:r>
            <a:r>
              <a:rPr sz="900" spc="-35" dirty="0">
                <a:latin typeface="Tahoma"/>
                <a:cs typeface="Tahoma"/>
              </a:rPr>
              <a:t>(1</a:t>
            </a:r>
            <a:r>
              <a:rPr sz="900" i="1" spc="-52" baseline="-9259" dirty="0">
                <a:latin typeface="Arial"/>
                <a:cs typeface="Arial"/>
              </a:rPr>
              <a:t>G</a:t>
            </a:r>
            <a:r>
              <a:rPr sz="900" i="1" spc="-67" baseline="-9259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1</a:t>
            </a:r>
            <a:r>
              <a:rPr sz="900" i="1" baseline="-9259" dirty="0">
                <a:latin typeface="Arial"/>
                <a:cs typeface="Arial"/>
              </a:rPr>
              <a:t>H</a:t>
            </a:r>
            <a:r>
              <a:rPr sz="900" i="1" spc="127" baseline="-9259" dirty="0">
                <a:latin typeface="Arial"/>
                <a:cs typeface="Arial"/>
              </a:rPr>
              <a:t> </a:t>
            </a:r>
            <a:r>
              <a:rPr sz="900" i="1" dirty="0">
                <a:latin typeface="Calibri"/>
                <a:cs typeface="Calibri"/>
              </a:rPr>
              <a:t>.</a:t>
            </a:r>
            <a:r>
              <a:rPr sz="900" i="1" spc="110" dirty="0">
                <a:latin typeface="Calibri"/>
                <a:cs typeface="Calibri"/>
              </a:rPr>
              <a:t> </a:t>
            </a:r>
            <a:r>
              <a:rPr sz="900" spc="-10" dirty="0">
                <a:latin typeface="Tahoma"/>
                <a:cs typeface="Tahoma"/>
              </a:rPr>
              <a:t>Since</a:t>
            </a:r>
            <a:endParaRPr sz="900">
              <a:latin typeface="Tahoma"/>
              <a:cs typeface="Tahoma"/>
            </a:endParaRPr>
          </a:p>
          <a:p>
            <a:pPr marL="243204">
              <a:lnSpc>
                <a:spcPct val="100000"/>
              </a:lnSpc>
              <a:spcBef>
                <a:spcPts val="10"/>
              </a:spcBef>
            </a:pPr>
            <a:r>
              <a:rPr sz="900" i="1" spc="-35" dirty="0">
                <a:latin typeface="Calibri"/>
                <a:cs typeface="Calibri"/>
              </a:rPr>
              <a:t>φ</a:t>
            </a:r>
            <a:r>
              <a:rPr sz="900" spc="-35" dirty="0">
                <a:latin typeface="Tahoma"/>
                <a:cs typeface="Tahoma"/>
              </a:rPr>
              <a:t>(</a:t>
            </a:r>
            <a:r>
              <a:rPr sz="900" i="1" spc="-35" dirty="0">
                <a:latin typeface="Arial"/>
                <a:cs typeface="Arial"/>
              </a:rPr>
              <a:t>g</a:t>
            </a:r>
            <a:r>
              <a:rPr sz="900" i="1" spc="-150" dirty="0"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)</a:t>
            </a:r>
            <a:r>
              <a:rPr sz="900" i="1" spc="-25" dirty="0">
                <a:latin typeface="Calibri"/>
                <a:cs typeface="Calibri"/>
              </a:rPr>
              <a:t>φ</a:t>
            </a:r>
            <a:r>
              <a:rPr sz="900" spc="-25" dirty="0">
                <a:latin typeface="Tahoma"/>
                <a:cs typeface="Tahoma"/>
              </a:rPr>
              <a:t>(</a:t>
            </a:r>
            <a:r>
              <a:rPr sz="900" i="1" spc="-25" dirty="0">
                <a:latin typeface="Arial"/>
                <a:cs typeface="Arial"/>
              </a:rPr>
              <a:t>g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baseline="37037" dirty="0">
                <a:latin typeface="Lucida Sans Unicode"/>
                <a:cs typeface="Lucida Sans Unicode"/>
              </a:rPr>
              <a:t>−</a:t>
            </a:r>
            <a:r>
              <a:rPr sz="900" baseline="37037" dirty="0">
                <a:latin typeface="Tahoma"/>
                <a:cs typeface="Tahoma"/>
              </a:rPr>
              <a:t>1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1</a:t>
            </a:r>
            <a:r>
              <a:rPr sz="900" i="1" spc="-30" baseline="-9259" dirty="0">
                <a:latin typeface="Arial"/>
                <a:cs typeface="Arial"/>
              </a:rPr>
              <a:t>H</a:t>
            </a:r>
            <a:r>
              <a:rPr sz="900" i="1" spc="-89" baseline="-9259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,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it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follows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immediately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i="1" spc="-35" dirty="0">
                <a:latin typeface="Calibri"/>
                <a:cs typeface="Calibri"/>
              </a:rPr>
              <a:t>φ</a:t>
            </a:r>
            <a:r>
              <a:rPr sz="900" spc="-35" dirty="0">
                <a:latin typeface="Tahoma"/>
                <a:cs typeface="Tahoma"/>
              </a:rPr>
              <a:t>(</a:t>
            </a:r>
            <a:r>
              <a:rPr sz="900" i="1" spc="-35" dirty="0">
                <a:latin typeface="Arial"/>
                <a:cs typeface="Arial"/>
              </a:rPr>
              <a:t>g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baseline="37037" dirty="0">
                <a:latin typeface="Lucida Sans Unicode"/>
                <a:cs typeface="Lucida Sans Unicode"/>
              </a:rPr>
              <a:t>−</a:t>
            </a:r>
            <a:r>
              <a:rPr sz="900" baseline="37037" dirty="0">
                <a:latin typeface="Tahoma"/>
                <a:cs typeface="Tahoma"/>
              </a:rPr>
              <a:t>1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i="1" spc="-35" dirty="0">
                <a:latin typeface="Calibri"/>
                <a:cs typeface="Calibri"/>
              </a:rPr>
              <a:t>φ</a:t>
            </a:r>
            <a:r>
              <a:rPr sz="900" spc="-35" dirty="0">
                <a:latin typeface="Tahoma"/>
                <a:cs typeface="Tahoma"/>
              </a:rPr>
              <a:t>(</a:t>
            </a:r>
            <a:r>
              <a:rPr sz="900" i="1" spc="-35" dirty="0">
                <a:latin typeface="Arial"/>
                <a:cs typeface="Arial"/>
              </a:rPr>
              <a:t>g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baseline="37037" dirty="0">
                <a:latin typeface="Lucida Sans Unicode"/>
                <a:cs typeface="Lucida Sans Unicode"/>
              </a:rPr>
              <a:t>−</a:t>
            </a:r>
            <a:r>
              <a:rPr sz="900" baseline="37037" dirty="0">
                <a:latin typeface="Tahoma"/>
                <a:cs typeface="Tahoma"/>
              </a:rPr>
              <a:t>1</a:t>
            </a:r>
            <a:r>
              <a:rPr sz="900" dirty="0">
                <a:latin typeface="Tahoma"/>
                <a:cs typeface="Tahoma"/>
              </a:rPr>
              <a:t>.</a:t>
            </a:r>
            <a:r>
              <a:rPr sz="900" spc="229" dirty="0">
                <a:latin typeface="Tahoma"/>
                <a:cs typeface="Tahoma"/>
              </a:rPr>
              <a:t>  </a:t>
            </a:r>
            <a:r>
              <a:rPr sz="900" spc="55" dirty="0">
                <a:latin typeface="Palatino Linotype"/>
                <a:cs typeface="Palatino Linotype"/>
              </a:rPr>
              <a:t>C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90717" y="2299469"/>
            <a:ext cx="1143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Palatino Linotype"/>
                <a:cs typeface="Palatino Linotype"/>
              </a:rPr>
              <a:t> 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8600" y="2475974"/>
            <a:ext cx="4208780" cy="477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71145" marR="30480" indent="-233679">
              <a:lnSpc>
                <a:spcPct val="101000"/>
              </a:lnSpc>
              <a:spcBef>
                <a:spcPts val="85"/>
              </a:spcBef>
              <a:buClr>
                <a:srgbClr val="007F00"/>
              </a:buClr>
              <a:buAutoNum type="romanLcParenBoth" startAt="3"/>
              <a:tabLst>
                <a:tab pos="271145" algn="l"/>
              </a:tabLst>
            </a:pPr>
            <a:r>
              <a:rPr sz="900" spc="-10" dirty="0">
                <a:latin typeface="Tahoma"/>
                <a:cs typeface="Tahoma"/>
              </a:rPr>
              <a:t>Show </a:t>
            </a:r>
            <a:r>
              <a:rPr sz="900" dirty="0">
                <a:latin typeface="Tahoma"/>
                <a:cs typeface="Tahoma"/>
              </a:rPr>
              <a:t>that 1</a:t>
            </a:r>
            <a:r>
              <a:rPr sz="900" i="1" baseline="-9259" dirty="0">
                <a:latin typeface="Arial"/>
                <a:cs typeface="Arial"/>
              </a:rPr>
              <a:t>H</a:t>
            </a:r>
            <a:r>
              <a:rPr sz="900" i="1" spc="225" baseline="-9259" dirty="0">
                <a:latin typeface="Arial"/>
                <a:cs typeface="Arial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35" dirty="0">
                <a:latin typeface="Cambria"/>
                <a:cs typeface="Cambria"/>
              </a:rPr>
              <a:t> </a:t>
            </a:r>
            <a:r>
              <a:rPr sz="900" i="1" spc="-50" dirty="0">
                <a:latin typeface="Calibri"/>
                <a:cs typeface="Calibri"/>
              </a:rPr>
              <a:t>φ</a:t>
            </a:r>
            <a:r>
              <a:rPr sz="900" spc="-50" dirty="0">
                <a:latin typeface="Tahoma"/>
                <a:cs typeface="Tahoma"/>
              </a:rPr>
              <a:t>(</a:t>
            </a:r>
            <a:r>
              <a:rPr sz="900" i="1" spc="-50" dirty="0">
                <a:latin typeface="Arial"/>
                <a:cs typeface="Arial"/>
              </a:rPr>
              <a:t>G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), that </a:t>
            </a:r>
            <a:r>
              <a:rPr sz="900" i="1" dirty="0">
                <a:latin typeface="Calibri"/>
                <a:cs typeface="Calibri"/>
              </a:rPr>
              <a:t>φ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 is </a:t>
            </a:r>
            <a:r>
              <a:rPr sz="900" spc="-20" dirty="0">
                <a:latin typeface="Tahoma"/>
                <a:cs typeface="Tahoma"/>
              </a:rPr>
              <a:t>closed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under</a:t>
            </a:r>
            <a:r>
              <a:rPr sz="900" dirty="0">
                <a:latin typeface="Tahoma"/>
                <a:cs typeface="Tahoma"/>
              </a:rPr>
              <a:t> the </a:t>
            </a:r>
            <a:r>
              <a:rPr sz="900" spc="-10" dirty="0">
                <a:latin typeface="Tahoma"/>
                <a:cs typeface="Tahoma"/>
              </a:rPr>
              <a:t>binary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operation</a:t>
            </a:r>
            <a:r>
              <a:rPr sz="900" dirty="0">
                <a:latin typeface="Tahoma"/>
                <a:cs typeface="Tahoma"/>
              </a:rPr>
              <a:t> of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dirty="0">
                <a:latin typeface="Tahoma"/>
                <a:cs typeface="Tahoma"/>
              </a:rPr>
              <a:t>, </a:t>
            </a:r>
            <a:r>
              <a:rPr sz="900" spc="-25" dirty="0">
                <a:latin typeface="Tahoma"/>
                <a:cs typeface="Tahoma"/>
              </a:rPr>
              <a:t>and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inverse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each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element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 </a:t>
            </a:r>
            <a:r>
              <a:rPr sz="900" i="1" dirty="0">
                <a:latin typeface="Calibri"/>
                <a:cs typeface="Calibri"/>
              </a:rPr>
              <a:t>φ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also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i="1" spc="-20" dirty="0">
                <a:latin typeface="Calibri"/>
                <a:cs typeface="Calibri"/>
              </a:rPr>
              <a:t>φ</a:t>
            </a:r>
            <a:r>
              <a:rPr sz="900" spc="-20" dirty="0">
                <a:latin typeface="Tahoma"/>
                <a:cs typeface="Tahoma"/>
              </a:rPr>
              <a:t>(</a:t>
            </a:r>
            <a:r>
              <a:rPr sz="900" i="1" spc="-20" dirty="0">
                <a:latin typeface="Arial"/>
                <a:cs typeface="Arial"/>
              </a:rPr>
              <a:t>J</a:t>
            </a:r>
            <a:r>
              <a:rPr sz="900" spc="-20" dirty="0">
                <a:latin typeface="Tahoma"/>
                <a:cs typeface="Tahoma"/>
              </a:rPr>
              <a:t>).</a:t>
            </a:r>
            <a:endParaRPr sz="900" dirty="0">
              <a:latin typeface="Tahoma"/>
              <a:cs typeface="Tahoma"/>
            </a:endParaRPr>
          </a:p>
          <a:p>
            <a:pPr marL="271780" indent="-231775">
              <a:lnSpc>
                <a:spcPct val="100000"/>
              </a:lnSpc>
              <a:spcBef>
                <a:spcPts val="310"/>
              </a:spcBef>
              <a:buClr>
                <a:srgbClr val="007F00"/>
              </a:buClr>
              <a:buAutoNum type="romanLcParenBoth" startAt="3"/>
              <a:tabLst>
                <a:tab pos="271780" algn="l"/>
              </a:tabLst>
            </a:pPr>
            <a:r>
              <a:rPr sz="900" spc="-20" dirty="0">
                <a:latin typeface="Tahoma"/>
                <a:cs typeface="Tahoma"/>
              </a:rPr>
              <a:t>See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Prop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11.4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Judson’s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textbook: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7375" y="2956897"/>
            <a:ext cx="2893060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z="900" spc="-25" dirty="0">
                <a:latin typeface="Tahoma"/>
                <a:cs typeface="Tahoma"/>
                <a:hlinkClick r:id="rId6"/>
              </a:rPr>
              <a:t>abstract.ups.edu/aata/section-group-</a:t>
            </a:r>
            <a:r>
              <a:rPr sz="900" spc="-10" dirty="0">
                <a:latin typeface="Tahoma"/>
                <a:cs typeface="Tahoma"/>
                <a:hlinkClick r:id="rId6"/>
              </a:rPr>
              <a:t>homomorphisms.html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183245"/>
            <a:ext cx="4610100" cy="1791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A</a:t>
            </a:r>
            <a:r>
              <a:rPr spc="15" dirty="0"/>
              <a:t> </a:t>
            </a:r>
            <a:r>
              <a:rPr spc="-45" dirty="0"/>
              <a:t>word</a:t>
            </a:r>
            <a:r>
              <a:rPr spc="2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25" dirty="0"/>
              <a:t>caution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200" y="2608770"/>
            <a:ext cx="4349649" cy="569405"/>
            <a:chOff x="165200" y="2608770"/>
            <a:chExt cx="4328795" cy="574675"/>
          </a:xfrm>
        </p:grpSpPr>
        <p:sp>
          <p:nvSpPr>
            <p:cNvPr id="4" name="object 4"/>
            <p:cNvSpPr/>
            <p:nvPr/>
          </p:nvSpPr>
          <p:spPr>
            <a:xfrm>
              <a:off x="165200" y="2608770"/>
              <a:ext cx="4277995" cy="175895"/>
            </a:xfrm>
            <a:custGeom>
              <a:avLst/>
              <a:gdLst/>
              <a:ahLst/>
              <a:cxnLst/>
              <a:rect l="l" t="t" r="r" b="b"/>
              <a:pathLst>
                <a:path w="4277995" h="175894">
                  <a:moveTo>
                    <a:pt x="422685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4"/>
                  </a:lnTo>
                  <a:lnTo>
                    <a:pt x="4277656" y="175874"/>
                  </a:lnTo>
                  <a:lnTo>
                    <a:pt x="4277656" y="50800"/>
                  </a:lnTo>
                  <a:lnTo>
                    <a:pt x="4273647" y="31075"/>
                  </a:lnTo>
                  <a:lnTo>
                    <a:pt x="4262733" y="14922"/>
                  </a:lnTo>
                  <a:lnTo>
                    <a:pt x="4246580" y="4008"/>
                  </a:lnTo>
                  <a:lnTo>
                    <a:pt x="4226855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201" y="2771991"/>
              <a:ext cx="427765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01" y="3081286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802" y="3068586"/>
              <a:ext cx="422680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2857" y="2653004"/>
              <a:ext cx="50745" cy="4282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5200" y="2816259"/>
              <a:ext cx="4277995" cy="316230"/>
            </a:xfrm>
            <a:custGeom>
              <a:avLst/>
              <a:gdLst/>
              <a:ahLst/>
              <a:cxnLst/>
              <a:rect l="l" t="t" r="r" b="b"/>
              <a:pathLst>
                <a:path w="4277995" h="316230">
                  <a:moveTo>
                    <a:pt x="4277656" y="0"/>
                  </a:moveTo>
                  <a:lnTo>
                    <a:pt x="0" y="0"/>
                  </a:lnTo>
                  <a:lnTo>
                    <a:pt x="0" y="265027"/>
                  </a:lnTo>
                  <a:lnTo>
                    <a:pt x="4008" y="284751"/>
                  </a:lnTo>
                  <a:lnTo>
                    <a:pt x="14922" y="300904"/>
                  </a:lnTo>
                  <a:lnTo>
                    <a:pt x="31075" y="311818"/>
                  </a:lnTo>
                  <a:lnTo>
                    <a:pt x="50800" y="315827"/>
                  </a:lnTo>
                  <a:lnTo>
                    <a:pt x="4226855" y="315827"/>
                  </a:lnTo>
                  <a:lnTo>
                    <a:pt x="4246580" y="311818"/>
                  </a:lnTo>
                  <a:lnTo>
                    <a:pt x="4262733" y="300904"/>
                  </a:lnTo>
                  <a:lnTo>
                    <a:pt x="4273647" y="284751"/>
                  </a:lnTo>
                  <a:lnTo>
                    <a:pt x="4277656" y="265027"/>
                  </a:lnTo>
                  <a:lnTo>
                    <a:pt x="427765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42857" y="2691091"/>
              <a:ext cx="0" cy="409575"/>
            </a:xfrm>
            <a:custGeom>
              <a:avLst/>
              <a:gdLst/>
              <a:ahLst/>
              <a:cxnLst/>
              <a:rect l="l" t="t" r="r" b="b"/>
              <a:pathLst>
                <a:path h="409575">
                  <a:moveTo>
                    <a:pt x="0" y="4092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2857" y="26783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2857" y="26656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2857" y="26529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1701" y="340062"/>
            <a:ext cx="4352925" cy="2628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900" spc="75" dirty="0">
                <a:latin typeface="Tahoma"/>
                <a:cs typeface="Tahoma"/>
              </a:rPr>
              <a:t>A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homomorphism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i="1" spc="-50" dirty="0">
                <a:latin typeface="Calibri"/>
                <a:cs typeface="Calibri"/>
              </a:rPr>
              <a:t>φ</a:t>
            </a:r>
            <a:r>
              <a:rPr sz="900" i="1" spc="-105" dirty="0">
                <a:latin typeface="Calibri"/>
                <a:cs typeface="Calibri"/>
              </a:rPr>
              <a:t> </a:t>
            </a:r>
            <a:r>
              <a:rPr sz="900" dirty="0">
                <a:latin typeface="Tahoma"/>
                <a:cs typeface="Tahoma"/>
              </a:rPr>
              <a:t>: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→</a:t>
            </a:r>
            <a:r>
              <a:rPr sz="900" spc="25" dirty="0">
                <a:latin typeface="Cambria"/>
                <a:cs typeface="Cambria"/>
              </a:rPr>
              <a:t>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spc="8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determined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by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image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generators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i="1" spc="-100" dirty="0">
                <a:latin typeface="Arial"/>
                <a:cs typeface="Arial"/>
              </a:rPr>
              <a:t>G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,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but</a:t>
            </a:r>
            <a:endParaRPr sz="900" dirty="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  <a:spcBef>
                <a:spcPts val="10"/>
              </a:spcBef>
            </a:pPr>
            <a:r>
              <a:rPr sz="900" i="1" dirty="0">
                <a:latin typeface="Arial"/>
                <a:cs typeface="Arial"/>
              </a:rPr>
              <a:t>not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all </a:t>
            </a:r>
            <a:r>
              <a:rPr sz="900" spc="-10" dirty="0">
                <a:latin typeface="Tahoma"/>
                <a:cs typeface="Tahoma"/>
              </a:rPr>
              <a:t>such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image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will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work.</a:t>
            </a:r>
            <a:endParaRPr sz="900" dirty="0">
              <a:latin typeface="Tahoma"/>
              <a:cs typeface="Tahoma"/>
            </a:endParaRPr>
          </a:p>
          <a:p>
            <a:pPr marL="114300">
              <a:lnSpc>
                <a:spcPts val="1035"/>
              </a:lnSpc>
              <a:spcBef>
                <a:spcPts val="1010"/>
              </a:spcBef>
            </a:pPr>
            <a:r>
              <a:rPr sz="1350" spc="-15" baseline="6172" dirty="0">
                <a:latin typeface="Tahoma"/>
                <a:cs typeface="Tahoma"/>
              </a:rPr>
              <a:t>Example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4:</a:t>
            </a:r>
            <a:r>
              <a:rPr sz="1350" spc="127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suppose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we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try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to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define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a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homomorphism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i="1" spc="-75" baseline="6172" dirty="0">
                <a:latin typeface="Calibri"/>
                <a:cs typeface="Calibri"/>
              </a:rPr>
              <a:t>φ</a:t>
            </a:r>
            <a:r>
              <a:rPr sz="1350" i="1" spc="-157" baseline="6172" dirty="0">
                <a:latin typeface="Calibri"/>
                <a:cs typeface="Calibri"/>
              </a:rPr>
              <a:t> </a:t>
            </a:r>
            <a:r>
              <a:rPr sz="1350" baseline="6172" dirty="0">
                <a:latin typeface="Tahoma"/>
                <a:cs typeface="Tahoma"/>
              </a:rPr>
              <a:t>: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600" dirty="0">
                <a:latin typeface="Tahoma"/>
                <a:cs typeface="Tahoma"/>
              </a:rPr>
              <a:t>3</a:t>
            </a:r>
            <a:r>
              <a:rPr sz="600" spc="85" dirty="0">
                <a:latin typeface="Tahoma"/>
                <a:cs typeface="Tahoma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→</a:t>
            </a:r>
            <a:r>
              <a:rPr sz="1350" spc="44" baseline="6172" dirty="0">
                <a:latin typeface="Cambria"/>
                <a:cs typeface="Cambria"/>
              </a:rPr>
              <a:t> 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600" dirty="0">
                <a:latin typeface="Tahoma"/>
                <a:cs typeface="Tahoma"/>
              </a:rPr>
              <a:t>4</a:t>
            </a:r>
            <a:r>
              <a:rPr sz="600" spc="130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by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i="1" spc="-15" baseline="6172" dirty="0">
                <a:latin typeface="Calibri"/>
                <a:cs typeface="Calibri"/>
              </a:rPr>
              <a:t>φ</a:t>
            </a:r>
            <a:r>
              <a:rPr sz="1350" spc="-15" baseline="6172" dirty="0">
                <a:latin typeface="Tahoma"/>
                <a:cs typeface="Tahoma"/>
              </a:rPr>
              <a:t>(1)</a:t>
            </a:r>
            <a:r>
              <a:rPr sz="1350" spc="-82" baseline="6172" dirty="0">
                <a:latin typeface="Tahoma"/>
                <a:cs typeface="Tahoma"/>
              </a:rPr>
              <a:t> </a:t>
            </a:r>
            <a:r>
              <a:rPr sz="1350" spc="97" baseline="6172" dirty="0">
                <a:latin typeface="Tahoma"/>
                <a:cs typeface="Tahoma"/>
              </a:rPr>
              <a:t>=</a:t>
            </a:r>
            <a:r>
              <a:rPr sz="1350" spc="-75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1.</a:t>
            </a:r>
            <a:endParaRPr sz="1350" baseline="6172" dirty="0">
              <a:latin typeface="Tahoma"/>
              <a:cs typeface="Tahoma"/>
            </a:endParaRPr>
          </a:p>
          <a:p>
            <a:pPr marL="114300">
              <a:lnSpc>
                <a:spcPts val="1035"/>
              </a:lnSpc>
            </a:pPr>
            <a:r>
              <a:rPr sz="900" dirty="0">
                <a:latin typeface="Tahoma"/>
                <a:cs typeface="Tahoma"/>
              </a:rPr>
              <a:t>Then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we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get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Tahoma"/>
              <a:cs typeface="Tahoma"/>
            </a:endParaRPr>
          </a:p>
          <a:p>
            <a:pPr marL="1019810">
              <a:lnSpc>
                <a:spcPct val="100000"/>
              </a:lnSpc>
              <a:spcBef>
                <a:spcPts val="5"/>
              </a:spcBef>
            </a:pPr>
            <a:r>
              <a:rPr sz="900" i="1" spc="-10" dirty="0">
                <a:latin typeface="Calibri"/>
                <a:cs typeface="Calibri"/>
              </a:rPr>
              <a:t>φ</a:t>
            </a:r>
            <a:r>
              <a:rPr sz="900" spc="-10" dirty="0">
                <a:latin typeface="Tahoma"/>
                <a:cs typeface="Tahoma"/>
              </a:rPr>
              <a:t>(2)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-30" dirty="0">
                <a:latin typeface="Calibri"/>
                <a:cs typeface="Calibri"/>
              </a:rPr>
              <a:t>φ</a:t>
            </a:r>
            <a:r>
              <a:rPr sz="900" spc="-30" dirty="0">
                <a:latin typeface="Tahoma"/>
                <a:cs typeface="Tahoma"/>
              </a:rPr>
              <a:t>(1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1)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-25" dirty="0">
                <a:latin typeface="Calibri"/>
                <a:cs typeface="Calibri"/>
              </a:rPr>
              <a:t>φ</a:t>
            </a:r>
            <a:r>
              <a:rPr sz="900" spc="-25" dirty="0">
                <a:latin typeface="Tahoma"/>
                <a:cs typeface="Tahoma"/>
              </a:rPr>
              <a:t>(1)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-10" dirty="0">
                <a:latin typeface="Calibri"/>
                <a:cs typeface="Calibri"/>
              </a:rPr>
              <a:t>φ</a:t>
            </a:r>
            <a:r>
              <a:rPr sz="900" spc="-10" dirty="0">
                <a:latin typeface="Tahoma"/>
                <a:cs typeface="Tahoma"/>
              </a:rPr>
              <a:t>(1)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2</a:t>
            </a:r>
            <a:r>
              <a:rPr sz="900" i="1" spc="-25" dirty="0">
                <a:latin typeface="Calibri"/>
                <a:cs typeface="Calibri"/>
              </a:rPr>
              <a:t>,</a:t>
            </a:r>
            <a:endParaRPr sz="900" dirty="0">
              <a:latin typeface="Calibri"/>
              <a:cs typeface="Calibri"/>
            </a:endParaRPr>
          </a:p>
          <a:p>
            <a:pPr marL="1019810">
              <a:lnSpc>
                <a:spcPct val="100000"/>
              </a:lnSpc>
              <a:spcBef>
                <a:spcPts val="555"/>
              </a:spcBef>
            </a:pPr>
            <a:r>
              <a:rPr sz="900" i="1" spc="-10" dirty="0">
                <a:latin typeface="Calibri"/>
                <a:cs typeface="Calibri"/>
              </a:rPr>
              <a:t>φ</a:t>
            </a:r>
            <a:r>
              <a:rPr sz="900" spc="-10" dirty="0">
                <a:latin typeface="Tahoma"/>
                <a:cs typeface="Tahoma"/>
              </a:rPr>
              <a:t>(0)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-30" dirty="0">
                <a:latin typeface="Calibri"/>
                <a:cs typeface="Calibri"/>
              </a:rPr>
              <a:t>φ</a:t>
            </a:r>
            <a:r>
              <a:rPr sz="900" spc="-30" dirty="0">
                <a:latin typeface="Tahoma"/>
                <a:cs typeface="Tahoma"/>
              </a:rPr>
              <a:t>(1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1)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i="1" spc="-25" dirty="0">
                <a:latin typeface="Calibri"/>
                <a:cs typeface="Calibri"/>
              </a:rPr>
              <a:t>φ</a:t>
            </a:r>
            <a:r>
              <a:rPr sz="900" spc="-25" dirty="0">
                <a:latin typeface="Tahoma"/>
                <a:cs typeface="Tahoma"/>
              </a:rPr>
              <a:t>(1)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+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i="1" spc="-25" dirty="0">
                <a:latin typeface="Calibri"/>
                <a:cs typeface="Calibri"/>
              </a:rPr>
              <a:t>φ</a:t>
            </a:r>
            <a:r>
              <a:rPr sz="900" spc="-25" dirty="0">
                <a:latin typeface="Tahoma"/>
                <a:cs typeface="Tahoma"/>
              </a:rPr>
              <a:t>(1)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-10" dirty="0">
                <a:latin typeface="Calibri"/>
                <a:cs typeface="Calibri"/>
              </a:rPr>
              <a:t>φ</a:t>
            </a:r>
            <a:r>
              <a:rPr sz="900" spc="-10" dirty="0">
                <a:latin typeface="Tahoma"/>
                <a:cs typeface="Tahoma"/>
              </a:rPr>
              <a:t>(1)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3</a:t>
            </a:r>
            <a:r>
              <a:rPr sz="900" spc="-125" dirty="0">
                <a:latin typeface="Tahoma"/>
                <a:cs typeface="Tahoma"/>
              </a:rPr>
              <a:t> </a:t>
            </a:r>
            <a:r>
              <a:rPr sz="900" i="1" spc="-50" dirty="0"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980"/>
              </a:spcBef>
            </a:pPr>
            <a:r>
              <a:rPr sz="900" dirty="0">
                <a:latin typeface="Tahoma"/>
                <a:cs typeface="Tahoma"/>
              </a:rPr>
              <a:t>This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i="1" spc="-30" dirty="0">
                <a:latin typeface="Arial"/>
                <a:cs typeface="Arial"/>
              </a:rPr>
              <a:t>impossible</a:t>
            </a:r>
            <a:r>
              <a:rPr sz="900" spc="-30" dirty="0">
                <a:latin typeface="Tahoma"/>
                <a:cs typeface="Tahoma"/>
              </a:rPr>
              <a:t>,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because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i="1" spc="-10" dirty="0">
                <a:latin typeface="Calibri"/>
                <a:cs typeface="Calibri"/>
              </a:rPr>
              <a:t>φ</a:t>
            </a:r>
            <a:r>
              <a:rPr sz="900" spc="-10" dirty="0">
                <a:latin typeface="Tahoma"/>
                <a:cs typeface="Tahoma"/>
              </a:rPr>
              <a:t>(0)</a:t>
            </a:r>
            <a:r>
              <a:rPr sz="900" spc="-5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0.</a:t>
            </a:r>
            <a:r>
              <a:rPr sz="900" spc="8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(Identity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mapped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identity.)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Tahoma"/>
              <a:cs typeface="Tahoma"/>
            </a:endParaRPr>
          </a:p>
          <a:p>
            <a:pPr marL="114300" marR="229235">
              <a:lnSpc>
                <a:spcPts val="990"/>
              </a:lnSpc>
            </a:pPr>
            <a:r>
              <a:rPr sz="1350" spc="-15" baseline="6172" dirty="0">
                <a:latin typeface="Tahoma"/>
                <a:cs typeface="Tahoma"/>
              </a:rPr>
              <a:t>Example</a:t>
            </a:r>
            <a:r>
              <a:rPr sz="1350" baseline="6172" dirty="0">
                <a:latin typeface="Tahoma"/>
                <a:cs typeface="Tahoma"/>
              </a:rPr>
              <a:t> 5:</a:t>
            </a:r>
            <a:r>
              <a:rPr sz="1350" spc="15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That’s</a:t>
            </a:r>
            <a:r>
              <a:rPr sz="1350" spc="15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not</a:t>
            </a:r>
            <a:r>
              <a:rPr sz="1350" spc="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to</a:t>
            </a:r>
            <a:r>
              <a:rPr sz="1350" spc="15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say</a:t>
            </a:r>
            <a:r>
              <a:rPr sz="1350" spc="15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that</a:t>
            </a:r>
            <a:r>
              <a:rPr sz="1350" spc="15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there</a:t>
            </a:r>
            <a:r>
              <a:rPr sz="1350" spc="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isn’t</a:t>
            </a:r>
            <a:r>
              <a:rPr sz="1350" spc="15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a</a:t>
            </a:r>
            <a:r>
              <a:rPr sz="1350" spc="15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homomorphism</a:t>
            </a:r>
            <a:r>
              <a:rPr sz="1350" spc="15" baseline="6172" dirty="0">
                <a:latin typeface="Tahoma"/>
                <a:cs typeface="Tahoma"/>
              </a:rPr>
              <a:t> </a:t>
            </a:r>
            <a:r>
              <a:rPr sz="1350" i="1" spc="-75" baseline="6172" dirty="0">
                <a:latin typeface="Calibri"/>
                <a:cs typeface="Calibri"/>
              </a:rPr>
              <a:t>φ</a:t>
            </a:r>
            <a:r>
              <a:rPr sz="1350" i="1" spc="-157" baseline="6172" dirty="0">
                <a:latin typeface="Calibri"/>
                <a:cs typeface="Calibri"/>
              </a:rPr>
              <a:t> </a:t>
            </a:r>
            <a:r>
              <a:rPr sz="1350" baseline="6172" dirty="0">
                <a:latin typeface="Tahoma"/>
                <a:cs typeface="Tahoma"/>
              </a:rPr>
              <a:t>:</a:t>
            </a:r>
            <a:r>
              <a:rPr sz="1350" spc="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600" dirty="0">
                <a:latin typeface="Tahoma"/>
                <a:cs typeface="Tahoma"/>
              </a:rPr>
              <a:t>3</a:t>
            </a:r>
            <a:r>
              <a:rPr sz="600" spc="100" dirty="0">
                <a:latin typeface="Tahoma"/>
                <a:cs typeface="Tahoma"/>
              </a:rPr>
              <a:t> </a:t>
            </a:r>
            <a:r>
              <a:rPr sz="1350" spc="247" baseline="6172" dirty="0">
                <a:latin typeface="Cambria"/>
                <a:cs typeface="Cambria"/>
              </a:rPr>
              <a:t>→</a:t>
            </a:r>
            <a:r>
              <a:rPr sz="1350" spc="67" baseline="6172" dirty="0">
                <a:latin typeface="Cambria"/>
                <a:cs typeface="Cambria"/>
              </a:rPr>
              <a:t> 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600" dirty="0">
                <a:latin typeface="Tahoma"/>
                <a:cs typeface="Tahoma"/>
              </a:rPr>
              <a:t>4</a:t>
            </a:r>
            <a:r>
              <a:rPr sz="1350" baseline="6172" dirty="0">
                <a:latin typeface="Tahoma"/>
                <a:cs typeface="Tahoma"/>
              </a:rPr>
              <a:t>;</a:t>
            </a:r>
            <a:r>
              <a:rPr sz="1350" spc="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note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there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always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trivial</a:t>
            </a:r>
            <a:r>
              <a:rPr sz="9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homomorphism</a:t>
            </a:r>
            <a:r>
              <a:rPr sz="9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between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two</a:t>
            </a:r>
            <a:r>
              <a:rPr sz="900" spc="-10" dirty="0">
                <a:latin typeface="Tahoma"/>
                <a:cs typeface="Tahoma"/>
              </a:rPr>
              <a:t> groups:</a:t>
            </a:r>
            <a:endParaRPr sz="900" dirty="0">
              <a:latin typeface="Tahoma"/>
              <a:cs typeface="Tahoma"/>
            </a:endParaRPr>
          </a:p>
          <a:p>
            <a:pPr marL="1097915">
              <a:lnSpc>
                <a:spcPct val="100000"/>
              </a:lnSpc>
              <a:spcBef>
                <a:spcPts val="790"/>
              </a:spcBef>
              <a:tabLst>
                <a:tab pos="1994535" algn="l"/>
                <a:tab pos="2626995" algn="l"/>
              </a:tabLst>
            </a:pPr>
            <a:r>
              <a:rPr sz="900" i="1" spc="-50" dirty="0">
                <a:latin typeface="Calibri"/>
                <a:cs typeface="Calibri"/>
              </a:rPr>
              <a:t>φ</a:t>
            </a:r>
            <a:r>
              <a:rPr sz="900" i="1" spc="-105" dirty="0">
                <a:latin typeface="Calibri"/>
                <a:cs typeface="Calibri"/>
              </a:rPr>
              <a:t> </a:t>
            </a:r>
            <a:r>
              <a:rPr sz="900" dirty="0">
                <a:latin typeface="Tahoma"/>
                <a:cs typeface="Tahoma"/>
              </a:rPr>
              <a:t>: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spc="70" dirty="0">
                <a:latin typeface="Arial"/>
                <a:cs typeface="Arial"/>
              </a:rPr>
              <a:t> </a:t>
            </a:r>
            <a:r>
              <a:rPr sz="900" spc="110" dirty="0">
                <a:latin typeface="Cambria"/>
                <a:cs typeface="Cambria"/>
              </a:rPr>
              <a:t>−→</a:t>
            </a:r>
            <a:r>
              <a:rPr sz="900" spc="25" dirty="0">
                <a:latin typeface="Cambria"/>
                <a:cs typeface="Cambria"/>
              </a:rPr>
              <a:t>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spc="-50" dirty="0">
                <a:latin typeface="Arial"/>
                <a:cs typeface="Arial"/>
              </a:rPr>
              <a:t> </a:t>
            </a:r>
            <a:r>
              <a:rPr sz="900" i="1" spc="-50" dirty="0">
                <a:latin typeface="Calibri"/>
                <a:cs typeface="Calibri"/>
              </a:rPr>
              <a:t>,</a:t>
            </a:r>
            <a:r>
              <a:rPr sz="900" i="1" dirty="0">
                <a:latin typeface="Calibri"/>
                <a:cs typeface="Calibri"/>
              </a:rPr>
              <a:t>	</a:t>
            </a:r>
            <a:r>
              <a:rPr sz="900" i="1" spc="-35" dirty="0">
                <a:latin typeface="Calibri"/>
                <a:cs typeface="Calibri"/>
              </a:rPr>
              <a:t>φ</a:t>
            </a:r>
            <a:r>
              <a:rPr sz="900" spc="-35" dirty="0">
                <a:latin typeface="Tahoma"/>
                <a:cs typeface="Tahoma"/>
              </a:rPr>
              <a:t>(</a:t>
            </a:r>
            <a:r>
              <a:rPr sz="900" i="1" spc="-35" dirty="0">
                <a:latin typeface="Arial"/>
                <a:cs typeface="Arial"/>
              </a:rPr>
              <a:t>g</a:t>
            </a:r>
            <a:r>
              <a:rPr sz="900" i="1" spc="-150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1</a:t>
            </a:r>
            <a:r>
              <a:rPr sz="900" i="1" spc="-37" baseline="-9259" dirty="0">
                <a:latin typeface="Arial"/>
                <a:cs typeface="Arial"/>
              </a:rPr>
              <a:t>H</a:t>
            </a:r>
            <a:r>
              <a:rPr sz="900" i="1" baseline="-9259" dirty="0">
                <a:latin typeface="Arial"/>
                <a:cs typeface="Arial"/>
              </a:rPr>
              <a:t>	</a:t>
            </a:r>
            <a:r>
              <a:rPr sz="900" dirty="0">
                <a:latin typeface="Tahoma"/>
                <a:cs typeface="Tahoma"/>
              </a:rPr>
              <a:t>for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all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35" dirty="0">
                <a:latin typeface="Cambria"/>
                <a:cs typeface="Cambria"/>
              </a:rPr>
              <a:t> </a:t>
            </a:r>
            <a:r>
              <a:rPr sz="900" i="1" spc="-100" dirty="0">
                <a:latin typeface="Arial"/>
                <a:cs typeface="Arial"/>
              </a:rPr>
              <a:t>G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i="1" spc="-50" dirty="0"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900" dirty="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</a:pPr>
            <a:r>
              <a:rPr sz="1000" spc="-45" dirty="0">
                <a:solidFill>
                  <a:srgbClr val="007F00"/>
                </a:solidFill>
                <a:latin typeface="Arial MT"/>
                <a:cs typeface="Arial MT"/>
              </a:rPr>
              <a:t>Example</a:t>
            </a:r>
            <a:r>
              <a:rPr sz="1000" spc="-25" dirty="0">
                <a:solidFill>
                  <a:srgbClr val="007F00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007F00"/>
                </a:solidFill>
                <a:latin typeface="Arial MT"/>
                <a:cs typeface="Arial MT"/>
              </a:rPr>
              <a:t>6</a:t>
            </a:r>
            <a:endParaRPr sz="1000" dirty="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  <a:spcBef>
                <a:spcPts val="465"/>
              </a:spcBef>
            </a:pPr>
            <a:r>
              <a:rPr sz="1350" spc="-15" baseline="6172" dirty="0">
                <a:latin typeface="Tahoma"/>
                <a:cs typeface="Tahoma"/>
              </a:rPr>
              <a:t>Show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that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there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is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no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embedding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i="1" spc="-75" baseline="6172" dirty="0">
                <a:latin typeface="Calibri"/>
                <a:cs typeface="Calibri"/>
              </a:rPr>
              <a:t>φ</a:t>
            </a:r>
            <a:r>
              <a:rPr sz="1350" i="1" spc="-157" baseline="6172" dirty="0">
                <a:latin typeface="Calibri"/>
                <a:cs typeface="Calibri"/>
              </a:rPr>
              <a:t> </a:t>
            </a:r>
            <a:r>
              <a:rPr sz="1350" baseline="6172" dirty="0">
                <a:latin typeface="Tahoma"/>
                <a:cs typeface="Tahoma"/>
              </a:rPr>
              <a:t>: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600" i="1" dirty="0">
                <a:latin typeface="Arial"/>
                <a:cs typeface="Arial"/>
              </a:rPr>
              <a:t>n</a:t>
            </a:r>
            <a:r>
              <a:rPr sz="600" i="1" spc="105" dirty="0">
                <a:latin typeface="Arial"/>
                <a:cs typeface="Arial"/>
              </a:rPr>
              <a:t> </a:t>
            </a:r>
            <a:r>
              <a:rPr sz="1350" i="1" baseline="6172" dirty="0">
                <a:latin typeface="Calibri"/>
                <a:cs typeface="Calibri"/>
              </a:rPr>
              <a:t>‹</a:t>
            </a:r>
            <a:r>
              <a:rPr sz="1350" baseline="6172" dirty="0">
                <a:latin typeface="Cambria"/>
                <a:cs typeface="Cambria"/>
              </a:rPr>
              <a:t>→</a:t>
            </a:r>
            <a:r>
              <a:rPr sz="1350" spc="44" baseline="6172" dirty="0">
                <a:latin typeface="Cambria"/>
                <a:cs typeface="Cambria"/>
              </a:rPr>
              <a:t> 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1350" baseline="6172" dirty="0">
                <a:latin typeface="Tahoma"/>
                <a:cs typeface="Tahoma"/>
              </a:rPr>
              <a:t>,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for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n</a:t>
            </a:r>
            <a:r>
              <a:rPr sz="1350" i="1" spc="-15" baseline="6172" dirty="0">
                <a:latin typeface="Arial"/>
                <a:cs typeface="Arial"/>
              </a:rPr>
              <a:t> </a:t>
            </a:r>
            <a:r>
              <a:rPr sz="1350" spc="322" baseline="6172" dirty="0">
                <a:latin typeface="Cambria"/>
                <a:cs typeface="Cambria"/>
              </a:rPr>
              <a:t>≥</a:t>
            </a:r>
            <a:r>
              <a:rPr sz="1350" spc="44" baseline="6172" dirty="0">
                <a:latin typeface="Cambria"/>
                <a:cs typeface="Cambria"/>
              </a:rPr>
              <a:t> </a:t>
            </a:r>
            <a:r>
              <a:rPr sz="1350" baseline="6172" dirty="0">
                <a:latin typeface="Tahoma"/>
                <a:cs typeface="Tahoma"/>
              </a:rPr>
              <a:t>2.</a:t>
            </a:r>
            <a:r>
              <a:rPr sz="1350" spc="120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That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is,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i="1" spc="-15" baseline="6172" dirty="0">
                <a:latin typeface="Arial"/>
                <a:cs typeface="Arial"/>
              </a:rPr>
              <a:t>any</a:t>
            </a:r>
            <a:r>
              <a:rPr sz="1350" i="1" spc="30" baseline="6172" dirty="0">
                <a:latin typeface="Arial"/>
                <a:cs typeface="Arial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such</a:t>
            </a:r>
            <a:endParaRPr sz="1350" baseline="6172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3301" y="2959957"/>
            <a:ext cx="1900555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z="900" spc="-25" dirty="0">
                <a:latin typeface="Tahoma"/>
                <a:cs typeface="Tahoma"/>
              </a:rPr>
              <a:t>homomorphism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must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satisfy </a:t>
            </a:r>
            <a:r>
              <a:rPr sz="900" i="1" spc="-10" dirty="0">
                <a:latin typeface="Calibri"/>
                <a:cs typeface="Calibri"/>
              </a:rPr>
              <a:t>φ</a:t>
            </a:r>
            <a:r>
              <a:rPr sz="900" spc="-10" dirty="0">
                <a:latin typeface="Tahoma"/>
                <a:cs typeface="Tahoma"/>
              </a:rPr>
              <a:t>(1)</a:t>
            </a:r>
            <a:r>
              <a:rPr sz="900" spc="-5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0.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2" y="3191562"/>
            <a:ext cx="4610100" cy="1791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40" y="65941"/>
            <a:ext cx="431990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1400" b="1" dirty="0"/>
              <a:t>The Isomorphism Theorems</a:t>
            </a:r>
            <a:endParaRPr sz="1400" b="1" spc="-65" dirty="0"/>
          </a:p>
        </p:txBody>
      </p:sp>
      <p:sp>
        <p:nvSpPr>
          <p:cNvPr id="28" name="object 28"/>
          <p:cNvSpPr txBox="1"/>
          <p:nvPr/>
        </p:nvSpPr>
        <p:spPr>
          <a:xfrm>
            <a:off x="128039" y="365612"/>
            <a:ext cx="4319905" cy="21178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lang="en-US" sz="900" b="1" dirty="0" smtClean="0">
                <a:solidFill>
                  <a:srgbClr val="0070C0"/>
                </a:solidFill>
                <a:latin typeface="+mn-lt"/>
              </a:rPr>
              <a:t>First Isomorphism Theorem: </a:t>
            </a:r>
            <a:r>
              <a:rPr lang="en-US" sz="900" dirty="0" smtClean="0">
                <a:latin typeface="+mn-lt"/>
              </a:rPr>
              <a:t>If </a:t>
            </a:r>
            <a:r>
              <a:rPr lang="el-GR" sz="900" dirty="0" smtClean="0">
                <a:latin typeface="+mn-lt"/>
              </a:rPr>
              <a:t>ψ : </a:t>
            </a:r>
            <a:r>
              <a:rPr lang="en-US" sz="900" dirty="0" smtClean="0">
                <a:latin typeface="+mn-lt"/>
              </a:rPr>
              <a:t>G → H is a group homomorphism with K = </a:t>
            </a:r>
            <a:r>
              <a:rPr lang="en-US" sz="900" dirty="0" err="1" smtClean="0">
                <a:latin typeface="+mn-lt"/>
              </a:rPr>
              <a:t>ker</a:t>
            </a:r>
            <a:r>
              <a:rPr lang="en-US" sz="900" dirty="0" smtClean="0">
                <a:latin typeface="+mn-lt"/>
              </a:rPr>
              <a:t> </a:t>
            </a:r>
            <a:r>
              <a:rPr lang="el-GR" sz="900" dirty="0" smtClean="0">
                <a:latin typeface="+mn-lt"/>
              </a:rPr>
              <a:t>ψ, </a:t>
            </a:r>
            <a:r>
              <a:rPr lang="en-US" sz="900" dirty="0" smtClean="0">
                <a:latin typeface="+mn-lt"/>
              </a:rPr>
              <a:t>then K is normal in G. Let </a:t>
            </a:r>
            <a:r>
              <a:rPr lang="el-GR" sz="900" dirty="0" smtClean="0">
                <a:latin typeface="+mn-lt"/>
              </a:rPr>
              <a:t>ϕ : </a:t>
            </a:r>
            <a:r>
              <a:rPr lang="en-US" sz="900" dirty="0" smtClean="0">
                <a:latin typeface="+mn-lt"/>
              </a:rPr>
              <a:t>G → G/K be the canonical homomorphism. Then there exists a unique isomorphism </a:t>
            </a:r>
            <a:r>
              <a:rPr lang="el-GR" sz="900" dirty="0" smtClean="0">
                <a:latin typeface="+mn-lt"/>
              </a:rPr>
              <a:t>η : </a:t>
            </a:r>
            <a:r>
              <a:rPr lang="en-US" sz="900" b="1" dirty="0" smtClean="0">
                <a:latin typeface="+mn-lt"/>
              </a:rPr>
              <a:t>G/K → </a:t>
            </a:r>
            <a:r>
              <a:rPr lang="el-GR" sz="900" b="1" dirty="0" smtClean="0">
                <a:latin typeface="+mn-lt"/>
              </a:rPr>
              <a:t>ψ(</a:t>
            </a:r>
            <a:r>
              <a:rPr lang="en-US" sz="900" b="1" dirty="0" smtClean="0">
                <a:latin typeface="+mn-lt"/>
              </a:rPr>
              <a:t>G) such that </a:t>
            </a:r>
            <a:r>
              <a:rPr lang="el-GR" sz="900" b="1" dirty="0" smtClean="0">
                <a:latin typeface="+mn-lt"/>
              </a:rPr>
              <a:t>ψ = ηϕ.</a:t>
            </a:r>
            <a:endParaRPr lang="en-US" sz="900" b="1" dirty="0" smtClean="0">
              <a:latin typeface="+mn-lt"/>
            </a:endParaRPr>
          </a:p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lang="en-US" sz="900" b="1" dirty="0" smtClean="0">
                <a:solidFill>
                  <a:srgbClr val="0070C0"/>
                </a:solidFill>
                <a:latin typeface="+mn-lt"/>
              </a:rPr>
              <a:t>Second Isomorphism Theorem: </a:t>
            </a:r>
            <a:r>
              <a:rPr lang="en-US" sz="900" dirty="0" smtClean="0">
                <a:latin typeface="+mn-lt"/>
              </a:rPr>
              <a:t>Let H be a subgroup of a group G (not necessarily normal in G) and N a normal subgroup of G. Then HN is a subgroup of G, H ∩ N is a normal subgroup of H, and </a:t>
            </a:r>
            <a:r>
              <a:rPr lang="en-US" sz="900" b="1" dirty="0" smtClean="0">
                <a:latin typeface="+mn-lt"/>
              </a:rPr>
              <a:t>H/H ∩ N ∼= HN/N</a:t>
            </a:r>
          </a:p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lang="en-US" sz="900" b="1" dirty="0" smtClean="0">
                <a:solidFill>
                  <a:srgbClr val="0070C0"/>
                </a:solidFill>
                <a:latin typeface="+mn-lt"/>
              </a:rPr>
              <a:t>Correspondence Theorem: </a:t>
            </a:r>
            <a:r>
              <a:rPr lang="en-US" sz="900" dirty="0" smtClean="0">
                <a:latin typeface="+mn-lt"/>
              </a:rPr>
              <a:t>Let N be a normal subgroup of a group G. Then H 7→ H/N is a one-to-one correspondence between the set of subgroups H of G containing N and the set of subgroups of G/N. Furthermore, the normal subgroups of G containing N correspond to normal subgroups of G/N.</a:t>
            </a:r>
          </a:p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lang="en-US" sz="900" b="1" spc="-10" dirty="0" smtClean="0">
                <a:solidFill>
                  <a:srgbClr val="0070C0"/>
                </a:solidFill>
                <a:latin typeface="+mn-lt"/>
                <a:cs typeface="Tahoma"/>
              </a:rPr>
              <a:t>Third Isomorphism Theorem: </a:t>
            </a:r>
            <a:r>
              <a:rPr lang="en-US" sz="900" spc="-10" dirty="0" smtClean="0">
                <a:latin typeface="+mn-lt"/>
                <a:cs typeface="Tahoma"/>
              </a:rPr>
              <a:t>Let G be a group and N and H be normal subgroups of G with N ⊂ H. Then</a:t>
            </a:r>
          </a:p>
          <a:p>
            <a:pPr marR="847090" algn="ctr">
              <a:lnSpc>
                <a:spcPct val="100000"/>
              </a:lnSpc>
              <a:spcBef>
                <a:spcPts val="484"/>
              </a:spcBef>
            </a:pPr>
            <a:r>
              <a:rPr lang="en-US" sz="800" b="1" dirty="0" smtClean="0"/>
              <a:t>G/H ∼= (G/N) / (H/N)</a:t>
            </a:r>
            <a:endParaRPr sz="500" b="1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500" dirty="0">
              <a:latin typeface="Tahoma"/>
              <a:cs typeface="Tahoma"/>
            </a:endParaRPr>
          </a:p>
          <a:p>
            <a:pPr marL="872490" algn="ctr">
              <a:lnSpc>
                <a:spcPct val="100000"/>
              </a:lnSpc>
              <a:spcBef>
                <a:spcPts val="5"/>
              </a:spcBef>
            </a:pPr>
            <a:endParaRPr sz="500" dirty="0">
              <a:latin typeface="Tahoma"/>
              <a:cs typeface="Tahoma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172565"/>
            <a:ext cx="1697877" cy="1005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8175"/>
            <a:ext cx="4610100" cy="1791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312"/>
            <a:ext cx="42405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b="1" spc="-65" dirty="0"/>
              <a:t>Isomorphisms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301" y="326613"/>
            <a:ext cx="4132579" cy="5530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900" spc="-20" dirty="0">
                <a:latin typeface="Tahoma"/>
                <a:cs typeface="Tahoma"/>
              </a:rPr>
              <a:t>Sometimes,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isomorphism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less </a:t>
            </a:r>
            <a:r>
              <a:rPr sz="900" spc="-10" dirty="0">
                <a:latin typeface="Tahoma"/>
                <a:cs typeface="Tahoma"/>
              </a:rPr>
              <a:t>visually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obvious </a:t>
            </a:r>
            <a:r>
              <a:rPr sz="900" spc="-30" dirty="0">
                <a:latin typeface="Tahoma"/>
                <a:cs typeface="Tahoma"/>
              </a:rPr>
              <a:t>because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Cayley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graphs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have different</a:t>
            </a:r>
            <a:r>
              <a:rPr sz="90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structure.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900" dirty="0">
                <a:latin typeface="Tahoma"/>
                <a:cs typeface="Tahoma"/>
              </a:rPr>
              <a:t>For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example,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following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isomorphism: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350" y="1185180"/>
            <a:ext cx="721995" cy="3759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sz="1350" i="1" spc="-75" baseline="6172" dirty="0">
                <a:latin typeface="Calibri"/>
                <a:cs typeface="Calibri"/>
              </a:rPr>
              <a:t>φ</a:t>
            </a:r>
            <a:r>
              <a:rPr sz="1350" i="1" spc="-157" baseline="6172" dirty="0">
                <a:latin typeface="Calibri"/>
                <a:cs typeface="Calibri"/>
              </a:rPr>
              <a:t> </a:t>
            </a:r>
            <a:r>
              <a:rPr sz="1350" baseline="6172" dirty="0">
                <a:latin typeface="Tahoma"/>
                <a:cs typeface="Tahoma"/>
              </a:rPr>
              <a:t>: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600" dirty="0">
                <a:latin typeface="Tahoma"/>
                <a:cs typeface="Tahoma"/>
              </a:rPr>
              <a:t>6</a:t>
            </a:r>
            <a:r>
              <a:rPr sz="600" spc="95" dirty="0">
                <a:latin typeface="Tahoma"/>
                <a:cs typeface="Tahoma"/>
              </a:rPr>
              <a:t> </a:t>
            </a:r>
            <a:r>
              <a:rPr sz="1350" spc="165" baseline="6172" dirty="0">
                <a:latin typeface="Cambria"/>
                <a:cs typeface="Cambria"/>
              </a:rPr>
              <a:t>−→</a:t>
            </a:r>
            <a:r>
              <a:rPr sz="1350" spc="60" baseline="6172" dirty="0">
                <a:latin typeface="Cambria"/>
                <a:cs typeface="Cambria"/>
              </a:rPr>
              <a:t> </a:t>
            </a:r>
            <a:r>
              <a:rPr sz="1350" i="1" spc="-37" baseline="6172" dirty="0">
                <a:latin typeface="Arial"/>
                <a:cs typeface="Arial"/>
              </a:rPr>
              <a:t>C</a:t>
            </a:r>
            <a:r>
              <a:rPr sz="600" spc="-25" dirty="0"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900" i="1" dirty="0">
                <a:latin typeface="Calibri"/>
                <a:cs typeface="Calibri"/>
              </a:rPr>
              <a:t>φ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k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i="1" spc="30" dirty="0">
                <a:latin typeface="Arial"/>
                <a:cs typeface="Arial"/>
              </a:rPr>
              <a:t>r</a:t>
            </a:r>
            <a:r>
              <a:rPr sz="900" i="1" spc="44" baseline="37037" dirty="0">
                <a:latin typeface="Arial"/>
                <a:cs typeface="Arial"/>
              </a:rPr>
              <a:t>k</a:t>
            </a:r>
            <a:endParaRPr sz="900" baseline="37037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87380" y="964639"/>
            <a:ext cx="149225" cy="149225"/>
            <a:chOff x="2087380" y="964639"/>
            <a:chExt cx="149225" cy="149225"/>
          </a:xfrm>
        </p:grpSpPr>
        <p:sp>
          <p:nvSpPr>
            <p:cNvPr id="6" name="object 6"/>
            <p:cNvSpPr/>
            <p:nvPr/>
          </p:nvSpPr>
          <p:spPr>
            <a:xfrm>
              <a:off x="2089920" y="967179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2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2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9920" y="967179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2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2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25687" y="966980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99153" y="1144641"/>
            <a:ext cx="149225" cy="149225"/>
            <a:chOff x="2399153" y="1144641"/>
            <a:chExt cx="149225" cy="149225"/>
          </a:xfrm>
        </p:grpSpPr>
        <p:sp>
          <p:nvSpPr>
            <p:cNvPr id="10" name="object 10"/>
            <p:cNvSpPr/>
            <p:nvPr/>
          </p:nvSpPr>
          <p:spPr>
            <a:xfrm>
              <a:off x="2401693" y="1147181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01693" y="1147181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37460" y="1146977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99153" y="1504645"/>
            <a:ext cx="149225" cy="149225"/>
            <a:chOff x="2399153" y="1504645"/>
            <a:chExt cx="149225" cy="149225"/>
          </a:xfrm>
        </p:grpSpPr>
        <p:sp>
          <p:nvSpPr>
            <p:cNvPr id="14" name="object 14"/>
            <p:cNvSpPr/>
            <p:nvPr/>
          </p:nvSpPr>
          <p:spPr>
            <a:xfrm>
              <a:off x="2401693" y="1507185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01693" y="1507185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37460" y="1506984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75606" y="1504645"/>
            <a:ext cx="461009" cy="329565"/>
            <a:chOff x="1775606" y="1504645"/>
            <a:chExt cx="461009" cy="329565"/>
          </a:xfrm>
        </p:grpSpPr>
        <p:sp>
          <p:nvSpPr>
            <p:cNvPr id="18" name="object 18"/>
            <p:cNvSpPr/>
            <p:nvPr/>
          </p:nvSpPr>
          <p:spPr>
            <a:xfrm>
              <a:off x="2089920" y="1687188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2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2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89920" y="1687188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2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2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8146" y="1507185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8146" y="1507185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13915" y="1506984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ahoma"/>
                <a:cs typeface="Tahoma"/>
              </a:rPr>
              <a:t>4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75606" y="1144641"/>
            <a:ext cx="149225" cy="149225"/>
            <a:chOff x="1775606" y="1144641"/>
            <a:chExt cx="149225" cy="149225"/>
          </a:xfrm>
        </p:grpSpPr>
        <p:sp>
          <p:nvSpPr>
            <p:cNvPr id="24" name="object 24"/>
            <p:cNvSpPr/>
            <p:nvPr/>
          </p:nvSpPr>
          <p:spPr>
            <a:xfrm>
              <a:off x="1778146" y="1147181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78146" y="1147181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13915" y="1146977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ahoma"/>
                <a:cs typeface="Tahoma"/>
              </a:rPr>
              <a:t>5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791703" y="1046695"/>
            <a:ext cx="741045" cy="705485"/>
            <a:chOff x="1791703" y="1046695"/>
            <a:chExt cx="741045" cy="705485"/>
          </a:xfrm>
        </p:grpSpPr>
        <p:sp>
          <p:nvSpPr>
            <p:cNvPr id="28" name="object 28"/>
            <p:cNvSpPr/>
            <p:nvPr/>
          </p:nvSpPr>
          <p:spPr>
            <a:xfrm>
              <a:off x="2234053" y="1058506"/>
              <a:ext cx="163830" cy="85090"/>
            </a:xfrm>
            <a:custGeom>
              <a:avLst/>
              <a:gdLst/>
              <a:ahLst/>
              <a:cxnLst/>
              <a:rect l="l" t="t" r="r" b="b"/>
              <a:pathLst>
                <a:path w="163830" h="85090">
                  <a:moveTo>
                    <a:pt x="0" y="0"/>
                  </a:moveTo>
                  <a:lnTo>
                    <a:pt x="54811" y="17332"/>
                  </a:lnTo>
                  <a:lnTo>
                    <a:pt x="98732" y="36894"/>
                  </a:lnTo>
                  <a:lnTo>
                    <a:pt x="134180" y="59158"/>
                  </a:lnTo>
                  <a:lnTo>
                    <a:pt x="163570" y="84593"/>
                  </a:lnTo>
                </a:path>
              </a:pathLst>
            </a:custGeom>
            <a:ln w="10122">
              <a:solidFill>
                <a:srgbClr val="BF00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64900" y="1110377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37404" y="0"/>
                  </a:moveTo>
                  <a:lnTo>
                    <a:pt x="32723" y="32721"/>
                  </a:lnTo>
                  <a:lnTo>
                    <a:pt x="0" y="37390"/>
                  </a:lnTo>
                  <a:lnTo>
                    <a:pt x="56092" y="56099"/>
                  </a:lnTo>
                  <a:lnTo>
                    <a:pt x="37404" y="0"/>
                  </a:lnTo>
                  <a:close/>
                </a:path>
              </a:pathLst>
            </a:custGeom>
            <a:solidFill>
              <a:srgbClr val="BF0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93020" y="1291315"/>
              <a:ext cx="17780" cy="184150"/>
            </a:xfrm>
            <a:custGeom>
              <a:avLst/>
              <a:gdLst/>
              <a:ahLst/>
              <a:cxnLst/>
              <a:rect l="l" t="t" r="r" b="b"/>
              <a:pathLst>
                <a:path w="17780" h="184150">
                  <a:moveTo>
                    <a:pt x="0" y="0"/>
                  </a:moveTo>
                  <a:lnTo>
                    <a:pt x="12381" y="56067"/>
                  </a:lnTo>
                  <a:lnTo>
                    <a:pt x="17397" y="103889"/>
                  </a:lnTo>
                  <a:lnTo>
                    <a:pt x="15846" y="145742"/>
                  </a:lnTo>
                  <a:lnTo>
                    <a:pt x="8529" y="183901"/>
                  </a:lnTo>
                </a:path>
              </a:pathLst>
            </a:custGeom>
            <a:ln w="10122">
              <a:solidFill>
                <a:srgbClr val="BF00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81198" y="1449289"/>
              <a:ext cx="51435" cy="57785"/>
            </a:xfrm>
            <a:custGeom>
              <a:avLst/>
              <a:gdLst/>
              <a:ahLst/>
              <a:cxnLst/>
              <a:rect l="l" t="t" r="r" b="b"/>
              <a:pathLst>
                <a:path w="51435" h="57784">
                  <a:moveTo>
                    <a:pt x="50940" y="13647"/>
                  </a:moveTo>
                  <a:lnTo>
                    <a:pt x="20352" y="25926"/>
                  </a:lnTo>
                  <a:lnTo>
                    <a:pt x="0" y="0"/>
                  </a:lnTo>
                  <a:lnTo>
                    <a:pt x="11822" y="57764"/>
                  </a:lnTo>
                  <a:lnTo>
                    <a:pt x="50940" y="13647"/>
                  </a:lnTo>
                  <a:close/>
                </a:path>
              </a:pathLst>
            </a:custGeom>
            <a:solidFill>
              <a:srgbClr val="BF0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65890" y="1631891"/>
              <a:ext cx="155575" cy="99695"/>
            </a:xfrm>
            <a:custGeom>
              <a:avLst/>
              <a:gdLst/>
              <a:ahLst/>
              <a:cxnLst/>
              <a:rect l="l" t="t" r="r" b="b"/>
              <a:pathLst>
                <a:path w="155575" h="99694">
                  <a:moveTo>
                    <a:pt x="155102" y="0"/>
                  </a:moveTo>
                  <a:lnTo>
                    <a:pt x="112698" y="38816"/>
                  </a:lnTo>
                  <a:lnTo>
                    <a:pt x="73795" y="67087"/>
                  </a:lnTo>
                  <a:lnTo>
                    <a:pt x="36770" y="86672"/>
                  </a:lnTo>
                  <a:lnTo>
                    <a:pt x="0" y="99434"/>
                  </a:lnTo>
                </a:path>
              </a:pathLst>
            </a:custGeom>
            <a:ln w="10122">
              <a:solidFill>
                <a:srgbClr val="BF00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34053" y="1700733"/>
              <a:ext cx="57785" cy="51435"/>
            </a:xfrm>
            <a:custGeom>
              <a:avLst/>
              <a:gdLst/>
              <a:ahLst/>
              <a:cxnLst/>
              <a:rect l="l" t="t" r="r" b="b"/>
              <a:pathLst>
                <a:path w="57785" h="51435">
                  <a:moveTo>
                    <a:pt x="57769" y="50940"/>
                  </a:moveTo>
                  <a:lnTo>
                    <a:pt x="31837" y="30591"/>
                  </a:lnTo>
                  <a:lnTo>
                    <a:pt x="44110" y="0"/>
                  </a:lnTo>
                  <a:lnTo>
                    <a:pt x="0" y="39128"/>
                  </a:lnTo>
                  <a:lnTo>
                    <a:pt x="57769" y="50940"/>
                  </a:lnTo>
                  <a:close/>
                </a:path>
              </a:pathLst>
            </a:custGeom>
            <a:solidFill>
              <a:srgbClr val="BF0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26218" y="1655269"/>
              <a:ext cx="163830" cy="85090"/>
            </a:xfrm>
            <a:custGeom>
              <a:avLst/>
              <a:gdLst/>
              <a:ahLst/>
              <a:cxnLst/>
              <a:rect l="l" t="t" r="r" b="b"/>
              <a:pathLst>
                <a:path w="163830" h="85089">
                  <a:moveTo>
                    <a:pt x="163570" y="84593"/>
                  </a:moveTo>
                  <a:lnTo>
                    <a:pt x="108759" y="67261"/>
                  </a:lnTo>
                  <a:lnTo>
                    <a:pt x="64838" y="47698"/>
                  </a:lnTo>
                  <a:lnTo>
                    <a:pt x="29390" y="25434"/>
                  </a:lnTo>
                  <a:lnTo>
                    <a:pt x="0" y="0"/>
                  </a:lnTo>
                </a:path>
              </a:pathLst>
            </a:custGeom>
            <a:ln w="10122">
              <a:solidFill>
                <a:srgbClr val="BF00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02848" y="1631891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4">
                  <a:moveTo>
                    <a:pt x="18688" y="56099"/>
                  </a:moveTo>
                  <a:lnTo>
                    <a:pt x="23369" y="23377"/>
                  </a:lnTo>
                  <a:lnTo>
                    <a:pt x="56092" y="18709"/>
                  </a:lnTo>
                  <a:lnTo>
                    <a:pt x="0" y="0"/>
                  </a:lnTo>
                  <a:lnTo>
                    <a:pt x="18688" y="56099"/>
                  </a:lnTo>
                  <a:close/>
                </a:path>
              </a:pathLst>
            </a:custGeom>
            <a:solidFill>
              <a:srgbClr val="BF0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13423" y="1323152"/>
              <a:ext cx="17780" cy="184150"/>
            </a:xfrm>
            <a:custGeom>
              <a:avLst/>
              <a:gdLst/>
              <a:ahLst/>
              <a:cxnLst/>
              <a:rect l="l" t="t" r="r" b="b"/>
              <a:pathLst>
                <a:path w="17780" h="184150">
                  <a:moveTo>
                    <a:pt x="17397" y="183901"/>
                  </a:moveTo>
                  <a:lnTo>
                    <a:pt x="5015" y="127833"/>
                  </a:lnTo>
                  <a:lnTo>
                    <a:pt x="0" y="80011"/>
                  </a:lnTo>
                  <a:lnTo>
                    <a:pt x="1550" y="38159"/>
                  </a:lnTo>
                  <a:lnTo>
                    <a:pt x="8867" y="0"/>
                  </a:lnTo>
                </a:path>
              </a:pathLst>
            </a:custGeom>
            <a:ln w="10122">
              <a:solidFill>
                <a:srgbClr val="BF00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91703" y="1291314"/>
              <a:ext cx="51435" cy="57785"/>
            </a:xfrm>
            <a:custGeom>
              <a:avLst/>
              <a:gdLst/>
              <a:ahLst/>
              <a:cxnLst/>
              <a:rect l="l" t="t" r="r" b="b"/>
              <a:pathLst>
                <a:path w="51435" h="57784">
                  <a:moveTo>
                    <a:pt x="0" y="44116"/>
                  </a:moveTo>
                  <a:lnTo>
                    <a:pt x="30588" y="31837"/>
                  </a:lnTo>
                  <a:lnTo>
                    <a:pt x="50940" y="57764"/>
                  </a:lnTo>
                  <a:lnTo>
                    <a:pt x="39118" y="0"/>
                  </a:lnTo>
                  <a:lnTo>
                    <a:pt x="0" y="44116"/>
                  </a:lnTo>
                  <a:close/>
                </a:path>
              </a:pathLst>
            </a:custGeom>
            <a:solidFill>
              <a:srgbClr val="BF0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02848" y="1067043"/>
              <a:ext cx="155575" cy="99695"/>
            </a:xfrm>
            <a:custGeom>
              <a:avLst/>
              <a:gdLst/>
              <a:ahLst/>
              <a:cxnLst/>
              <a:rect l="l" t="t" r="r" b="b"/>
              <a:pathLst>
                <a:path w="155575" h="99694">
                  <a:moveTo>
                    <a:pt x="0" y="99434"/>
                  </a:moveTo>
                  <a:lnTo>
                    <a:pt x="42403" y="60617"/>
                  </a:lnTo>
                  <a:lnTo>
                    <a:pt x="81306" y="32347"/>
                  </a:lnTo>
                  <a:lnTo>
                    <a:pt x="118331" y="12761"/>
                  </a:lnTo>
                  <a:lnTo>
                    <a:pt x="155102" y="0"/>
                  </a:lnTo>
                </a:path>
              </a:pathLst>
            </a:custGeom>
            <a:ln w="10122">
              <a:solidFill>
                <a:srgbClr val="BF00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32019" y="1046695"/>
              <a:ext cx="57785" cy="51435"/>
            </a:xfrm>
            <a:custGeom>
              <a:avLst/>
              <a:gdLst/>
              <a:ahLst/>
              <a:cxnLst/>
              <a:rect l="l" t="t" r="r" b="b"/>
              <a:pathLst>
                <a:path w="57785" h="51434">
                  <a:moveTo>
                    <a:pt x="0" y="0"/>
                  </a:moveTo>
                  <a:lnTo>
                    <a:pt x="25931" y="20348"/>
                  </a:lnTo>
                  <a:lnTo>
                    <a:pt x="13658" y="50940"/>
                  </a:lnTo>
                  <a:lnTo>
                    <a:pt x="57769" y="118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00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540361" y="1191062"/>
            <a:ext cx="149225" cy="149225"/>
            <a:chOff x="3540361" y="1191062"/>
            <a:chExt cx="149225" cy="149225"/>
          </a:xfrm>
        </p:grpSpPr>
        <p:sp>
          <p:nvSpPr>
            <p:cNvPr id="41" name="object 41"/>
            <p:cNvSpPr/>
            <p:nvPr/>
          </p:nvSpPr>
          <p:spPr>
            <a:xfrm>
              <a:off x="3542901" y="1193602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2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2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542901" y="1193602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2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2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35921" y="1166002"/>
            <a:ext cx="1517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baseline="-23809" dirty="0">
                <a:latin typeface="Arial"/>
                <a:cs typeface="Arial"/>
              </a:rPr>
              <a:t>r</a:t>
            </a:r>
            <a:r>
              <a:rPr sz="1050" i="1" spc="-165" baseline="-23809" dirty="0">
                <a:latin typeface="Arial"/>
                <a:cs typeface="Arial"/>
              </a:rPr>
              <a:t> </a:t>
            </a:r>
            <a:r>
              <a:rPr sz="500" spc="-60" dirty="0">
                <a:latin typeface="Tahoma"/>
                <a:cs typeface="Tahoma"/>
              </a:rPr>
              <a:t>3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704044" y="1474568"/>
            <a:ext cx="149225" cy="149225"/>
            <a:chOff x="3704044" y="1474568"/>
            <a:chExt cx="149225" cy="149225"/>
          </a:xfrm>
        </p:grpSpPr>
        <p:sp>
          <p:nvSpPr>
            <p:cNvPr id="45" name="object 45"/>
            <p:cNvSpPr/>
            <p:nvPr/>
          </p:nvSpPr>
          <p:spPr>
            <a:xfrm>
              <a:off x="3706584" y="1477108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06584" y="1477108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699598" y="1449504"/>
            <a:ext cx="1517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baseline="-23809" dirty="0">
                <a:latin typeface="Arial"/>
                <a:cs typeface="Arial"/>
              </a:rPr>
              <a:t>r</a:t>
            </a:r>
            <a:r>
              <a:rPr sz="1050" i="1" spc="-165" baseline="-23809" dirty="0">
                <a:latin typeface="Arial"/>
                <a:cs typeface="Arial"/>
              </a:rPr>
              <a:t> </a:t>
            </a:r>
            <a:r>
              <a:rPr sz="500" spc="-60" dirty="0">
                <a:latin typeface="Tahoma"/>
                <a:cs typeface="Tahoma"/>
              </a:rPr>
              <a:t>5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376679" y="1474568"/>
            <a:ext cx="149225" cy="149225"/>
            <a:chOff x="3376679" y="1474568"/>
            <a:chExt cx="149225" cy="149225"/>
          </a:xfrm>
        </p:grpSpPr>
        <p:sp>
          <p:nvSpPr>
            <p:cNvPr id="49" name="object 49"/>
            <p:cNvSpPr/>
            <p:nvPr/>
          </p:nvSpPr>
          <p:spPr>
            <a:xfrm>
              <a:off x="3379219" y="1477108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72000" y="0"/>
                  </a:move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79219" y="1477108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144001" y="72000"/>
                  </a:moveTo>
                  <a:lnTo>
                    <a:pt x="138343" y="43974"/>
                  </a:lnTo>
                  <a:lnTo>
                    <a:pt x="122913" y="21088"/>
                  </a:lnTo>
                  <a:lnTo>
                    <a:pt x="100026" y="5658"/>
                  </a:lnTo>
                  <a:lnTo>
                    <a:pt x="72000" y="0"/>
                  </a:lnTo>
                  <a:lnTo>
                    <a:pt x="43974" y="5658"/>
                  </a:lnTo>
                  <a:lnTo>
                    <a:pt x="21088" y="21088"/>
                  </a:lnTo>
                  <a:lnTo>
                    <a:pt x="5658" y="43974"/>
                  </a:lnTo>
                  <a:lnTo>
                    <a:pt x="0" y="72000"/>
                  </a:lnTo>
                  <a:lnTo>
                    <a:pt x="5658" y="100026"/>
                  </a:lnTo>
                  <a:lnTo>
                    <a:pt x="21088" y="122913"/>
                  </a:lnTo>
                  <a:lnTo>
                    <a:pt x="43974" y="138343"/>
                  </a:lnTo>
                  <a:lnTo>
                    <a:pt x="72000" y="144001"/>
                  </a:lnTo>
                  <a:lnTo>
                    <a:pt x="100026" y="138343"/>
                  </a:lnTo>
                  <a:lnTo>
                    <a:pt x="122913" y="122913"/>
                  </a:lnTo>
                  <a:lnTo>
                    <a:pt x="138343" y="100026"/>
                  </a:lnTo>
                  <a:lnTo>
                    <a:pt x="144001" y="72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417608" y="1467525"/>
            <a:ext cx="577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pic>
        <p:nvPicPr>
          <p:cNvPr id="52" name="object 5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0371" y="948066"/>
            <a:ext cx="149062" cy="149062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3578669" y="950394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54" name="object 5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6239" y="1596080"/>
            <a:ext cx="149062" cy="149062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3161792" y="1571005"/>
            <a:ext cx="1517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baseline="-23809" dirty="0">
                <a:latin typeface="Arial"/>
                <a:cs typeface="Arial"/>
              </a:rPr>
              <a:t>r</a:t>
            </a:r>
            <a:r>
              <a:rPr sz="1050" i="1" spc="-165" baseline="-23809" dirty="0">
                <a:latin typeface="Arial"/>
                <a:cs typeface="Arial"/>
              </a:rPr>
              <a:t> </a:t>
            </a:r>
            <a:r>
              <a:rPr sz="500" spc="-60" dirty="0">
                <a:latin typeface="Tahoma"/>
                <a:cs typeface="Tahoma"/>
              </a:rPr>
              <a:t>4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56" name="object 5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4503" y="1596080"/>
            <a:ext cx="149062" cy="149062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3910050" y="1571005"/>
            <a:ext cx="1517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baseline="-23809" dirty="0">
                <a:latin typeface="Arial"/>
                <a:cs typeface="Arial"/>
              </a:rPr>
              <a:t>r</a:t>
            </a:r>
            <a:r>
              <a:rPr sz="1050" i="1" spc="-165" baseline="-23809" dirty="0">
                <a:latin typeface="Arial"/>
                <a:cs typeface="Arial"/>
              </a:rPr>
              <a:t> </a:t>
            </a:r>
            <a:r>
              <a:rPr sz="500" spc="-60" dirty="0">
                <a:latin typeface="Tahoma"/>
                <a:cs typeface="Tahoma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235701" y="1054912"/>
            <a:ext cx="779780" cy="751205"/>
            <a:chOff x="3235701" y="1054912"/>
            <a:chExt cx="779780" cy="751205"/>
          </a:xfrm>
        </p:grpSpPr>
        <p:sp>
          <p:nvSpPr>
            <p:cNvPr id="59" name="object 59"/>
            <p:cNvSpPr/>
            <p:nvPr/>
          </p:nvSpPr>
          <p:spPr>
            <a:xfrm>
              <a:off x="3679654" y="1302983"/>
              <a:ext cx="99060" cy="139065"/>
            </a:xfrm>
            <a:custGeom>
              <a:avLst/>
              <a:gdLst/>
              <a:ahLst/>
              <a:cxnLst/>
              <a:rect l="l" t="t" r="r" b="b"/>
              <a:pathLst>
                <a:path w="99060" h="139065">
                  <a:moveTo>
                    <a:pt x="0" y="0"/>
                  </a:moveTo>
                  <a:lnTo>
                    <a:pt x="43711" y="31752"/>
                  </a:lnTo>
                  <a:lnTo>
                    <a:pt x="74594" y="67199"/>
                  </a:lnTo>
                  <a:lnTo>
                    <a:pt x="92917" y="103721"/>
                  </a:lnTo>
                  <a:lnTo>
                    <a:pt x="98952" y="138698"/>
                  </a:lnTo>
                </a:path>
              </a:pathLst>
            </a:custGeom>
            <a:ln w="10122">
              <a:solidFill>
                <a:srgbClr val="00B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52301" y="142192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52633" y="29"/>
                  </a:moveTo>
                  <a:lnTo>
                    <a:pt x="26305" y="19752"/>
                  </a:lnTo>
                  <a:lnTo>
                    <a:pt x="0" y="0"/>
                  </a:lnTo>
                  <a:lnTo>
                    <a:pt x="26287" y="52648"/>
                  </a:lnTo>
                  <a:lnTo>
                    <a:pt x="52633" y="29"/>
                  </a:lnTo>
                  <a:close/>
                </a:path>
              </a:pathLst>
            </a:custGeom>
            <a:solidFill>
              <a:srgbClr val="0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544548" y="1586497"/>
              <a:ext cx="169545" cy="31115"/>
            </a:xfrm>
            <a:custGeom>
              <a:avLst/>
              <a:gdLst/>
              <a:ahLst/>
              <a:cxnLst/>
              <a:rect l="l" t="t" r="r" b="b"/>
              <a:pathLst>
                <a:path w="169545" h="31115">
                  <a:moveTo>
                    <a:pt x="169288" y="0"/>
                  </a:moveTo>
                  <a:lnTo>
                    <a:pt x="120023" y="21959"/>
                  </a:lnTo>
                  <a:lnTo>
                    <a:pt x="73927" y="30998"/>
                  </a:lnTo>
                  <a:lnTo>
                    <a:pt x="33188" y="28662"/>
                  </a:lnTo>
                  <a:lnTo>
                    <a:pt x="0" y="16499"/>
                  </a:lnTo>
                </a:path>
              </a:pathLst>
            </a:custGeom>
            <a:ln w="10122">
              <a:solidFill>
                <a:srgbClr val="00B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15968" y="1586497"/>
              <a:ext cx="59055" cy="49530"/>
            </a:xfrm>
            <a:custGeom>
              <a:avLst/>
              <a:gdLst/>
              <a:ahLst/>
              <a:cxnLst/>
              <a:rect l="l" t="t" r="r" b="b"/>
              <a:pathLst>
                <a:path w="59054" h="49530">
                  <a:moveTo>
                    <a:pt x="32527" y="49263"/>
                  </a:moveTo>
                  <a:lnTo>
                    <a:pt x="28579" y="16499"/>
                  </a:lnTo>
                  <a:lnTo>
                    <a:pt x="58926" y="3536"/>
                  </a:lnTo>
                  <a:lnTo>
                    <a:pt x="0" y="0"/>
                  </a:lnTo>
                  <a:lnTo>
                    <a:pt x="32527" y="49263"/>
                  </a:lnTo>
                  <a:close/>
                </a:path>
              </a:pathLst>
            </a:custGeom>
            <a:solidFill>
              <a:srgbClr val="0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51216" y="1319506"/>
              <a:ext cx="70485" cy="155575"/>
            </a:xfrm>
            <a:custGeom>
              <a:avLst/>
              <a:gdLst/>
              <a:ahLst/>
              <a:cxnLst/>
              <a:rect l="l" t="t" r="r" b="b"/>
              <a:pathLst>
                <a:path w="70485" h="155575">
                  <a:moveTo>
                    <a:pt x="0" y="155071"/>
                  </a:moveTo>
                  <a:lnTo>
                    <a:pt x="5577" y="101334"/>
                  </a:lnTo>
                  <a:lnTo>
                    <a:pt x="20769" y="56853"/>
                  </a:lnTo>
                  <a:lnTo>
                    <a:pt x="43165" y="22713"/>
                  </a:lnTo>
                  <a:lnTo>
                    <a:pt x="70354" y="0"/>
                  </a:lnTo>
                </a:path>
              </a:pathLst>
            </a:custGeom>
            <a:ln w="10122">
              <a:solidFill>
                <a:srgbClr val="00B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91204" y="1302983"/>
              <a:ext cx="59055" cy="49530"/>
            </a:xfrm>
            <a:custGeom>
              <a:avLst/>
              <a:gdLst/>
              <a:ahLst/>
              <a:cxnLst/>
              <a:rect l="l" t="t" r="r" b="b"/>
              <a:pathLst>
                <a:path w="59054" h="49530">
                  <a:moveTo>
                    <a:pt x="0" y="3574"/>
                  </a:moveTo>
                  <a:lnTo>
                    <a:pt x="30366" y="16523"/>
                  </a:lnTo>
                  <a:lnTo>
                    <a:pt x="26437" y="49300"/>
                  </a:lnTo>
                  <a:lnTo>
                    <a:pt x="58945" y="0"/>
                  </a:lnTo>
                  <a:lnTo>
                    <a:pt x="0" y="3574"/>
                  </a:lnTo>
                  <a:close/>
                </a:path>
              </a:pathLst>
            </a:custGeom>
            <a:solidFill>
              <a:srgbClr val="0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79654" y="1059973"/>
              <a:ext cx="309880" cy="503555"/>
            </a:xfrm>
            <a:custGeom>
              <a:avLst/>
              <a:gdLst/>
              <a:ahLst/>
              <a:cxnLst/>
              <a:rect l="l" t="t" r="r" b="b"/>
              <a:pathLst>
                <a:path w="309879" h="503555">
                  <a:moveTo>
                    <a:pt x="0" y="0"/>
                  </a:moveTo>
                  <a:lnTo>
                    <a:pt x="46362" y="28822"/>
                  </a:lnTo>
                  <a:lnTo>
                    <a:pt x="88874" y="59467"/>
                  </a:lnTo>
                  <a:lnTo>
                    <a:pt x="127561" y="91886"/>
                  </a:lnTo>
                  <a:lnTo>
                    <a:pt x="162447" y="126032"/>
                  </a:lnTo>
                  <a:lnTo>
                    <a:pt x="193556" y="161858"/>
                  </a:lnTo>
                  <a:lnTo>
                    <a:pt x="220913" y="199316"/>
                  </a:lnTo>
                  <a:lnTo>
                    <a:pt x="244541" y="238358"/>
                  </a:lnTo>
                  <a:lnTo>
                    <a:pt x="264466" y="278936"/>
                  </a:lnTo>
                  <a:lnTo>
                    <a:pt x="280712" y="321004"/>
                  </a:lnTo>
                  <a:lnTo>
                    <a:pt x="293304" y="364513"/>
                  </a:lnTo>
                  <a:lnTo>
                    <a:pt x="302265" y="409416"/>
                  </a:lnTo>
                  <a:lnTo>
                    <a:pt x="307620" y="455665"/>
                  </a:lnTo>
                  <a:lnTo>
                    <a:pt x="309393" y="503213"/>
                  </a:lnTo>
                </a:path>
              </a:pathLst>
            </a:custGeom>
            <a:ln w="10122">
              <a:solidFill>
                <a:srgbClr val="00B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62734" y="154344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52633" y="8"/>
                  </a:moveTo>
                  <a:lnTo>
                    <a:pt x="26313" y="19742"/>
                  </a:lnTo>
                  <a:lnTo>
                    <a:pt x="0" y="0"/>
                  </a:lnTo>
                  <a:lnTo>
                    <a:pt x="26307" y="52638"/>
                  </a:lnTo>
                  <a:lnTo>
                    <a:pt x="52633" y="8"/>
                  </a:lnTo>
                  <a:close/>
                </a:path>
              </a:pathLst>
            </a:custGeom>
            <a:solidFill>
              <a:srgbClr val="0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34093" y="1708003"/>
              <a:ext cx="590550" cy="92710"/>
            </a:xfrm>
            <a:custGeom>
              <a:avLst/>
              <a:gdLst/>
              <a:ahLst/>
              <a:cxnLst/>
              <a:rect l="l" t="t" r="r" b="b"/>
              <a:pathLst>
                <a:path w="590550" h="92710">
                  <a:moveTo>
                    <a:pt x="590197" y="0"/>
                  </a:moveTo>
                  <a:lnTo>
                    <a:pt x="542121" y="25708"/>
                  </a:lnTo>
                  <a:lnTo>
                    <a:pt x="494369" y="47178"/>
                  </a:lnTo>
                  <a:lnTo>
                    <a:pt x="446974" y="64455"/>
                  </a:lnTo>
                  <a:lnTo>
                    <a:pt x="399968" y="77584"/>
                  </a:lnTo>
                  <a:lnTo>
                    <a:pt x="353386" y="86609"/>
                  </a:lnTo>
                  <a:lnTo>
                    <a:pt x="307261" y="91576"/>
                  </a:lnTo>
                  <a:lnTo>
                    <a:pt x="261627" y="92530"/>
                  </a:lnTo>
                  <a:lnTo>
                    <a:pt x="216517" y="89515"/>
                  </a:lnTo>
                  <a:lnTo>
                    <a:pt x="171964" y="82578"/>
                  </a:lnTo>
                  <a:lnTo>
                    <a:pt x="128003" y="71763"/>
                  </a:lnTo>
                  <a:lnTo>
                    <a:pt x="84666" y="57115"/>
                  </a:lnTo>
                  <a:lnTo>
                    <a:pt x="41987" y="38679"/>
                  </a:lnTo>
                  <a:lnTo>
                    <a:pt x="0" y="16500"/>
                  </a:lnTo>
                </a:path>
              </a:pathLst>
            </a:custGeom>
            <a:ln w="10122">
              <a:solidFill>
                <a:srgbClr val="00B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05514" y="1708003"/>
              <a:ext cx="59055" cy="49530"/>
            </a:xfrm>
            <a:custGeom>
              <a:avLst/>
              <a:gdLst/>
              <a:ahLst/>
              <a:cxnLst/>
              <a:rect l="l" t="t" r="r" b="b"/>
              <a:pathLst>
                <a:path w="59054" h="49530">
                  <a:moveTo>
                    <a:pt x="32526" y="49264"/>
                  </a:moveTo>
                  <a:lnTo>
                    <a:pt x="28579" y="16500"/>
                  </a:lnTo>
                  <a:lnTo>
                    <a:pt x="58927" y="3537"/>
                  </a:lnTo>
                  <a:lnTo>
                    <a:pt x="0" y="0"/>
                  </a:lnTo>
                  <a:lnTo>
                    <a:pt x="32526" y="49264"/>
                  </a:lnTo>
                  <a:close/>
                </a:path>
              </a:pathLst>
            </a:custGeom>
            <a:solidFill>
              <a:srgbClr val="0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240762" y="1076481"/>
              <a:ext cx="281305" cy="520065"/>
            </a:xfrm>
            <a:custGeom>
              <a:avLst/>
              <a:gdLst/>
              <a:ahLst/>
              <a:cxnLst/>
              <a:rect l="l" t="t" r="r" b="b"/>
              <a:pathLst>
                <a:path w="281304" h="520065">
                  <a:moveTo>
                    <a:pt x="0" y="519602"/>
                  </a:moveTo>
                  <a:lnTo>
                    <a:pt x="1759" y="465039"/>
                  </a:lnTo>
                  <a:lnTo>
                    <a:pt x="7022" y="412898"/>
                  </a:lnTo>
                  <a:lnTo>
                    <a:pt x="15735" y="363181"/>
                  </a:lnTo>
                  <a:lnTo>
                    <a:pt x="27844" y="315892"/>
                  </a:lnTo>
                  <a:lnTo>
                    <a:pt x="43296" y="271034"/>
                  </a:lnTo>
                  <a:lnTo>
                    <a:pt x="62037" y="228609"/>
                  </a:lnTo>
                  <a:lnTo>
                    <a:pt x="84013" y="188619"/>
                  </a:lnTo>
                  <a:lnTo>
                    <a:pt x="109171" y="151069"/>
                  </a:lnTo>
                  <a:lnTo>
                    <a:pt x="137457" y="115960"/>
                  </a:lnTo>
                  <a:lnTo>
                    <a:pt x="168818" y="83296"/>
                  </a:lnTo>
                  <a:lnTo>
                    <a:pt x="203199" y="53080"/>
                  </a:lnTo>
                  <a:lnTo>
                    <a:pt x="240547" y="25313"/>
                  </a:lnTo>
                  <a:lnTo>
                    <a:pt x="280808" y="0"/>
                  </a:lnTo>
                </a:path>
              </a:pathLst>
            </a:custGeom>
            <a:ln w="10122">
              <a:solidFill>
                <a:srgbClr val="00B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491217" y="1059973"/>
              <a:ext cx="59055" cy="49530"/>
            </a:xfrm>
            <a:custGeom>
              <a:avLst/>
              <a:gdLst/>
              <a:ahLst/>
              <a:cxnLst/>
              <a:rect l="l" t="t" r="r" b="b"/>
              <a:pathLst>
                <a:path w="59054" h="49530">
                  <a:moveTo>
                    <a:pt x="0" y="3549"/>
                  </a:moveTo>
                  <a:lnTo>
                    <a:pt x="30353" y="16508"/>
                  </a:lnTo>
                  <a:lnTo>
                    <a:pt x="26412" y="49276"/>
                  </a:lnTo>
                  <a:lnTo>
                    <a:pt x="58933" y="0"/>
                  </a:lnTo>
                  <a:lnTo>
                    <a:pt x="0" y="3549"/>
                  </a:lnTo>
                  <a:close/>
                </a:path>
              </a:pathLst>
            </a:custGeom>
            <a:solidFill>
              <a:srgbClr val="00B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05514" y="1097120"/>
              <a:ext cx="619125" cy="536575"/>
            </a:xfrm>
            <a:custGeom>
              <a:avLst/>
              <a:gdLst/>
              <a:ahLst/>
              <a:cxnLst/>
              <a:rect l="l" t="t" r="r" b="b"/>
              <a:pathLst>
                <a:path w="619125" h="536575">
                  <a:moveTo>
                    <a:pt x="309388" y="93945"/>
                  </a:moveTo>
                  <a:lnTo>
                    <a:pt x="309388" y="0"/>
                  </a:lnTo>
                </a:path>
                <a:path w="619125" h="536575">
                  <a:moveTo>
                    <a:pt x="537826" y="489372"/>
                  </a:moveTo>
                  <a:lnTo>
                    <a:pt x="618776" y="536108"/>
                  </a:lnTo>
                </a:path>
                <a:path w="619125" h="536575">
                  <a:moveTo>
                    <a:pt x="80949" y="489372"/>
                  </a:moveTo>
                  <a:lnTo>
                    <a:pt x="0" y="536108"/>
                  </a:lnTo>
                </a:path>
              </a:pathLst>
            </a:custGeom>
            <a:ln w="15183">
              <a:solidFill>
                <a:srgbClr val="7F007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454750" y="2497963"/>
            <a:ext cx="293370" cy="253365"/>
            <a:chOff x="454750" y="2497963"/>
            <a:chExt cx="293370" cy="253365"/>
          </a:xfrm>
        </p:grpSpPr>
        <p:sp>
          <p:nvSpPr>
            <p:cNvPr id="73" name="object 73"/>
            <p:cNvSpPr/>
            <p:nvPr/>
          </p:nvSpPr>
          <p:spPr>
            <a:xfrm>
              <a:off x="457290" y="2500503"/>
              <a:ext cx="288290" cy="248285"/>
            </a:xfrm>
            <a:custGeom>
              <a:avLst/>
              <a:gdLst/>
              <a:ahLst/>
              <a:cxnLst/>
              <a:rect l="l" t="t" r="r" b="b"/>
              <a:pathLst>
                <a:path w="288290" h="248285">
                  <a:moveTo>
                    <a:pt x="144002" y="0"/>
                  </a:moveTo>
                  <a:lnTo>
                    <a:pt x="0" y="247684"/>
                  </a:lnTo>
                  <a:lnTo>
                    <a:pt x="288004" y="247684"/>
                  </a:lnTo>
                  <a:lnTo>
                    <a:pt x="144002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7290" y="2500503"/>
              <a:ext cx="288290" cy="248285"/>
            </a:xfrm>
            <a:custGeom>
              <a:avLst/>
              <a:gdLst/>
              <a:ahLst/>
              <a:cxnLst/>
              <a:rect l="l" t="t" r="r" b="b"/>
              <a:pathLst>
                <a:path w="288290" h="248285">
                  <a:moveTo>
                    <a:pt x="0" y="247684"/>
                  </a:moveTo>
                  <a:lnTo>
                    <a:pt x="144002" y="0"/>
                  </a:lnTo>
                  <a:lnTo>
                    <a:pt x="288004" y="247684"/>
                  </a:lnTo>
                  <a:lnTo>
                    <a:pt x="0" y="247684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501751" y="2500472"/>
            <a:ext cx="199390" cy="26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935"/>
              </a:lnSpc>
              <a:spcBef>
                <a:spcPts val="95"/>
              </a:spcBef>
            </a:pPr>
            <a:r>
              <a:rPr sz="900" spc="-50" dirty="0"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  <a:p>
            <a:pPr algn="ctr">
              <a:lnSpc>
                <a:spcPts val="935"/>
              </a:lnSpc>
            </a:pPr>
            <a:r>
              <a:rPr sz="900" dirty="0">
                <a:latin typeface="Tahoma"/>
                <a:cs typeface="Tahoma"/>
              </a:rPr>
              <a:t>3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50" dirty="0">
                <a:latin typeface="Tahoma"/>
                <a:cs typeface="Tahoma"/>
              </a:rPr>
              <a:t>2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81995" y="2209958"/>
            <a:ext cx="718820" cy="829310"/>
            <a:chOff x="281995" y="2209958"/>
            <a:chExt cx="718820" cy="829310"/>
          </a:xfrm>
        </p:grpSpPr>
        <p:sp>
          <p:nvSpPr>
            <p:cNvPr id="77" name="object 77"/>
            <p:cNvSpPr/>
            <p:nvPr/>
          </p:nvSpPr>
          <p:spPr>
            <a:xfrm>
              <a:off x="601292" y="2212498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h="824230">
                  <a:moveTo>
                    <a:pt x="0" y="0"/>
                  </a:moveTo>
                  <a:lnTo>
                    <a:pt x="0" y="823693"/>
                  </a:lnTo>
                </a:path>
              </a:pathLst>
            </a:custGeom>
            <a:ln w="5060">
              <a:solidFill>
                <a:srgbClr val="0000E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84535" y="2441466"/>
              <a:ext cx="713740" cy="412115"/>
            </a:xfrm>
            <a:custGeom>
              <a:avLst/>
              <a:gdLst/>
              <a:ahLst/>
              <a:cxnLst/>
              <a:rect l="l" t="t" r="r" b="b"/>
              <a:pathLst>
                <a:path w="713740" h="412114">
                  <a:moveTo>
                    <a:pt x="713325" y="0"/>
                  </a:moveTo>
                  <a:lnTo>
                    <a:pt x="0" y="411838"/>
                  </a:lnTo>
                </a:path>
              </a:pathLst>
            </a:custGeom>
            <a:ln w="5060">
              <a:solidFill>
                <a:srgbClr val="00B2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78027" y="2245667"/>
            <a:ext cx="546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f</a:t>
            </a:r>
            <a:endParaRPr sz="7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86155" y="2326769"/>
            <a:ext cx="1866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latin typeface="Arial"/>
                <a:cs typeface="Arial"/>
              </a:rPr>
              <a:t>r</a:t>
            </a:r>
            <a:r>
              <a:rPr sz="700" i="1" spc="-110" dirty="0">
                <a:latin typeface="Arial"/>
                <a:cs typeface="Arial"/>
              </a:rPr>
              <a:t> </a:t>
            </a:r>
            <a:r>
              <a:rPr sz="750" spc="-30" baseline="33333" dirty="0">
                <a:latin typeface="Tahoma"/>
                <a:cs typeface="Tahoma"/>
              </a:rPr>
              <a:t>2</a:t>
            </a:r>
            <a:r>
              <a:rPr sz="750" spc="-150" baseline="33333" dirty="0">
                <a:latin typeface="Tahoma"/>
                <a:cs typeface="Tahoma"/>
              </a:rPr>
              <a:t> </a:t>
            </a:r>
            <a:r>
              <a:rPr sz="700" i="1" spc="-50" dirty="0">
                <a:latin typeface="Arial"/>
                <a:cs typeface="Arial"/>
              </a:rPr>
              <a:t>f</a:t>
            </a:r>
            <a:endParaRPr sz="700">
              <a:latin typeface="Arial"/>
              <a:cs typeface="Arial"/>
            </a:endParaRPr>
          </a:p>
        </p:txBody>
      </p:sp>
      <p:pic>
        <p:nvPicPr>
          <p:cNvPr id="81" name="object 8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697" y="2688056"/>
            <a:ext cx="70314" cy="135522"/>
          </a:xfrm>
          <a:prstGeom prst="rect">
            <a:avLst/>
          </a:prstGeom>
        </p:spPr>
      </p:pic>
      <p:sp>
        <p:nvSpPr>
          <p:cNvPr id="82" name="object 82"/>
          <p:cNvSpPr txBox="1"/>
          <p:nvPr/>
        </p:nvSpPr>
        <p:spPr>
          <a:xfrm>
            <a:off x="913307" y="2695399"/>
            <a:ext cx="577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180757" y="2355650"/>
            <a:ext cx="827405" cy="5467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1350" i="1" spc="-75" baseline="6172" dirty="0">
                <a:latin typeface="Calibri"/>
                <a:cs typeface="Calibri"/>
              </a:rPr>
              <a:t>φ</a:t>
            </a:r>
            <a:r>
              <a:rPr sz="1350" i="1" spc="-157" baseline="6172" dirty="0">
                <a:latin typeface="Calibri"/>
                <a:cs typeface="Calibri"/>
              </a:rPr>
              <a:t> </a:t>
            </a:r>
            <a:r>
              <a:rPr sz="1350" baseline="6172" dirty="0">
                <a:latin typeface="Tahoma"/>
                <a:cs typeface="Tahoma"/>
              </a:rPr>
              <a:t>:</a:t>
            </a:r>
            <a:r>
              <a:rPr sz="1350" spc="-60" baseline="6172" dirty="0">
                <a:latin typeface="Tahoma"/>
                <a:cs typeface="Tahoma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S</a:t>
            </a:r>
            <a:r>
              <a:rPr sz="600" dirty="0">
                <a:latin typeface="Tahoma"/>
                <a:cs typeface="Tahoma"/>
              </a:rPr>
              <a:t>3</a:t>
            </a:r>
            <a:r>
              <a:rPr sz="600" spc="70" dirty="0">
                <a:latin typeface="Tahoma"/>
                <a:cs typeface="Tahoma"/>
              </a:rPr>
              <a:t> </a:t>
            </a:r>
            <a:r>
              <a:rPr sz="1350" spc="165" baseline="6172" dirty="0">
                <a:latin typeface="Cambria"/>
                <a:cs typeface="Cambria"/>
              </a:rPr>
              <a:t>−→</a:t>
            </a:r>
            <a:r>
              <a:rPr sz="1350" spc="22" baseline="6172" dirty="0">
                <a:latin typeface="Cambria"/>
                <a:cs typeface="Cambria"/>
              </a:rPr>
              <a:t> </a:t>
            </a:r>
            <a:r>
              <a:rPr sz="1350" i="1" spc="-37" baseline="6172" dirty="0">
                <a:latin typeface="Arial"/>
                <a:cs typeface="Arial"/>
              </a:rPr>
              <a:t>D</a:t>
            </a:r>
            <a:r>
              <a:rPr sz="600" spc="-25" dirty="0"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sz="900" i="1" spc="-50" dirty="0">
                <a:latin typeface="Calibri"/>
                <a:cs typeface="Calibri"/>
              </a:rPr>
              <a:t>φ</a:t>
            </a:r>
            <a:r>
              <a:rPr sz="900" i="1" spc="-105" dirty="0">
                <a:latin typeface="Calibri"/>
                <a:cs typeface="Calibri"/>
              </a:rPr>
              <a:t> </a:t>
            </a:r>
            <a:r>
              <a:rPr sz="900" dirty="0">
                <a:latin typeface="Tahoma"/>
                <a:cs typeface="Tahoma"/>
              </a:rPr>
              <a:t>: </a:t>
            </a:r>
            <a:r>
              <a:rPr sz="900" spc="-10" dirty="0">
                <a:latin typeface="Tahoma"/>
                <a:cs typeface="Tahoma"/>
              </a:rPr>
              <a:t>(12)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110" dirty="0">
                <a:latin typeface="Cambria"/>
                <a:cs typeface="Cambria"/>
              </a:rPr>
              <a:t>−→</a:t>
            </a:r>
            <a:r>
              <a:rPr sz="900" spc="45" dirty="0">
                <a:latin typeface="Cambria"/>
                <a:cs typeface="Cambria"/>
              </a:rPr>
              <a:t> </a:t>
            </a:r>
            <a:r>
              <a:rPr sz="900" i="1" dirty="0">
                <a:latin typeface="Arial"/>
                <a:cs typeface="Arial"/>
              </a:rPr>
              <a:t>r</a:t>
            </a:r>
            <a:r>
              <a:rPr sz="900" i="1" spc="-155" dirty="0">
                <a:latin typeface="Arial"/>
                <a:cs typeface="Arial"/>
              </a:rPr>
              <a:t> </a:t>
            </a:r>
            <a:r>
              <a:rPr sz="900" spc="-37" baseline="37037" dirty="0">
                <a:latin typeface="Tahoma"/>
                <a:cs typeface="Tahoma"/>
              </a:rPr>
              <a:t>2</a:t>
            </a:r>
            <a:r>
              <a:rPr sz="900" i="1" spc="-25" dirty="0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900" i="1" spc="-50" dirty="0">
                <a:latin typeface="Calibri"/>
                <a:cs typeface="Calibri"/>
              </a:rPr>
              <a:t>φ</a:t>
            </a:r>
            <a:r>
              <a:rPr sz="900" i="1" spc="-105" dirty="0">
                <a:latin typeface="Calibri"/>
                <a:cs typeface="Calibri"/>
              </a:rPr>
              <a:t> </a:t>
            </a:r>
            <a:r>
              <a:rPr sz="900" dirty="0">
                <a:latin typeface="Tahoma"/>
                <a:cs typeface="Tahoma"/>
              </a:rPr>
              <a:t>: </a:t>
            </a:r>
            <a:r>
              <a:rPr sz="900" spc="-10" dirty="0">
                <a:latin typeface="Tahoma"/>
                <a:cs typeface="Tahoma"/>
              </a:rPr>
              <a:t>(23)</a:t>
            </a:r>
            <a:r>
              <a:rPr sz="900" spc="-45" dirty="0">
                <a:latin typeface="Tahoma"/>
                <a:cs typeface="Tahoma"/>
              </a:rPr>
              <a:t> </a:t>
            </a:r>
            <a:r>
              <a:rPr sz="900" spc="110" dirty="0">
                <a:latin typeface="Cambria"/>
                <a:cs typeface="Cambria"/>
              </a:rPr>
              <a:t>−→</a:t>
            </a:r>
            <a:r>
              <a:rPr sz="900" spc="40" dirty="0">
                <a:latin typeface="Cambria"/>
                <a:cs typeface="Cambria"/>
              </a:rPr>
              <a:t> </a:t>
            </a:r>
            <a:r>
              <a:rPr sz="900" i="1" spc="-50" dirty="0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533776" y="2214640"/>
            <a:ext cx="167640" cy="167640"/>
            <a:chOff x="2533776" y="2214640"/>
            <a:chExt cx="167640" cy="167640"/>
          </a:xfrm>
        </p:grpSpPr>
        <p:sp>
          <p:nvSpPr>
            <p:cNvPr id="85" name="object 85"/>
            <p:cNvSpPr/>
            <p:nvPr/>
          </p:nvSpPr>
          <p:spPr>
            <a:xfrm>
              <a:off x="2536316" y="2217180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60">
                  <a:moveTo>
                    <a:pt x="81000" y="0"/>
                  </a:moveTo>
                  <a:lnTo>
                    <a:pt x="49471" y="6365"/>
                  </a:lnTo>
                  <a:lnTo>
                    <a:pt x="23724" y="23724"/>
                  </a:lnTo>
                  <a:lnTo>
                    <a:pt x="6365" y="49471"/>
                  </a:lnTo>
                  <a:lnTo>
                    <a:pt x="0" y="81000"/>
                  </a:lnTo>
                  <a:lnTo>
                    <a:pt x="6365" y="112530"/>
                  </a:lnTo>
                  <a:lnTo>
                    <a:pt x="23724" y="138277"/>
                  </a:lnTo>
                  <a:lnTo>
                    <a:pt x="49471" y="155636"/>
                  </a:lnTo>
                  <a:lnTo>
                    <a:pt x="81000" y="162001"/>
                  </a:lnTo>
                  <a:lnTo>
                    <a:pt x="112529" y="155636"/>
                  </a:lnTo>
                  <a:lnTo>
                    <a:pt x="138276" y="138277"/>
                  </a:lnTo>
                  <a:lnTo>
                    <a:pt x="155635" y="112530"/>
                  </a:lnTo>
                  <a:lnTo>
                    <a:pt x="162001" y="81000"/>
                  </a:lnTo>
                  <a:lnTo>
                    <a:pt x="155635" y="49471"/>
                  </a:lnTo>
                  <a:lnTo>
                    <a:pt x="138276" y="23724"/>
                  </a:lnTo>
                  <a:lnTo>
                    <a:pt x="112529" y="6365"/>
                  </a:lnTo>
                  <a:lnTo>
                    <a:pt x="81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536316" y="2217180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60">
                  <a:moveTo>
                    <a:pt x="162001" y="81000"/>
                  </a:moveTo>
                  <a:lnTo>
                    <a:pt x="155635" y="49471"/>
                  </a:lnTo>
                  <a:lnTo>
                    <a:pt x="138276" y="23724"/>
                  </a:lnTo>
                  <a:lnTo>
                    <a:pt x="112529" y="6365"/>
                  </a:lnTo>
                  <a:lnTo>
                    <a:pt x="81000" y="0"/>
                  </a:lnTo>
                  <a:lnTo>
                    <a:pt x="49471" y="6365"/>
                  </a:lnTo>
                  <a:lnTo>
                    <a:pt x="23724" y="23724"/>
                  </a:lnTo>
                  <a:lnTo>
                    <a:pt x="6365" y="49471"/>
                  </a:lnTo>
                  <a:lnTo>
                    <a:pt x="0" y="81000"/>
                  </a:lnTo>
                  <a:lnTo>
                    <a:pt x="6365" y="112530"/>
                  </a:lnTo>
                  <a:lnTo>
                    <a:pt x="23724" y="138277"/>
                  </a:lnTo>
                  <a:lnTo>
                    <a:pt x="49471" y="155636"/>
                  </a:lnTo>
                  <a:lnTo>
                    <a:pt x="81000" y="162001"/>
                  </a:lnTo>
                  <a:lnTo>
                    <a:pt x="112529" y="155636"/>
                  </a:lnTo>
                  <a:lnTo>
                    <a:pt x="138276" y="138277"/>
                  </a:lnTo>
                  <a:lnTo>
                    <a:pt x="155635" y="112530"/>
                  </a:lnTo>
                  <a:lnTo>
                    <a:pt x="162001" y="81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587472" y="2236288"/>
            <a:ext cx="558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50" dirty="0">
                <a:latin typeface="Arial"/>
                <a:cs typeface="Arial"/>
              </a:rPr>
              <a:t>e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845550" y="2394643"/>
            <a:ext cx="167640" cy="167640"/>
            <a:chOff x="2845550" y="2394643"/>
            <a:chExt cx="167640" cy="167640"/>
          </a:xfrm>
        </p:grpSpPr>
        <p:sp>
          <p:nvSpPr>
            <p:cNvPr id="89" name="object 89"/>
            <p:cNvSpPr/>
            <p:nvPr/>
          </p:nvSpPr>
          <p:spPr>
            <a:xfrm>
              <a:off x="2848090" y="2397183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60">
                  <a:moveTo>
                    <a:pt x="81000" y="0"/>
                  </a:moveTo>
                  <a:lnTo>
                    <a:pt x="49471" y="6365"/>
                  </a:lnTo>
                  <a:lnTo>
                    <a:pt x="23724" y="23724"/>
                  </a:lnTo>
                  <a:lnTo>
                    <a:pt x="6365" y="49471"/>
                  </a:lnTo>
                  <a:lnTo>
                    <a:pt x="0" y="81000"/>
                  </a:lnTo>
                  <a:lnTo>
                    <a:pt x="6365" y="112530"/>
                  </a:lnTo>
                  <a:lnTo>
                    <a:pt x="23724" y="138277"/>
                  </a:lnTo>
                  <a:lnTo>
                    <a:pt x="49471" y="155636"/>
                  </a:lnTo>
                  <a:lnTo>
                    <a:pt x="81000" y="162001"/>
                  </a:lnTo>
                  <a:lnTo>
                    <a:pt x="112530" y="155636"/>
                  </a:lnTo>
                  <a:lnTo>
                    <a:pt x="138277" y="138277"/>
                  </a:lnTo>
                  <a:lnTo>
                    <a:pt x="155636" y="112530"/>
                  </a:lnTo>
                  <a:lnTo>
                    <a:pt x="162001" y="81000"/>
                  </a:lnTo>
                  <a:lnTo>
                    <a:pt x="155636" y="49471"/>
                  </a:lnTo>
                  <a:lnTo>
                    <a:pt x="138277" y="23724"/>
                  </a:lnTo>
                  <a:lnTo>
                    <a:pt x="112530" y="6365"/>
                  </a:lnTo>
                  <a:lnTo>
                    <a:pt x="81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48090" y="2397183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60">
                  <a:moveTo>
                    <a:pt x="162001" y="81000"/>
                  </a:moveTo>
                  <a:lnTo>
                    <a:pt x="155636" y="49471"/>
                  </a:lnTo>
                  <a:lnTo>
                    <a:pt x="138277" y="23724"/>
                  </a:lnTo>
                  <a:lnTo>
                    <a:pt x="112530" y="6365"/>
                  </a:lnTo>
                  <a:lnTo>
                    <a:pt x="81000" y="0"/>
                  </a:lnTo>
                  <a:lnTo>
                    <a:pt x="49471" y="6365"/>
                  </a:lnTo>
                  <a:lnTo>
                    <a:pt x="23724" y="23724"/>
                  </a:lnTo>
                  <a:lnTo>
                    <a:pt x="6365" y="49471"/>
                  </a:lnTo>
                  <a:lnTo>
                    <a:pt x="0" y="81000"/>
                  </a:lnTo>
                  <a:lnTo>
                    <a:pt x="6365" y="112530"/>
                  </a:lnTo>
                  <a:lnTo>
                    <a:pt x="23724" y="138277"/>
                  </a:lnTo>
                  <a:lnTo>
                    <a:pt x="49471" y="155636"/>
                  </a:lnTo>
                  <a:lnTo>
                    <a:pt x="81000" y="162001"/>
                  </a:lnTo>
                  <a:lnTo>
                    <a:pt x="112530" y="155636"/>
                  </a:lnTo>
                  <a:lnTo>
                    <a:pt x="138277" y="138277"/>
                  </a:lnTo>
                  <a:lnTo>
                    <a:pt x="155636" y="112530"/>
                  </a:lnTo>
                  <a:lnTo>
                    <a:pt x="162001" y="81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2856636" y="2418038"/>
            <a:ext cx="1454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20" dirty="0">
                <a:latin typeface="Tahoma"/>
                <a:cs typeface="Tahoma"/>
              </a:rPr>
              <a:t>(12)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843860" y="2752957"/>
            <a:ext cx="170815" cy="170815"/>
            <a:chOff x="2843860" y="2752957"/>
            <a:chExt cx="170815" cy="170815"/>
          </a:xfrm>
        </p:grpSpPr>
        <p:sp>
          <p:nvSpPr>
            <p:cNvPr id="93" name="object 93"/>
            <p:cNvSpPr/>
            <p:nvPr/>
          </p:nvSpPr>
          <p:spPr>
            <a:xfrm>
              <a:off x="2846400" y="2755497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82690" y="0"/>
                  </a:moveTo>
                  <a:lnTo>
                    <a:pt x="50503" y="6498"/>
                  </a:lnTo>
                  <a:lnTo>
                    <a:pt x="24219" y="24219"/>
                  </a:lnTo>
                  <a:lnTo>
                    <a:pt x="6498" y="50503"/>
                  </a:lnTo>
                  <a:lnTo>
                    <a:pt x="0" y="82690"/>
                  </a:lnTo>
                  <a:lnTo>
                    <a:pt x="6498" y="114877"/>
                  </a:lnTo>
                  <a:lnTo>
                    <a:pt x="24219" y="141161"/>
                  </a:lnTo>
                  <a:lnTo>
                    <a:pt x="50503" y="158883"/>
                  </a:lnTo>
                  <a:lnTo>
                    <a:pt x="82690" y="165381"/>
                  </a:lnTo>
                  <a:lnTo>
                    <a:pt x="114877" y="158883"/>
                  </a:lnTo>
                  <a:lnTo>
                    <a:pt x="141161" y="141161"/>
                  </a:lnTo>
                  <a:lnTo>
                    <a:pt x="158882" y="114877"/>
                  </a:lnTo>
                  <a:lnTo>
                    <a:pt x="165381" y="82690"/>
                  </a:lnTo>
                  <a:lnTo>
                    <a:pt x="158882" y="50503"/>
                  </a:lnTo>
                  <a:lnTo>
                    <a:pt x="141161" y="24219"/>
                  </a:lnTo>
                  <a:lnTo>
                    <a:pt x="114877" y="6498"/>
                  </a:lnTo>
                  <a:lnTo>
                    <a:pt x="8269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846400" y="2755497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165381" y="82690"/>
                  </a:moveTo>
                  <a:lnTo>
                    <a:pt x="158882" y="50503"/>
                  </a:lnTo>
                  <a:lnTo>
                    <a:pt x="141161" y="24219"/>
                  </a:lnTo>
                  <a:lnTo>
                    <a:pt x="114877" y="6498"/>
                  </a:lnTo>
                  <a:lnTo>
                    <a:pt x="82690" y="0"/>
                  </a:lnTo>
                  <a:lnTo>
                    <a:pt x="50503" y="6498"/>
                  </a:lnTo>
                  <a:lnTo>
                    <a:pt x="24219" y="24219"/>
                  </a:lnTo>
                  <a:lnTo>
                    <a:pt x="6498" y="50503"/>
                  </a:lnTo>
                  <a:lnTo>
                    <a:pt x="0" y="82690"/>
                  </a:lnTo>
                  <a:lnTo>
                    <a:pt x="6498" y="114877"/>
                  </a:lnTo>
                  <a:lnTo>
                    <a:pt x="24219" y="141161"/>
                  </a:lnTo>
                  <a:lnTo>
                    <a:pt x="50503" y="158883"/>
                  </a:lnTo>
                  <a:lnTo>
                    <a:pt x="82690" y="165381"/>
                  </a:lnTo>
                  <a:lnTo>
                    <a:pt x="114877" y="158883"/>
                  </a:lnTo>
                  <a:lnTo>
                    <a:pt x="141161" y="141161"/>
                  </a:lnTo>
                  <a:lnTo>
                    <a:pt x="158882" y="114877"/>
                  </a:lnTo>
                  <a:lnTo>
                    <a:pt x="165381" y="8269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2839834" y="2778045"/>
            <a:ext cx="1790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Tahoma"/>
                <a:cs typeface="Tahoma"/>
              </a:rPr>
              <a:t>(132)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533776" y="2934649"/>
            <a:ext cx="167640" cy="167640"/>
            <a:chOff x="2533776" y="2934649"/>
            <a:chExt cx="167640" cy="167640"/>
          </a:xfrm>
        </p:grpSpPr>
        <p:sp>
          <p:nvSpPr>
            <p:cNvPr id="97" name="object 97"/>
            <p:cNvSpPr/>
            <p:nvPr/>
          </p:nvSpPr>
          <p:spPr>
            <a:xfrm>
              <a:off x="2536316" y="2937189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60">
                  <a:moveTo>
                    <a:pt x="81000" y="0"/>
                  </a:moveTo>
                  <a:lnTo>
                    <a:pt x="49471" y="6365"/>
                  </a:lnTo>
                  <a:lnTo>
                    <a:pt x="23724" y="23724"/>
                  </a:lnTo>
                  <a:lnTo>
                    <a:pt x="6365" y="49471"/>
                  </a:lnTo>
                  <a:lnTo>
                    <a:pt x="0" y="81000"/>
                  </a:lnTo>
                  <a:lnTo>
                    <a:pt x="6365" y="112530"/>
                  </a:lnTo>
                  <a:lnTo>
                    <a:pt x="23724" y="138277"/>
                  </a:lnTo>
                  <a:lnTo>
                    <a:pt x="49471" y="155636"/>
                  </a:lnTo>
                  <a:lnTo>
                    <a:pt x="81000" y="162001"/>
                  </a:lnTo>
                  <a:lnTo>
                    <a:pt x="112529" y="155636"/>
                  </a:lnTo>
                  <a:lnTo>
                    <a:pt x="138276" y="138277"/>
                  </a:lnTo>
                  <a:lnTo>
                    <a:pt x="155635" y="112530"/>
                  </a:lnTo>
                  <a:lnTo>
                    <a:pt x="162001" y="81000"/>
                  </a:lnTo>
                  <a:lnTo>
                    <a:pt x="155635" y="49471"/>
                  </a:lnTo>
                  <a:lnTo>
                    <a:pt x="138276" y="23724"/>
                  </a:lnTo>
                  <a:lnTo>
                    <a:pt x="112529" y="6365"/>
                  </a:lnTo>
                  <a:lnTo>
                    <a:pt x="81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536316" y="2937189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60">
                  <a:moveTo>
                    <a:pt x="162001" y="81000"/>
                  </a:moveTo>
                  <a:lnTo>
                    <a:pt x="155635" y="49471"/>
                  </a:lnTo>
                  <a:lnTo>
                    <a:pt x="138276" y="23724"/>
                  </a:lnTo>
                  <a:lnTo>
                    <a:pt x="112529" y="6365"/>
                  </a:lnTo>
                  <a:lnTo>
                    <a:pt x="81000" y="0"/>
                  </a:lnTo>
                  <a:lnTo>
                    <a:pt x="49471" y="6365"/>
                  </a:lnTo>
                  <a:lnTo>
                    <a:pt x="23724" y="23724"/>
                  </a:lnTo>
                  <a:lnTo>
                    <a:pt x="6365" y="49471"/>
                  </a:lnTo>
                  <a:lnTo>
                    <a:pt x="0" y="81000"/>
                  </a:lnTo>
                  <a:lnTo>
                    <a:pt x="6365" y="112530"/>
                  </a:lnTo>
                  <a:lnTo>
                    <a:pt x="23724" y="138277"/>
                  </a:lnTo>
                  <a:lnTo>
                    <a:pt x="49471" y="155636"/>
                  </a:lnTo>
                  <a:lnTo>
                    <a:pt x="81000" y="162001"/>
                  </a:lnTo>
                  <a:lnTo>
                    <a:pt x="112529" y="155636"/>
                  </a:lnTo>
                  <a:lnTo>
                    <a:pt x="138276" y="138277"/>
                  </a:lnTo>
                  <a:lnTo>
                    <a:pt x="155635" y="112530"/>
                  </a:lnTo>
                  <a:lnTo>
                    <a:pt x="162001" y="81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2544864" y="2958042"/>
            <a:ext cx="1454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20" dirty="0">
                <a:latin typeface="Tahoma"/>
                <a:cs typeface="Tahoma"/>
              </a:rPr>
              <a:t>(13)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2220313" y="2752957"/>
            <a:ext cx="170815" cy="170815"/>
            <a:chOff x="2220313" y="2752957"/>
            <a:chExt cx="170815" cy="170815"/>
          </a:xfrm>
        </p:grpSpPr>
        <p:sp>
          <p:nvSpPr>
            <p:cNvPr id="101" name="object 101"/>
            <p:cNvSpPr/>
            <p:nvPr/>
          </p:nvSpPr>
          <p:spPr>
            <a:xfrm>
              <a:off x="2222853" y="2755497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82690" y="0"/>
                  </a:moveTo>
                  <a:lnTo>
                    <a:pt x="50503" y="6498"/>
                  </a:lnTo>
                  <a:lnTo>
                    <a:pt x="24219" y="24219"/>
                  </a:lnTo>
                  <a:lnTo>
                    <a:pt x="6498" y="50503"/>
                  </a:lnTo>
                  <a:lnTo>
                    <a:pt x="0" y="82690"/>
                  </a:lnTo>
                  <a:lnTo>
                    <a:pt x="6498" y="114877"/>
                  </a:lnTo>
                  <a:lnTo>
                    <a:pt x="24219" y="141161"/>
                  </a:lnTo>
                  <a:lnTo>
                    <a:pt x="50503" y="158883"/>
                  </a:lnTo>
                  <a:lnTo>
                    <a:pt x="82690" y="165381"/>
                  </a:lnTo>
                  <a:lnTo>
                    <a:pt x="114877" y="158883"/>
                  </a:lnTo>
                  <a:lnTo>
                    <a:pt x="141161" y="141161"/>
                  </a:lnTo>
                  <a:lnTo>
                    <a:pt x="158882" y="114877"/>
                  </a:lnTo>
                  <a:lnTo>
                    <a:pt x="165381" y="82690"/>
                  </a:lnTo>
                  <a:lnTo>
                    <a:pt x="158882" y="50503"/>
                  </a:lnTo>
                  <a:lnTo>
                    <a:pt x="141161" y="24219"/>
                  </a:lnTo>
                  <a:lnTo>
                    <a:pt x="114877" y="6498"/>
                  </a:lnTo>
                  <a:lnTo>
                    <a:pt x="8269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222853" y="2755497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165381" y="82690"/>
                  </a:moveTo>
                  <a:lnTo>
                    <a:pt x="158882" y="50503"/>
                  </a:lnTo>
                  <a:lnTo>
                    <a:pt x="141161" y="24219"/>
                  </a:lnTo>
                  <a:lnTo>
                    <a:pt x="114877" y="6498"/>
                  </a:lnTo>
                  <a:lnTo>
                    <a:pt x="82690" y="0"/>
                  </a:lnTo>
                  <a:lnTo>
                    <a:pt x="50503" y="6498"/>
                  </a:lnTo>
                  <a:lnTo>
                    <a:pt x="24219" y="24219"/>
                  </a:lnTo>
                  <a:lnTo>
                    <a:pt x="6498" y="50503"/>
                  </a:lnTo>
                  <a:lnTo>
                    <a:pt x="0" y="82690"/>
                  </a:lnTo>
                  <a:lnTo>
                    <a:pt x="6498" y="114877"/>
                  </a:lnTo>
                  <a:lnTo>
                    <a:pt x="24219" y="141161"/>
                  </a:lnTo>
                  <a:lnTo>
                    <a:pt x="50503" y="158883"/>
                  </a:lnTo>
                  <a:lnTo>
                    <a:pt x="82690" y="165381"/>
                  </a:lnTo>
                  <a:lnTo>
                    <a:pt x="114877" y="158883"/>
                  </a:lnTo>
                  <a:lnTo>
                    <a:pt x="141161" y="141161"/>
                  </a:lnTo>
                  <a:lnTo>
                    <a:pt x="158882" y="114877"/>
                  </a:lnTo>
                  <a:lnTo>
                    <a:pt x="165381" y="8269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2216289" y="2778045"/>
            <a:ext cx="1790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Tahoma"/>
                <a:cs typeface="Tahoma"/>
              </a:rPr>
              <a:t>(132)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2222003" y="2394643"/>
            <a:ext cx="167640" cy="167640"/>
            <a:chOff x="2222003" y="2394643"/>
            <a:chExt cx="167640" cy="167640"/>
          </a:xfrm>
        </p:grpSpPr>
        <p:sp>
          <p:nvSpPr>
            <p:cNvPr id="105" name="object 105"/>
            <p:cNvSpPr/>
            <p:nvPr/>
          </p:nvSpPr>
          <p:spPr>
            <a:xfrm>
              <a:off x="2224543" y="2397183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60">
                  <a:moveTo>
                    <a:pt x="81000" y="0"/>
                  </a:moveTo>
                  <a:lnTo>
                    <a:pt x="49471" y="6365"/>
                  </a:lnTo>
                  <a:lnTo>
                    <a:pt x="23724" y="23724"/>
                  </a:lnTo>
                  <a:lnTo>
                    <a:pt x="6365" y="49471"/>
                  </a:lnTo>
                  <a:lnTo>
                    <a:pt x="0" y="81000"/>
                  </a:lnTo>
                  <a:lnTo>
                    <a:pt x="6365" y="112530"/>
                  </a:lnTo>
                  <a:lnTo>
                    <a:pt x="23724" y="138277"/>
                  </a:lnTo>
                  <a:lnTo>
                    <a:pt x="49471" y="155636"/>
                  </a:lnTo>
                  <a:lnTo>
                    <a:pt x="81000" y="162001"/>
                  </a:lnTo>
                  <a:lnTo>
                    <a:pt x="112530" y="155636"/>
                  </a:lnTo>
                  <a:lnTo>
                    <a:pt x="138277" y="138277"/>
                  </a:lnTo>
                  <a:lnTo>
                    <a:pt x="155636" y="112530"/>
                  </a:lnTo>
                  <a:lnTo>
                    <a:pt x="162001" y="81000"/>
                  </a:lnTo>
                  <a:lnTo>
                    <a:pt x="155636" y="49471"/>
                  </a:lnTo>
                  <a:lnTo>
                    <a:pt x="138277" y="23724"/>
                  </a:lnTo>
                  <a:lnTo>
                    <a:pt x="112530" y="6365"/>
                  </a:lnTo>
                  <a:lnTo>
                    <a:pt x="810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224543" y="2397183"/>
              <a:ext cx="162560" cy="162560"/>
            </a:xfrm>
            <a:custGeom>
              <a:avLst/>
              <a:gdLst/>
              <a:ahLst/>
              <a:cxnLst/>
              <a:rect l="l" t="t" r="r" b="b"/>
              <a:pathLst>
                <a:path w="162560" h="162560">
                  <a:moveTo>
                    <a:pt x="162001" y="81000"/>
                  </a:moveTo>
                  <a:lnTo>
                    <a:pt x="155636" y="49471"/>
                  </a:lnTo>
                  <a:lnTo>
                    <a:pt x="138277" y="23724"/>
                  </a:lnTo>
                  <a:lnTo>
                    <a:pt x="112530" y="6365"/>
                  </a:lnTo>
                  <a:lnTo>
                    <a:pt x="81000" y="0"/>
                  </a:lnTo>
                  <a:lnTo>
                    <a:pt x="49471" y="6365"/>
                  </a:lnTo>
                  <a:lnTo>
                    <a:pt x="23724" y="23724"/>
                  </a:lnTo>
                  <a:lnTo>
                    <a:pt x="6365" y="49471"/>
                  </a:lnTo>
                  <a:lnTo>
                    <a:pt x="0" y="81000"/>
                  </a:lnTo>
                  <a:lnTo>
                    <a:pt x="6365" y="112530"/>
                  </a:lnTo>
                  <a:lnTo>
                    <a:pt x="23724" y="138277"/>
                  </a:lnTo>
                  <a:lnTo>
                    <a:pt x="49471" y="155636"/>
                  </a:lnTo>
                  <a:lnTo>
                    <a:pt x="81000" y="162001"/>
                  </a:lnTo>
                  <a:lnTo>
                    <a:pt x="112530" y="155636"/>
                  </a:lnTo>
                  <a:lnTo>
                    <a:pt x="138277" y="138277"/>
                  </a:lnTo>
                  <a:lnTo>
                    <a:pt x="155636" y="112530"/>
                  </a:lnTo>
                  <a:lnTo>
                    <a:pt x="162001" y="81000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2233091" y="2418038"/>
            <a:ext cx="1454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20" dirty="0">
                <a:latin typeface="Tahoma"/>
                <a:cs typeface="Tahoma"/>
              </a:rPr>
              <a:t>(23)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2297952" y="2332485"/>
            <a:ext cx="638810" cy="651510"/>
            <a:chOff x="2297952" y="2332485"/>
            <a:chExt cx="638810" cy="651510"/>
          </a:xfrm>
        </p:grpSpPr>
        <p:sp>
          <p:nvSpPr>
            <p:cNvPr id="109" name="object 109"/>
            <p:cNvSpPr/>
            <p:nvPr/>
          </p:nvSpPr>
          <p:spPr>
            <a:xfrm>
              <a:off x="2689887" y="2340077"/>
              <a:ext cx="167005" cy="96520"/>
            </a:xfrm>
            <a:custGeom>
              <a:avLst/>
              <a:gdLst/>
              <a:ahLst/>
              <a:cxnLst/>
              <a:rect l="l" t="t" r="r" b="b"/>
              <a:pathLst>
                <a:path w="167005" h="96519">
                  <a:moveTo>
                    <a:pt x="0" y="0"/>
                  </a:moveTo>
                  <a:lnTo>
                    <a:pt x="166634" y="96207"/>
                  </a:lnTo>
                </a:path>
              </a:pathLst>
            </a:custGeom>
            <a:ln w="15183">
              <a:solidFill>
                <a:srgbClr val="F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929091" y="2561715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h="191769">
                  <a:moveTo>
                    <a:pt x="0" y="0"/>
                  </a:moveTo>
                  <a:lnTo>
                    <a:pt x="0" y="191251"/>
                  </a:lnTo>
                </a:path>
              </a:pathLst>
            </a:custGeom>
            <a:ln w="15183">
              <a:solidFill>
                <a:srgbClr val="0000E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689887" y="2880931"/>
              <a:ext cx="165735" cy="95885"/>
            </a:xfrm>
            <a:custGeom>
              <a:avLst/>
              <a:gdLst/>
              <a:ahLst/>
              <a:cxnLst/>
              <a:rect l="l" t="t" r="r" b="b"/>
              <a:pathLst>
                <a:path w="165735" h="95885">
                  <a:moveTo>
                    <a:pt x="165166" y="0"/>
                  </a:moveTo>
                  <a:lnTo>
                    <a:pt x="0" y="95359"/>
                  </a:lnTo>
                </a:path>
              </a:pathLst>
            </a:custGeom>
            <a:ln w="15183">
              <a:solidFill>
                <a:srgbClr val="F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379581" y="2880935"/>
              <a:ext cx="165735" cy="95885"/>
            </a:xfrm>
            <a:custGeom>
              <a:avLst/>
              <a:gdLst/>
              <a:ahLst/>
              <a:cxnLst/>
              <a:rect l="l" t="t" r="r" b="b"/>
              <a:pathLst>
                <a:path w="165735" h="95885">
                  <a:moveTo>
                    <a:pt x="165166" y="95358"/>
                  </a:moveTo>
                  <a:lnTo>
                    <a:pt x="0" y="0"/>
                  </a:lnTo>
                </a:path>
              </a:pathLst>
            </a:custGeom>
            <a:ln w="15183">
              <a:solidFill>
                <a:srgbClr val="0000E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305543" y="2561715"/>
              <a:ext cx="0" cy="191770"/>
            </a:xfrm>
            <a:custGeom>
              <a:avLst/>
              <a:gdLst/>
              <a:ahLst/>
              <a:cxnLst/>
              <a:rect l="l" t="t" r="r" b="b"/>
              <a:pathLst>
                <a:path h="191769">
                  <a:moveTo>
                    <a:pt x="0" y="191251"/>
                  </a:moveTo>
                  <a:lnTo>
                    <a:pt x="0" y="0"/>
                  </a:lnTo>
                </a:path>
              </a:pathLst>
            </a:custGeom>
            <a:ln w="15183">
              <a:solidFill>
                <a:srgbClr val="F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378113" y="2340081"/>
              <a:ext cx="167005" cy="96520"/>
            </a:xfrm>
            <a:custGeom>
              <a:avLst/>
              <a:gdLst/>
              <a:ahLst/>
              <a:cxnLst/>
              <a:rect l="l" t="t" r="r" b="b"/>
              <a:pathLst>
                <a:path w="167005" h="96519">
                  <a:moveTo>
                    <a:pt x="0" y="96207"/>
                  </a:moveTo>
                  <a:lnTo>
                    <a:pt x="166634" y="0"/>
                  </a:lnTo>
                </a:path>
              </a:pathLst>
            </a:custGeom>
            <a:ln w="15183">
              <a:solidFill>
                <a:srgbClr val="0000E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5" name="object 1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2801" y="2394650"/>
            <a:ext cx="149062" cy="149062"/>
          </a:xfrm>
          <a:prstGeom prst="rect">
            <a:avLst/>
          </a:prstGeom>
        </p:spPr>
      </p:pic>
      <p:sp>
        <p:nvSpPr>
          <p:cNvPr id="116" name="object 116"/>
          <p:cNvSpPr txBox="1"/>
          <p:nvPr/>
        </p:nvSpPr>
        <p:spPr>
          <a:xfrm>
            <a:off x="3840429" y="2398677"/>
            <a:ext cx="546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f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17" name="object 1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66484" y="2678157"/>
            <a:ext cx="149062" cy="149062"/>
          </a:xfrm>
          <a:prstGeom prst="rect">
            <a:avLst/>
          </a:prstGeom>
        </p:spPr>
      </p:pic>
      <p:sp>
        <p:nvSpPr>
          <p:cNvPr id="118" name="object 118"/>
          <p:cNvSpPr txBox="1"/>
          <p:nvPr/>
        </p:nvSpPr>
        <p:spPr>
          <a:xfrm>
            <a:off x="3988041" y="2682179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25" dirty="0">
                <a:latin typeface="Arial"/>
                <a:cs typeface="Arial"/>
              </a:rPr>
              <a:t>rf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19" name="object 1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35076" y="2674115"/>
            <a:ext cx="157146" cy="157146"/>
          </a:xfrm>
          <a:prstGeom prst="rect">
            <a:avLst/>
          </a:prstGeom>
        </p:spPr>
      </p:pic>
      <p:sp>
        <p:nvSpPr>
          <p:cNvPr id="120" name="object 120"/>
          <p:cNvSpPr txBox="1"/>
          <p:nvPr/>
        </p:nvSpPr>
        <p:spPr>
          <a:xfrm>
            <a:off x="3610483" y="2691272"/>
            <a:ext cx="1866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latin typeface="Arial"/>
                <a:cs typeface="Arial"/>
              </a:rPr>
              <a:t>r</a:t>
            </a:r>
            <a:r>
              <a:rPr sz="700" i="1" spc="-110" dirty="0">
                <a:latin typeface="Arial"/>
                <a:cs typeface="Arial"/>
              </a:rPr>
              <a:t> </a:t>
            </a:r>
            <a:r>
              <a:rPr sz="750" spc="-30" baseline="33333" dirty="0">
                <a:latin typeface="Tahoma"/>
                <a:cs typeface="Tahoma"/>
              </a:rPr>
              <a:t>2</a:t>
            </a:r>
            <a:r>
              <a:rPr sz="750" spc="-150" baseline="33333" dirty="0">
                <a:latin typeface="Tahoma"/>
                <a:cs typeface="Tahoma"/>
              </a:rPr>
              <a:t> </a:t>
            </a:r>
            <a:r>
              <a:rPr sz="700" i="1" spc="-50" dirty="0">
                <a:latin typeface="Arial"/>
                <a:cs typeface="Arial"/>
              </a:rPr>
              <a:t>f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21" name="object 1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2801" y="2151645"/>
            <a:ext cx="149062" cy="149062"/>
          </a:xfrm>
          <a:prstGeom prst="rect">
            <a:avLst/>
          </a:prstGeom>
        </p:spPr>
      </p:pic>
      <p:sp>
        <p:nvSpPr>
          <p:cNvPr id="122" name="object 122"/>
          <p:cNvSpPr txBox="1"/>
          <p:nvPr/>
        </p:nvSpPr>
        <p:spPr>
          <a:xfrm>
            <a:off x="152501" y="1686981"/>
            <a:ext cx="4274185" cy="589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47015" algn="ctr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Tahoma"/>
                <a:cs typeface="Tahoma"/>
              </a:rPr>
              <a:t>3</a:t>
            </a:r>
            <a:endParaRPr sz="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7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1350" spc="-15" baseline="6172" dirty="0">
                <a:latin typeface="Tahoma"/>
                <a:cs typeface="Tahoma"/>
              </a:rPr>
              <a:t>Here</a:t>
            </a:r>
            <a:r>
              <a:rPr sz="1350" spc="-6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is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another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non-</a:t>
            </a:r>
            <a:r>
              <a:rPr sz="1350" spc="-30" baseline="6172" dirty="0">
                <a:latin typeface="Tahoma"/>
                <a:cs typeface="Tahoma"/>
              </a:rPr>
              <a:t>obvious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isomorphism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between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S</a:t>
            </a:r>
            <a:r>
              <a:rPr sz="600" dirty="0">
                <a:latin typeface="Tahoma"/>
                <a:cs typeface="Tahoma"/>
              </a:rPr>
              <a:t>3</a:t>
            </a:r>
            <a:r>
              <a:rPr sz="600" spc="85" dirty="0">
                <a:latin typeface="Tahoma"/>
                <a:cs typeface="Tahoma"/>
              </a:rPr>
              <a:t> </a:t>
            </a:r>
            <a:r>
              <a:rPr sz="1350" spc="97" baseline="6172" dirty="0">
                <a:latin typeface="Tahoma"/>
                <a:cs typeface="Tahoma"/>
              </a:rPr>
              <a:t>=</a:t>
            </a:r>
            <a:r>
              <a:rPr sz="1350" spc="-75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Cambria"/>
                <a:cs typeface="Cambria"/>
              </a:rPr>
              <a:t>⟨</a:t>
            </a:r>
            <a:r>
              <a:rPr sz="1350" baseline="6172" dirty="0">
                <a:latin typeface="Tahoma"/>
                <a:cs typeface="Tahoma"/>
              </a:rPr>
              <a:t>(12)</a:t>
            </a:r>
            <a:r>
              <a:rPr sz="1350" i="1" baseline="6172" dirty="0">
                <a:latin typeface="Calibri"/>
                <a:cs typeface="Calibri"/>
              </a:rPr>
              <a:t>,</a:t>
            </a:r>
            <a:r>
              <a:rPr sz="1350" i="1" spc="-75" baseline="6172" dirty="0">
                <a:latin typeface="Calibri"/>
                <a:cs typeface="Calibri"/>
              </a:rPr>
              <a:t> </a:t>
            </a:r>
            <a:r>
              <a:rPr sz="1350" baseline="6172" dirty="0">
                <a:latin typeface="Tahoma"/>
                <a:cs typeface="Tahoma"/>
              </a:rPr>
              <a:t>(23)</a:t>
            </a:r>
            <a:r>
              <a:rPr sz="1350" baseline="6172" dirty="0">
                <a:latin typeface="Cambria"/>
                <a:cs typeface="Cambria"/>
              </a:rPr>
              <a:t>⟩</a:t>
            </a:r>
            <a:r>
              <a:rPr sz="1350" spc="120" baseline="6172" dirty="0">
                <a:latin typeface="Cambria"/>
                <a:cs typeface="Cambria"/>
              </a:rPr>
              <a:t> </a:t>
            </a:r>
            <a:r>
              <a:rPr sz="1350" baseline="6172" dirty="0">
                <a:latin typeface="Tahoma"/>
                <a:cs typeface="Tahoma"/>
              </a:rPr>
              <a:t>and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D</a:t>
            </a:r>
            <a:r>
              <a:rPr sz="600" dirty="0">
                <a:latin typeface="Tahoma"/>
                <a:cs typeface="Tahoma"/>
              </a:rPr>
              <a:t>3</a:t>
            </a:r>
            <a:r>
              <a:rPr sz="600" spc="85" dirty="0">
                <a:latin typeface="Tahoma"/>
                <a:cs typeface="Tahoma"/>
              </a:rPr>
              <a:t> </a:t>
            </a:r>
            <a:r>
              <a:rPr sz="1350" spc="97" baseline="6172" dirty="0">
                <a:latin typeface="Tahoma"/>
                <a:cs typeface="Tahoma"/>
              </a:rPr>
              <a:t>=</a:t>
            </a:r>
            <a:r>
              <a:rPr sz="1350" spc="-75" baseline="6172" dirty="0">
                <a:latin typeface="Tahoma"/>
                <a:cs typeface="Tahoma"/>
              </a:rPr>
              <a:t> </a:t>
            </a:r>
            <a:r>
              <a:rPr sz="1350" spc="82" baseline="6172" dirty="0">
                <a:latin typeface="Cambria"/>
                <a:cs typeface="Cambria"/>
              </a:rPr>
              <a:t>⟨</a:t>
            </a:r>
            <a:r>
              <a:rPr sz="1350" i="1" spc="82" baseline="6172" dirty="0">
                <a:latin typeface="Arial"/>
                <a:cs typeface="Arial"/>
              </a:rPr>
              <a:t>r</a:t>
            </a:r>
            <a:r>
              <a:rPr sz="1350" i="1" spc="82" baseline="6172" dirty="0">
                <a:latin typeface="Calibri"/>
                <a:cs typeface="Calibri"/>
              </a:rPr>
              <a:t>,</a:t>
            </a:r>
            <a:r>
              <a:rPr sz="1350" i="1" spc="-75" baseline="6172" dirty="0">
                <a:latin typeface="Calibri"/>
                <a:cs typeface="Calibri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1350" i="1" spc="-89" baseline="6172" dirty="0">
                <a:latin typeface="Arial"/>
                <a:cs typeface="Arial"/>
              </a:rPr>
              <a:t> </a:t>
            </a:r>
            <a:r>
              <a:rPr sz="1350" spc="-37" baseline="6172" dirty="0">
                <a:latin typeface="Cambria"/>
                <a:cs typeface="Cambria"/>
              </a:rPr>
              <a:t>⟩</a:t>
            </a:r>
            <a:r>
              <a:rPr sz="1350" spc="-37" baseline="6172" dirty="0">
                <a:latin typeface="Tahoma"/>
                <a:cs typeface="Tahoma"/>
              </a:rPr>
              <a:t>.</a:t>
            </a:r>
            <a:endParaRPr sz="1350" baseline="6172">
              <a:latin typeface="Tahoma"/>
              <a:cs typeface="Tahoma"/>
            </a:endParaRPr>
          </a:p>
          <a:p>
            <a:pPr marR="523240" algn="r">
              <a:lnSpc>
                <a:spcPct val="100000"/>
              </a:lnSpc>
              <a:spcBef>
                <a:spcPts val="630"/>
              </a:spcBef>
            </a:pPr>
            <a:r>
              <a:rPr sz="700" i="1" spc="-50" dirty="0">
                <a:latin typeface="Arial"/>
                <a:cs typeface="Arial"/>
              </a:rPr>
              <a:t>e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23" name="object 1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28669" y="2799659"/>
            <a:ext cx="149062" cy="149062"/>
          </a:xfrm>
          <a:prstGeom prst="rect">
            <a:avLst/>
          </a:prstGeom>
        </p:spPr>
      </p:pic>
      <p:sp>
        <p:nvSpPr>
          <p:cNvPr id="124" name="object 124"/>
          <p:cNvSpPr txBox="1"/>
          <p:nvPr/>
        </p:nvSpPr>
        <p:spPr>
          <a:xfrm>
            <a:off x="3424211" y="2774584"/>
            <a:ext cx="1517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baseline="-23809" dirty="0">
                <a:latin typeface="Arial"/>
                <a:cs typeface="Arial"/>
              </a:rPr>
              <a:t>r</a:t>
            </a:r>
            <a:r>
              <a:rPr sz="1050" i="1" spc="-165" baseline="-23809" dirty="0">
                <a:latin typeface="Arial"/>
                <a:cs typeface="Arial"/>
              </a:rPr>
              <a:t> </a:t>
            </a:r>
            <a:r>
              <a:rPr sz="500" spc="-60" dirty="0">
                <a:latin typeface="Tahoma"/>
                <a:cs typeface="Tahoma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25" name="object 1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76934" y="2799659"/>
            <a:ext cx="149062" cy="149062"/>
          </a:xfrm>
          <a:prstGeom prst="rect">
            <a:avLst/>
          </a:prstGeom>
        </p:spPr>
      </p:pic>
      <p:sp>
        <p:nvSpPr>
          <p:cNvPr id="126" name="object 126"/>
          <p:cNvSpPr txBox="1"/>
          <p:nvPr/>
        </p:nvSpPr>
        <p:spPr>
          <a:xfrm>
            <a:off x="4217835" y="2792605"/>
            <a:ext cx="577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3495600" y="2255961"/>
            <a:ext cx="788670" cy="756920"/>
            <a:chOff x="3495600" y="2255961"/>
            <a:chExt cx="788670" cy="756920"/>
          </a:xfrm>
        </p:grpSpPr>
        <p:sp>
          <p:nvSpPr>
            <p:cNvPr id="128" name="object 128"/>
            <p:cNvSpPr/>
            <p:nvPr/>
          </p:nvSpPr>
          <p:spPr>
            <a:xfrm>
              <a:off x="3942085" y="2263552"/>
              <a:ext cx="309880" cy="495934"/>
            </a:xfrm>
            <a:custGeom>
              <a:avLst/>
              <a:gdLst/>
              <a:ahLst/>
              <a:cxnLst/>
              <a:rect l="l" t="t" r="r" b="b"/>
              <a:pathLst>
                <a:path w="309879" h="495935">
                  <a:moveTo>
                    <a:pt x="0" y="0"/>
                  </a:moveTo>
                  <a:lnTo>
                    <a:pt x="46362" y="28819"/>
                  </a:lnTo>
                  <a:lnTo>
                    <a:pt x="88874" y="59439"/>
                  </a:lnTo>
                  <a:lnTo>
                    <a:pt x="127561" y="91793"/>
                  </a:lnTo>
                  <a:lnTo>
                    <a:pt x="162447" y="125811"/>
                  </a:lnTo>
                  <a:lnTo>
                    <a:pt x="193556" y="161426"/>
                  </a:lnTo>
                  <a:lnTo>
                    <a:pt x="220913" y="198569"/>
                  </a:lnTo>
                  <a:lnTo>
                    <a:pt x="244541" y="237172"/>
                  </a:lnTo>
                  <a:lnTo>
                    <a:pt x="264467" y="277167"/>
                  </a:lnTo>
                  <a:lnTo>
                    <a:pt x="280713" y="318485"/>
                  </a:lnTo>
                  <a:lnTo>
                    <a:pt x="293304" y="361057"/>
                  </a:lnTo>
                  <a:lnTo>
                    <a:pt x="302266" y="404816"/>
                  </a:lnTo>
                  <a:lnTo>
                    <a:pt x="307621" y="449694"/>
                  </a:lnTo>
                  <a:lnTo>
                    <a:pt x="309395" y="495621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219093" y="2734875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5">
                  <a:moveTo>
                    <a:pt x="64781" y="11"/>
                  </a:moveTo>
                  <a:lnTo>
                    <a:pt x="32386" y="24298"/>
                  </a:lnTo>
                  <a:lnTo>
                    <a:pt x="0" y="0"/>
                  </a:lnTo>
                  <a:lnTo>
                    <a:pt x="32379" y="64787"/>
                  </a:lnTo>
                  <a:lnTo>
                    <a:pt x="64781" y="11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603119" y="2911582"/>
              <a:ext cx="584200" cy="93345"/>
            </a:xfrm>
            <a:custGeom>
              <a:avLst/>
              <a:gdLst/>
              <a:ahLst/>
              <a:cxnLst/>
              <a:rect l="l" t="t" r="r" b="b"/>
              <a:pathLst>
                <a:path w="584200" h="93344">
                  <a:moveTo>
                    <a:pt x="583601" y="0"/>
                  </a:moveTo>
                  <a:lnTo>
                    <a:pt x="535529" y="25710"/>
                  </a:lnTo>
                  <a:lnTo>
                    <a:pt x="487797" y="47192"/>
                  </a:lnTo>
                  <a:lnTo>
                    <a:pt x="440459" y="64502"/>
                  </a:lnTo>
                  <a:lnTo>
                    <a:pt x="393564" y="77694"/>
                  </a:lnTo>
                  <a:lnTo>
                    <a:pt x="347166" y="86825"/>
                  </a:lnTo>
                  <a:lnTo>
                    <a:pt x="301314" y="91950"/>
                  </a:lnTo>
                  <a:lnTo>
                    <a:pt x="256061" y="93124"/>
                  </a:lnTo>
                  <a:lnTo>
                    <a:pt x="211458" y="90403"/>
                  </a:lnTo>
                  <a:lnTo>
                    <a:pt x="167557" y="83842"/>
                  </a:lnTo>
                  <a:lnTo>
                    <a:pt x="124409" y="73496"/>
                  </a:lnTo>
                  <a:lnTo>
                    <a:pt x="82066" y="59422"/>
                  </a:lnTo>
                  <a:lnTo>
                    <a:pt x="40579" y="41674"/>
                  </a:lnTo>
                  <a:lnTo>
                    <a:pt x="0" y="20308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567944" y="2911582"/>
              <a:ext cx="73025" cy="60960"/>
            </a:xfrm>
            <a:custGeom>
              <a:avLst/>
              <a:gdLst/>
              <a:ahLst/>
              <a:cxnLst/>
              <a:rect l="l" t="t" r="r" b="b"/>
              <a:pathLst>
                <a:path w="73025" h="60960">
                  <a:moveTo>
                    <a:pt x="40033" y="60634"/>
                  </a:moveTo>
                  <a:lnTo>
                    <a:pt x="35175" y="20308"/>
                  </a:lnTo>
                  <a:lnTo>
                    <a:pt x="72527" y="4353"/>
                  </a:lnTo>
                  <a:lnTo>
                    <a:pt x="0" y="0"/>
                  </a:lnTo>
                  <a:lnTo>
                    <a:pt x="40033" y="60634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503192" y="2283870"/>
              <a:ext cx="274320" cy="516255"/>
            </a:xfrm>
            <a:custGeom>
              <a:avLst/>
              <a:gdLst/>
              <a:ahLst/>
              <a:cxnLst/>
              <a:rect l="l" t="t" r="r" b="b"/>
              <a:pathLst>
                <a:path w="274320" h="516255">
                  <a:moveTo>
                    <a:pt x="0" y="515791"/>
                  </a:moveTo>
                  <a:lnTo>
                    <a:pt x="1756" y="461230"/>
                  </a:lnTo>
                  <a:lnTo>
                    <a:pt x="6998" y="409101"/>
                  </a:lnTo>
                  <a:lnTo>
                    <a:pt x="15654" y="359418"/>
                  </a:lnTo>
                  <a:lnTo>
                    <a:pt x="27652" y="312193"/>
                  </a:lnTo>
                  <a:lnTo>
                    <a:pt x="42921" y="267441"/>
                  </a:lnTo>
                  <a:lnTo>
                    <a:pt x="61389" y="225173"/>
                  </a:lnTo>
                  <a:lnTo>
                    <a:pt x="82984" y="185404"/>
                  </a:lnTo>
                  <a:lnTo>
                    <a:pt x="107634" y="148147"/>
                  </a:lnTo>
                  <a:lnTo>
                    <a:pt x="135269" y="113415"/>
                  </a:lnTo>
                  <a:lnTo>
                    <a:pt x="165816" y="81220"/>
                  </a:lnTo>
                  <a:lnTo>
                    <a:pt x="199203" y="51578"/>
                  </a:lnTo>
                  <a:lnTo>
                    <a:pt x="235359" y="24500"/>
                  </a:lnTo>
                  <a:lnTo>
                    <a:pt x="274213" y="0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740045" y="2263552"/>
              <a:ext cx="73025" cy="60960"/>
            </a:xfrm>
            <a:custGeom>
              <a:avLst/>
              <a:gdLst/>
              <a:ahLst/>
              <a:cxnLst/>
              <a:rect l="l" t="t" r="r" b="b"/>
              <a:pathLst>
                <a:path w="73025" h="60960">
                  <a:moveTo>
                    <a:pt x="0" y="4368"/>
                  </a:moveTo>
                  <a:lnTo>
                    <a:pt x="37359" y="20317"/>
                  </a:lnTo>
                  <a:lnTo>
                    <a:pt x="32508" y="60648"/>
                  </a:lnTo>
                  <a:lnTo>
                    <a:pt x="72534" y="0"/>
                  </a:lnTo>
                  <a:lnTo>
                    <a:pt x="0" y="4368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81887" y="2498971"/>
              <a:ext cx="138284" cy="175144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4318" y="2784512"/>
              <a:ext cx="201948" cy="66451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42085" y="2506562"/>
              <a:ext cx="106525" cy="179186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3567944" y="2300699"/>
              <a:ext cx="619125" cy="536575"/>
            </a:xfrm>
            <a:custGeom>
              <a:avLst/>
              <a:gdLst/>
              <a:ahLst/>
              <a:cxnLst/>
              <a:rect l="l" t="t" r="r" b="b"/>
              <a:pathLst>
                <a:path w="619125" h="536575">
                  <a:moveTo>
                    <a:pt x="309388" y="0"/>
                  </a:moveTo>
                  <a:lnTo>
                    <a:pt x="309388" y="93945"/>
                  </a:lnTo>
                </a:path>
                <a:path w="619125" h="536575">
                  <a:moveTo>
                    <a:pt x="618776" y="536111"/>
                  </a:moveTo>
                  <a:lnTo>
                    <a:pt x="537827" y="489373"/>
                  </a:lnTo>
                </a:path>
                <a:path w="619125" h="536575">
                  <a:moveTo>
                    <a:pt x="0" y="536109"/>
                  </a:moveTo>
                  <a:lnTo>
                    <a:pt x="77438" y="491401"/>
                  </a:lnTo>
                </a:path>
              </a:pathLst>
            </a:custGeom>
            <a:ln w="15183">
              <a:solidFill>
                <a:srgbClr val="0000E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8" name="Picture 1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178718"/>
            <a:ext cx="4610100" cy="1791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139" y="150323"/>
            <a:ext cx="434154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b="1" spc="-45" dirty="0"/>
              <a:t>How</a:t>
            </a:r>
            <a:r>
              <a:rPr b="1" spc="15" dirty="0"/>
              <a:t> </a:t>
            </a:r>
            <a:r>
              <a:rPr b="1" spc="-15" dirty="0"/>
              <a:t>to</a:t>
            </a:r>
            <a:r>
              <a:rPr b="1" spc="10" dirty="0"/>
              <a:t> </a:t>
            </a:r>
            <a:r>
              <a:rPr b="1" spc="-75" dirty="0"/>
              <a:t>show</a:t>
            </a:r>
            <a:r>
              <a:rPr b="1" spc="20" dirty="0"/>
              <a:t> </a:t>
            </a:r>
            <a:r>
              <a:rPr b="1" spc="-60" dirty="0"/>
              <a:t>two</a:t>
            </a:r>
            <a:r>
              <a:rPr b="1" spc="10" dirty="0"/>
              <a:t> </a:t>
            </a:r>
            <a:r>
              <a:rPr b="1" spc="-55" dirty="0"/>
              <a:t>groups</a:t>
            </a:r>
            <a:r>
              <a:rPr b="1" spc="15" dirty="0"/>
              <a:t> </a:t>
            </a:r>
            <a:r>
              <a:rPr b="1" spc="-70" dirty="0"/>
              <a:t>are</a:t>
            </a:r>
            <a:r>
              <a:rPr b="1" spc="20" dirty="0"/>
              <a:t> </a:t>
            </a:r>
            <a:r>
              <a:rPr b="1" spc="-40" dirty="0"/>
              <a:t>isomorphic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200" y="852537"/>
            <a:ext cx="4328795" cy="1072515"/>
            <a:chOff x="165200" y="852537"/>
            <a:chExt cx="4328795" cy="1072515"/>
          </a:xfrm>
        </p:grpSpPr>
        <p:sp>
          <p:nvSpPr>
            <p:cNvPr id="4" name="object 4"/>
            <p:cNvSpPr/>
            <p:nvPr/>
          </p:nvSpPr>
          <p:spPr>
            <a:xfrm>
              <a:off x="165200" y="852537"/>
              <a:ext cx="4277995" cy="175895"/>
            </a:xfrm>
            <a:custGeom>
              <a:avLst/>
              <a:gdLst/>
              <a:ahLst/>
              <a:cxnLst/>
              <a:rect l="l" t="t" r="r" b="b"/>
              <a:pathLst>
                <a:path w="4277995" h="175894">
                  <a:moveTo>
                    <a:pt x="422685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4"/>
                  </a:lnTo>
                  <a:lnTo>
                    <a:pt x="4277656" y="175874"/>
                  </a:lnTo>
                  <a:lnTo>
                    <a:pt x="4277656" y="50800"/>
                  </a:lnTo>
                  <a:lnTo>
                    <a:pt x="4273647" y="31075"/>
                  </a:lnTo>
                  <a:lnTo>
                    <a:pt x="4262733" y="14922"/>
                  </a:lnTo>
                  <a:lnTo>
                    <a:pt x="4246580" y="4008"/>
                  </a:lnTo>
                  <a:lnTo>
                    <a:pt x="422685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201" y="1015758"/>
              <a:ext cx="427765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01" y="1822945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802" y="1810245"/>
              <a:ext cx="422680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2857" y="896785"/>
              <a:ext cx="50745" cy="9261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5200" y="1060034"/>
              <a:ext cx="4277995" cy="814069"/>
            </a:xfrm>
            <a:custGeom>
              <a:avLst/>
              <a:gdLst/>
              <a:ahLst/>
              <a:cxnLst/>
              <a:rect l="l" t="t" r="r" b="b"/>
              <a:pathLst>
                <a:path w="4277995" h="814069">
                  <a:moveTo>
                    <a:pt x="4277656" y="0"/>
                  </a:moveTo>
                  <a:lnTo>
                    <a:pt x="0" y="0"/>
                  </a:lnTo>
                  <a:lnTo>
                    <a:pt x="0" y="762911"/>
                  </a:lnTo>
                  <a:lnTo>
                    <a:pt x="4008" y="782635"/>
                  </a:lnTo>
                  <a:lnTo>
                    <a:pt x="14922" y="798788"/>
                  </a:lnTo>
                  <a:lnTo>
                    <a:pt x="31075" y="809703"/>
                  </a:lnTo>
                  <a:lnTo>
                    <a:pt x="50800" y="813711"/>
                  </a:lnTo>
                  <a:lnTo>
                    <a:pt x="4226855" y="813711"/>
                  </a:lnTo>
                  <a:lnTo>
                    <a:pt x="4246580" y="809703"/>
                  </a:lnTo>
                  <a:lnTo>
                    <a:pt x="4262733" y="798788"/>
                  </a:lnTo>
                  <a:lnTo>
                    <a:pt x="4273647" y="782635"/>
                  </a:lnTo>
                  <a:lnTo>
                    <a:pt x="4277656" y="762911"/>
                  </a:lnTo>
                  <a:lnTo>
                    <a:pt x="427765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42857" y="934865"/>
              <a:ext cx="0" cy="907415"/>
            </a:xfrm>
            <a:custGeom>
              <a:avLst/>
              <a:gdLst/>
              <a:ahLst/>
              <a:cxnLst/>
              <a:rect l="l" t="t" r="r" b="b"/>
              <a:pathLst>
                <a:path h="907414">
                  <a:moveTo>
                    <a:pt x="0" y="9071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2857" y="9221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2857" y="9094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2857" y="89676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40944" y="252108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0944" y="26975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944" y="287409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0944" y="305060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001" y="356471"/>
            <a:ext cx="4347845" cy="2787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z="1350" baseline="3086" dirty="0">
                <a:latin typeface="Tahoma"/>
                <a:cs typeface="Tahoma"/>
              </a:rPr>
              <a:t>The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spc="-30" baseline="3086" dirty="0">
                <a:latin typeface="Tahoma"/>
                <a:cs typeface="Tahoma"/>
              </a:rPr>
              <a:t>sta</a:t>
            </a:r>
            <a:r>
              <a:rPr sz="1350" spc="-52" baseline="3086" dirty="0">
                <a:latin typeface="Tahoma"/>
                <a:cs typeface="Tahoma"/>
              </a:rPr>
              <a:t>n</a:t>
            </a:r>
            <a:r>
              <a:rPr sz="1350" spc="-44" baseline="3086" dirty="0">
                <a:latin typeface="Tahoma"/>
                <a:cs typeface="Tahoma"/>
              </a:rPr>
              <a:t>d</a:t>
            </a:r>
            <a:r>
              <a:rPr sz="1350" spc="-82" baseline="3086" dirty="0">
                <a:latin typeface="Tahoma"/>
                <a:cs typeface="Tahoma"/>
              </a:rPr>
              <a:t>a</a:t>
            </a:r>
            <a:r>
              <a:rPr sz="1350" spc="-30" baseline="3086" dirty="0">
                <a:latin typeface="Tahoma"/>
                <a:cs typeface="Tahoma"/>
              </a:rPr>
              <a:t>rd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spc="-97" baseline="3086" dirty="0">
                <a:latin typeface="Tahoma"/>
                <a:cs typeface="Tahoma"/>
              </a:rPr>
              <a:t>wa</a:t>
            </a:r>
            <a:r>
              <a:rPr sz="1350" spc="-37" baseline="3086" dirty="0">
                <a:latin typeface="Tahoma"/>
                <a:cs typeface="Tahoma"/>
              </a:rPr>
              <a:t>y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baseline="3086" dirty="0">
                <a:latin typeface="Tahoma"/>
                <a:cs typeface="Tahoma"/>
              </a:rPr>
              <a:t>to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spc="-52" baseline="3086" dirty="0">
                <a:latin typeface="Tahoma"/>
                <a:cs typeface="Tahoma"/>
              </a:rPr>
              <a:t>sh</a:t>
            </a:r>
            <a:r>
              <a:rPr sz="1350" spc="-97" baseline="3086" dirty="0">
                <a:latin typeface="Tahoma"/>
                <a:cs typeface="Tahoma"/>
              </a:rPr>
              <a:t>o</a:t>
            </a:r>
            <a:r>
              <a:rPr sz="1350" spc="-60" baseline="3086" dirty="0">
                <a:latin typeface="Tahoma"/>
                <a:cs typeface="Tahoma"/>
              </a:rPr>
              <a:t>w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i="1" spc="-135" baseline="3086" dirty="0">
                <a:latin typeface="Arial"/>
                <a:cs typeface="Arial"/>
              </a:rPr>
              <a:t>G</a:t>
            </a:r>
            <a:r>
              <a:rPr sz="1350" i="1" spc="165" baseline="3086" dirty="0">
                <a:latin typeface="Arial"/>
                <a:cs typeface="Arial"/>
              </a:rPr>
              <a:t> </a:t>
            </a:r>
            <a:r>
              <a:rPr sz="900" spc="-660" dirty="0">
                <a:latin typeface="Tahoma"/>
                <a:cs typeface="Tahoma"/>
              </a:rPr>
              <a:t>=</a:t>
            </a:r>
            <a:r>
              <a:rPr sz="1350" spc="112" baseline="18518" dirty="0">
                <a:latin typeface="Cambria"/>
                <a:cs typeface="Cambria"/>
              </a:rPr>
              <a:t>∼</a:t>
            </a:r>
            <a:r>
              <a:rPr sz="1350" spc="82" baseline="18518" dirty="0">
                <a:latin typeface="Cambria"/>
                <a:cs typeface="Cambria"/>
              </a:rPr>
              <a:t> </a:t>
            </a:r>
            <a:r>
              <a:rPr sz="1350" i="1" baseline="3086" dirty="0">
                <a:latin typeface="Arial"/>
                <a:cs typeface="Arial"/>
              </a:rPr>
              <a:t>H </a:t>
            </a:r>
            <a:r>
              <a:rPr sz="1350" i="1" spc="-179" baseline="3086" dirty="0">
                <a:latin typeface="Arial"/>
                <a:cs typeface="Arial"/>
              </a:rPr>
              <a:t> </a:t>
            </a:r>
            <a:r>
              <a:rPr sz="1350" spc="-30" baseline="3086" dirty="0">
                <a:latin typeface="Tahoma"/>
                <a:cs typeface="Tahoma"/>
              </a:rPr>
              <a:t>is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spc="44" baseline="3086" dirty="0">
                <a:latin typeface="Tahoma"/>
                <a:cs typeface="Tahoma"/>
              </a:rPr>
              <a:t>t</a:t>
            </a:r>
            <a:r>
              <a:rPr sz="1350" spc="-44" baseline="3086" dirty="0">
                <a:latin typeface="Tahoma"/>
                <a:cs typeface="Tahoma"/>
              </a:rPr>
              <a:t>o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spc="-15" baseline="3086" dirty="0">
                <a:solidFill>
                  <a:srgbClr val="FF0000"/>
                </a:solidFill>
                <a:latin typeface="Tahoma"/>
                <a:cs typeface="Tahoma"/>
              </a:rPr>
              <a:t>construct</a:t>
            </a:r>
            <a:r>
              <a:rPr sz="1350" spc="37" baseline="308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44" baseline="3086" dirty="0">
                <a:solidFill>
                  <a:srgbClr val="FF0000"/>
                </a:solidFill>
                <a:latin typeface="Tahoma"/>
                <a:cs typeface="Tahoma"/>
              </a:rPr>
              <a:t>an</a:t>
            </a:r>
            <a:r>
              <a:rPr sz="1350" spc="37" baseline="308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spc="-37" baseline="3086" dirty="0">
                <a:solidFill>
                  <a:srgbClr val="FF0000"/>
                </a:solidFill>
                <a:latin typeface="Tahoma"/>
                <a:cs typeface="Tahoma"/>
              </a:rPr>
              <a:t>isom</a:t>
            </a:r>
            <a:r>
              <a:rPr sz="1350" spc="-75" baseline="3086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350" spc="-30" baseline="3086" dirty="0">
                <a:solidFill>
                  <a:srgbClr val="FF0000"/>
                </a:solidFill>
                <a:latin typeface="Tahoma"/>
                <a:cs typeface="Tahoma"/>
              </a:rPr>
              <a:t>rp</a:t>
            </a:r>
            <a:r>
              <a:rPr sz="1350" spc="-44" baseline="3086" dirty="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sz="1350" spc="-30" baseline="3086" dirty="0">
                <a:solidFill>
                  <a:srgbClr val="FF0000"/>
                </a:solidFill>
                <a:latin typeface="Tahoma"/>
                <a:cs typeface="Tahoma"/>
              </a:rPr>
              <a:t>ism</a:t>
            </a:r>
            <a:r>
              <a:rPr sz="1350" spc="37" baseline="3086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350" i="1" spc="-247" baseline="3086" dirty="0">
                <a:latin typeface="Verdana"/>
                <a:cs typeface="Verdana"/>
              </a:rPr>
              <a:t>φ</a:t>
            </a:r>
            <a:r>
              <a:rPr sz="1350" i="1" spc="-322" baseline="3086" dirty="0">
                <a:latin typeface="Verdana"/>
                <a:cs typeface="Verdana"/>
              </a:rPr>
              <a:t> </a:t>
            </a:r>
            <a:r>
              <a:rPr sz="1350" spc="-97" baseline="3086" dirty="0">
                <a:latin typeface="Tahoma"/>
                <a:cs typeface="Tahoma"/>
              </a:rPr>
              <a:t>: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i="1" spc="-135" baseline="3086" dirty="0">
                <a:latin typeface="Arial"/>
                <a:cs typeface="Arial"/>
              </a:rPr>
              <a:t>G</a:t>
            </a:r>
            <a:r>
              <a:rPr sz="1350" i="1" spc="165" baseline="3086" dirty="0">
                <a:latin typeface="Arial"/>
                <a:cs typeface="Arial"/>
              </a:rPr>
              <a:t> </a:t>
            </a:r>
            <a:r>
              <a:rPr sz="1350" spc="247" baseline="3086" dirty="0">
                <a:latin typeface="Cambria"/>
                <a:cs typeface="Cambria"/>
              </a:rPr>
              <a:t>→</a:t>
            </a:r>
            <a:r>
              <a:rPr sz="1350" spc="82" baseline="3086" dirty="0">
                <a:latin typeface="Cambria"/>
                <a:cs typeface="Cambria"/>
              </a:rPr>
              <a:t> </a:t>
            </a:r>
            <a:r>
              <a:rPr sz="1350" i="1" spc="104" baseline="3086" dirty="0">
                <a:latin typeface="Arial"/>
                <a:cs typeface="Arial"/>
              </a:rPr>
              <a:t>H</a:t>
            </a:r>
            <a:r>
              <a:rPr sz="1350" spc="-30" baseline="3086" dirty="0">
                <a:latin typeface="Tahoma"/>
                <a:cs typeface="Tahoma"/>
              </a:rPr>
              <a:t>.</a:t>
            </a:r>
            <a:endParaRPr sz="1350" baseline="3086" dirty="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860"/>
              </a:spcBef>
            </a:pPr>
            <a:r>
              <a:rPr sz="900" spc="-15" dirty="0">
                <a:latin typeface="Tahoma"/>
                <a:cs typeface="Tahoma"/>
              </a:rPr>
              <a:t>When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domain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quotient,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there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another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method,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due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45" dirty="0">
                <a:latin typeface="Tahoma"/>
                <a:cs typeface="Tahoma"/>
              </a:rPr>
              <a:t>FHT.</a:t>
            </a:r>
            <a:endParaRPr sz="900" dirty="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780"/>
              </a:spcBef>
            </a:pPr>
            <a:r>
              <a:rPr sz="1000" spc="-30" dirty="0">
                <a:solidFill>
                  <a:srgbClr val="FF0000"/>
                </a:solidFill>
                <a:latin typeface="Tahoma"/>
                <a:cs typeface="Tahoma"/>
              </a:rPr>
              <a:t>Useful</a:t>
            </a:r>
            <a:r>
              <a:rPr sz="10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0000"/>
                </a:solidFill>
                <a:latin typeface="Tahoma"/>
                <a:cs typeface="Tahoma"/>
              </a:rPr>
              <a:t>technique</a:t>
            </a:r>
            <a:endParaRPr sz="1000" dirty="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465"/>
              </a:spcBef>
            </a:pPr>
            <a:r>
              <a:rPr sz="1350" spc="-44" baseline="3086" dirty="0">
                <a:latin typeface="Tahoma"/>
                <a:cs typeface="Tahoma"/>
              </a:rPr>
              <a:t>Suppose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spc="-104" baseline="3086" dirty="0">
                <a:latin typeface="Tahoma"/>
                <a:cs typeface="Tahoma"/>
              </a:rPr>
              <a:t>we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spc="-37" baseline="3086" dirty="0">
                <a:latin typeface="Tahoma"/>
                <a:cs typeface="Tahoma"/>
              </a:rPr>
              <a:t>want</a:t>
            </a:r>
            <a:r>
              <a:rPr sz="1350" spc="44" baseline="3086" dirty="0">
                <a:latin typeface="Tahoma"/>
                <a:cs typeface="Tahoma"/>
              </a:rPr>
              <a:t> </a:t>
            </a:r>
            <a:r>
              <a:rPr sz="1350" baseline="3086" dirty="0">
                <a:latin typeface="Tahoma"/>
                <a:cs typeface="Tahoma"/>
              </a:rPr>
              <a:t>to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spc="-67" baseline="3086" dirty="0">
                <a:latin typeface="Tahoma"/>
                <a:cs typeface="Tahoma"/>
              </a:rPr>
              <a:t>show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baseline="3086" dirty="0">
                <a:latin typeface="Tahoma"/>
                <a:cs typeface="Tahoma"/>
              </a:rPr>
              <a:t>that</a:t>
            </a:r>
            <a:r>
              <a:rPr sz="1350" spc="44" baseline="3086" dirty="0">
                <a:latin typeface="Tahoma"/>
                <a:cs typeface="Tahoma"/>
              </a:rPr>
              <a:t> </a:t>
            </a:r>
            <a:r>
              <a:rPr sz="1350" i="1" spc="30" baseline="3086" dirty="0">
                <a:latin typeface="Arial"/>
                <a:cs typeface="Arial"/>
              </a:rPr>
              <a:t>G</a:t>
            </a:r>
            <a:r>
              <a:rPr sz="1350" i="1" spc="30" baseline="3086" dirty="0">
                <a:latin typeface="Verdana"/>
                <a:cs typeface="Verdana"/>
              </a:rPr>
              <a:t>/</a:t>
            </a:r>
            <a:r>
              <a:rPr sz="1350" i="1" spc="30" baseline="3086" dirty="0">
                <a:latin typeface="Arial"/>
                <a:cs typeface="Arial"/>
              </a:rPr>
              <a:t>N</a:t>
            </a:r>
            <a:r>
              <a:rPr sz="1350" i="1" spc="112" baseline="3086" dirty="0">
                <a:latin typeface="Arial"/>
                <a:cs typeface="Arial"/>
              </a:rPr>
              <a:t> </a:t>
            </a:r>
            <a:r>
              <a:rPr sz="1350" spc="-442" baseline="18518" dirty="0">
                <a:latin typeface="Cambria"/>
                <a:cs typeface="Cambria"/>
              </a:rPr>
              <a:t>∼</a:t>
            </a:r>
            <a:r>
              <a:rPr sz="900" spc="-295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1350" i="1" spc="37" baseline="3086" dirty="0">
                <a:latin typeface="Arial"/>
                <a:cs typeface="Arial"/>
              </a:rPr>
              <a:t>H</a:t>
            </a:r>
            <a:r>
              <a:rPr sz="1350" spc="37" baseline="3086" dirty="0">
                <a:latin typeface="Tahoma"/>
                <a:cs typeface="Tahoma"/>
              </a:rPr>
              <a:t>.</a:t>
            </a:r>
            <a:r>
              <a:rPr sz="1350" spc="195" baseline="3086" dirty="0">
                <a:latin typeface="Tahoma"/>
                <a:cs typeface="Tahoma"/>
              </a:rPr>
              <a:t> </a:t>
            </a:r>
            <a:r>
              <a:rPr sz="1350" spc="-22" baseline="3086" dirty="0">
                <a:latin typeface="Tahoma"/>
                <a:cs typeface="Tahoma"/>
              </a:rPr>
              <a:t>There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spc="-67" baseline="3086" dirty="0">
                <a:latin typeface="Tahoma"/>
                <a:cs typeface="Tahoma"/>
              </a:rPr>
              <a:t>are</a:t>
            </a:r>
            <a:r>
              <a:rPr sz="1350" spc="44" baseline="3086" dirty="0">
                <a:latin typeface="Tahoma"/>
                <a:cs typeface="Tahoma"/>
              </a:rPr>
              <a:t> </a:t>
            </a:r>
            <a:r>
              <a:rPr sz="1350" spc="-52" baseline="3086" dirty="0">
                <a:latin typeface="Tahoma"/>
                <a:cs typeface="Tahoma"/>
              </a:rPr>
              <a:t>two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spc="-52" baseline="3086" dirty="0">
                <a:latin typeface="Tahoma"/>
                <a:cs typeface="Tahoma"/>
              </a:rPr>
              <a:t>approaches:</a:t>
            </a:r>
            <a:endParaRPr sz="1350" baseline="3086" dirty="0">
              <a:latin typeface="Tahoma"/>
              <a:cs typeface="Tahoma"/>
            </a:endParaRPr>
          </a:p>
          <a:p>
            <a:pPr marL="360680" marR="81280" indent="-177800">
              <a:lnSpc>
                <a:spcPct val="101000"/>
              </a:lnSpc>
              <a:spcBef>
                <a:spcPts val="250"/>
              </a:spcBef>
              <a:buClr>
                <a:srgbClr val="FF0000"/>
              </a:buClr>
              <a:buAutoNum type="romanLcParenBoth"/>
              <a:tabLst>
                <a:tab pos="361315" algn="l"/>
              </a:tabLst>
            </a:pPr>
            <a:r>
              <a:rPr sz="900" spc="-20" dirty="0">
                <a:latin typeface="Tahoma"/>
                <a:cs typeface="Tahoma"/>
              </a:rPr>
              <a:t>Define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map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i="1" spc="-210" dirty="0">
                <a:latin typeface="Verdana"/>
                <a:cs typeface="Verdana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20" dirty="0">
                <a:latin typeface="Arial"/>
                <a:cs typeface="Arial"/>
              </a:rPr>
              <a:t>G</a:t>
            </a:r>
            <a:r>
              <a:rPr sz="900" i="1" spc="20" dirty="0">
                <a:latin typeface="Verdana"/>
                <a:cs typeface="Verdana"/>
              </a:rPr>
              <a:t>/</a:t>
            </a:r>
            <a:r>
              <a:rPr sz="900" i="1" spc="20" dirty="0">
                <a:latin typeface="Arial"/>
                <a:cs typeface="Arial"/>
              </a:rPr>
              <a:t>N</a:t>
            </a:r>
            <a:r>
              <a:rPr sz="900" i="1" spc="85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→</a:t>
            </a:r>
            <a:r>
              <a:rPr sz="900" spc="60" dirty="0">
                <a:latin typeface="Cambria"/>
                <a:cs typeface="Cambria"/>
              </a:rPr>
              <a:t>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spc="135" dirty="0"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prove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20" dirty="0">
                <a:latin typeface="Tahoma"/>
                <a:cs typeface="Tahoma"/>
              </a:rPr>
              <a:t>it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00B200"/>
                </a:solidFill>
                <a:latin typeface="Tahoma"/>
                <a:cs typeface="Tahoma"/>
              </a:rPr>
              <a:t>well-defined</a:t>
            </a:r>
            <a:r>
              <a:rPr sz="900" spc="-30" dirty="0">
                <a:latin typeface="Tahoma"/>
                <a:cs typeface="Tahoma"/>
              </a:rPr>
              <a:t>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homomorphism</a:t>
            </a:r>
            <a:r>
              <a:rPr sz="900" spc="-30" dirty="0">
                <a:latin typeface="Tahoma"/>
                <a:cs typeface="Tahoma"/>
              </a:rPr>
              <a:t>,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0000FF"/>
                </a:solidFill>
                <a:latin typeface="Tahoma"/>
                <a:cs typeface="Tahoma"/>
              </a:rPr>
              <a:t>bijection</a:t>
            </a:r>
            <a:r>
              <a:rPr sz="900" spc="-15" dirty="0"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360680" marR="270510" indent="-205740">
              <a:lnSpc>
                <a:spcPct val="101000"/>
              </a:lnSpc>
              <a:spcBef>
                <a:spcPts val="300"/>
              </a:spcBef>
              <a:buClr>
                <a:srgbClr val="FF0000"/>
              </a:buClr>
              <a:buAutoNum type="romanLcParenBoth"/>
              <a:tabLst>
                <a:tab pos="361315" algn="l"/>
              </a:tabLst>
            </a:pPr>
            <a:r>
              <a:rPr sz="900" spc="-20" dirty="0">
                <a:latin typeface="Tahoma"/>
                <a:cs typeface="Tahoma"/>
              </a:rPr>
              <a:t>Define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map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i="1" spc="-210" dirty="0">
                <a:latin typeface="Verdana"/>
                <a:cs typeface="Verdana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90" dirty="0">
                <a:latin typeface="Arial"/>
                <a:cs typeface="Arial"/>
              </a:rPr>
              <a:t>G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165" dirty="0">
                <a:latin typeface="Cambria"/>
                <a:cs typeface="Cambria"/>
              </a:rPr>
              <a:t>→</a:t>
            </a:r>
            <a:r>
              <a:rPr sz="900" spc="60" dirty="0">
                <a:latin typeface="Cambria"/>
                <a:cs typeface="Cambria"/>
              </a:rPr>
              <a:t> 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spc="135" dirty="0">
                <a:latin typeface="Arial"/>
                <a:cs typeface="Arial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prove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20" dirty="0">
                <a:latin typeface="Tahoma"/>
                <a:cs typeface="Tahoma"/>
              </a:rPr>
              <a:t>it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homomorphism</a:t>
            </a:r>
            <a:r>
              <a:rPr sz="900" spc="-30" dirty="0">
                <a:latin typeface="Tahoma"/>
                <a:cs typeface="Tahoma"/>
              </a:rPr>
              <a:t>,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surjection </a:t>
            </a:r>
            <a:r>
              <a:rPr sz="900" spc="-2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(onto),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an</a:t>
            </a:r>
            <a:r>
              <a:rPr sz="900" spc="-25" dirty="0">
                <a:latin typeface="Tahoma"/>
                <a:cs typeface="Tahoma"/>
              </a:rPr>
              <a:t>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BF003F"/>
                </a:solidFill>
                <a:latin typeface="Tahoma"/>
                <a:cs typeface="Tahoma"/>
              </a:rPr>
              <a:t>Ker</a:t>
            </a:r>
            <a:r>
              <a:rPr sz="900" spc="-114" dirty="0">
                <a:solidFill>
                  <a:srgbClr val="BF003F"/>
                </a:solidFill>
                <a:latin typeface="Tahoma"/>
                <a:cs typeface="Tahoma"/>
              </a:rPr>
              <a:t> </a:t>
            </a:r>
            <a:r>
              <a:rPr sz="900" i="1" spc="-165" dirty="0">
                <a:solidFill>
                  <a:srgbClr val="BF003F"/>
                </a:solidFill>
                <a:latin typeface="Verdana"/>
                <a:cs typeface="Verdana"/>
              </a:rPr>
              <a:t>φ</a:t>
            </a:r>
            <a:r>
              <a:rPr sz="900" i="1" spc="-60" dirty="0">
                <a:solidFill>
                  <a:srgbClr val="BF003F"/>
                </a:solidFill>
                <a:latin typeface="Verdana"/>
                <a:cs typeface="Verdana"/>
              </a:rPr>
              <a:t> </a:t>
            </a:r>
            <a:r>
              <a:rPr sz="900" spc="60" dirty="0">
                <a:solidFill>
                  <a:srgbClr val="BF003F"/>
                </a:solidFill>
                <a:latin typeface="Tahoma"/>
                <a:cs typeface="Tahoma"/>
              </a:rPr>
              <a:t>=</a:t>
            </a:r>
            <a:r>
              <a:rPr sz="900" spc="-25" dirty="0">
                <a:solidFill>
                  <a:srgbClr val="BF003F"/>
                </a:solidFill>
                <a:latin typeface="Tahoma"/>
                <a:cs typeface="Tahoma"/>
              </a:rPr>
              <a:t> </a:t>
            </a:r>
            <a:r>
              <a:rPr sz="900" i="1" spc="70" dirty="0">
                <a:solidFill>
                  <a:srgbClr val="BF003F"/>
                </a:solidFill>
                <a:latin typeface="Arial"/>
                <a:cs typeface="Arial"/>
              </a:rPr>
              <a:t>N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  <a:p>
            <a:pPr marL="127000" marR="84455">
              <a:lnSpc>
                <a:spcPct val="184000"/>
              </a:lnSpc>
              <a:spcBef>
                <a:spcPts val="675"/>
              </a:spcBef>
            </a:pPr>
            <a:r>
              <a:rPr sz="900" spc="-20" dirty="0">
                <a:latin typeface="Tahoma"/>
                <a:cs typeface="Tahoma"/>
              </a:rPr>
              <a:t>Usually,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Method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(ii)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easier.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Showing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well-definedness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injectivity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tricky.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For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example,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each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following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results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which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(ii)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works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quite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well:</a:t>
            </a:r>
            <a:endParaRPr sz="900" dirty="0">
              <a:latin typeface="Tahoma"/>
              <a:cs typeface="Tahoma"/>
            </a:endParaRPr>
          </a:p>
          <a:p>
            <a:pPr marL="360680">
              <a:lnSpc>
                <a:spcPct val="100000"/>
              </a:lnSpc>
              <a:spcBef>
                <a:spcPts val="439"/>
              </a:spcBef>
            </a:pPr>
            <a:r>
              <a:rPr sz="1350" spc="-7" baseline="6172" dirty="0">
                <a:latin typeface="Palatino Linotype"/>
                <a:cs typeface="Palatino Linotype"/>
              </a:rPr>
              <a:t>Z</a:t>
            </a:r>
            <a:r>
              <a:rPr sz="1350" i="1" spc="75" baseline="6172" dirty="0">
                <a:latin typeface="Verdana"/>
                <a:cs typeface="Verdana"/>
              </a:rPr>
              <a:t>/</a:t>
            </a:r>
            <a:r>
              <a:rPr sz="1350" spc="44" baseline="6172" dirty="0">
                <a:latin typeface="Cambria"/>
                <a:cs typeface="Cambria"/>
              </a:rPr>
              <a:t>⟨</a:t>
            </a:r>
            <a:r>
              <a:rPr sz="1350" i="1" spc="-22" baseline="6172" dirty="0">
                <a:latin typeface="Arial"/>
                <a:cs typeface="Arial"/>
              </a:rPr>
              <a:t>n</a:t>
            </a:r>
            <a:r>
              <a:rPr sz="1350" spc="44" baseline="6172" dirty="0">
                <a:latin typeface="Cambria"/>
                <a:cs typeface="Cambria"/>
              </a:rPr>
              <a:t>⟩</a:t>
            </a:r>
            <a:r>
              <a:rPr sz="1350" spc="82" baseline="6172" dirty="0">
                <a:latin typeface="Cambria"/>
                <a:cs typeface="Cambria"/>
              </a:rPr>
              <a:t> </a:t>
            </a:r>
            <a:r>
              <a:rPr sz="1350" spc="-967" baseline="21604" dirty="0">
                <a:latin typeface="Cambria"/>
                <a:cs typeface="Cambria"/>
              </a:rPr>
              <a:t>∼</a:t>
            </a:r>
            <a:r>
              <a:rPr sz="1350" spc="89" baseline="3086" dirty="0">
                <a:latin typeface="Tahoma"/>
                <a:cs typeface="Tahoma"/>
              </a:rPr>
              <a:t>=</a:t>
            </a:r>
            <a:r>
              <a:rPr sz="1350" spc="-37" baseline="3086" dirty="0">
                <a:latin typeface="Tahoma"/>
                <a:cs typeface="Tahoma"/>
              </a:rPr>
              <a:t> </a:t>
            </a:r>
            <a:r>
              <a:rPr sz="1350" spc="-7" baseline="6172" dirty="0">
                <a:latin typeface="Palatino Linotype"/>
                <a:cs typeface="Palatino Linotype"/>
              </a:rPr>
              <a:t>Z</a:t>
            </a:r>
            <a:r>
              <a:rPr sz="600" i="1" spc="-10" dirty="0">
                <a:latin typeface="Arial"/>
                <a:cs typeface="Arial"/>
              </a:rPr>
              <a:t>n</a:t>
            </a:r>
            <a:r>
              <a:rPr sz="600" i="1" spc="-110" dirty="0">
                <a:latin typeface="Arial"/>
                <a:cs typeface="Arial"/>
              </a:rPr>
              <a:t> </a:t>
            </a:r>
            <a:r>
              <a:rPr sz="1350" spc="-97" baseline="6172" dirty="0">
                <a:latin typeface="Tahoma"/>
                <a:cs typeface="Tahoma"/>
              </a:rPr>
              <a:t>;</a:t>
            </a:r>
            <a:endParaRPr sz="1350" baseline="6172" dirty="0">
              <a:latin typeface="Tahoma"/>
              <a:cs typeface="Tahoma"/>
            </a:endParaRPr>
          </a:p>
          <a:p>
            <a:pPr marL="360680">
              <a:lnSpc>
                <a:spcPct val="100000"/>
              </a:lnSpc>
              <a:spcBef>
                <a:spcPts val="259"/>
              </a:spcBef>
            </a:pPr>
            <a:r>
              <a:rPr sz="1350" spc="-22" baseline="3086" dirty="0">
                <a:latin typeface="Palatino Linotype"/>
                <a:cs typeface="Palatino Linotype"/>
              </a:rPr>
              <a:t>Q</a:t>
            </a:r>
            <a:r>
              <a:rPr sz="900" spc="-75" baseline="41666" dirty="0">
                <a:latin typeface="Lucida Sans Unicode"/>
                <a:cs typeface="Lucida Sans Unicode"/>
              </a:rPr>
              <a:t>∗</a:t>
            </a:r>
            <a:r>
              <a:rPr sz="1350" i="1" spc="75" baseline="3086" dirty="0">
                <a:latin typeface="Verdana"/>
                <a:cs typeface="Verdana"/>
              </a:rPr>
              <a:t>/</a:t>
            </a:r>
            <a:r>
              <a:rPr sz="1350" spc="187" baseline="3086" dirty="0">
                <a:latin typeface="Cambria"/>
                <a:cs typeface="Cambria"/>
              </a:rPr>
              <a:t>⟨−</a:t>
            </a:r>
            <a:r>
              <a:rPr sz="1350" spc="-52" baseline="3086" dirty="0">
                <a:latin typeface="Tahoma"/>
                <a:cs typeface="Tahoma"/>
              </a:rPr>
              <a:t>1</a:t>
            </a:r>
            <a:r>
              <a:rPr sz="1350" spc="44" baseline="3086" dirty="0">
                <a:latin typeface="Cambria"/>
                <a:cs typeface="Cambria"/>
              </a:rPr>
              <a:t>⟩</a:t>
            </a:r>
            <a:r>
              <a:rPr sz="1350" spc="82" baseline="3086" dirty="0">
                <a:latin typeface="Cambria"/>
                <a:cs typeface="Cambria"/>
              </a:rPr>
              <a:t> </a:t>
            </a:r>
            <a:r>
              <a:rPr sz="1350" spc="-967" baseline="18518" dirty="0">
                <a:latin typeface="Cambria"/>
                <a:cs typeface="Cambria"/>
              </a:rPr>
              <a:t>∼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1350" spc="-22" baseline="3086" dirty="0">
                <a:latin typeface="Palatino Linotype"/>
                <a:cs typeface="Palatino Linotype"/>
              </a:rPr>
              <a:t>Q</a:t>
            </a:r>
            <a:r>
              <a:rPr sz="900" spc="157" baseline="41666" dirty="0">
                <a:latin typeface="Tahoma"/>
                <a:cs typeface="Tahoma"/>
              </a:rPr>
              <a:t>+</a:t>
            </a:r>
            <a:r>
              <a:rPr sz="1350" spc="-97" baseline="3086" dirty="0">
                <a:latin typeface="Tahoma"/>
                <a:cs typeface="Tahoma"/>
              </a:rPr>
              <a:t>;</a:t>
            </a:r>
            <a:endParaRPr sz="1350" baseline="3086" dirty="0">
              <a:latin typeface="Tahoma"/>
              <a:cs typeface="Tahoma"/>
            </a:endParaRPr>
          </a:p>
          <a:p>
            <a:pPr marL="360680">
              <a:lnSpc>
                <a:spcPct val="100000"/>
              </a:lnSpc>
              <a:spcBef>
                <a:spcPts val="309"/>
              </a:spcBef>
              <a:tabLst>
                <a:tab pos="1508125" algn="l"/>
              </a:tabLst>
            </a:pPr>
            <a:r>
              <a:rPr sz="1350" i="1" spc="15" baseline="3086" dirty="0">
                <a:latin typeface="Arial"/>
                <a:cs typeface="Arial"/>
              </a:rPr>
              <a:t>A</a:t>
            </a:r>
            <a:r>
              <a:rPr sz="1350" i="1" spc="120" baseline="3086" dirty="0">
                <a:latin typeface="Arial"/>
                <a:cs typeface="Arial"/>
              </a:rPr>
              <a:t>B</a:t>
            </a:r>
            <a:r>
              <a:rPr sz="1350" i="1" spc="75" baseline="3086" dirty="0">
                <a:latin typeface="Verdana"/>
                <a:cs typeface="Verdana"/>
              </a:rPr>
              <a:t>/</a:t>
            </a:r>
            <a:r>
              <a:rPr sz="1350" i="1" spc="15" baseline="3086" dirty="0">
                <a:latin typeface="Arial"/>
                <a:cs typeface="Arial"/>
              </a:rPr>
              <a:t>B</a:t>
            </a:r>
            <a:r>
              <a:rPr sz="1350" i="1" spc="120" baseline="3086" dirty="0">
                <a:latin typeface="Arial"/>
                <a:cs typeface="Arial"/>
              </a:rPr>
              <a:t> </a:t>
            </a:r>
            <a:r>
              <a:rPr sz="900" spc="-660" dirty="0">
                <a:latin typeface="Tahoma"/>
                <a:cs typeface="Tahoma"/>
              </a:rPr>
              <a:t>=</a:t>
            </a:r>
            <a:r>
              <a:rPr sz="1350" spc="112" baseline="18518" dirty="0">
                <a:latin typeface="Cambria"/>
                <a:cs typeface="Cambria"/>
              </a:rPr>
              <a:t>∼</a:t>
            </a:r>
            <a:r>
              <a:rPr sz="1350" spc="82" baseline="18518" dirty="0">
                <a:latin typeface="Cambria"/>
                <a:cs typeface="Cambria"/>
              </a:rPr>
              <a:t> </a:t>
            </a:r>
            <a:r>
              <a:rPr sz="1350" i="1" spc="15" baseline="3086" dirty="0">
                <a:latin typeface="Arial"/>
                <a:cs typeface="Arial"/>
              </a:rPr>
              <a:t>A</a:t>
            </a:r>
            <a:r>
              <a:rPr sz="1350" i="1" spc="75" baseline="3086" dirty="0">
                <a:latin typeface="Verdana"/>
                <a:cs typeface="Verdana"/>
              </a:rPr>
              <a:t>/</a:t>
            </a:r>
            <a:r>
              <a:rPr sz="1350" spc="15" baseline="3086" dirty="0">
                <a:latin typeface="Tahoma"/>
                <a:cs typeface="Tahoma"/>
              </a:rPr>
              <a:t>(</a:t>
            </a:r>
            <a:r>
              <a:rPr sz="1350" i="1" spc="15" baseline="3086" dirty="0">
                <a:latin typeface="Arial"/>
                <a:cs typeface="Arial"/>
              </a:rPr>
              <a:t>A</a:t>
            </a:r>
            <a:r>
              <a:rPr sz="1350" i="1" spc="-67" baseline="3086" dirty="0">
                <a:latin typeface="Arial"/>
                <a:cs typeface="Arial"/>
              </a:rPr>
              <a:t> </a:t>
            </a:r>
            <a:r>
              <a:rPr sz="1350" baseline="3086" dirty="0">
                <a:latin typeface="Cambria"/>
                <a:cs typeface="Cambria"/>
              </a:rPr>
              <a:t>∩</a:t>
            </a:r>
            <a:r>
              <a:rPr sz="1350" spc="7" baseline="3086" dirty="0">
                <a:latin typeface="Cambria"/>
                <a:cs typeface="Cambria"/>
              </a:rPr>
              <a:t> </a:t>
            </a:r>
            <a:r>
              <a:rPr sz="1350" i="1" spc="120" baseline="3086" dirty="0">
                <a:latin typeface="Arial"/>
                <a:cs typeface="Arial"/>
              </a:rPr>
              <a:t>B</a:t>
            </a:r>
            <a:r>
              <a:rPr sz="1350" spc="15" baseline="3086" dirty="0">
                <a:latin typeface="Tahoma"/>
                <a:cs typeface="Tahoma"/>
              </a:rPr>
              <a:t>)</a:t>
            </a:r>
            <a:r>
              <a:rPr sz="1350" baseline="3086" dirty="0">
                <a:latin typeface="Tahoma"/>
                <a:cs typeface="Tahoma"/>
              </a:rPr>
              <a:t>	</a:t>
            </a:r>
            <a:r>
              <a:rPr sz="1350" spc="-37" baseline="3086" dirty="0">
                <a:latin typeface="Tahoma"/>
                <a:cs typeface="Tahoma"/>
              </a:rPr>
              <a:t>(assuming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i="1" spc="15" baseline="3086" dirty="0">
                <a:latin typeface="Arial"/>
                <a:cs typeface="Arial"/>
              </a:rPr>
              <a:t>A</a:t>
            </a:r>
            <a:r>
              <a:rPr sz="1350" i="1" spc="-112" baseline="3086" dirty="0">
                <a:latin typeface="Verdana"/>
                <a:cs typeface="Verdana"/>
              </a:rPr>
              <a:t>,</a:t>
            </a:r>
            <a:r>
              <a:rPr sz="1350" i="1" spc="-247" baseline="3086" dirty="0">
                <a:latin typeface="Verdana"/>
                <a:cs typeface="Verdana"/>
              </a:rPr>
              <a:t> </a:t>
            </a:r>
            <a:r>
              <a:rPr sz="1350" i="1" spc="15" baseline="3086" dirty="0">
                <a:latin typeface="Arial"/>
                <a:cs typeface="Arial"/>
              </a:rPr>
              <a:t>B</a:t>
            </a:r>
            <a:r>
              <a:rPr sz="1350" i="1" spc="37" baseline="3086" dirty="0">
                <a:latin typeface="Arial"/>
                <a:cs typeface="Arial"/>
              </a:rPr>
              <a:t> </a:t>
            </a:r>
            <a:r>
              <a:rPr sz="1350" spc="-7" baseline="3086" dirty="0">
                <a:latin typeface="Verdana"/>
                <a:cs typeface="Verdana"/>
              </a:rPr>
              <a:t>Ð</a:t>
            </a:r>
            <a:r>
              <a:rPr sz="1350" spc="-172" baseline="3086" dirty="0">
                <a:latin typeface="Verdana"/>
                <a:cs typeface="Verdana"/>
              </a:rPr>
              <a:t> </a:t>
            </a:r>
            <a:r>
              <a:rPr sz="1350" i="1" spc="-135" baseline="3086" dirty="0">
                <a:latin typeface="Arial"/>
                <a:cs typeface="Arial"/>
              </a:rPr>
              <a:t>G</a:t>
            </a:r>
            <a:r>
              <a:rPr sz="1350" i="1" spc="-217" baseline="3086" dirty="0">
                <a:latin typeface="Arial"/>
                <a:cs typeface="Arial"/>
              </a:rPr>
              <a:t> </a:t>
            </a:r>
            <a:r>
              <a:rPr sz="1350" spc="-37" baseline="3086" dirty="0">
                <a:latin typeface="Tahoma"/>
                <a:cs typeface="Tahoma"/>
              </a:rPr>
              <a:t>);</a:t>
            </a:r>
            <a:endParaRPr sz="1350" baseline="3086" dirty="0">
              <a:latin typeface="Tahoma"/>
              <a:cs typeface="Tahoma"/>
            </a:endParaRPr>
          </a:p>
          <a:p>
            <a:pPr marL="360680">
              <a:lnSpc>
                <a:spcPct val="100000"/>
              </a:lnSpc>
              <a:spcBef>
                <a:spcPts val="305"/>
              </a:spcBef>
              <a:tabLst>
                <a:tab pos="2000250" algn="l"/>
              </a:tabLst>
            </a:pPr>
            <a:r>
              <a:rPr sz="1350" i="1" spc="30" baseline="3086" dirty="0">
                <a:latin typeface="Arial"/>
                <a:cs typeface="Arial"/>
              </a:rPr>
              <a:t>G</a:t>
            </a:r>
            <a:r>
              <a:rPr sz="1350" i="1" spc="30" baseline="3086" dirty="0">
                <a:latin typeface="Verdana"/>
                <a:cs typeface="Verdana"/>
              </a:rPr>
              <a:t>/</a:t>
            </a:r>
            <a:r>
              <a:rPr sz="1350" spc="30" baseline="3086" dirty="0">
                <a:latin typeface="Tahoma"/>
                <a:cs typeface="Tahoma"/>
              </a:rPr>
              <a:t>(</a:t>
            </a:r>
            <a:r>
              <a:rPr sz="1350" i="1" spc="30" baseline="3086" dirty="0">
                <a:latin typeface="Arial"/>
                <a:cs typeface="Arial"/>
              </a:rPr>
              <a:t>A</a:t>
            </a:r>
            <a:r>
              <a:rPr sz="1350" i="1" spc="-60" baseline="3086" dirty="0">
                <a:latin typeface="Arial"/>
                <a:cs typeface="Arial"/>
              </a:rPr>
              <a:t> </a:t>
            </a:r>
            <a:r>
              <a:rPr sz="1350" baseline="3086" dirty="0">
                <a:latin typeface="Cambria"/>
                <a:cs typeface="Cambria"/>
              </a:rPr>
              <a:t>∩</a:t>
            </a:r>
            <a:r>
              <a:rPr sz="1350" spc="15" baseline="3086" dirty="0">
                <a:latin typeface="Cambria"/>
                <a:cs typeface="Cambria"/>
              </a:rPr>
              <a:t> </a:t>
            </a:r>
            <a:r>
              <a:rPr sz="1350" i="1" spc="67" baseline="3086" dirty="0">
                <a:latin typeface="Arial"/>
                <a:cs typeface="Arial"/>
              </a:rPr>
              <a:t>B</a:t>
            </a:r>
            <a:r>
              <a:rPr sz="1350" spc="67" baseline="3086" dirty="0">
                <a:latin typeface="Tahoma"/>
                <a:cs typeface="Tahoma"/>
              </a:rPr>
              <a:t>)</a:t>
            </a:r>
            <a:r>
              <a:rPr sz="1350" spc="-30" baseline="3086" dirty="0">
                <a:latin typeface="Tahoma"/>
                <a:cs typeface="Tahoma"/>
              </a:rPr>
              <a:t> </a:t>
            </a:r>
            <a:r>
              <a:rPr sz="900" spc="-295" dirty="0">
                <a:latin typeface="Tahoma"/>
                <a:cs typeface="Tahoma"/>
              </a:rPr>
              <a:t>=</a:t>
            </a:r>
            <a:r>
              <a:rPr sz="1350" spc="-442" baseline="18518" dirty="0">
                <a:latin typeface="Cambria"/>
                <a:cs typeface="Cambria"/>
              </a:rPr>
              <a:t>∼</a:t>
            </a:r>
            <a:r>
              <a:rPr sz="1350" spc="97" baseline="18518" dirty="0">
                <a:latin typeface="Cambria"/>
                <a:cs typeface="Cambria"/>
              </a:rPr>
              <a:t> </a:t>
            </a:r>
            <a:r>
              <a:rPr sz="1350" spc="30" baseline="3086" dirty="0">
                <a:latin typeface="Tahoma"/>
                <a:cs typeface="Tahoma"/>
              </a:rPr>
              <a:t>(</a:t>
            </a:r>
            <a:r>
              <a:rPr sz="1350" i="1" spc="30" baseline="3086" dirty="0">
                <a:latin typeface="Arial"/>
                <a:cs typeface="Arial"/>
              </a:rPr>
              <a:t>G</a:t>
            </a:r>
            <a:r>
              <a:rPr sz="1350" i="1" spc="30" baseline="3086" dirty="0">
                <a:latin typeface="Verdana"/>
                <a:cs typeface="Verdana"/>
              </a:rPr>
              <a:t>/</a:t>
            </a:r>
            <a:r>
              <a:rPr sz="1350" i="1" spc="30" baseline="3086" dirty="0">
                <a:latin typeface="Arial"/>
                <a:cs typeface="Arial"/>
              </a:rPr>
              <a:t>A</a:t>
            </a:r>
            <a:r>
              <a:rPr sz="1350" spc="30" baseline="3086" dirty="0">
                <a:latin typeface="Tahoma"/>
                <a:cs typeface="Tahoma"/>
              </a:rPr>
              <a:t>)</a:t>
            </a:r>
            <a:r>
              <a:rPr sz="1350" spc="-112" baseline="3086" dirty="0">
                <a:latin typeface="Tahoma"/>
                <a:cs typeface="Tahoma"/>
              </a:rPr>
              <a:t> </a:t>
            </a:r>
            <a:r>
              <a:rPr sz="1350" spc="322" baseline="3086" dirty="0">
                <a:latin typeface="Cambria"/>
                <a:cs typeface="Cambria"/>
              </a:rPr>
              <a:t>×</a:t>
            </a:r>
            <a:r>
              <a:rPr sz="1350" spc="15" baseline="3086" dirty="0">
                <a:latin typeface="Cambria"/>
                <a:cs typeface="Cambria"/>
              </a:rPr>
              <a:t> </a:t>
            </a:r>
            <a:r>
              <a:rPr sz="1350" spc="52" baseline="3086" dirty="0">
                <a:latin typeface="Tahoma"/>
                <a:cs typeface="Tahoma"/>
              </a:rPr>
              <a:t>(</a:t>
            </a:r>
            <a:r>
              <a:rPr sz="1350" i="1" spc="52" baseline="3086" dirty="0">
                <a:latin typeface="Arial"/>
                <a:cs typeface="Arial"/>
              </a:rPr>
              <a:t>G</a:t>
            </a:r>
            <a:r>
              <a:rPr sz="1350" i="1" spc="52" baseline="3086" dirty="0">
                <a:latin typeface="Verdana"/>
                <a:cs typeface="Verdana"/>
              </a:rPr>
              <a:t>/</a:t>
            </a:r>
            <a:r>
              <a:rPr sz="1350" i="1" spc="52" baseline="3086" dirty="0">
                <a:latin typeface="Arial"/>
                <a:cs typeface="Arial"/>
              </a:rPr>
              <a:t>B</a:t>
            </a:r>
            <a:r>
              <a:rPr sz="1350" spc="52" baseline="3086" dirty="0">
                <a:latin typeface="Tahoma"/>
                <a:cs typeface="Tahoma"/>
              </a:rPr>
              <a:t>)	</a:t>
            </a:r>
            <a:r>
              <a:rPr sz="1350" spc="-37" baseline="3086" dirty="0">
                <a:latin typeface="Tahoma"/>
                <a:cs typeface="Tahoma"/>
              </a:rPr>
              <a:t>(assuming</a:t>
            </a:r>
            <a:r>
              <a:rPr sz="1350" spc="15" baseline="3086" dirty="0">
                <a:latin typeface="Tahoma"/>
                <a:cs typeface="Tahoma"/>
              </a:rPr>
              <a:t> </a:t>
            </a:r>
            <a:r>
              <a:rPr sz="1350" i="1" spc="-135" baseline="3086" dirty="0">
                <a:latin typeface="Arial"/>
                <a:cs typeface="Arial"/>
              </a:rPr>
              <a:t>G</a:t>
            </a:r>
            <a:r>
              <a:rPr sz="1350" i="1" spc="-97" baseline="3086" dirty="0">
                <a:latin typeface="Arial"/>
                <a:cs typeface="Arial"/>
              </a:rPr>
              <a:t> </a:t>
            </a:r>
            <a:r>
              <a:rPr sz="1350" spc="89" baseline="3086" dirty="0">
                <a:latin typeface="Tahoma"/>
                <a:cs typeface="Tahoma"/>
              </a:rPr>
              <a:t>=</a:t>
            </a:r>
            <a:r>
              <a:rPr sz="1350" spc="-60" baseline="3086" dirty="0">
                <a:latin typeface="Tahoma"/>
                <a:cs typeface="Tahoma"/>
              </a:rPr>
              <a:t> </a:t>
            </a:r>
            <a:r>
              <a:rPr sz="1350" i="1" spc="30" baseline="3086" dirty="0">
                <a:latin typeface="Arial"/>
                <a:cs typeface="Arial"/>
              </a:rPr>
              <a:t>AB</a:t>
            </a:r>
            <a:r>
              <a:rPr sz="1350" spc="30" baseline="3086" dirty="0">
                <a:latin typeface="Tahoma"/>
                <a:cs typeface="Tahoma"/>
              </a:rPr>
              <a:t>).</a:t>
            </a:r>
            <a:endParaRPr sz="1350" baseline="3086" dirty="0">
              <a:latin typeface="Tahoma"/>
              <a:cs typeface="Tahoma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22" y="3249779"/>
            <a:ext cx="4610100" cy="1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59459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312"/>
            <a:ext cx="425110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b="1" spc="-15" dirty="0"/>
              <a:t>Cyclic</a:t>
            </a:r>
            <a:r>
              <a:rPr b="1" dirty="0"/>
              <a:t> </a:t>
            </a:r>
            <a:r>
              <a:rPr b="1" spc="-55" dirty="0"/>
              <a:t>groups</a:t>
            </a:r>
            <a:r>
              <a:rPr b="1" spc="10" dirty="0"/>
              <a:t> </a:t>
            </a:r>
            <a:r>
              <a:rPr b="1" spc="-65" dirty="0"/>
              <a:t>as</a:t>
            </a:r>
            <a:r>
              <a:rPr b="1" spc="10" dirty="0"/>
              <a:t> </a:t>
            </a:r>
            <a:r>
              <a:rPr b="1" spc="-35" dirty="0"/>
              <a:t>quotients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801" y="172749"/>
            <a:ext cx="4298950" cy="29730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25"/>
              </a:spcBef>
            </a:pPr>
            <a:r>
              <a:rPr sz="900" spc="-25" dirty="0">
                <a:latin typeface="Tahoma"/>
                <a:cs typeface="Tahoma"/>
              </a:rPr>
              <a:t>Consider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following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(normal)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subgroup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Palatino Linotype"/>
                <a:cs typeface="Palatino Linotype"/>
              </a:rPr>
              <a:t>Z</a:t>
            </a:r>
            <a:r>
              <a:rPr sz="900" spc="-35" dirty="0">
                <a:latin typeface="Tahoma"/>
                <a:cs typeface="Tahoma"/>
              </a:rPr>
              <a:t>:</a:t>
            </a:r>
            <a:endParaRPr sz="900" dirty="0">
              <a:latin typeface="Tahoma"/>
              <a:cs typeface="Tahoma"/>
            </a:endParaRPr>
          </a:p>
          <a:p>
            <a:pPr marL="29209" algn="ctr">
              <a:lnSpc>
                <a:spcPct val="100000"/>
              </a:lnSpc>
              <a:spcBef>
                <a:spcPts val="625"/>
              </a:spcBef>
            </a:pPr>
            <a:r>
              <a:rPr sz="900" spc="-35" dirty="0">
                <a:latin typeface="Tahoma"/>
                <a:cs typeface="Tahoma"/>
              </a:rPr>
              <a:t>12</a:t>
            </a:r>
            <a:r>
              <a:rPr sz="900" spc="-5" dirty="0">
                <a:latin typeface="Palatino Linotype"/>
                <a:cs typeface="Palatino Linotype"/>
              </a:rPr>
              <a:t>Z</a:t>
            </a:r>
            <a:r>
              <a:rPr sz="900" spc="30" dirty="0">
                <a:latin typeface="Palatino Linotype"/>
                <a:cs typeface="Palatino Linotype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spc="-35" dirty="0">
                <a:latin typeface="Tahoma"/>
                <a:cs typeface="Tahoma"/>
              </a:rPr>
              <a:t>12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110" dirty="0">
                <a:latin typeface="Cambria"/>
                <a:cs typeface="Cambria"/>
              </a:rPr>
              <a:t>{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215" dirty="0">
                <a:latin typeface="Cambria"/>
                <a:cs typeface="Cambria"/>
              </a:rPr>
              <a:t>−</a:t>
            </a:r>
            <a:r>
              <a:rPr sz="900" spc="-35" dirty="0">
                <a:latin typeface="Tahoma"/>
                <a:cs typeface="Tahoma"/>
              </a:rPr>
              <a:t>24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215" dirty="0">
                <a:latin typeface="Cambria"/>
                <a:cs typeface="Cambria"/>
              </a:rPr>
              <a:t>−</a:t>
            </a:r>
            <a:r>
              <a:rPr sz="900" spc="-35" dirty="0">
                <a:latin typeface="Tahoma"/>
                <a:cs typeface="Tahoma"/>
              </a:rPr>
              <a:t>12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0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12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24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110" dirty="0">
                <a:latin typeface="Cambria"/>
                <a:cs typeface="Cambria"/>
              </a:rPr>
              <a:t>}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spc="155" dirty="0">
                <a:latin typeface="Verdana"/>
                <a:cs typeface="Verdana"/>
              </a:rPr>
              <a:t>a</a:t>
            </a:r>
            <a:r>
              <a:rPr sz="900" spc="-114" dirty="0">
                <a:latin typeface="Verdana"/>
                <a:cs typeface="Verdana"/>
              </a:rPr>
              <a:t> </a:t>
            </a:r>
            <a:r>
              <a:rPr sz="900" spc="-5" dirty="0">
                <a:latin typeface="Palatino Linotype"/>
                <a:cs typeface="Palatino Linotype"/>
              </a:rPr>
              <a:t>Z</a:t>
            </a:r>
            <a:r>
              <a:rPr sz="900" spc="-75" dirty="0">
                <a:latin typeface="Palatino Linotype"/>
                <a:cs typeface="Palatino Linotype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76200">
              <a:lnSpc>
                <a:spcPct val="100000"/>
              </a:lnSpc>
              <a:spcBef>
                <a:spcPts val="620"/>
              </a:spcBef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i="1" spc="-40" dirty="0">
                <a:latin typeface="Arial"/>
                <a:cs typeface="Arial"/>
              </a:rPr>
              <a:t>elements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Tahoma"/>
                <a:cs typeface="Tahoma"/>
              </a:rPr>
              <a:t>quotient</a:t>
            </a:r>
            <a:r>
              <a:rPr sz="9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group</a:t>
            </a:r>
            <a:r>
              <a:rPr sz="9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5" dirty="0">
                <a:latin typeface="Palatino Linotype"/>
                <a:cs typeface="Palatino Linotype"/>
              </a:rPr>
              <a:t>Z</a:t>
            </a:r>
            <a:r>
              <a:rPr sz="900" i="1" spc="5" dirty="0">
                <a:latin typeface="Verdana"/>
                <a:cs typeface="Verdana"/>
              </a:rPr>
              <a:t>/</a:t>
            </a:r>
            <a:r>
              <a:rPr sz="900" spc="5" dirty="0">
                <a:latin typeface="Cambria"/>
                <a:cs typeface="Cambria"/>
              </a:rPr>
              <a:t>⟨</a:t>
            </a:r>
            <a:r>
              <a:rPr sz="900" spc="5" dirty="0">
                <a:latin typeface="Tahoma"/>
                <a:cs typeface="Tahoma"/>
              </a:rPr>
              <a:t>12</a:t>
            </a:r>
            <a:r>
              <a:rPr sz="900" spc="5" dirty="0">
                <a:latin typeface="Cambria"/>
                <a:cs typeface="Cambria"/>
              </a:rPr>
              <a:t>⟩</a:t>
            </a:r>
            <a:r>
              <a:rPr sz="900" spc="105" dirty="0">
                <a:latin typeface="Cambria"/>
                <a:cs typeface="Cambri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i="1" spc="-50" dirty="0">
                <a:latin typeface="Arial"/>
                <a:cs typeface="Arial"/>
              </a:rPr>
              <a:t>cosets</a:t>
            </a:r>
            <a:r>
              <a:rPr sz="900" spc="-50" dirty="0">
                <a:latin typeface="Tahoma"/>
                <a:cs typeface="Tahoma"/>
              </a:rPr>
              <a:t>:</a:t>
            </a:r>
            <a:endParaRPr sz="900" dirty="0">
              <a:latin typeface="Tahoma"/>
              <a:cs typeface="Tahoma"/>
            </a:endParaRPr>
          </a:p>
          <a:p>
            <a:pPr marL="29209" algn="ctr">
              <a:lnSpc>
                <a:spcPct val="100000"/>
              </a:lnSpc>
              <a:spcBef>
                <a:spcPts val="625"/>
              </a:spcBef>
              <a:tabLst>
                <a:tab pos="627380" algn="l"/>
                <a:tab pos="1225550" algn="l"/>
                <a:tab pos="2811780" algn="l"/>
              </a:tabLst>
            </a:pPr>
            <a:r>
              <a:rPr sz="900" spc="-35" dirty="0">
                <a:latin typeface="Tahoma"/>
                <a:cs typeface="Tahoma"/>
              </a:rPr>
              <a:t>0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spc="-35" dirty="0">
                <a:latin typeface="Tahoma"/>
                <a:cs typeface="Tahoma"/>
              </a:rPr>
              <a:t>12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-45" dirty="0">
                <a:latin typeface="Cambria"/>
                <a:cs typeface="Cambri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dirty="0">
                <a:latin typeface="Verdana"/>
                <a:cs typeface="Verdana"/>
              </a:rPr>
              <a:t>	</a:t>
            </a:r>
            <a:r>
              <a:rPr sz="900" spc="-35" dirty="0">
                <a:latin typeface="Tahoma"/>
                <a:cs typeface="Tahoma"/>
              </a:rPr>
              <a:t>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spc="-35" dirty="0">
                <a:latin typeface="Tahoma"/>
                <a:cs typeface="Tahoma"/>
              </a:rPr>
              <a:t>12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-45" dirty="0">
                <a:latin typeface="Cambria"/>
                <a:cs typeface="Cambri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dirty="0">
                <a:latin typeface="Verdana"/>
                <a:cs typeface="Verdana"/>
              </a:rPr>
              <a:t>	</a:t>
            </a:r>
            <a:r>
              <a:rPr sz="900" spc="-35" dirty="0">
                <a:latin typeface="Tahoma"/>
                <a:cs typeface="Tahoma"/>
              </a:rPr>
              <a:t>2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spc="-35" dirty="0">
                <a:latin typeface="Tahoma"/>
                <a:cs typeface="Tahoma"/>
              </a:rPr>
              <a:t>12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dirty="0">
                <a:latin typeface="Cambria"/>
                <a:cs typeface="Cambria"/>
              </a:rPr>
              <a:t>   </a:t>
            </a:r>
            <a:r>
              <a:rPr sz="900" spc="-25" dirty="0">
                <a:latin typeface="Cambria"/>
                <a:cs typeface="Cambri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90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90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dirty="0">
                <a:latin typeface="Verdana"/>
                <a:cs typeface="Verdana"/>
              </a:rPr>
              <a:t>  </a:t>
            </a:r>
            <a:r>
              <a:rPr sz="900" i="1" spc="-30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10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spc="-35" dirty="0">
                <a:latin typeface="Tahoma"/>
                <a:cs typeface="Tahoma"/>
              </a:rPr>
              <a:t>12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-45" dirty="0">
                <a:latin typeface="Cambria"/>
                <a:cs typeface="Cambri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dirty="0">
                <a:latin typeface="Verdana"/>
                <a:cs typeface="Verdana"/>
              </a:rPr>
              <a:t>	</a:t>
            </a:r>
            <a:r>
              <a:rPr sz="900" spc="-35" dirty="0">
                <a:latin typeface="Tahoma"/>
                <a:cs typeface="Tahoma"/>
              </a:rPr>
              <a:t>11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spc="-35" dirty="0">
                <a:latin typeface="Tahoma"/>
                <a:cs typeface="Tahoma"/>
              </a:rPr>
              <a:t>12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-45" dirty="0">
                <a:latin typeface="Cambria"/>
                <a:cs typeface="Cambri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76200" marR="265430">
              <a:lnSpc>
                <a:spcPct val="101000"/>
              </a:lnSpc>
              <a:spcBef>
                <a:spcPts val="615"/>
              </a:spcBef>
            </a:pPr>
            <a:r>
              <a:rPr sz="900" spc="-15" dirty="0">
                <a:latin typeface="Tahoma"/>
                <a:cs typeface="Tahoma"/>
              </a:rPr>
              <a:t>Number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theorists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call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these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sets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FF0000"/>
                </a:solidFill>
                <a:latin typeface="Tahoma"/>
                <a:cs typeface="Tahoma"/>
              </a:rPr>
              <a:t>congruence</a:t>
            </a:r>
            <a:r>
              <a:rPr sz="900" spc="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FF0000"/>
                </a:solidFill>
                <a:latin typeface="Tahoma"/>
                <a:cs typeface="Tahoma"/>
              </a:rPr>
              <a:t>classes</a:t>
            </a:r>
            <a:r>
              <a:rPr sz="900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modulo</a:t>
            </a:r>
            <a:r>
              <a:rPr sz="900" spc="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12</a:t>
            </a:r>
            <a:r>
              <a:rPr sz="900" spc="-30" dirty="0">
                <a:latin typeface="Tahoma"/>
                <a:cs typeface="Tahoma"/>
              </a:rPr>
              <a:t>.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We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say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two </a:t>
            </a:r>
            <a:r>
              <a:rPr sz="900" spc="-26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numbers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congruent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mod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FF0000"/>
                </a:solidFill>
                <a:latin typeface="Tahoma"/>
                <a:cs typeface="Tahoma"/>
              </a:rPr>
              <a:t>12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are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same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coset.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 dirty="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</a:pPr>
            <a:r>
              <a:rPr sz="900" spc="-10" dirty="0">
                <a:latin typeface="Tahoma"/>
                <a:cs typeface="Tahoma"/>
              </a:rPr>
              <a:t>Recall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how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add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cosets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quotient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group:</a:t>
            </a:r>
            <a:endParaRPr sz="900" dirty="0">
              <a:latin typeface="Tahoma"/>
              <a:cs typeface="Tahoma"/>
            </a:endParaRPr>
          </a:p>
          <a:p>
            <a:pPr marL="29209" algn="ctr">
              <a:lnSpc>
                <a:spcPct val="100000"/>
              </a:lnSpc>
              <a:spcBef>
                <a:spcPts val="625"/>
              </a:spcBef>
            </a:pP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60" dirty="0">
                <a:latin typeface="Arial"/>
                <a:cs typeface="Arial"/>
              </a:rPr>
              <a:t>a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spc="-35" dirty="0">
                <a:latin typeface="Tahoma"/>
                <a:cs typeface="Tahoma"/>
              </a:rPr>
              <a:t>12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30" dirty="0">
                <a:latin typeface="Arial"/>
                <a:cs typeface="Arial"/>
              </a:rPr>
              <a:t>b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spc="-35" dirty="0">
                <a:latin typeface="Tahoma"/>
                <a:cs typeface="Tahoma"/>
              </a:rPr>
              <a:t>12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:=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60" dirty="0">
                <a:latin typeface="Arial"/>
                <a:cs typeface="Arial"/>
              </a:rPr>
              <a:t>a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i="1" spc="-5" dirty="0">
                <a:latin typeface="Arial"/>
                <a:cs typeface="Arial"/>
              </a:rPr>
              <a:t>b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spc="-35" dirty="0">
                <a:latin typeface="Tahoma"/>
                <a:cs typeface="Tahoma"/>
              </a:rPr>
              <a:t>12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-45" dirty="0">
                <a:latin typeface="Cambria"/>
                <a:cs typeface="Cambri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76200">
              <a:lnSpc>
                <a:spcPct val="100000"/>
              </a:lnSpc>
              <a:spcBef>
                <a:spcPts val="625"/>
              </a:spcBef>
            </a:pPr>
            <a:r>
              <a:rPr sz="900" spc="20" dirty="0">
                <a:latin typeface="Tahoma"/>
                <a:cs typeface="Tahoma"/>
              </a:rPr>
              <a:t>“(The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coset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containing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25" dirty="0">
                <a:latin typeface="Arial"/>
                <a:cs typeface="Arial"/>
              </a:rPr>
              <a:t>a</a:t>
            </a:r>
            <a:r>
              <a:rPr sz="900" spc="-25" dirty="0">
                <a:latin typeface="Tahoma"/>
                <a:cs typeface="Tahoma"/>
              </a:rPr>
              <a:t>)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(the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coset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containing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5" dirty="0">
                <a:latin typeface="Arial"/>
                <a:cs typeface="Arial"/>
              </a:rPr>
              <a:t>b</a:t>
            </a:r>
            <a:r>
              <a:rPr sz="900" spc="5" dirty="0">
                <a:latin typeface="Tahoma"/>
                <a:cs typeface="Tahoma"/>
              </a:rPr>
              <a:t>)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coset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containing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60" dirty="0">
                <a:latin typeface="Arial"/>
                <a:cs typeface="Arial"/>
              </a:rPr>
              <a:t>a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+</a:t>
            </a:r>
            <a:r>
              <a:rPr sz="900" spc="-75" dirty="0">
                <a:latin typeface="Tahoma"/>
                <a:cs typeface="Tahoma"/>
              </a:rPr>
              <a:t> </a:t>
            </a:r>
            <a:r>
              <a:rPr sz="900" i="1" spc="25" dirty="0">
                <a:latin typeface="Arial"/>
                <a:cs typeface="Arial"/>
              </a:rPr>
              <a:t>b</a:t>
            </a:r>
            <a:r>
              <a:rPr sz="900" spc="25" dirty="0">
                <a:latin typeface="Tahoma"/>
                <a:cs typeface="Tahoma"/>
              </a:rPr>
              <a:t>.”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 dirty="0">
              <a:latin typeface="Tahoma"/>
              <a:cs typeface="Tahoma"/>
            </a:endParaRPr>
          </a:p>
          <a:p>
            <a:pPr marL="75565" marR="203200">
              <a:lnSpc>
                <a:spcPts val="990"/>
              </a:lnSpc>
            </a:pPr>
            <a:r>
              <a:rPr sz="1350" spc="-37" baseline="6172" dirty="0">
                <a:latin typeface="Tahoma"/>
                <a:cs typeface="Tahoma"/>
              </a:rPr>
              <a:t>It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should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52" baseline="6172" dirty="0">
                <a:latin typeface="Tahoma"/>
                <a:cs typeface="Tahoma"/>
              </a:rPr>
              <a:t>be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clear</a:t>
            </a:r>
            <a:r>
              <a:rPr sz="1350" spc="52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that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7" baseline="6172" dirty="0">
                <a:latin typeface="Palatino Linotype"/>
                <a:cs typeface="Palatino Linotype"/>
              </a:rPr>
              <a:t>Z</a:t>
            </a:r>
            <a:r>
              <a:rPr sz="1350" i="1" spc="7" baseline="6172" dirty="0">
                <a:latin typeface="Verdana"/>
                <a:cs typeface="Verdana"/>
              </a:rPr>
              <a:t>/</a:t>
            </a:r>
            <a:r>
              <a:rPr sz="1350" spc="7" baseline="6172" dirty="0">
                <a:latin typeface="Cambria"/>
                <a:cs typeface="Cambria"/>
              </a:rPr>
              <a:t>⟨</a:t>
            </a:r>
            <a:r>
              <a:rPr sz="1350" spc="7" baseline="6172" dirty="0">
                <a:latin typeface="Tahoma"/>
                <a:cs typeface="Tahoma"/>
              </a:rPr>
              <a:t>12</a:t>
            </a:r>
            <a:r>
              <a:rPr sz="1350" spc="7" baseline="6172" dirty="0">
                <a:latin typeface="Cambria"/>
                <a:cs typeface="Cambria"/>
              </a:rPr>
              <a:t>⟩</a:t>
            </a:r>
            <a:r>
              <a:rPr sz="1350" spc="172" baseline="6172" dirty="0">
                <a:latin typeface="Cambria"/>
                <a:cs typeface="Cambri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isomorphic</a:t>
            </a:r>
            <a:r>
              <a:rPr sz="1350" spc="52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to</a:t>
            </a:r>
            <a:r>
              <a:rPr sz="1350" spc="52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600" dirty="0">
                <a:latin typeface="Tahoma"/>
                <a:cs typeface="Tahoma"/>
              </a:rPr>
              <a:t>12</a:t>
            </a:r>
            <a:r>
              <a:rPr sz="1350" baseline="6172" dirty="0">
                <a:latin typeface="Tahoma"/>
                <a:cs typeface="Tahoma"/>
              </a:rPr>
              <a:t>.</a:t>
            </a:r>
            <a:r>
              <a:rPr sz="1350" spc="202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Formally,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this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is</a:t>
            </a:r>
            <a:r>
              <a:rPr sz="1350" spc="52" baseline="6172" dirty="0">
                <a:latin typeface="Tahoma"/>
                <a:cs typeface="Tahoma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just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the</a:t>
            </a:r>
            <a:r>
              <a:rPr sz="1350" spc="44" baseline="6172" dirty="0">
                <a:latin typeface="Tahoma"/>
                <a:cs typeface="Tahoma"/>
              </a:rPr>
              <a:t> </a:t>
            </a:r>
            <a:r>
              <a:rPr sz="1350" spc="97" baseline="6172" dirty="0">
                <a:latin typeface="Tahoma"/>
                <a:cs typeface="Tahoma"/>
              </a:rPr>
              <a:t>FHT </a:t>
            </a:r>
            <a:r>
              <a:rPr sz="1350" spc="-397" baseline="6172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applied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following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homomorphism:</a:t>
            </a:r>
            <a:endParaRPr sz="900" dirty="0">
              <a:latin typeface="Tahoma"/>
              <a:cs typeface="Tahoma"/>
            </a:endParaRPr>
          </a:p>
          <a:p>
            <a:pPr marL="9525" algn="ctr">
              <a:lnSpc>
                <a:spcPct val="100000"/>
              </a:lnSpc>
              <a:spcBef>
                <a:spcPts val="705"/>
              </a:spcBef>
              <a:tabLst>
                <a:tab pos="1078865" algn="l"/>
              </a:tabLst>
            </a:pPr>
            <a:r>
              <a:rPr sz="1350" i="1" spc="-247" baseline="6172" dirty="0">
                <a:latin typeface="Verdana"/>
                <a:cs typeface="Verdana"/>
              </a:rPr>
              <a:t>φ</a:t>
            </a:r>
            <a:r>
              <a:rPr sz="1350" i="1" spc="-322" baseline="6172" dirty="0">
                <a:latin typeface="Verdana"/>
                <a:cs typeface="Verdana"/>
              </a:rPr>
              <a:t> </a:t>
            </a:r>
            <a:r>
              <a:rPr sz="1350" spc="-97" baseline="6172" dirty="0">
                <a:latin typeface="Tahoma"/>
                <a:cs typeface="Tahoma"/>
              </a:rPr>
              <a:t>: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spc="-7" baseline="6172" dirty="0">
                <a:latin typeface="Palatino Linotype"/>
                <a:cs typeface="Palatino Linotype"/>
              </a:rPr>
              <a:t>Z</a:t>
            </a:r>
            <a:r>
              <a:rPr sz="1350" spc="44" baseline="6172" dirty="0">
                <a:latin typeface="Palatino Linotype"/>
                <a:cs typeface="Palatino Linotype"/>
              </a:rPr>
              <a:t> </a:t>
            </a:r>
            <a:r>
              <a:rPr sz="1350" spc="89" baseline="6172" dirty="0">
                <a:latin typeface="Cambria"/>
                <a:cs typeface="Cambria"/>
              </a:rPr>
              <a:t>−</a:t>
            </a:r>
            <a:r>
              <a:rPr sz="1350" spc="247" baseline="6172" dirty="0">
                <a:latin typeface="Cambria"/>
                <a:cs typeface="Cambria"/>
              </a:rPr>
              <a:t>→</a:t>
            </a:r>
            <a:r>
              <a:rPr sz="1350" spc="82" baseline="6172" dirty="0">
                <a:latin typeface="Cambria"/>
                <a:cs typeface="Cambria"/>
              </a:rPr>
              <a:t> </a:t>
            </a:r>
            <a:r>
              <a:rPr sz="1350" spc="-7" baseline="6172" dirty="0">
                <a:latin typeface="Palatino Linotype"/>
                <a:cs typeface="Palatino Linotype"/>
              </a:rPr>
              <a:t>Z</a:t>
            </a:r>
            <a:r>
              <a:rPr sz="600" spc="-15" dirty="0">
                <a:latin typeface="Tahoma"/>
                <a:cs typeface="Tahoma"/>
              </a:rPr>
              <a:t>12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1350" i="1" spc="-112" baseline="6172" dirty="0">
                <a:latin typeface="Verdana"/>
                <a:cs typeface="Verdana"/>
              </a:rPr>
              <a:t>,</a:t>
            </a:r>
            <a:r>
              <a:rPr sz="1350" i="1" baseline="6172" dirty="0">
                <a:latin typeface="Verdana"/>
                <a:cs typeface="Verdana"/>
              </a:rPr>
              <a:t>	</a:t>
            </a:r>
            <a:r>
              <a:rPr sz="1350" i="1" spc="-247" baseline="6172" dirty="0">
                <a:latin typeface="Verdana"/>
                <a:cs typeface="Verdana"/>
              </a:rPr>
              <a:t>φ</a:t>
            </a:r>
            <a:r>
              <a:rPr sz="1350" i="1" spc="-322" baseline="6172" dirty="0">
                <a:latin typeface="Verdana"/>
                <a:cs typeface="Verdana"/>
              </a:rPr>
              <a:t> </a:t>
            </a:r>
            <a:r>
              <a:rPr sz="1350" spc="-97" baseline="6172" dirty="0">
                <a:latin typeface="Tahoma"/>
                <a:cs typeface="Tahoma"/>
              </a:rPr>
              <a:t>:</a:t>
            </a:r>
            <a:r>
              <a:rPr sz="1350" spc="37" baseline="6172" dirty="0">
                <a:latin typeface="Tahoma"/>
                <a:cs typeface="Tahoma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k</a:t>
            </a:r>
            <a:r>
              <a:rPr sz="1350" i="1" spc="120" baseline="6172" dirty="0">
                <a:latin typeface="Arial"/>
                <a:cs typeface="Arial"/>
              </a:rPr>
              <a:t> </a:t>
            </a:r>
            <a:r>
              <a:rPr sz="1350" spc="89" baseline="6172" dirty="0">
                <a:latin typeface="Cambria"/>
                <a:cs typeface="Cambria"/>
              </a:rPr>
              <a:t>−</a:t>
            </a:r>
            <a:r>
              <a:rPr sz="1350" spc="247" baseline="6172" dirty="0">
                <a:latin typeface="Cambria"/>
                <a:cs typeface="Cambria"/>
              </a:rPr>
              <a:t>→</a:t>
            </a:r>
            <a:r>
              <a:rPr sz="1350" spc="82" baseline="6172" dirty="0">
                <a:latin typeface="Cambria"/>
                <a:cs typeface="Cambria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k  </a:t>
            </a:r>
            <a:r>
              <a:rPr sz="1350" i="1" spc="135" baseline="6172" dirty="0">
                <a:latin typeface="Arial"/>
                <a:cs typeface="Arial"/>
              </a:rPr>
              <a:t> </a:t>
            </a:r>
            <a:r>
              <a:rPr sz="1350" spc="-22" baseline="6172" dirty="0">
                <a:latin typeface="Tahoma"/>
                <a:cs typeface="Tahoma"/>
              </a:rPr>
              <a:t>(m</a:t>
            </a:r>
            <a:r>
              <a:rPr sz="1350" spc="15" baseline="6172" dirty="0">
                <a:latin typeface="Tahoma"/>
                <a:cs typeface="Tahoma"/>
              </a:rPr>
              <a:t>o</a:t>
            </a:r>
            <a:r>
              <a:rPr sz="1350" spc="-37" baseline="6172" dirty="0">
                <a:latin typeface="Tahoma"/>
                <a:cs typeface="Tahoma"/>
              </a:rPr>
              <a:t>d</a:t>
            </a:r>
            <a:r>
              <a:rPr sz="1350" baseline="6172" dirty="0">
                <a:latin typeface="Tahoma"/>
                <a:cs typeface="Tahoma"/>
              </a:rPr>
              <a:t> </a:t>
            </a:r>
            <a:r>
              <a:rPr sz="1350" spc="150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12)</a:t>
            </a:r>
            <a:r>
              <a:rPr sz="1350" spc="-195" baseline="6172" dirty="0">
                <a:latin typeface="Tahoma"/>
                <a:cs typeface="Tahoma"/>
              </a:rPr>
              <a:t> </a:t>
            </a:r>
            <a:r>
              <a:rPr sz="1350" i="1" spc="-112" baseline="6172" dirty="0">
                <a:latin typeface="Verdana"/>
                <a:cs typeface="Verdana"/>
              </a:rPr>
              <a:t>,</a:t>
            </a:r>
            <a:endParaRPr sz="1350" baseline="6172" dirty="0">
              <a:latin typeface="Verdana"/>
              <a:cs typeface="Verdana"/>
            </a:endParaRPr>
          </a:p>
          <a:p>
            <a:pPr marL="76200">
              <a:lnSpc>
                <a:spcPct val="100000"/>
              </a:lnSpc>
              <a:spcBef>
                <a:spcPts val="525"/>
              </a:spcBef>
            </a:pPr>
            <a:r>
              <a:rPr sz="900" spc="-15" dirty="0">
                <a:latin typeface="Tahoma"/>
                <a:cs typeface="Tahoma"/>
              </a:rPr>
              <a:t>Cle</a:t>
            </a:r>
            <a:r>
              <a:rPr sz="900" spc="-40" dirty="0">
                <a:latin typeface="Tahoma"/>
                <a:cs typeface="Tahoma"/>
              </a:rPr>
              <a:t>a</a:t>
            </a:r>
            <a:r>
              <a:rPr sz="900" spc="-10" dirty="0">
                <a:latin typeface="Tahoma"/>
                <a:cs typeface="Tahoma"/>
              </a:rPr>
              <a:t>rl</a:t>
            </a:r>
            <a:r>
              <a:rPr sz="900" spc="-90" dirty="0">
                <a:latin typeface="Tahoma"/>
                <a:cs typeface="Tahoma"/>
              </a:rPr>
              <a:t>y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Ke</a:t>
            </a:r>
            <a:r>
              <a:rPr sz="900" spc="15" dirty="0">
                <a:latin typeface="Tahoma"/>
                <a:cs typeface="Tahoma"/>
              </a:rPr>
              <a:t>r(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110" dirty="0">
                <a:latin typeface="Cambria"/>
                <a:cs typeface="Cambria"/>
              </a:rPr>
              <a:t>{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215" dirty="0">
                <a:latin typeface="Cambria"/>
                <a:cs typeface="Cambria"/>
              </a:rPr>
              <a:t>−</a:t>
            </a:r>
            <a:r>
              <a:rPr sz="900" spc="-35" dirty="0">
                <a:latin typeface="Tahoma"/>
                <a:cs typeface="Tahoma"/>
              </a:rPr>
              <a:t>24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215" dirty="0">
                <a:latin typeface="Cambria"/>
                <a:cs typeface="Cambria"/>
              </a:rPr>
              <a:t>−</a:t>
            </a:r>
            <a:r>
              <a:rPr sz="900" spc="-35" dirty="0">
                <a:latin typeface="Tahoma"/>
                <a:cs typeface="Tahoma"/>
              </a:rPr>
              <a:t>12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0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12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35" dirty="0">
                <a:latin typeface="Tahoma"/>
                <a:cs typeface="Tahoma"/>
              </a:rPr>
              <a:t>24</a:t>
            </a:r>
            <a:r>
              <a:rPr sz="900" i="1" spc="-75" dirty="0">
                <a:latin typeface="Verdana"/>
                <a:cs typeface="Verdana"/>
              </a:rPr>
              <a:t>,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110" dirty="0">
                <a:latin typeface="Cambria"/>
                <a:cs typeface="Cambria"/>
              </a:rPr>
              <a:t>}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30" dirty="0">
                <a:latin typeface="Cambria"/>
                <a:cs typeface="Cambria"/>
              </a:rPr>
              <a:t>⟨</a:t>
            </a:r>
            <a:r>
              <a:rPr sz="900" spc="-35" dirty="0">
                <a:latin typeface="Tahoma"/>
                <a:cs typeface="Tahoma"/>
              </a:rPr>
              <a:t>12</a:t>
            </a:r>
            <a:r>
              <a:rPr sz="900" spc="30" dirty="0">
                <a:latin typeface="Cambria"/>
                <a:cs typeface="Cambria"/>
              </a:rPr>
              <a:t>⟩</a:t>
            </a:r>
            <a:r>
              <a:rPr sz="900" spc="-20" dirty="0">
                <a:latin typeface="Tahoma"/>
                <a:cs typeface="Tahoma"/>
              </a:rPr>
              <a:t>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25" dirty="0">
                <a:latin typeface="Tahoma"/>
                <a:cs typeface="Tahoma"/>
              </a:rPr>
              <a:t>By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35" dirty="0">
                <a:latin typeface="Tahoma"/>
                <a:cs typeface="Tahoma"/>
              </a:rPr>
              <a:t>FHT:</a:t>
            </a:r>
            <a:endParaRPr sz="900" dirty="0">
              <a:latin typeface="Tahoma"/>
              <a:cs typeface="Tahoma"/>
            </a:endParaRPr>
          </a:p>
          <a:p>
            <a:pPr marL="29209" algn="ctr">
              <a:lnSpc>
                <a:spcPct val="100000"/>
              </a:lnSpc>
              <a:spcBef>
                <a:spcPts val="725"/>
              </a:spcBef>
            </a:pPr>
            <a:r>
              <a:rPr sz="1350" spc="-7" baseline="6172" dirty="0">
                <a:latin typeface="Palatino Linotype"/>
                <a:cs typeface="Palatino Linotype"/>
              </a:rPr>
              <a:t>Z</a:t>
            </a:r>
            <a:r>
              <a:rPr sz="1350" i="1" spc="75" baseline="6172" dirty="0">
                <a:latin typeface="Verdana"/>
                <a:cs typeface="Verdana"/>
              </a:rPr>
              <a:t>/</a:t>
            </a:r>
            <a:r>
              <a:rPr sz="1350" i="1" spc="-247" baseline="6172" dirty="0">
                <a:latin typeface="Verdana"/>
                <a:cs typeface="Verdana"/>
              </a:rPr>
              <a:t> </a:t>
            </a:r>
            <a:r>
              <a:rPr sz="1350" spc="15" baseline="6172" dirty="0">
                <a:latin typeface="Tahoma"/>
                <a:cs typeface="Tahoma"/>
              </a:rPr>
              <a:t>Ke</a:t>
            </a:r>
            <a:r>
              <a:rPr sz="1350" spc="22" baseline="6172" dirty="0">
                <a:latin typeface="Tahoma"/>
                <a:cs typeface="Tahoma"/>
              </a:rPr>
              <a:t>r</a:t>
            </a:r>
            <a:r>
              <a:rPr sz="1350" spc="15" baseline="6172" dirty="0">
                <a:latin typeface="Tahoma"/>
                <a:cs typeface="Tahoma"/>
              </a:rPr>
              <a:t>(</a:t>
            </a:r>
            <a:r>
              <a:rPr sz="1350" i="1" spc="-247" baseline="6172" dirty="0">
                <a:latin typeface="Verdana"/>
                <a:cs typeface="Verdana"/>
              </a:rPr>
              <a:t>φ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1350" spc="-44" baseline="6172" dirty="0">
                <a:latin typeface="Tahoma"/>
                <a:cs typeface="Tahoma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37" baseline="6172" dirty="0">
                <a:latin typeface="Tahoma"/>
                <a:cs typeface="Tahoma"/>
              </a:rPr>
              <a:t> </a:t>
            </a:r>
            <a:r>
              <a:rPr sz="1350" spc="-7" baseline="6172" dirty="0">
                <a:latin typeface="Palatino Linotype"/>
                <a:cs typeface="Palatino Linotype"/>
              </a:rPr>
              <a:t>Z</a:t>
            </a:r>
            <a:r>
              <a:rPr sz="1350" i="1" spc="75" baseline="6172" dirty="0">
                <a:latin typeface="Verdana"/>
                <a:cs typeface="Verdana"/>
              </a:rPr>
              <a:t>/</a:t>
            </a:r>
            <a:r>
              <a:rPr sz="1350" spc="44" baseline="6172" dirty="0">
                <a:latin typeface="Cambria"/>
                <a:cs typeface="Cambria"/>
              </a:rPr>
              <a:t>⟨</a:t>
            </a:r>
            <a:r>
              <a:rPr sz="1350" spc="-52" baseline="6172" dirty="0">
                <a:latin typeface="Tahoma"/>
                <a:cs typeface="Tahoma"/>
              </a:rPr>
              <a:t>12</a:t>
            </a:r>
            <a:r>
              <a:rPr sz="1350" spc="44" baseline="6172" dirty="0">
                <a:latin typeface="Cambria"/>
                <a:cs typeface="Cambria"/>
              </a:rPr>
              <a:t>⟩</a:t>
            </a:r>
            <a:r>
              <a:rPr sz="1350" spc="82" baseline="6172" dirty="0">
                <a:latin typeface="Cambria"/>
                <a:cs typeface="Cambria"/>
              </a:rPr>
              <a:t> </a:t>
            </a:r>
            <a:r>
              <a:rPr sz="1350" spc="-967" baseline="21604" dirty="0">
                <a:latin typeface="Cambria"/>
                <a:cs typeface="Cambria"/>
              </a:rPr>
              <a:t>∼</a:t>
            </a:r>
            <a:r>
              <a:rPr sz="1350" spc="89" baseline="3086" dirty="0">
                <a:latin typeface="Tahoma"/>
                <a:cs typeface="Tahoma"/>
              </a:rPr>
              <a:t>=</a:t>
            </a:r>
            <a:r>
              <a:rPr sz="1350" spc="-37" baseline="3086" dirty="0">
                <a:latin typeface="Tahoma"/>
                <a:cs typeface="Tahoma"/>
              </a:rPr>
              <a:t> </a:t>
            </a:r>
            <a:r>
              <a:rPr sz="1350" spc="-44" baseline="6172" dirty="0">
                <a:latin typeface="Tahoma"/>
                <a:cs typeface="Tahoma"/>
              </a:rPr>
              <a:t>Im(</a:t>
            </a:r>
            <a:r>
              <a:rPr sz="1350" i="1" spc="-247" baseline="6172" dirty="0">
                <a:latin typeface="Verdana"/>
                <a:cs typeface="Verdana"/>
              </a:rPr>
              <a:t>φ</a:t>
            </a:r>
            <a:r>
              <a:rPr sz="1350" spc="15" baseline="6172" dirty="0">
                <a:latin typeface="Tahoma"/>
                <a:cs typeface="Tahoma"/>
              </a:rPr>
              <a:t>)</a:t>
            </a:r>
            <a:r>
              <a:rPr sz="1350" spc="-37" baseline="6172" dirty="0">
                <a:latin typeface="Tahoma"/>
                <a:cs typeface="Tahoma"/>
              </a:rPr>
              <a:t> </a:t>
            </a:r>
            <a:r>
              <a:rPr sz="1350" spc="89" baseline="6172" dirty="0">
                <a:latin typeface="Tahoma"/>
                <a:cs typeface="Tahoma"/>
              </a:rPr>
              <a:t>=</a:t>
            </a:r>
            <a:r>
              <a:rPr sz="1350" spc="-37" baseline="6172" dirty="0">
                <a:latin typeface="Tahoma"/>
                <a:cs typeface="Tahoma"/>
              </a:rPr>
              <a:t> </a:t>
            </a:r>
            <a:r>
              <a:rPr sz="1350" spc="-7" baseline="6172" dirty="0">
                <a:latin typeface="Palatino Linotype"/>
                <a:cs typeface="Palatino Linotype"/>
              </a:rPr>
              <a:t>Z</a:t>
            </a:r>
            <a:r>
              <a:rPr sz="600" spc="-15" dirty="0">
                <a:latin typeface="Tahoma"/>
                <a:cs typeface="Tahoma"/>
              </a:rPr>
              <a:t>12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1350" i="1" spc="-112" baseline="6172" dirty="0">
                <a:latin typeface="Verdana"/>
                <a:cs typeface="Verdana"/>
              </a:rPr>
              <a:t>.</a:t>
            </a:r>
            <a:endParaRPr sz="1350" baseline="6172" dirty="0">
              <a:latin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6733"/>
            <a:ext cx="4610100" cy="1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19702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00" y="72312"/>
            <a:ext cx="45402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spc="65" dirty="0">
                <a:solidFill>
                  <a:srgbClr val="3333B2"/>
                </a:solidFill>
                <a:latin typeface="Tahoma"/>
                <a:cs typeface="Tahoma"/>
              </a:rPr>
              <a:t>A</a:t>
            </a:r>
            <a:r>
              <a:rPr sz="1100" b="1" spc="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b="1" spc="-30" dirty="0">
                <a:solidFill>
                  <a:srgbClr val="3333B2"/>
                </a:solidFill>
                <a:latin typeface="Tahoma"/>
                <a:cs typeface="Tahoma"/>
              </a:rPr>
              <a:t>picture</a:t>
            </a:r>
            <a:r>
              <a:rPr sz="1100" b="1" spc="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b="1" spc="-35" dirty="0">
                <a:solidFill>
                  <a:srgbClr val="3333B2"/>
                </a:solidFill>
                <a:latin typeface="Tahoma"/>
                <a:cs typeface="Tahoma"/>
              </a:rPr>
              <a:t>of</a:t>
            </a:r>
            <a:r>
              <a:rPr sz="1100" b="1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b="1" spc="-40" dirty="0">
                <a:solidFill>
                  <a:srgbClr val="3333B2"/>
                </a:solidFill>
                <a:latin typeface="Tahoma"/>
                <a:cs typeface="Tahoma"/>
              </a:rPr>
              <a:t>the</a:t>
            </a:r>
            <a:r>
              <a:rPr sz="1100" b="1" spc="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3333B2"/>
                </a:solidFill>
                <a:latin typeface="Tahoma"/>
                <a:cs typeface="Tahoma"/>
              </a:rPr>
              <a:t>isomorphism</a:t>
            </a:r>
            <a:r>
              <a:rPr sz="1100" b="1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b="1" i="1" spc="5" dirty="0">
                <a:solidFill>
                  <a:srgbClr val="3333B2"/>
                </a:solidFill>
                <a:latin typeface="Calibri"/>
                <a:cs typeface="Calibri"/>
              </a:rPr>
              <a:t>i</a:t>
            </a:r>
            <a:r>
              <a:rPr sz="1100" b="1" i="1" spc="-2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100" b="1" spc="-90" dirty="0">
                <a:solidFill>
                  <a:srgbClr val="3333B2"/>
                </a:solidFill>
                <a:latin typeface="Tahoma"/>
                <a:cs typeface="Tahoma"/>
              </a:rPr>
              <a:t>:</a:t>
            </a:r>
            <a:r>
              <a:rPr sz="1100" b="1" spc="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Palatino Linotype"/>
                <a:cs typeface="Palatino Linotype"/>
              </a:rPr>
              <a:t>Z</a:t>
            </a:r>
            <a:r>
              <a:rPr sz="1200" spc="-22" baseline="-10416" dirty="0">
                <a:solidFill>
                  <a:srgbClr val="3333B2"/>
                </a:solidFill>
                <a:latin typeface="Tahoma"/>
                <a:cs typeface="Tahoma"/>
              </a:rPr>
              <a:t>12</a:t>
            </a:r>
            <a:r>
              <a:rPr sz="1200" spc="157" baseline="-10416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110" dirty="0">
                <a:solidFill>
                  <a:srgbClr val="3333B2"/>
                </a:solidFill>
                <a:latin typeface="Cambria"/>
                <a:cs typeface="Cambria"/>
              </a:rPr>
              <a:t>−→</a:t>
            </a:r>
            <a:r>
              <a:rPr sz="1100" spc="6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Palatino Linotype"/>
                <a:cs typeface="Palatino Linotype"/>
              </a:rPr>
              <a:t>Z</a:t>
            </a:r>
            <a:r>
              <a:rPr sz="1100" i="1" spc="-15" dirty="0">
                <a:solidFill>
                  <a:srgbClr val="3333B2"/>
                </a:solidFill>
                <a:latin typeface="Sitka Small"/>
                <a:cs typeface="Sitka Small"/>
              </a:rPr>
              <a:t>/</a:t>
            </a:r>
            <a:r>
              <a:rPr sz="1100" spc="-15" dirty="0">
                <a:solidFill>
                  <a:srgbClr val="3333B2"/>
                </a:solidFill>
                <a:latin typeface="Cambria"/>
                <a:cs typeface="Cambria"/>
              </a:rPr>
              <a:t>⟨</a:t>
            </a:r>
            <a:r>
              <a:rPr sz="1100" spc="-15" dirty="0">
                <a:solidFill>
                  <a:srgbClr val="3333B2"/>
                </a:solidFill>
                <a:latin typeface="Tahoma"/>
                <a:cs typeface="Tahoma"/>
              </a:rPr>
              <a:t>12</a:t>
            </a:r>
            <a:r>
              <a:rPr sz="1100" spc="-15" dirty="0">
                <a:solidFill>
                  <a:srgbClr val="3333B2"/>
                </a:solidFill>
                <a:latin typeface="Cambria"/>
                <a:cs typeface="Cambria"/>
              </a:rPr>
              <a:t>⟩</a:t>
            </a:r>
            <a:r>
              <a:rPr sz="1100" spc="1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spc="-30" dirty="0">
                <a:solidFill>
                  <a:srgbClr val="3333B2"/>
                </a:solidFill>
                <a:latin typeface="Tahoma"/>
                <a:cs typeface="Tahoma"/>
              </a:rPr>
              <a:t>(from</a:t>
            </a:r>
            <a:r>
              <a:rPr sz="1100" spc="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Tahoma"/>
                <a:cs typeface="Tahoma"/>
              </a:rPr>
              <a:t>the</a:t>
            </a:r>
            <a:r>
              <a:rPr sz="1100" spc="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3333B2"/>
                </a:solidFill>
                <a:latin typeface="Tahoma"/>
                <a:cs typeface="Tahoma"/>
              </a:rPr>
              <a:t>VGT</a:t>
            </a:r>
            <a:r>
              <a:rPr sz="1100" spc="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Tahoma"/>
                <a:cs typeface="Tahoma"/>
              </a:rPr>
              <a:t>website)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" y="434975"/>
            <a:ext cx="3429000" cy="2673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78175"/>
            <a:ext cx="4610100" cy="1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25981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87" y="154286"/>
            <a:ext cx="4149090" cy="426226"/>
          </a:xfrm>
        </p:spPr>
        <p:txBody>
          <a:bodyPr>
            <a:normAutofit fontScale="90000"/>
          </a:bodyPr>
          <a:lstStyle/>
          <a:p>
            <a:r>
              <a:rPr lang="en-US" sz="2420" b="1" dirty="0" smtClean="0">
                <a:solidFill>
                  <a:srgbClr val="0070C0"/>
                </a:solidFill>
              </a:rPr>
              <a:t>Group Homomorphisms</a:t>
            </a:r>
            <a:endParaRPr sz="2420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Homomorphisms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82" y="1422720"/>
            <a:ext cx="2832100" cy="16183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8350" y="568335"/>
            <a:ext cx="28715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A homomorphism between groups (G, ·) and (H, ◦) is a map ϕ : G → H such that</a:t>
            </a:r>
          </a:p>
          <a:p>
            <a:pPr algn="ctr"/>
            <a:r>
              <a:rPr lang="el-GR" sz="900" b="1" dirty="0" smtClean="0">
                <a:solidFill>
                  <a:srgbClr val="00B0F0"/>
                </a:solidFill>
              </a:rPr>
              <a:t>ϕ(</a:t>
            </a:r>
            <a:r>
              <a:rPr lang="en-US" sz="900" b="1" dirty="0" smtClean="0">
                <a:solidFill>
                  <a:srgbClr val="00B0F0"/>
                </a:solidFill>
              </a:rPr>
              <a:t>g1 · g2) = </a:t>
            </a:r>
            <a:r>
              <a:rPr lang="el-GR" sz="900" b="1" dirty="0" smtClean="0">
                <a:solidFill>
                  <a:srgbClr val="00B0F0"/>
                </a:solidFill>
              </a:rPr>
              <a:t>ϕ(</a:t>
            </a:r>
            <a:r>
              <a:rPr lang="en-US" sz="900" b="1" dirty="0" smtClean="0">
                <a:solidFill>
                  <a:srgbClr val="00B0F0"/>
                </a:solidFill>
              </a:rPr>
              <a:t>g1) ◦ </a:t>
            </a:r>
            <a:r>
              <a:rPr lang="el-GR" sz="900" b="1" dirty="0" smtClean="0">
                <a:solidFill>
                  <a:srgbClr val="00B0F0"/>
                </a:solidFill>
              </a:rPr>
              <a:t>ϕ(</a:t>
            </a:r>
            <a:r>
              <a:rPr lang="en-US" sz="900" b="1" dirty="0" smtClean="0">
                <a:solidFill>
                  <a:srgbClr val="00B0F0"/>
                </a:solidFill>
              </a:rPr>
              <a:t>g2)</a:t>
            </a:r>
          </a:p>
          <a:p>
            <a:pPr algn="just"/>
            <a:r>
              <a:rPr lang="en-US" sz="1000" dirty="0" smtClean="0"/>
              <a:t>for g1, g2 ∈ G. The range of ϕ in H is called the homomorphic image of ϕ</a:t>
            </a:r>
            <a:endParaRPr lang="en-US" sz="1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8175"/>
            <a:ext cx="4610100" cy="19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70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282575"/>
            <a:ext cx="461010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65" dirty="0" smtClean="0">
                <a:solidFill>
                  <a:srgbClr val="3333B2"/>
                </a:solidFill>
                <a:latin typeface="Tahoma"/>
                <a:cs typeface="Tahoma"/>
              </a:rPr>
              <a:t>References</a:t>
            </a:r>
            <a:endParaRPr sz="1100" b="1" dirty="0">
              <a:latin typeface="Tahoma"/>
              <a:cs typeface="Tahom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8175"/>
            <a:ext cx="4610100" cy="1791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7650" y="739775"/>
            <a:ext cx="411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US" sz="800" b="1" dirty="0" smtClean="0"/>
              <a:t>Book: </a:t>
            </a:r>
            <a:r>
              <a:rPr lang="en-US" sz="800" dirty="0" smtClean="0"/>
              <a:t>Abstract Algebra Theory and Applications by Thomas W. Judson, Stephen F. Austin State University</a:t>
            </a:r>
          </a:p>
          <a:p>
            <a:r>
              <a:rPr lang="en-US" sz="800" dirty="0" smtClean="0"/>
              <a:t>[2] </a:t>
            </a:r>
            <a:r>
              <a:rPr lang="en-US" sz="800" b="1" dirty="0" smtClean="0"/>
              <a:t>Website: </a:t>
            </a:r>
            <a:r>
              <a:rPr lang="en-US" sz="800" dirty="0" smtClean="0"/>
              <a:t>abstract.pugetsound.edu</a:t>
            </a:r>
          </a:p>
          <a:p>
            <a:r>
              <a:rPr lang="en-US" sz="800" dirty="0" smtClean="0"/>
              <a:t>[3] </a:t>
            </a:r>
            <a:r>
              <a:rPr lang="en-US" sz="800" b="1" dirty="0" smtClean="0"/>
              <a:t>Website: </a:t>
            </a:r>
            <a:r>
              <a:rPr lang="en-US" sz="800" dirty="0" smtClean="0">
                <a:hlinkClick r:id="rId4"/>
              </a:rPr>
              <a:t>https://www.math.clemson.edu/~macaule/classes/m20_math4120/slides/math4120_lecture-4-01_h.pdf</a:t>
            </a:r>
            <a:endParaRPr lang="en-US" sz="800" dirty="0" smtClean="0"/>
          </a:p>
          <a:p>
            <a:r>
              <a:rPr lang="en-US" sz="800" dirty="0" smtClean="0"/>
              <a:t>[4] </a:t>
            </a:r>
            <a:r>
              <a:rPr lang="en-US" sz="800" b="1" dirty="0" smtClean="0"/>
              <a:t>Website: </a:t>
            </a:r>
            <a:r>
              <a:rPr lang="en-US" sz="800" dirty="0" smtClean="0">
                <a:hlinkClick r:id="rId5"/>
              </a:rPr>
              <a:t>https://people.math.sc.edu/shaoyun/math5462slide9.pdf</a:t>
            </a:r>
            <a:endParaRPr lang="en-US" sz="800" dirty="0" smtClean="0"/>
          </a:p>
          <a:p>
            <a:r>
              <a:rPr lang="en-US" sz="800" dirty="0" smtClean="0"/>
              <a:t>[5] </a:t>
            </a:r>
            <a:r>
              <a:rPr lang="en-US" sz="800" b="1" dirty="0" smtClean="0"/>
              <a:t>Website: </a:t>
            </a:r>
            <a:r>
              <a:rPr lang="en-US" sz="800" dirty="0" smtClean="0">
                <a:hlinkClick r:id="rId6"/>
              </a:rPr>
              <a:t>https://egunawan.github.io/algebra/slides/sec4p3.pdf</a:t>
            </a:r>
            <a:endParaRPr lang="en-US" sz="800" dirty="0" smtClean="0"/>
          </a:p>
          <a:p>
            <a:r>
              <a:rPr lang="en-US" sz="800" dirty="0" smtClean="0"/>
              <a:t>[6] </a:t>
            </a:r>
            <a:r>
              <a:rPr lang="en-US" sz="800" b="1" dirty="0" smtClean="0"/>
              <a:t>Website: </a:t>
            </a:r>
            <a:r>
              <a:rPr lang="en-US" sz="800" dirty="0" smtClean="0">
                <a:hlinkClick r:id="rId7"/>
              </a:rPr>
              <a:t>https://tseppelt.github.io/assets/pdf/slides/20220707_slides_icalp.pdf</a:t>
            </a:r>
            <a:endParaRPr lang="en-US" sz="800" dirty="0" smtClean="0"/>
          </a:p>
          <a:p>
            <a:r>
              <a:rPr lang="en-US" sz="800" dirty="0" smtClean="0"/>
              <a:t>[7] </a:t>
            </a:r>
            <a:r>
              <a:rPr lang="en-US" sz="800" b="1" dirty="0" smtClean="0"/>
              <a:t>Website: </a:t>
            </a:r>
            <a:r>
              <a:rPr lang="en-US" sz="800" dirty="0" smtClean="0">
                <a:hlinkClick r:id="rId8"/>
              </a:rPr>
              <a:t>https://users.metu.edu.tr/matmah/2014-463/463.pdf</a:t>
            </a:r>
            <a:endParaRPr lang="en-US" sz="800" dirty="0" smtClean="0"/>
          </a:p>
          <a:p>
            <a:endParaRPr 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754550447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y Questions - Slide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16" y="472262"/>
            <a:ext cx="3143250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" y="3178175"/>
            <a:ext cx="4608975" cy="1828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27144" b="35713"/>
          <a:stretch/>
        </p:blipFill>
        <p:spPr>
          <a:xfrm>
            <a:off x="106666" y="2090701"/>
            <a:ext cx="44005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54" y="227121"/>
            <a:ext cx="434008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b="1" spc="-60" dirty="0"/>
              <a:t>Homomorphisms</a:t>
            </a:r>
          </a:p>
        </p:txBody>
      </p:sp>
      <p:sp>
        <p:nvSpPr>
          <p:cNvPr id="3" name="object 3"/>
          <p:cNvSpPr/>
          <p:nvPr/>
        </p:nvSpPr>
        <p:spPr>
          <a:xfrm>
            <a:off x="340944" y="99980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944" y="11763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944" y="208868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944" y="226518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2004" y="511175"/>
            <a:ext cx="4201795" cy="197823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900" dirty="0">
                <a:latin typeface="Tahoma"/>
                <a:cs typeface="Tahoma"/>
              </a:rPr>
              <a:t>Throughout</a:t>
            </a:r>
            <a:r>
              <a:rPr sz="900" spc="-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course,</a:t>
            </a:r>
            <a:r>
              <a:rPr sz="900" spc="-5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we’ve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said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things</a:t>
            </a:r>
            <a:r>
              <a:rPr sz="900" spc="-5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like:</a:t>
            </a:r>
            <a:endParaRPr sz="900" dirty="0">
              <a:latin typeface="Tahoma"/>
              <a:cs typeface="Tahoma"/>
            </a:endParaRPr>
          </a:p>
          <a:p>
            <a:pPr marL="246379" marR="1417320">
              <a:lnSpc>
                <a:spcPct val="128699"/>
              </a:lnSpc>
              <a:spcBef>
                <a:spcPts val="229"/>
              </a:spcBef>
            </a:pPr>
            <a:r>
              <a:rPr sz="900" dirty="0">
                <a:latin typeface="Tahoma"/>
                <a:cs typeface="Tahoma"/>
              </a:rPr>
              <a:t>“This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group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has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same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structure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as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group.” </a:t>
            </a:r>
            <a:r>
              <a:rPr sz="900" dirty="0">
                <a:latin typeface="Tahoma"/>
                <a:cs typeface="Tahoma"/>
              </a:rPr>
              <a:t>“This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group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isomorphic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group.”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Tahoma"/>
                <a:cs typeface="Tahoma"/>
              </a:rPr>
              <a:t>We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will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study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special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type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function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between</a:t>
            </a:r>
            <a:r>
              <a:rPr sz="900" spc="-25" dirty="0">
                <a:latin typeface="Tahoma"/>
                <a:cs typeface="Tahoma"/>
              </a:rPr>
              <a:t> groups, </a:t>
            </a:r>
            <a:r>
              <a:rPr sz="900" spc="-10" dirty="0">
                <a:latin typeface="Tahoma"/>
                <a:cs typeface="Tahoma"/>
              </a:rPr>
              <a:t>called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-25" dirty="0">
                <a:latin typeface="Arial"/>
                <a:cs typeface="Arial"/>
              </a:rPr>
              <a:t>homomorphism</a:t>
            </a:r>
            <a:r>
              <a:rPr sz="900" spc="-25" dirty="0">
                <a:latin typeface="Tahoma"/>
                <a:cs typeface="Tahoma"/>
              </a:rPr>
              <a:t>.</a:t>
            </a:r>
            <a:r>
              <a:rPr sz="900" spc="70" dirty="0">
                <a:latin typeface="Tahoma"/>
                <a:cs typeface="Tahoma"/>
              </a:rPr>
              <a:t> </a:t>
            </a:r>
            <a:endParaRPr lang="en-US" sz="900" spc="7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25" dirty="0" smtClean="0">
                <a:latin typeface="Tahoma"/>
                <a:cs typeface="Tahoma"/>
              </a:rPr>
              <a:t>An</a:t>
            </a:r>
            <a:r>
              <a:rPr lang="en-US" sz="900" dirty="0">
                <a:latin typeface="Tahoma"/>
                <a:cs typeface="Tahoma"/>
              </a:rPr>
              <a:t> </a:t>
            </a:r>
            <a:r>
              <a:rPr sz="900" i="1" spc="-30" dirty="0" smtClean="0">
                <a:latin typeface="Arial"/>
                <a:cs typeface="Arial"/>
              </a:rPr>
              <a:t>isomorphism</a:t>
            </a:r>
            <a:r>
              <a:rPr sz="900" i="1" spc="20" dirty="0" smtClean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homomorphism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which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-10" dirty="0">
                <a:latin typeface="Tahoma"/>
                <a:cs typeface="Tahoma"/>
              </a:rPr>
              <a:t> bijection.</a:t>
            </a:r>
            <a:endParaRPr sz="900" dirty="0">
              <a:latin typeface="Tahoma"/>
              <a:cs typeface="Tahoma"/>
            </a:endParaRPr>
          </a:p>
          <a:p>
            <a:pPr marL="246379" marR="1551305" indent="-234315">
              <a:lnSpc>
                <a:spcPct val="150000"/>
              </a:lnSpc>
              <a:spcBef>
                <a:spcPts val="365"/>
              </a:spcBef>
            </a:pPr>
            <a:r>
              <a:rPr sz="900" dirty="0">
                <a:latin typeface="Tahoma"/>
                <a:cs typeface="Tahoma"/>
              </a:rPr>
              <a:t>There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are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two</a:t>
            </a:r>
            <a:r>
              <a:rPr sz="900" spc="-10" dirty="0">
                <a:latin typeface="Tahoma"/>
                <a:cs typeface="Tahoma"/>
              </a:rPr>
              <a:t> situations </a:t>
            </a:r>
            <a:r>
              <a:rPr sz="900" spc="-40" dirty="0">
                <a:latin typeface="Tahoma"/>
                <a:cs typeface="Tahoma"/>
              </a:rPr>
              <a:t>where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homomorphisms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arise: </a:t>
            </a:r>
            <a:r>
              <a:rPr sz="900" spc="-20" dirty="0">
                <a:latin typeface="Tahoma"/>
                <a:cs typeface="Tahoma"/>
              </a:rPr>
              <a:t>when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one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group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subgroup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dirty="0" smtClean="0">
                <a:latin typeface="Tahoma"/>
                <a:cs typeface="Tahoma"/>
              </a:rPr>
              <a:t>of</a:t>
            </a:r>
            <a:r>
              <a:rPr sz="900" spc="-25" dirty="0" smtClean="0">
                <a:latin typeface="Tahoma"/>
                <a:cs typeface="Tahoma"/>
              </a:rPr>
              <a:t> </a:t>
            </a:r>
            <a:r>
              <a:rPr sz="900" spc="-10" dirty="0" smtClean="0">
                <a:latin typeface="Tahoma"/>
                <a:cs typeface="Tahoma"/>
              </a:rPr>
              <a:t>another</a:t>
            </a:r>
            <a:r>
              <a:rPr sz="900" spc="-10" dirty="0">
                <a:latin typeface="Tahoma"/>
                <a:cs typeface="Tahoma"/>
              </a:rPr>
              <a:t>;</a:t>
            </a:r>
            <a:endParaRPr sz="900" dirty="0">
              <a:latin typeface="Tahoma"/>
              <a:cs typeface="Tahoma"/>
            </a:endParaRPr>
          </a:p>
          <a:p>
            <a:pPr marL="246379">
              <a:lnSpc>
                <a:spcPct val="100000"/>
              </a:lnSpc>
              <a:spcBef>
                <a:spcPts val="310"/>
              </a:spcBef>
            </a:pPr>
            <a:r>
              <a:rPr sz="900" spc="-20" dirty="0">
                <a:latin typeface="Tahoma"/>
                <a:cs typeface="Tahoma"/>
              </a:rPr>
              <a:t>when one group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quotient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another.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corresponding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homomorphisms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are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called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embeddings</a:t>
            </a:r>
            <a:r>
              <a:rPr sz="9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quotient maps</a:t>
            </a:r>
            <a:r>
              <a:rPr sz="900" spc="-10" dirty="0"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5" y="3139010"/>
            <a:ext cx="4610100" cy="1791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94" y="71789"/>
            <a:ext cx="4237568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1400" b="1" spc="-65" dirty="0"/>
              <a:t>Example</a:t>
            </a:r>
            <a:r>
              <a:rPr sz="1400" spc="35" dirty="0"/>
              <a:t> </a:t>
            </a:r>
            <a:endParaRPr sz="1400"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93994" y="361031"/>
            <a:ext cx="25438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350" spc="-15" baseline="6172" dirty="0">
                <a:latin typeface="Tahoma"/>
                <a:cs typeface="Tahoma"/>
              </a:rPr>
              <a:t>Consider </a:t>
            </a:r>
            <a:r>
              <a:rPr sz="1350" baseline="6172" dirty="0">
                <a:latin typeface="Tahoma"/>
                <a:cs typeface="Tahoma"/>
              </a:rPr>
              <a:t>the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statement:</a:t>
            </a:r>
            <a:r>
              <a:rPr sz="1350" spc="12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600" dirty="0">
                <a:latin typeface="Tahoma"/>
                <a:cs typeface="Tahoma"/>
              </a:rPr>
              <a:t>3</a:t>
            </a:r>
            <a:r>
              <a:rPr sz="600" spc="85" dirty="0">
                <a:latin typeface="Tahoma"/>
                <a:cs typeface="Tahoma"/>
              </a:rPr>
              <a:t> </a:t>
            </a:r>
            <a:r>
              <a:rPr sz="1350" i="1" spc="397" baseline="6172" dirty="0">
                <a:latin typeface="Calibri"/>
                <a:cs typeface="Calibri"/>
              </a:rPr>
              <a:t>&lt;</a:t>
            </a:r>
            <a:r>
              <a:rPr sz="1350" i="1" spc="37" baseline="6172" dirty="0">
                <a:latin typeface="Calibri"/>
                <a:cs typeface="Calibri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D</a:t>
            </a:r>
            <a:r>
              <a:rPr sz="600" dirty="0">
                <a:latin typeface="Tahoma"/>
                <a:cs typeface="Tahoma"/>
              </a:rPr>
              <a:t>3</a:t>
            </a:r>
            <a:r>
              <a:rPr sz="1350" baseline="6172" dirty="0">
                <a:latin typeface="Tahoma"/>
                <a:cs typeface="Tahoma"/>
              </a:rPr>
              <a:t>.</a:t>
            </a:r>
            <a:r>
              <a:rPr sz="1350" spc="127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Here </a:t>
            </a:r>
            <a:r>
              <a:rPr sz="1350" baseline="6172" dirty="0">
                <a:latin typeface="Tahoma"/>
                <a:cs typeface="Tahoma"/>
              </a:rPr>
              <a:t>is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a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visual:</a:t>
            </a:r>
            <a:endParaRPr sz="1350" baseline="6172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5626" y="599474"/>
            <a:ext cx="131062" cy="1310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11643" y="609799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Tahoma"/>
                <a:cs typeface="Tahoma"/>
              </a:rPr>
              <a:t>0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6225" y="1085484"/>
            <a:ext cx="131062" cy="1310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92249" y="1095803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027" y="1085484"/>
            <a:ext cx="131062" cy="13106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1049" y="1095803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Tahoma"/>
                <a:cs typeface="Tahoma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55472" y="692790"/>
            <a:ext cx="1530350" cy="563880"/>
            <a:chOff x="1155472" y="692790"/>
            <a:chExt cx="1530350" cy="563880"/>
          </a:xfrm>
        </p:grpSpPr>
        <p:sp>
          <p:nvSpPr>
            <p:cNvPr id="11" name="object 11"/>
            <p:cNvSpPr/>
            <p:nvPr/>
          </p:nvSpPr>
          <p:spPr>
            <a:xfrm>
              <a:off x="1498090" y="697870"/>
              <a:ext cx="224154" cy="354965"/>
            </a:xfrm>
            <a:custGeom>
              <a:avLst/>
              <a:gdLst/>
              <a:ahLst/>
              <a:cxnLst/>
              <a:rect l="l" t="t" r="r" b="b"/>
              <a:pathLst>
                <a:path w="224155" h="354965">
                  <a:moveTo>
                    <a:pt x="0" y="0"/>
                  </a:moveTo>
                  <a:lnTo>
                    <a:pt x="47522" y="30514"/>
                  </a:lnTo>
                  <a:lnTo>
                    <a:pt x="89252" y="63670"/>
                  </a:lnTo>
                  <a:lnTo>
                    <a:pt x="125245" y="99290"/>
                  </a:lnTo>
                  <a:lnTo>
                    <a:pt x="155553" y="137193"/>
                  </a:lnTo>
                  <a:lnTo>
                    <a:pt x="180229" y="177202"/>
                  </a:lnTo>
                  <a:lnTo>
                    <a:pt x="199326" y="219138"/>
                  </a:lnTo>
                  <a:lnTo>
                    <a:pt x="212898" y="262822"/>
                  </a:lnTo>
                  <a:lnTo>
                    <a:pt x="220998" y="308075"/>
                  </a:lnTo>
                  <a:lnTo>
                    <a:pt x="223679" y="354719"/>
                  </a:lnTo>
                </a:path>
              </a:pathLst>
            </a:custGeom>
            <a:ln w="10122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5457" y="103284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11"/>
                  </a:moveTo>
                  <a:lnTo>
                    <a:pt x="26312" y="19743"/>
                  </a:lnTo>
                  <a:lnTo>
                    <a:pt x="0" y="0"/>
                  </a:lnTo>
                  <a:lnTo>
                    <a:pt x="26305" y="52639"/>
                  </a:lnTo>
                  <a:lnTo>
                    <a:pt x="52633" y="11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6064" y="1183892"/>
              <a:ext cx="419100" cy="67945"/>
            </a:xfrm>
            <a:custGeom>
              <a:avLst/>
              <a:gdLst/>
              <a:ahLst/>
              <a:cxnLst/>
              <a:rect l="l" t="t" r="r" b="b"/>
              <a:pathLst>
                <a:path w="419100" h="67944">
                  <a:moveTo>
                    <a:pt x="418765" y="0"/>
                  </a:moveTo>
                  <a:lnTo>
                    <a:pt x="368646" y="25867"/>
                  </a:lnTo>
                  <a:lnTo>
                    <a:pt x="319103" y="45409"/>
                  </a:lnTo>
                  <a:lnTo>
                    <a:pt x="270272" y="58761"/>
                  </a:lnTo>
                  <a:lnTo>
                    <a:pt x="222292" y="66060"/>
                  </a:lnTo>
                  <a:lnTo>
                    <a:pt x="175302" y="67441"/>
                  </a:lnTo>
                  <a:lnTo>
                    <a:pt x="129440" y="63039"/>
                  </a:lnTo>
                  <a:lnTo>
                    <a:pt x="84843" y="52991"/>
                  </a:lnTo>
                  <a:lnTo>
                    <a:pt x="41650" y="37433"/>
                  </a:lnTo>
                  <a:lnTo>
                    <a:pt x="0" y="16500"/>
                  </a:lnTo>
                </a:path>
              </a:pathLst>
            </a:custGeom>
            <a:ln w="10122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7485" y="1183892"/>
              <a:ext cx="59055" cy="49530"/>
            </a:xfrm>
            <a:custGeom>
              <a:avLst/>
              <a:gdLst/>
              <a:ahLst/>
              <a:cxnLst/>
              <a:rect l="l" t="t" r="r" b="b"/>
              <a:pathLst>
                <a:path w="59055" h="49530">
                  <a:moveTo>
                    <a:pt x="32526" y="49264"/>
                  </a:moveTo>
                  <a:lnTo>
                    <a:pt x="28579" y="16500"/>
                  </a:lnTo>
                  <a:lnTo>
                    <a:pt x="58927" y="3537"/>
                  </a:lnTo>
                  <a:lnTo>
                    <a:pt x="0" y="0"/>
                  </a:lnTo>
                  <a:lnTo>
                    <a:pt x="32526" y="49264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0552" y="714379"/>
              <a:ext cx="195580" cy="371475"/>
            </a:xfrm>
            <a:custGeom>
              <a:avLst/>
              <a:gdLst/>
              <a:ahLst/>
              <a:cxnLst/>
              <a:rect l="l" t="t" r="r" b="b"/>
              <a:pathLst>
                <a:path w="195580" h="371475">
                  <a:moveTo>
                    <a:pt x="0" y="371106"/>
                  </a:moveTo>
                  <a:lnTo>
                    <a:pt x="2639" y="314693"/>
                  </a:lnTo>
                  <a:lnTo>
                    <a:pt x="10463" y="261972"/>
                  </a:lnTo>
                  <a:lnTo>
                    <a:pt x="23289" y="212987"/>
                  </a:lnTo>
                  <a:lnTo>
                    <a:pt x="40935" y="167783"/>
                  </a:lnTo>
                  <a:lnTo>
                    <a:pt x="63219" y="126402"/>
                  </a:lnTo>
                  <a:lnTo>
                    <a:pt x="89959" y="88890"/>
                  </a:lnTo>
                  <a:lnTo>
                    <a:pt x="120973" y="55290"/>
                  </a:lnTo>
                  <a:lnTo>
                    <a:pt x="156078" y="25645"/>
                  </a:lnTo>
                  <a:lnTo>
                    <a:pt x="195093" y="0"/>
                  </a:lnTo>
                </a:path>
              </a:pathLst>
            </a:custGeom>
            <a:ln w="10122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5290" y="697870"/>
              <a:ext cx="59055" cy="49530"/>
            </a:xfrm>
            <a:custGeom>
              <a:avLst/>
              <a:gdLst/>
              <a:ahLst/>
              <a:cxnLst/>
              <a:rect l="l" t="t" r="r" b="b"/>
              <a:pathLst>
                <a:path w="59055" h="49529">
                  <a:moveTo>
                    <a:pt x="0" y="3551"/>
                  </a:moveTo>
                  <a:lnTo>
                    <a:pt x="30354" y="16509"/>
                  </a:lnTo>
                  <a:lnTo>
                    <a:pt x="26414" y="49278"/>
                  </a:lnTo>
                  <a:lnTo>
                    <a:pt x="58934" y="0"/>
                  </a:lnTo>
                  <a:lnTo>
                    <a:pt x="0" y="3551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2653" y="910881"/>
              <a:ext cx="113062" cy="11306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599194" y="913405"/>
            <a:ext cx="463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5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9719" y="1234888"/>
            <a:ext cx="113061" cy="11306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774784" y="1237420"/>
            <a:ext cx="692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25" dirty="0">
                <a:latin typeface="Arial"/>
                <a:cs typeface="Arial"/>
              </a:rPr>
              <a:t>rf</a:t>
            </a:r>
            <a:endParaRPr sz="5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7754" y="1227055"/>
            <a:ext cx="128727" cy="12872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351824" y="1248977"/>
            <a:ext cx="1670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00" i="1" dirty="0">
                <a:latin typeface="Arial"/>
                <a:cs typeface="Arial"/>
              </a:rPr>
              <a:t>r</a:t>
            </a:r>
            <a:r>
              <a:rPr sz="500" i="1" spc="-75" dirty="0">
                <a:latin typeface="Arial"/>
                <a:cs typeface="Arial"/>
              </a:rPr>
              <a:t> </a:t>
            </a:r>
            <a:r>
              <a:rPr sz="750" spc="-30" baseline="22222" dirty="0">
                <a:latin typeface="Tahoma"/>
                <a:cs typeface="Tahoma"/>
              </a:rPr>
              <a:t>2</a:t>
            </a:r>
            <a:r>
              <a:rPr sz="750" spc="-142" baseline="22222" dirty="0">
                <a:latin typeface="Tahoma"/>
                <a:cs typeface="Tahoma"/>
              </a:rPr>
              <a:t> </a:t>
            </a:r>
            <a:r>
              <a:rPr sz="500" i="1" spc="-5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2653" y="640875"/>
            <a:ext cx="113062" cy="11306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599321" y="635504"/>
            <a:ext cx="558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50" dirty="0">
                <a:latin typeface="Arial"/>
                <a:cs typeface="Arial"/>
              </a:rPr>
              <a:t>e</a:t>
            </a:r>
            <a:endParaRPr sz="5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1754" y="1369891"/>
            <a:ext cx="113062" cy="113062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135276" y="1358439"/>
            <a:ext cx="1397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i="1" baseline="-22222" dirty="0">
                <a:latin typeface="Arial"/>
                <a:cs typeface="Arial"/>
              </a:rPr>
              <a:t>r</a:t>
            </a:r>
            <a:r>
              <a:rPr sz="750" i="1" spc="-104" baseline="-22222" dirty="0">
                <a:latin typeface="Arial"/>
                <a:cs typeface="Arial"/>
              </a:rPr>
              <a:t> </a:t>
            </a:r>
            <a:r>
              <a:rPr sz="500" spc="-50" dirty="0">
                <a:latin typeface="Tahoma"/>
                <a:cs typeface="Tahoma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93552" y="1369891"/>
            <a:ext cx="113061" cy="11306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022422" y="1364509"/>
            <a:ext cx="4889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50" dirty="0">
                <a:latin typeface="Arial"/>
                <a:cs typeface="Arial"/>
              </a:rPr>
              <a:t>r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200656" y="718133"/>
            <a:ext cx="882015" cy="855980"/>
            <a:chOff x="2200656" y="718133"/>
            <a:chExt cx="882015" cy="855980"/>
          </a:xfrm>
        </p:grpSpPr>
        <p:sp>
          <p:nvSpPr>
            <p:cNvPr id="30" name="object 30"/>
            <p:cNvSpPr/>
            <p:nvPr/>
          </p:nvSpPr>
          <p:spPr>
            <a:xfrm>
              <a:off x="2678298" y="725753"/>
              <a:ext cx="372110" cy="603885"/>
            </a:xfrm>
            <a:custGeom>
              <a:avLst/>
              <a:gdLst/>
              <a:ahLst/>
              <a:cxnLst/>
              <a:rect l="l" t="t" r="r" b="b"/>
              <a:pathLst>
                <a:path w="372110" h="603885">
                  <a:moveTo>
                    <a:pt x="0" y="0"/>
                  </a:moveTo>
                  <a:lnTo>
                    <a:pt x="48550" y="29882"/>
                  </a:lnTo>
                  <a:lnTo>
                    <a:pt x="93622" y="61414"/>
                  </a:lnTo>
                  <a:lnTo>
                    <a:pt x="135236" y="94555"/>
                  </a:lnTo>
                  <a:lnTo>
                    <a:pt x="173411" y="129267"/>
                  </a:lnTo>
                  <a:lnTo>
                    <a:pt x="208165" y="165512"/>
                  </a:lnTo>
                  <a:lnTo>
                    <a:pt x="239518" y="203250"/>
                  </a:lnTo>
                  <a:lnTo>
                    <a:pt x="267489" y="242441"/>
                  </a:lnTo>
                  <a:lnTo>
                    <a:pt x="292097" y="283048"/>
                  </a:lnTo>
                  <a:lnTo>
                    <a:pt x="313362" y="325032"/>
                  </a:lnTo>
                  <a:lnTo>
                    <a:pt x="331301" y="368352"/>
                  </a:lnTo>
                  <a:lnTo>
                    <a:pt x="345935" y="412971"/>
                  </a:lnTo>
                  <a:lnTo>
                    <a:pt x="357283" y="458850"/>
                  </a:lnTo>
                  <a:lnTo>
                    <a:pt x="365363" y="505949"/>
                  </a:lnTo>
                  <a:lnTo>
                    <a:pt x="370195" y="554230"/>
                  </a:lnTo>
                  <a:lnTo>
                    <a:pt x="371798" y="603653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17707" y="1305110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5" h="65405">
                  <a:moveTo>
                    <a:pt x="64781" y="5"/>
                  </a:moveTo>
                  <a:lnTo>
                    <a:pt x="32388" y="24295"/>
                  </a:lnTo>
                  <a:lnTo>
                    <a:pt x="0" y="0"/>
                  </a:lnTo>
                  <a:lnTo>
                    <a:pt x="32385" y="64784"/>
                  </a:lnTo>
                  <a:lnTo>
                    <a:pt x="64781" y="5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92565" y="1454786"/>
              <a:ext cx="708660" cy="111760"/>
            </a:xfrm>
            <a:custGeom>
              <a:avLst/>
              <a:gdLst/>
              <a:ahLst/>
              <a:cxnLst/>
              <a:rect l="l" t="t" r="r" b="b"/>
              <a:pathLst>
                <a:path w="708660" h="111759">
                  <a:moveTo>
                    <a:pt x="708413" y="0"/>
                  </a:moveTo>
                  <a:lnTo>
                    <a:pt x="658322" y="27070"/>
                  </a:lnTo>
                  <a:lnTo>
                    <a:pt x="608521" y="50311"/>
                  </a:lnTo>
                  <a:lnTo>
                    <a:pt x="559036" y="69757"/>
                  </a:lnTo>
                  <a:lnTo>
                    <a:pt x="509895" y="85445"/>
                  </a:lnTo>
                  <a:lnTo>
                    <a:pt x="461127" y="97411"/>
                  </a:lnTo>
                  <a:lnTo>
                    <a:pt x="412758" y="105691"/>
                  </a:lnTo>
                  <a:lnTo>
                    <a:pt x="364817" y="110322"/>
                  </a:lnTo>
                  <a:lnTo>
                    <a:pt x="317331" y="111339"/>
                  </a:lnTo>
                  <a:lnTo>
                    <a:pt x="270328" y="108778"/>
                  </a:lnTo>
                  <a:lnTo>
                    <a:pt x="223835" y="102676"/>
                  </a:lnTo>
                  <a:lnTo>
                    <a:pt x="177881" y="93069"/>
                  </a:lnTo>
                  <a:lnTo>
                    <a:pt x="132492" y="79992"/>
                  </a:lnTo>
                  <a:lnTo>
                    <a:pt x="87698" y="63483"/>
                  </a:lnTo>
                  <a:lnTo>
                    <a:pt x="43524" y="43576"/>
                  </a:lnTo>
                  <a:lnTo>
                    <a:pt x="0" y="20308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57390" y="1454786"/>
              <a:ext cx="73025" cy="60960"/>
            </a:xfrm>
            <a:custGeom>
              <a:avLst/>
              <a:gdLst/>
              <a:ahLst/>
              <a:cxnLst/>
              <a:rect l="l" t="t" r="r" b="b"/>
              <a:pathLst>
                <a:path w="73025" h="60959">
                  <a:moveTo>
                    <a:pt x="40033" y="60634"/>
                  </a:moveTo>
                  <a:lnTo>
                    <a:pt x="35175" y="20308"/>
                  </a:lnTo>
                  <a:lnTo>
                    <a:pt x="72527" y="4353"/>
                  </a:lnTo>
                  <a:lnTo>
                    <a:pt x="0" y="0"/>
                  </a:lnTo>
                  <a:lnTo>
                    <a:pt x="40033" y="60634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08276" y="746066"/>
              <a:ext cx="337185" cy="624205"/>
            </a:xfrm>
            <a:custGeom>
              <a:avLst/>
              <a:gdLst/>
              <a:ahLst/>
              <a:cxnLst/>
              <a:rect l="l" t="t" r="r" b="b"/>
              <a:pathLst>
                <a:path w="337185" h="624205">
                  <a:moveTo>
                    <a:pt x="0" y="623828"/>
                  </a:moveTo>
                  <a:lnTo>
                    <a:pt x="1591" y="566841"/>
                  </a:lnTo>
                  <a:lnTo>
                    <a:pt x="6350" y="512040"/>
                  </a:lnTo>
                  <a:lnTo>
                    <a:pt x="14231" y="459429"/>
                  </a:lnTo>
                  <a:lnTo>
                    <a:pt x="25193" y="409011"/>
                  </a:lnTo>
                  <a:lnTo>
                    <a:pt x="39191" y="360788"/>
                  </a:lnTo>
                  <a:lnTo>
                    <a:pt x="56182" y="314764"/>
                  </a:lnTo>
                  <a:lnTo>
                    <a:pt x="76122" y="270941"/>
                  </a:lnTo>
                  <a:lnTo>
                    <a:pt x="98969" y="229324"/>
                  </a:lnTo>
                  <a:lnTo>
                    <a:pt x="124678" y="189915"/>
                  </a:lnTo>
                  <a:lnTo>
                    <a:pt x="153206" y="152717"/>
                  </a:lnTo>
                  <a:lnTo>
                    <a:pt x="184511" y="117733"/>
                  </a:lnTo>
                  <a:lnTo>
                    <a:pt x="218548" y="84966"/>
                  </a:lnTo>
                  <a:lnTo>
                    <a:pt x="255274" y="54419"/>
                  </a:lnTo>
                  <a:lnTo>
                    <a:pt x="294645" y="26096"/>
                  </a:lnTo>
                  <a:lnTo>
                    <a:pt x="336619" y="0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07539" y="725753"/>
              <a:ext cx="73025" cy="60960"/>
            </a:xfrm>
            <a:custGeom>
              <a:avLst/>
              <a:gdLst/>
              <a:ahLst/>
              <a:cxnLst/>
              <a:rect l="l" t="t" r="r" b="b"/>
              <a:pathLst>
                <a:path w="73025" h="60959">
                  <a:moveTo>
                    <a:pt x="0" y="4361"/>
                  </a:moveTo>
                  <a:lnTo>
                    <a:pt x="37355" y="20313"/>
                  </a:lnTo>
                  <a:lnTo>
                    <a:pt x="32501" y="60641"/>
                  </a:lnTo>
                  <a:lnTo>
                    <a:pt x="72531" y="0"/>
                  </a:lnTo>
                  <a:lnTo>
                    <a:pt x="0" y="4361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6545" y="990701"/>
              <a:ext cx="168586" cy="23635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498033" y="1323706"/>
              <a:ext cx="241300" cy="39370"/>
            </a:xfrm>
            <a:custGeom>
              <a:avLst/>
              <a:gdLst/>
              <a:ahLst/>
              <a:cxnLst/>
              <a:rect l="l" t="t" r="r" b="b"/>
              <a:pathLst>
                <a:path w="241300" h="39369">
                  <a:moveTo>
                    <a:pt x="0" y="0"/>
                  </a:moveTo>
                  <a:lnTo>
                    <a:pt x="54404" y="24627"/>
                  </a:lnTo>
                  <a:lnTo>
                    <a:pt x="106603" y="37433"/>
                  </a:lnTo>
                  <a:lnTo>
                    <a:pt x="155676" y="39224"/>
                  </a:lnTo>
                  <a:lnTo>
                    <a:pt x="200706" y="30806"/>
                  </a:lnTo>
                  <a:lnTo>
                    <a:pt x="240774" y="12984"/>
                  </a:lnTo>
                </a:path>
              </a:pathLst>
            </a:custGeom>
            <a:ln w="10122">
              <a:solidFill>
                <a:srgbClr val="FB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08277" y="1319777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5" h="50165">
                  <a:moveTo>
                    <a:pt x="0" y="4396"/>
                  </a:moveTo>
                  <a:lnTo>
                    <a:pt x="30530" y="16913"/>
                  </a:lnTo>
                  <a:lnTo>
                    <a:pt x="27062" y="49728"/>
                  </a:lnTo>
                  <a:lnTo>
                    <a:pt x="58863" y="0"/>
                  </a:lnTo>
                  <a:lnTo>
                    <a:pt x="0" y="4396"/>
                  </a:lnTo>
                  <a:close/>
                </a:path>
              </a:pathLst>
            </a:custGeom>
            <a:solidFill>
              <a:srgbClr val="FB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8298" y="995762"/>
              <a:ext cx="143017" cy="24418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257390" y="753927"/>
              <a:ext cx="743585" cy="644525"/>
            </a:xfrm>
            <a:custGeom>
              <a:avLst/>
              <a:gdLst/>
              <a:ahLst/>
              <a:cxnLst/>
              <a:rect l="l" t="t" r="r" b="b"/>
              <a:pathLst>
                <a:path w="743585" h="644525">
                  <a:moveTo>
                    <a:pt x="371794" y="0"/>
                  </a:moveTo>
                  <a:lnTo>
                    <a:pt x="371794" y="156947"/>
                  </a:lnTo>
                </a:path>
                <a:path w="743585" h="644525">
                  <a:moveTo>
                    <a:pt x="743588" y="644144"/>
                  </a:moveTo>
                  <a:lnTo>
                    <a:pt x="607978" y="565848"/>
                  </a:lnTo>
                </a:path>
                <a:path w="743585" h="644525">
                  <a:moveTo>
                    <a:pt x="0" y="644142"/>
                  </a:moveTo>
                  <a:lnTo>
                    <a:pt x="128805" y="569777"/>
                  </a:lnTo>
                </a:path>
              </a:pathLst>
            </a:custGeom>
            <a:ln w="10122">
              <a:solidFill>
                <a:srgbClr val="D8D8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114230" y="608083"/>
            <a:ext cx="3181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Tahoma"/>
                <a:cs typeface="Tahoma"/>
              </a:rPr>
              <a:t>0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dirty="0">
                <a:latin typeface="Cambria"/>
                <a:cs typeface="Cambria"/>
              </a:rPr>
              <a:t>'→</a:t>
            </a:r>
            <a:r>
              <a:rPr sz="900" spc="15" dirty="0">
                <a:latin typeface="Cambria"/>
                <a:cs typeface="Cambria"/>
              </a:rPr>
              <a:t> </a:t>
            </a:r>
            <a:r>
              <a:rPr sz="900" i="1" spc="-50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92602" y="824085"/>
            <a:ext cx="413384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Tahoma"/>
                <a:cs typeface="Tahoma"/>
              </a:rPr>
              <a:t>1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dirty="0">
                <a:latin typeface="Cambria"/>
                <a:cs typeface="Cambria"/>
              </a:rPr>
              <a:t>'→</a:t>
            </a:r>
            <a:r>
              <a:rPr sz="900" spc="15" dirty="0">
                <a:latin typeface="Cambria"/>
                <a:cs typeface="Cambria"/>
              </a:rPr>
              <a:t> </a:t>
            </a:r>
            <a:r>
              <a:rPr sz="900" i="1" spc="-50" dirty="0">
                <a:latin typeface="Arial"/>
                <a:cs typeface="Arial"/>
              </a:rPr>
              <a:t>r</a:t>
            </a:r>
            <a:endParaRPr sz="9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15"/>
              </a:spcBef>
            </a:pPr>
            <a:r>
              <a:rPr sz="900" dirty="0">
                <a:latin typeface="Tahoma"/>
                <a:cs typeface="Tahoma"/>
              </a:rPr>
              <a:t>2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dirty="0">
                <a:latin typeface="Cambria"/>
                <a:cs typeface="Cambria"/>
              </a:rPr>
              <a:t>'→</a:t>
            </a:r>
            <a:r>
              <a:rPr sz="900" spc="25" dirty="0">
                <a:latin typeface="Cambria"/>
                <a:cs typeface="Cambria"/>
              </a:rPr>
              <a:t> </a:t>
            </a:r>
            <a:r>
              <a:rPr sz="900" i="1" dirty="0">
                <a:latin typeface="Arial"/>
                <a:cs typeface="Arial"/>
              </a:rPr>
              <a:t>r</a:t>
            </a:r>
            <a:r>
              <a:rPr sz="900" i="1" spc="-155" dirty="0">
                <a:latin typeface="Arial"/>
                <a:cs typeface="Arial"/>
              </a:rPr>
              <a:t> </a:t>
            </a:r>
            <a:r>
              <a:rPr sz="900" spc="-75" baseline="37037" dirty="0">
                <a:latin typeface="Tahoma"/>
                <a:cs typeface="Tahoma"/>
              </a:rPr>
              <a:t>2</a:t>
            </a:r>
            <a:endParaRPr sz="900" baseline="37037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218915" y="661722"/>
            <a:ext cx="1776095" cy="768350"/>
            <a:chOff x="1218915" y="661722"/>
            <a:chExt cx="1776095" cy="768350"/>
          </a:xfrm>
        </p:grpSpPr>
        <p:sp>
          <p:nvSpPr>
            <p:cNvPr id="44" name="object 44"/>
            <p:cNvSpPr/>
            <p:nvPr/>
          </p:nvSpPr>
          <p:spPr>
            <a:xfrm>
              <a:off x="1506677" y="666783"/>
              <a:ext cx="1033144" cy="28575"/>
            </a:xfrm>
            <a:custGeom>
              <a:avLst/>
              <a:gdLst/>
              <a:ahLst/>
              <a:cxnLst/>
              <a:rect l="l" t="t" r="r" b="b"/>
              <a:pathLst>
                <a:path w="1033144" h="28575">
                  <a:moveTo>
                    <a:pt x="0" y="0"/>
                  </a:moveTo>
                  <a:lnTo>
                    <a:pt x="1033123" y="28181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19350" y="668114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4">
                  <a:moveTo>
                    <a:pt x="1433" y="0"/>
                  </a:moveTo>
                  <a:lnTo>
                    <a:pt x="20450" y="26849"/>
                  </a:lnTo>
                  <a:lnTo>
                    <a:pt x="0" y="52623"/>
                  </a:lnTo>
                  <a:lnTo>
                    <a:pt x="53340" y="27745"/>
                  </a:lnTo>
                  <a:lnTo>
                    <a:pt x="14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86022" y="1164342"/>
              <a:ext cx="1176655" cy="244475"/>
            </a:xfrm>
            <a:custGeom>
              <a:avLst/>
              <a:gdLst/>
              <a:ahLst/>
              <a:cxnLst/>
              <a:rect l="l" t="t" r="r" b="b"/>
              <a:pathLst>
                <a:path w="1176655" h="244475">
                  <a:moveTo>
                    <a:pt x="0" y="0"/>
                  </a:moveTo>
                  <a:lnTo>
                    <a:pt x="1176405" y="243908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37723" y="1378432"/>
              <a:ext cx="57150" cy="52069"/>
            </a:xfrm>
            <a:custGeom>
              <a:avLst/>
              <a:gdLst/>
              <a:ahLst/>
              <a:cxnLst/>
              <a:rect l="l" t="t" r="r" b="b"/>
              <a:pathLst>
                <a:path w="57150" h="52069">
                  <a:moveTo>
                    <a:pt x="10700" y="0"/>
                  </a:moveTo>
                  <a:lnTo>
                    <a:pt x="24704" y="29818"/>
                  </a:lnTo>
                  <a:lnTo>
                    <a:pt x="0" y="51611"/>
                  </a:lnTo>
                  <a:lnTo>
                    <a:pt x="56962" y="36506"/>
                  </a:lnTo>
                  <a:lnTo>
                    <a:pt x="107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23976" y="1167691"/>
              <a:ext cx="897890" cy="236220"/>
            </a:xfrm>
            <a:custGeom>
              <a:avLst/>
              <a:gdLst/>
              <a:ahLst/>
              <a:cxnLst/>
              <a:rect l="l" t="t" r="r" b="b"/>
              <a:pathLst>
                <a:path w="897889" h="236219">
                  <a:moveTo>
                    <a:pt x="0" y="0"/>
                  </a:moveTo>
                  <a:lnTo>
                    <a:pt x="897775" y="235990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95954" y="1373190"/>
              <a:ext cx="57785" cy="51435"/>
            </a:xfrm>
            <a:custGeom>
              <a:avLst/>
              <a:gdLst/>
              <a:ahLst/>
              <a:cxnLst/>
              <a:rect l="l" t="t" r="r" b="b"/>
              <a:pathLst>
                <a:path w="57785" h="51434">
                  <a:moveTo>
                    <a:pt x="13390" y="0"/>
                  </a:moveTo>
                  <a:lnTo>
                    <a:pt x="25797" y="30491"/>
                  </a:lnTo>
                  <a:lnTo>
                    <a:pt x="0" y="50940"/>
                  </a:lnTo>
                  <a:lnTo>
                    <a:pt x="57635" y="38860"/>
                  </a:lnTo>
                  <a:lnTo>
                    <a:pt x="13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53567" y="1653701"/>
            <a:ext cx="4277995" cy="146706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6200" marR="334645">
              <a:lnSpc>
                <a:spcPct val="101000"/>
              </a:lnSpc>
              <a:spcBef>
                <a:spcPts val="85"/>
              </a:spcBef>
            </a:pPr>
            <a:r>
              <a:rPr sz="1350" baseline="6172" dirty="0">
                <a:latin typeface="+mn-lt"/>
                <a:cs typeface="Tahoma"/>
              </a:rPr>
              <a:t>The</a:t>
            </a:r>
            <a:r>
              <a:rPr sz="1350" spc="-7" baseline="6172" dirty="0">
                <a:latin typeface="+mn-lt"/>
                <a:cs typeface="Tahoma"/>
              </a:rPr>
              <a:t> </a:t>
            </a:r>
            <a:r>
              <a:rPr sz="1350" spc="-30" baseline="6172" dirty="0">
                <a:latin typeface="+mn-lt"/>
                <a:cs typeface="Tahoma"/>
              </a:rPr>
              <a:t>group</a:t>
            </a:r>
            <a:r>
              <a:rPr sz="1350" spc="15" baseline="6172" dirty="0">
                <a:latin typeface="+mn-lt"/>
                <a:cs typeface="Tahoma"/>
              </a:rPr>
              <a:t> </a:t>
            </a:r>
            <a:r>
              <a:rPr sz="1350" i="1" baseline="6172" dirty="0">
                <a:latin typeface="+mn-lt"/>
                <a:cs typeface="Arial"/>
              </a:rPr>
              <a:t>D</a:t>
            </a:r>
            <a:r>
              <a:rPr sz="600" dirty="0">
                <a:latin typeface="+mn-lt"/>
                <a:cs typeface="Tahoma"/>
              </a:rPr>
              <a:t>3</a:t>
            </a:r>
            <a:r>
              <a:rPr sz="600" spc="140" dirty="0">
                <a:latin typeface="+mn-lt"/>
                <a:cs typeface="Tahoma"/>
              </a:rPr>
              <a:t> </a:t>
            </a:r>
            <a:r>
              <a:rPr sz="1350" spc="-15" baseline="6172" dirty="0">
                <a:latin typeface="+mn-lt"/>
                <a:cs typeface="Tahoma"/>
              </a:rPr>
              <a:t>contains</a:t>
            </a:r>
            <a:r>
              <a:rPr sz="1350" spc="7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a</a:t>
            </a:r>
            <a:r>
              <a:rPr sz="1350" spc="7" baseline="6172" dirty="0">
                <a:latin typeface="+mn-lt"/>
                <a:cs typeface="Tahoma"/>
              </a:rPr>
              <a:t> </a:t>
            </a:r>
            <a:r>
              <a:rPr sz="1350" spc="-52" baseline="6172" dirty="0">
                <a:latin typeface="+mn-lt"/>
                <a:cs typeface="Tahoma"/>
              </a:rPr>
              <a:t>size-</a:t>
            </a:r>
            <a:r>
              <a:rPr sz="1350" baseline="6172" dirty="0">
                <a:latin typeface="+mn-lt"/>
                <a:cs typeface="Tahoma"/>
              </a:rPr>
              <a:t>3</a:t>
            </a:r>
            <a:r>
              <a:rPr sz="1350" spc="15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cyclic</a:t>
            </a:r>
            <a:r>
              <a:rPr sz="1350" spc="7" baseline="6172" dirty="0">
                <a:latin typeface="+mn-lt"/>
                <a:cs typeface="Tahoma"/>
              </a:rPr>
              <a:t> </a:t>
            </a:r>
            <a:r>
              <a:rPr sz="1350" spc="-44" baseline="6172" dirty="0">
                <a:latin typeface="+mn-lt"/>
                <a:cs typeface="Tahoma"/>
              </a:rPr>
              <a:t>subgroup</a:t>
            </a:r>
            <a:r>
              <a:rPr sz="1350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Cambria"/>
              </a:rPr>
              <a:t>⟨</a:t>
            </a:r>
            <a:r>
              <a:rPr sz="1350" i="1" baseline="6172" dirty="0">
                <a:latin typeface="+mn-lt"/>
                <a:cs typeface="Arial"/>
              </a:rPr>
              <a:t>r</a:t>
            </a:r>
            <a:r>
              <a:rPr sz="1350" i="1" spc="-232" baseline="6172" dirty="0">
                <a:latin typeface="+mn-lt"/>
                <a:cs typeface="Arial"/>
              </a:rPr>
              <a:t> </a:t>
            </a:r>
            <a:r>
              <a:rPr sz="1350" baseline="6172" dirty="0">
                <a:latin typeface="+mn-lt"/>
                <a:cs typeface="Cambria"/>
              </a:rPr>
              <a:t>⟩</a:t>
            </a:r>
            <a:r>
              <a:rPr sz="1350" baseline="6172" dirty="0">
                <a:latin typeface="+mn-lt"/>
                <a:cs typeface="Tahoma"/>
              </a:rPr>
              <a:t>,</a:t>
            </a:r>
            <a:r>
              <a:rPr sz="1350" spc="7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which</a:t>
            </a:r>
            <a:r>
              <a:rPr sz="1350" spc="7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is</a:t>
            </a:r>
            <a:r>
              <a:rPr sz="1350" spc="7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identical</a:t>
            </a:r>
            <a:r>
              <a:rPr sz="1350" spc="7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to</a:t>
            </a:r>
            <a:r>
              <a:rPr sz="1350" spc="7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Palatino Linotype"/>
              </a:rPr>
              <a:t>Z</a:t>
            </a:r>
            <a:r>
              <a:rPr sz="600" dirty="0">
                <a:latin typeface="+mn-lt"/>
                <a:cs typeface="Tahoma"/>
              </a:rPr>
              <a:t>3</a:t>
            </a:r>
            <a:r>
              <a:rPr sz="600" spc="145" dirty="0">
                <a:latin typeface="+mn-lt"/>
                <a:cs typeface="Tahoma"/>
              </a:rPr>
              <a:t> </a:t>
            </a:r>
            <a:r>
              <a:rPr sz="1350" spc="-37" baseline="6172" dirty="0">
                <a:solidFill>
                  <a:srgbClr val="FF0000"/>
                </a:solidFill>
                <a:latin typeface="+mn-lt"/>
                <a:cs typeface="Tahoma"/>
              </a:rPr>
              <a:t>in </a:t>
            </a:r>
            <a:r>
              <a:rPr sz="1350" spc="-15" baseline="6172" dirty="0">
                <a:solidFill>
                  <a:srgbClr val="FF0000"/>
                </a:solidFill>
                <a:latin typeface="+mn-lt"/>
                <a:cs typeface="Tahoma"/>
              </a:rPr>
              <a:t>structure</a:t>
            </a:r>
            <a:r>
              <a:rPr sz="1350" spc="-37" baseline="6172" dirty="0">
                <a:solidFill>
                  <a:srgbClr val="FF0000"/>
                </a:solidFill>
                <a:latin typeface="+mn-lt"/>
                <a:cs typeface="Tahoma"/>
              </a:rPr>
              <a:t> </a:t>
            </a:r>
            <a:r>
              <a:rPr sz="1350" baseline="6172" dirty="0">
                <a:solidFill>
                  <a:srgbClr val="FF0000"/>
                </a:solidFill>
                <a:latin typeface="+mn-lt"/>
                <a:cs typeface="Tahoma"/>
              </a:rPr>
              <a:t>only</a:t>
            </a:r>
            <a:r>
              <a:rPr sz="1350" baseline="6172" dirty="0">
                <a:latin typeface="+mn-lt"/>
                <a:cs typeface="Tahoma"/>
              </a:rPr>
              <a:t>.</a:t>
            </a:r>
            <a:r>
              <a:rPr sz="1350" spc="104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None</a:t>
            </a:r>
            <a:r>
              <a:rPr sz="1350" spc="-30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of</a:t>
            </a:r>
            <a:r>
              <a:rPr sz="1350" spc="-37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the</a:t>
            </a:r>
            <a:r>
              <a:rPr sz="1350" spc="-30" baseline="6172" dirty="0">
                <a:latin typeface="+mn-lt"/>
                <a:cs typeface="Tahoma"/>
              </a:rPr>
              <a:t> </a:t>
            </a:r>
            <a:r>
              <a:rPr sz="1350" spc="-37" baseline="6172" dirty="0">
                <a:latin typeface="+mn-lt"/>
                <a:cs typeface="Tahoma"/>
              </a:rPr>
              <a:t>elements</a:t>
            </a:r>
            <a:r>
              <a:rPr sz="1350" spc="-30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of</a:t>
            </a:r>
            <a:r>
              <a:rPr sz="1350" spc="-30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Palatino Linotype"/>
              </a:rPr>
              <a:t>Z</a:t>
            </a:r>
            <a:r>
              <a:rPr sz="600" dirty="0">
                <a:latin typeface="+mn-lt"/>
                <a:cs typeface="Tahoma"/>
              </a:rPr>
              <a:t>3</a:t>
            </a:r>
            <a:r>
              <a:rPr sz="600" spc="110" dirty="0">
                <a:latin typeface="+mn-lt"/>
                <a:cs typeface="Tahoma"/>
              </a:rPr>
              <a:t> </a:t>
            </a:r>
            <a:r>
              <a:rPr sz="1350" spc="-30" baseline="6172" dirty="0">
                <a:latin typeface="+mn-lt"/>
                <a:cs typeface="Tahoma"/>
              </a:rPr>
              <a:t>(namely </a:t>
            </a:r>
            <a:r>
              <a:rPr sz="1350" baseline="6172" dirty="0">
                <a:latin typeface="+mn-lt"/>
                <a:cs typeface="Tahoma"/>
              </a:rPr>
              <a:t>0,</a:t>
            </a:r>
            <a:r>
              <a:rPr sz="1350" spc="-30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1,</a:t>
            </a:r>
            <a:r>
              <a:rPr sz="1350" spc="-30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2)</a:t>
            </a:r>
            <a:r>
              <a:rPr sz="1350" spc="-30" baseline="6172" dirty="0">
                <a:latin typeface="+mn-lt"/>
                <a:cs typeface="Tahoma"/>
              </a:rPr>
              <a:t> </a:t>
            </a:r>
            <a:r>
              <a:rPr sz="1350" spc="-44" baseline="6172" dirty="0">
                <a:latin typeface="+mn-lt"/>
                <a:cs typeface="Tahoma"/>
              </a:rPr>
              <a:t>are</a:t>
            </a:r>
            <a:r>
              <a:rPr sz="1350" spc="-30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actually</a:t>
            </a:r>
            <a:r>
              <a:rPr sz="1350" spc="-30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in</a:t>
            </a:r>
            <a:r>
              <a:rPr sz="1350" spc="-37" baseline="6172" dirty="0">
                <a:latin typeface="+mn-lt"/>
                <a:cs typeface="Tahoma"/>
              </a:rPr>
              <a:t> </a:t>
            </a:r>
            <a:r>
              <a:rPr sz="1350" i="1" spc="-37" baseline="6172" dirty="0">
                <a:latin typeface="+mn-lt"/>
                <a:cs typeface="Arial"/>
              </a:rPr>
              <a:t>D</a:t>
            </a:r>
            <a:r>
              <a:rPr sz="600" spc="-25" dirty="0">
                <a:latin typeface="+mn-lt"/>
                <a:cs typeface="Tahoma"/>
              </a:rPr>
              <a:t>3</a:t>
            </a:r>
            <a:r>
              <a:rPr sz="1350" spc="-37" baseline="6172" dirty="0">
                <a:latin typeface="+mn-lt"/>
                <a:cs typeface="Tahoma"/>
              </a:rPr>
              <a:t>.</a:t>
            </a:r>
            <a:endParaRPr sz="1350" baseline="6172" dirty="0">
              <a:latin typeface="+mn-lt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905"/>
              </a:spcBef>
            </a:pPr>
            <a:r>
              <a:rPr sz="1350" baseline="6172" dirty="0">
                <a:latin typeface="+mn-lt"/>
                <a:cs typeface="Tahoma"/>
              </a:rPr>
              <a:t>When</a:t>
            </a:r>
            <a:r>
              <a:rPr sz="1350" spc="-22" baseline="6172" dirty="0">
                <a:latin typeface="+mn-lt"/>
                <a:cs typeface="Tahoma"/>
              </a:rPr>
              <a:t> </a:t>
            </a:r>
            <a:r>
              <a:rPr sz="1350" spc="-44" baseline="6172" dirty="0">
                <a:latin typeface="+mn-lt"/>
                <a:cs typeface="Tahoma"/>
              </a:rPr>
              <a:t>we</a:t>
            </a:r>
            <a:r>
              <a:rPr sz="1350" spc="-22" baseline="6172" dirty="0">
                <a:latin typeface="+mn-lt"/>
                <a:cs typeface="Tahoma"/>
              </a:rPr>
              <a:t> </a:t>
            </a:r>
            <a:r>
              <a:rPr sz="1350" spc="-44" baseline="6172" dirty="0">
                <a:latin typeface="+mn-lt"/>
                <a:cs typeface="Tahoma"/>
              </a:rPr>
              <a:t>say</a:t>
            </a:r>
            <a:r>
              <a:rPr sz="1350" spc="-15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Palatino Linotype"/>
              </a:rPr>
              <a:t>Z</a:t>
            </a:r>
            <a:r>
              <a:rPr sz="600" dirty="0">
                <a:latin typeface="+mn-lt"/>
                <a:cs typeface="Tahoma"/>
              </a:rPr>
              <a:t>3</a:t>
            </a:r>
            <a:r>
              <a:rPr sz="600" spc="80" dirty="0">
                <a:latin typeface="+mn-lt"/>
                <a:cs typeface="Tahoma"/>
              </a:rPr>
              <a:t> </a:t>
            </a:r>
            <a:r>
              <a:rPr sz="1350" i="1" spc="397" baseline="6172" dirty="0">
                <a:latin typeface="+mn-lt"/>
                <a:cs typeface="Calibri"/>
              </a:rPr>
              <a:t>&lt;</a:t>
            </a:r>
            <a:r>
              <a:rPr sz="1350" i="1" spc="30" baseline="6172" dirty="0">
                <a:latin typeface="+mn-lt"/>
                <a:cs typeface="Calibri"/>
              </a:rPr>
              <a:t> </a:t>
            </a:r>
            <a:r>
              <a:rPr sz="1350" i="1" baseline="6172" dirty="0">
                <a:latin typeface="+mn-lt"/>
                <a:cs typeface="Arial"/>
              </a:rPr>
              <a:t>D</a:t>
            </a:r>
            <a:r>
              <a:rPr sz="600" dirty="0">
                <a:latin typeface="+mn-lt"/>
                <a:cs typeface="Tahoma"/>
              </a:rPr>
              <a:t>3</a:t>
            </a:r>
            <a:r>
              <a:rPr sz="1350" baseline="6172" dirty="0">
                <a:latin typeface="+mn-lt"/>
                <a:cs typeface="Tahoma"/>
              </a:rPr>
              <a:t>,</a:t>
            </a:r>
            <a:r>
              <a:rPr sz="1350" spc="-22" baseline="6172" dirty="0">
                <a:latin typeface="+mn-lt"/>
                <a:cs typeface="Tahoma"/>
              </a:rPr>
              <a:t> </a:t>
            </a:r>
            <a:r>
              <a:rPr sz="1350" spc="-52" baseline="6172" dirty="0">
                <a:latin typeface="+mn-lt"/>
                <a:cs typeface="Tahoma"/>
              </a:rPr>
              <a:t>we</a:t>
            </a:r>
            <a:r>
              <a:rPr sz="1350" spc="-15" baseline="6172" dirty="0">
                <a:latin typeface="+mn-lt"/>
                <a:cs typeface="Tahoma"/>
              </a:rPr>
              <a:t> really</a:t>
            </a:r>
            <a:r>
              <a:rPr sz="1350" spc="-22" baseline="6172" dirty="0">
                <a:latin typeface="+mn-lt"/>
                <a:cs typeface="Tahoma"/>
              </a:rPr>
              <a:t> </a:t>
            </a:r>
            <a:r>
              <a:rPr sz="1350" spc="-30" baseline="6172" dirty="0">
                <a:latin typeface="+mn-lt"/>
                <a:cs typeface="Tahoma"/>
              </a:rPr>
              <a:t>mean</a:t>
            </a:r>
            <a:r>
              <a:rPr sz="1350" spc="-15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that</a:t>
            </a:r>
            <a:r>
              <a:rPr sz="1350" spc="-22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the</a:t>
            </a:r>
            <a:r>
              <a:rPr sz="1350" spc="-15" baseline="6172" dirty="0">
                <a:latin typeface="+mn-lt"/>
                <a:cs typeface="Tahoma"/>
              </a:rPr>
              <a:t> structure</a:t>
            </a:r>
            <a:r>
              <a:rPr sz="1350" spc="-22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of</a:t>
            </a:r>
            <a:r>
              <a:rPr sz="1350" spc="-22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Palatino Linotype"/>
              </a:rPr>
              <a:t>Z</a:t>
            </a:r>
            <a:r>
              <a:rPr sz="600" dirty="0">
                <a:latin typeface="+mn-lt"/>
                <a:cs typeface="Tahoma"/>
              </a:rPr>
              <a:t>3</a:t>
            </a:r>
            <a:r>
              <a:rPr sz="600" spc="120" dirty="0">
                <a:latin typeface="+mn-lt"/>
                <a:cs typeface="Tahoma"/>
              </a:rPr>
              <a:t> </a:t>
            </a:r>
            <a:r>
              <a:rPr sz="1350" spc="-52" baseline="6172" dirty="0">
                <a:latin typeface="+mn-lt"/>
                <a:cs typeface="Tahoma"/>
              </a:rPr>
              <a:t>shows</a:t>
            </a:r>
            <a:r>
              <a:rPr sz="1350" spc="-15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up</a:t>
            </a:r>
            <a:r>
              <a:rPr sz="1350" spc="-22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in</a:t>
            </a:r>
            <a:r>
              <a:rPr sz="1350" spc="-15" baseline="6172" dirty="0">
                <a:latin typeface="+mn-lt"/>
                <a:cs typeface="Tahoma"/>
              </a:rPr>
              <a:t> </a:t>
            </a:r>
            <a:r>
              <a:rPr sz="1350" i="1" spc="-37" baseline="6172" dirty="0">
                <a:latin typeface="+mn-lt"/>
                <a:cs typeface="Arial"/>
              </a:rPr>
              <a:t>D</a:t>
            </a:r>
            <a:r>
              <a:rPr sz="600" spc="-25" dirty="0">
                <a:latin typeface="+mn-lt"/>
                <a:cs typeface="Tahoma"/>
              </a:rPr>
              <a:t>3</a:t>
            </a:r>
            <a:r>
              <a:rPr sz="1350" spc="-37" baseline="6172" dirty="0">
                <a:latin typeface="+mn-lt"/>
                <a:cs typeface="Tahoma"/>
              </a:rPr>
              <a:t>.</a:t>
            </a:r>
            <a:endParaRPr sz="1350" baseline="6172" dirty="0">
              <a:latin typeface="+mn-lt"/>
              <a:cs typeface="Tahoma"/>
            </a:endParaRPr>
          </a:p>
          <a:p>
            <a:pPr marL="76200" marR="260350">
              <a:lnSpc>
                <a:spcPct val="96400"/>
              </a:lnSpc>
              <a:spcBef>
                <a:spcPts val="950"/>
              </a:spcBef>
            </a:pPr>
            <a:r>
              <a:rPr sz="1350" spc="-30" baseline="6172" dirty="0">
                <a:latin typeface="+mn-lt"/>
                <a:cs typeface="Tahoma"/>
              </a:rPr>
              <a:t>In</a:t>
            </a:r>
            <a:r>
              <a:rPr sz="1350" spc="-15" baseline="6172" dirty="0">
                <a:latin typeface="+mn-lt"/>
                <a:cs typeface="Tahoma"/>
              </a:rPr>
              <a:t> particular, </a:t>
            </a:r>
            <a:r>
              <a:rPr sz="1350" spc="-30" baseline="6172" dirty="0">
                <a:latin typeface="+mn-lt"/>
                <a:cs typeface="Tahoma"/>
              </a:rPr>
              <a:t>there</a:t>
            </a:r>
            <a:r>
              <a:rPr sz="1350" spc="-15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is</a:t>
            </a:r>
            <a:r>
              <a:rPr sz="1350" spc="-15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a</a:t>
            </a:r>
            <a:r>
              <a:rPr sz="1350" spc="-15" baseline="6172" dirty="0">
                <a:latin typeface="+mn-lt"/>
                <a:cs typeface="Tahoma"/>
              </a:rPr>
              <a:t> bijective</a:t>
            </a:r>
            <a:r>
              <a:rPr sz="1350" spc="-7" baseline="6172" dirty="0">
                <a:latin typeface="+mn-lt"/>
                <a:cs typeface="Tahoma"/>
              </a:rPr>
              <a:t> </a:t>
            </a:r>
            <a:r>
              <a:rPr sz="1350" spc="-52" baseline="6172" dirty="0">
                <a:latin typeface="+mn-lt"/>
                <a:cs typeface="Tahoma"/>
              </a:rPr>
              <a:t>correspondence</a:t>
            </a:r>
            <a:r>
              <a:rPr sz="1350" spc="-15" baseline="6172" dirty="0">
                <a:latin typeface="+mn-lt"/>
                <a:cs typeface="Tahoma"/>
              </a:rPr>
              <a:t> </a:t>
            </a:r>
            <a:r>
              <a:rPr sz="1350" spc="-52" baseline="6172" dirty="0">
                <a:latin typeface="+mn-lt"/>
                <a:cs typeface="Tahoma"/>
              </a:rPr>
              <a:t>between</a:t>
            </a:r>
            <a:r>
              <a:rPr sz="1350" spc="-15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the</a:t>
            </a:r>
            <a:r>
              <a:rPr sz="1350" spc="-15" baseline="6172" dirty="0">
                <a:latin typeface="+mn-lt"/>
                <a:cs typeface="Tahoma"/>
              </a:rPr>
              <a:t> </a:t>
            </a:r>
            <a:r>
              <a:rPr sz="1350" spc="-37" baseline="6172" dirty="0">
                <a:latin typeface="+mn-lt"/>
                <a:cs typeface="Tahoma"/>
              </a:rPr>
              <a:t>elements</a:t>
            </a:r>
            <a:r>
              <a:rPr sz="1350" spc="-15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in</a:t>
            </a:r>
            <a:r>
              <a:rPr sz="1350" spc="-22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Palatino Linotype"/>
              </a:rPr>
              <a:t>Z</a:t>
            </a:r>
            <a:r>
              <a:rPr sz="600" dirty="0">
                <a:latin typeface="+mn-lt"/>
                <a:cs typeface="Tahoma"/>
              </a:rPr>
              <a:t>3</a:t>
            </a:r>
            <a:r>
              <a:rPr sz="600" spc="125" dirty="0">
                <a:latin typeface="+mn-lt"/>
                <a:cs typeface="Tahoma"/>
              </a:rPr>
              <a:t> </a:t>
            </a:r>
            <a:r>
              <a:rPr sz="1350" spc="-37" baseline="6172" dirty="0">
                <a:latin typeface="+mn-lt"/>
                <a:cs typeface="Tahoma"/>
              </a:rPr>
              <a:t>and </a:t>
            </a:r>
            <a:r>
              <a:rPr sz="1350" spc="-30" baseline="6172" dirty="0">
                <a:latin typeface="+mn-lt"/>
                <a:cs typeface="Tahoma"/>
              </a:rPr>
              <a:t>those</a:t>
            </a:r>
            <a:r>
              <a:rPr sz="1350" spc="7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in</a:t>
            </a:r>
            <a:r>
              <a:rPr sz="1350" spc="15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the</a:t>
            </a:r>
            <a:r>
              <a:rPr sz="1350" spc="22" baseline="6172" dirty="0">
                <a:latin typeface="+mn-lt"/>
                <a:cs typeface="Tahoma"/>
              </a:rPr>
              <a:t> </a:t>
            </a:r>
            <a:r>
              <a:rPr sz="1350" spc="-37" baseline="6172" dirty="0">
                <a:latin typeface="+mn-lt"/>
                <a:cs typeface="Tahoma"/>
              </a:rPr>
              <a:t>subgroup</a:t>
            </a:r>
            <a:r>
              <a:rPr sz="1350" spc="15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Cambria"/>
              </a:rPr>
              <a:t>⟨</a:t>
            </a:r>
            <a:r>
              <a:rPr sz="1350" i="1" baseline="6172" dirty="0">
                <a:latin typeface="+mn-lt"/>
                <a:cs typeface="Arial"/>
              </a:rPr>
              <a:t>r</a:t>
            </a:r>
            <a:r>
              <a:rPr sz="1350" i="1" spc="-232" baseline="6172" dirty="0">
                <a:latin typeface="+mn-lt"/>
                <a:cs typeface="Arial"/>
              </a:rPr>
              <a:t> </a:t>
            </a:r>
            <a:r>
              <a:rPr sz="1350" baseline="6172" dirty="0">
                <a:latin typeface="+mn-lt"/>
                <a:cs typeface="Cambria"/>
              </a:rPr>
              <a:t>⟩</a:t>
            </a:r>
            <a:r>
              <a:rPr sz="1350" spc="142" baseline="6172" dirty="0">
                <a:latin typeface="+mn-lt"/>
                <a:cs typeface="Cambria"/>
              </a:rPr>
              <a:t> </a:t>
            </a:r>
            <a:r>
              <a:rPr sz="1350" baseline="6172" dirty="0">
                <a:latin typeface="+mn-lt"/>
                <a:cs typeface="Tahoma"/>
              </a:rPr>
              <a:t>in</a:t>
            </a:r>
            <a:r>
              <a:rPr sz="1350" spc="22" baseline="6172" dirty="0">
                <a:latin typeface="+mn-lt"/>
                <a:cs typeface="Tahoma"/>
              </a:rPr>
              <a:t> </a:t>
            </a:r>
            <a:r>
              <a:rPr sz="1350" i="1" baseline="6172" dirty="0">
                <a:latin typeface="+mn-lt"/>
                <a:cs typeface="Arial"/>
              </a:rPr>
              <a:t>D</a:t>
            </a:r>
            <a:r>
              <a:rPr sz="600" dirty="0">
                <a:latin typeface="+mn-lt"/>
                <a:cs typeface="Tahoma"/>
              </a:rPr>
              <a:t>3</a:t>
            </a:r>
            <a:r>
              <a:rPr sz="1350" baseline="6172" dirty="0">
                <a:latin typeface="+mn-lt"/>
                <a:cs typeface="Tahoma"/>
              </a:rPr>
              <a:t>.</a:t>
            </a:r>
            <a:r>
              <a:rPr sz="1350" spc="157" baseline="6172" dirty="0">
                <a:latin typeface="+mn-lt"/>
                <a:cs typeface="Tahoma"/>
              </a:rPr>
              <a:t> </a:t>
            </a:r>
            <a:r>
              <a:rPr sz="1350" spc="-37" baseline="6172" dirty="0">
                <a:latin typeface="+mn-lt"/>
                <a:cs typeface="Tahoma"/>
              </a:rPr>
              <a:t>Furthermore,</a:t>
            </a:r>
            <a:r>
              <a:rPr sz="1350" spc="15" baseline="6172" dirty="0">
                <a:latin typeface="+mn-lt"/>
                <a:cs typeface="Tahoma"/>
              </a:rPr>
              <a:t> </a:t>
            </a:r>
            <a:r>
              <a:rPr sz="1350" baseline="6172" dirty="0">
                <a:latin typeface="+mn-lt"/>
                <a:cs typeface="Tahoma"/>
              </a:rPr>
              <a:t>the</a:t>
            </a:r>
            <a:r>
              <a:rPr sz="1350" spc="15" baseline="6172" dirty="0">
                <a:latin typeface="+mn-lt"/>
                <a:cs typeface="Tahoma"/>
              </a:rPr>
              <a:t> </a:t>
            </a:r>
            <a:r>
              <a:rPr sz="1350" i="1" spc="-30" baseline="6172" dirty="0">
                <a:latin typeface="+mn-lt"/>
                <a:cs typeface="Arial"/>
              </a:rPr>
              <a:t>relationship</a:t>
            </a:r>
            <a:r>
              <a:rPr sz="1350" i="1" spc="52" baseline="6172" dirty="0">
                <a:latin typeface="+mn-lt"/>
                <a:cs typeface="Arial"/>
              </a:rPr>
              <a:t> </a:t>
            </a:r>
            <a:r>
              <a:rPr sz="1350" spc="-52" baseline="6172" dirty="0">
                <a:latin typeface="+mn-lt"/>
                <a:cs typeface="Tahoma"/>
              </a:rPr>
              <a:t>between</a:t>
            </a:r>
            <a:r>
              <a:rPr sz="1350" spc="15" baseline="6172" dirty="0">
                <a:latin typeface="+mn-lt"/>
                <a:cs typeface="Tahoma"/>
              </a:rPr>
              <a:t> </a:t>
            </a:r>
            <a:r>
              <a:rPr sz="1350" spc="-37" baseline="6172" dirty="0">
                <a:latin typeface="+mn-lt"/>
                <a:cs typeface="Tahoma"/>
              </a:rPr>
              <a:t>the </a:t>
            </a:r>
            <a:r>
              <a:rPr sz="900" spc="-25" dirty="0">
                <a:latin typeface="+mn-lt"/>
                <a:cs typeface="Tahoma"/>
              </a:rPr>
              <a:t>corresponding</a:t>
            </a:r>
            <a:r>
              <a:rPr sz="900" spc="-20" dirty="0">
                <a:latin typeface="+mn-lt"/>
                <a:cs typeface="Tahoma"/>
              </a:rPr>
              <a:t> </a:t>
            </a:r>
            <a:r>
              <a:rPr sz="900" spc="-25" dirty="0">
                <a:latin typeface="+mn-lt"/>
                <a:cs typeface="Tahoma"/>
              </a:rPr>
              <a:t>nodes</a:t>
            </a:r>
            <a:r>
              <a:rPr sz="900" spc="-15" dirty="0">
                <a:latin typeface="+mn-lt"/>
                <a:cs typeface="Tahoma"/>
              </a:rPr>
              <a:t> </a:t>
            </a:r>
            <a:r>
              <a:rPr sz="900" dirty="0">
                <a:latin typeface="+mn-lt"/>
                <a:cs typeface="Tahoma"/>
              </a:rPr>
              <a:t>is</a:t>
            </a:r>
            <a:r>
              <a:rPr sz="900" spc="-15" dirty="0">
                <a:latin typeface="+mn-lt"/>
                <a:cs typeface="Tahoma"/>
              </a:rPr>
              <a:t> </a:t>
            </a:r>
            <a:r>
              <a:rPr sz="900" dirty="0">
                <a:latin typeface="+mn-lt"/>
                <a:cs typeface="Tahoma"/>
              </a:rPr>
              <a:t>the</a:t>
            </a:r>
            <a:r>
              <a:rPr sz="900" spc="-20" dirty="0">
                <a:latin typeface="+mn-lt"/>
                <a:cs typeface="Tahoma"/>
              </a:rPr>
              <a:t> </a:t>
            </a:r>
            <a:r>
              <a:rPr sz="900" spc="-10" dirty="0">
                <a:latin typeface="+mn-lt"/>
                <a:cs typeface="Tahoma"/>
              </a:rPr>
              <a:t>same.</a:t>
            </a:r>
            <a:endParaRPr sz="900" dirty="0">
              <a:latin typeface="+mn-lt"/>
              <a:cs typeface="Tahoma"/>
            </a:endParaRPr>
          </a:p>
          <a:p>
            <a:pPr marL="76200" marR="17780">
              <a:lnSpc>
                <a:spcPct val="101000"/>
              </a:lnSpc>
              <a:spcBef>
                <a:spcPts val="894"/>
              </a:spcBef>
            </a:pPr>
            <a:r>
              <a:rPr sz="900" spc="75" dirty="0">
                <a:latin typeface="+mn-lt"/>
                <a:cs typeface="Tahoma"/>
              </a:rPr>
              <a:t>A</a:t>
            </a:r>
            <a:r>
              <a:rPr sz="900" spc="-15" dirty="0">
                <a:latin typeface="+mn-lt"/>
                <a:cs typeface="Tahoma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+mn-lt"/>
                <a:cs typeface="Tahoma"/>
              </a:rPr>
              <a:t>homomorphism</a:t>
            </a:r>
            <a:r>
              <a:rPr sz="900" spc="-15" dirty="0">
                <a:solidFill>
                  <a:srgbClr val="FF0000"/>
                </a:solidFill>
                <a:latin typeface="+mn-lt"/>
                <a:cs typeface="Tahoma"/>
              </a:rPr>
              <a:t> </a:t>
            </a:r>
            <a:r>
              <a:rPr sz="900" dirty="0">
                <a:latin typeface="+mn-lt"/>
                <a:cs typeface="Tahoma"/>
              </a:rPr>
              <a:t>is</a:t>
            </a:r>
            <a:r>
              <a:rPr sz="900" spc="-10" dirty="0">
                <a:latin typeface="+mn-lt"/>
                <a:cs typeface="Tahoma"/>
              </a:rPr>
              <a:t> </a:t>
            </a:r>
            <a:r>
              <a:rPr sz="900" dirty="0">
                <a:latin typeface="+mn-lt"/>
                <a:cs typeface="Tahoma"/>
              </a:rPr>
              <a:t>the</a:t>
            </a:r>
            <a:r>
              <a:rPr sz="900" spc="-15" dirty="0">
                <a:latin typeface="+mn-lt"/>
                <a:cs typeface="Tahoma"/>
              </a:rPr>
              <a:t> </a:t>
            </a:r>
            <a:r>
              <a:rPr sz="900" spc="-10" dirty="0">
                <a:latin typeface="+mn-lt"/>
                <a:cs typeface="Tahoma"/>
              </a:rPr>
              <a:t>mathematical </a:t>
            </a:r>
            <a:r>
              <a:rPr sz="900" dirty="0">
                <a:latin typeface="+mn-lt"/>
                <a:cs typeface="Tahoma"/>
              </a:rPr>
              <a:t>tool</a:t>
            </a:r>
            <a:r>
              <a:rPr sz="900" spc="-15" dirty="0">
                <a:latin typeface="+mn-lt"/>
                <a:cs typeface="Tahoma"/>
              </a:rPr>
              <a:t> </a:t>
            </a:r>
            <a:r>
              <a:rPr sz="900" dirty="0">
                <a:latin typeface="+mn-lt"/>
                <a:cs typeface="Tahoma"/>
              </a:rPr>
              <a:t>for</a:t>
            </a:r>
            <a:r>
              <a:rPr sz="900" spc="-10" dirty="0">
                <a:latin typeface="+mn-lt"/>
                <a:cs typeface="Tahoma"/>
              </a:rPr>
              <a:t> </a:t>
            </a:r>
            <a:r>
              <a:rPr sz="900" dirty="0">
                <a:latin typeface="+mn-lt"/>
                <a:cs typeface="Tahoma"/>
              </a:rPr>
              <a:t>succinctly</a:t>
            </a:r>
            <a:r>
              <a:rPr sz="900" spc="-15" dirty="0">
                <a:latin typeface="+mn-lt"/>
                <a:cs typeface="Tahoma"/>
              </a:rPr>
              <a:t> </a:t>
            </a:r>
            <a:r>
              <a:rPr sz="900" spc="-35" dirty="0">
                <a:latin typeface="+mn-lt"/>
                <a:cs typeface="Tahoma"/>
              </a:rPr>
              <a:t>expressing</a:t>
            </a:r>
            <a:r>
              <a:rPr sz="900" spc="-10" dirty="0">
                <a:latin typeface="+mn-lt"/>
                <a:cs typeface="Tahoma"/>
              </a:rPr>
              <a:t> </a:t>
            </a:r>
            <a:r>
              <a:rPr sz="900" spc="-30" dirty="0">
                <a:latin typeface="+mn-lt"/>
                <a:cs typeface="Tahoma"/>
              </a:rPr>
              <a:t>precise</a:t>
            </a:r>
            <a:r>
              <a:rPr sz="900" spc="-15" dirty="0">
                <a:latin typeface="+mn-lt"/>
                <a:cs typeface="Tahoma"/>
              </a:rPr>
              <a:t> </a:t>
            </a:r>
            <a:r>
              <a:rPr sz="900" spc="-10" dirty="0">
                <a:latin typeface="+mn-lt"/>
                <a:cs typeface="Tahoma"/>
              </a:rPr>
              <a:t>structural </a:t>
            </a:r>
            <a:r>
              <a:rPr sz="900" spc="-30" dirty="0">
                <a:latin typeface="+mn-lt"/>
                <a:cs typeface="Tahoma"/>
              </a:rPr>
              <a:t>correspondences.</a:t>
            </a:r>
            <a:r>
              <a:rPr sz="900" spc="60" dirty="0">
                <a:latin typeface="+mn-lt"/>
                <a:cs typeface="Tahoma"/>
              </a:rPr>
              <a:t> </a:t>
            </a:r>
            <a:r>
              <a:rPr sz="900" dirty="0">
                <a:latin typeface="+mn-lt"/>
                <a:cs typeface="Tahoma"/>
              </a:rPr>
              <a:t>It</a:t>
            </a:r>
            <a:r>
              <a:rPr sz="900" spc="-20" dirty="0">
                <a:latin typeface="+mn-lt"/>
                <a:cs typeface="Tahoma"/>
              </a:rPr>
              <a:t> </a:t>
            </a:r>
            <a:r>
              <a:rPr sz="900" dirty="0">
                <a:latin typeface="+mn-lt"/>
                <a:cs typeface="Tahoma"/>
              </a:rPr>
              <a:t>is</a:t>
            </a:r>
            <a:r>
              <a:rPr sz="900" spc="-20" dirty="0">
                <a:latin typeface="+mn-lt"/>
                <a:cs typeface="Tahoma"/>
              </a:rPr>
              <a:t> </a:t>
            </a:r>
            <a:r>
              <a:rPr sz="900" dirty="0">
                <a:latin typeface="+mn-lt"/>
                <a:cs typeface="Tahoma"/>
              </a:rPr>
              <a:t>a</a:t>
            </a:r>
            <a:r>
              <a:rPr sz="900" spc="-20" dirty="0">
                <a:latin typeface="+mn-lt"/>
                <a:cs typeface="Tahoma"/>
              </a:rPr>
              <a:t> </a:t>
            </a:r>
            <a:r>
              <a:rPr sz="900" i="1" dirty="0">
                <a:latin typeface="+mn-lt"/>
                <a:cs typeface="Arial"/>
              </a:rPr>
              <a:t>function</a:t>
            </a:r>
            <a:r>
              <a:rPr sz="900" i="1" spc="10" dirty="0">
                <a:latin typeface="+mn-lt"/>
                <a:cs typeface="Arial"/>
              </a:rPr>
              <a:t> </a:t>
            </a:r>
            <a:r>
              <a:rPr sz="900" spc="-35" dirty="0">
                <a:latin typeface="+mn-lt"/>
                <a:cs typeface="Tahoma"/>
              </a:rPr>
              <a:t>between</a:t>
            </a:r>
            <a:r>
              <a:rPr sz="900" spc="-25" dirty="0">
                <a:latin typeface="+mn-lt"/>
                <a:cs typeface="Tahoma"/>
              </a:rPr>
              <a:t> groups</a:t>
            </a:r>
            <a:r>
              <a:rPr sz="900" spc="-20" dirty="0">
                <a:latin typeface="+mn-lt"/>
                <a:cs typeface="Tahoma"/>
              </a:rPr>
              <a:t> </a:t>
            </a:r>
            <a:r>
              <a:rPr sz="900" spc="-10" dirty="0">
                <a:latin typeface="+mn-lt"/>
                <a:cs typeface="Tahoma"/>
              </a:rPr>
              <a:t>satisfying</a:t>
            </a:r>
            <a:r>
              <a:rPr sz="900" spc="-20" dirty="0">
                <a:latin typeface="+mn-lt"/>
                <a:cs typeface="Tahoma"/>
              </a:rPr>
              <a:t> </a:t>
            </a:r>
            <a:r>
              <a:rPr sz="900" dirty="0">
                <a:latin typeface="+mn-lt"/>
                <a:cs typeface="Tahoma"/>
              </a:rPr>
              <a:t>a</a:t>
            </a:r>
            <a:r>
              <a:rPr sz="900" spc="-20" dirty="0">
                <a:latin typeface="+mn-lt"/>
                <a:cs typeface="Tahoma"/>
              </a:rPr>
              <a:t> </a:t>
            </a:r>
            <a:r>
              <a:rPr sz="900" spc="-10" dirty="0">
                <a:latin typeface="+mn-lt"/>
                <a:cs typeface="Tahoma"/>
              </a:rPr>
              <a:t>few</a:t>
            </a:r>
            <a:r>
              <a:rPr sz="900" spc="-20" dirty="0">
                <a:latin typeface="+mn-lt"/>
                <a:cs typeface="Tahoma"/>
              </a:rPr>
              <a:t> </a:t>
            </a:r>
            <a:r>
              <a:rPr sz="900" spc="-10" dirty="0">
                <a:latin typeface="+mn-lt"/>
                <a:cs typeface="Tahoma"/>
              </a:rPr>
              <a:t>“natural” properties.</a:t>
            </a:r>
            <a:endParaRPr sz="900" dirty="0">
              <a:latin typeface="+mn-lt"/>
              <a:cs typeface="Tahoma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207924"/>
            <a:ext cx="4610100" cy="1791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2312"/>
            <a:ext cx="4299763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b="1" spc="-60" dirty="0"/>
              <a:t>Homomorphisms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201" y="309350"/>
            <a:ext cx="2020570" cy="4667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5400" marR="17780">
              <a:lnSpc>
                <a:spcPct val="105600"/>
              </a:lnSpc>
              <a:spcBef>
                <a:spcPts val="150"/>
              </a:spcBef>
            </a:pPr>
            <a:r>
              <a:rPr sz="900" dirty="0">
                <a:latin typeface="Tahoma"/>
                <a:cs typeface="Tahoma"/>
              </a:rPr>
              <a:t>Using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lang="en-US" sz="900" dirty="0" smtClean="0">
                <a:latin typeface="Tahoma"/>
                <a:cs typeface="Tahoma"/>
              </a:rPr>
              <a:t>the</a:t>
            </a:r>
            <a:r>
              <a:rPr sz="900" spc="-35" dirty="0" smtClean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previous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example,</a:t>
            </a:r>
            <a:r>
              <a:rPr sz="900" spc="-30" dirty="0">
                <a:latin typeface="Tahoma"/>
                <a:cs typeface="Tahoma"/>
              </a:rPr>
              <a:t> we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say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that </a:t>
            </a:r>
            <a:r>
              <a:rPr sz="1350" baseline="6172" dirty="0">
                <a:latin typeface="Tahoma"/>
                <a:cs typeface="Tahoma"/>
              </a:rPr>
              <a:t>this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function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solidFill>
                  <a:srgbClr val="FF0000"/>
                </a:solidFill>
                <a:latin typeface="Tahoma"/>
                <a:cs typeface="Tahoma"/>
              </a:rPr>
              <a:t>maps </a:t>
            </a:r>
            <a:r>
              <a:rPr sz="1350" spc="-37" baseline="6172" dirty="0">
                <a:latin typeface="Tahoma"/>
                <a:cs typeface="Tahoma"/>
              </a:rPr>
              <a:t>elements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of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600" dirty="0">
                <a:latin typeface="Tahoma"/>
                <a:cs typeface="Tahoma"/>
              </a:rPr>
              <a:t>3</a:t>
            </a:r>
            <a:r>
              <a:rPr sz="600" spc="114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to elements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of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D</a:t>
            </a:r>
            <a:r>
              <a:rPr sz="600" dirty="0">
                <a:latin typeface="Tahoma"/>
                <a:cs typeface="Tahoma"/>
              </a:rPr>
              <a:t>3</a:t>
            </a:r>
            <a:r>
              <a:rPr sz="1350" baseline="6172" dirty="0">
                <a:latin typeface="Tahoma"/>
                <a:cs typeface="Tahoma"/>
              </a:rPr>
              <a:t>.</a:t>
            </a:r>
            <a:r>
              <a:rPr sz="1350" spc="12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We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may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write</a:t>
            </a:r>
            <a:r>
              <a:rPr sz="1350" spc="-7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this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as</a:t>
            </a:r>
            <a:endParaRPr sz="1350" baseline="6172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698" y="853396"/>
            <a:ext cx="7899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75" baseline="6172" dirty="0">
                <a:latin typeface="Calibri"/>
                <a:cs typeface="Calibri"/>
              </a:rPr>
              <a:t>φ</a:t>
            </a:r>
            <a:r>
              <a:rPr sz="1350" i="1" spc="-157" baseline="6172" dirty="0">
                <a:latin typeface="Calibri"/>
                <a:cs typeface="Calibri"/>
              </a:rPr>
              <a:t> </a:t>
            </a:r>
            <a:r>
              <a:rPr sz="1350" baseline="6172" dirty="0">
                <a:latin typeface="Tahoma"/>
                <a:cs typeface="Tahoma"/>
              </a:rPr>
              <a:t>: 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600" dirty="0">
                <a:latin typeface="Tahoma"/>
                <a:cs typeface="Tahoma"/>
              </a:rPr>
              <a:t>3</a:t>
            </a:r>
            <a:r>
              <a:rPr sz="600" spc="100" dirty="0">
                <a:latin typeface="Tahoma"/>
                <a:cs typeface="Tahoma"/>
              </a:rPr>
              <a:t> </a:t>
            </a:r>
            <a:r>
              <a:rPr sz="1350" spc="165" baseline="6172" dirty="0">
                <a:latin typeface="Cambria"/>
                <a:cs typeface="Cambria"/>
              </a:rPr>
              <a:t>−→</a:t>
            </a:r>
            <a:r>
              <a:rPr sz="1350" spc="67" baseline="6172" dirty="0">
                <a:latin typeface="Cambria"/>
                <a:cs typeface="Cambria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D</a:t>
            </a:r>
            <a:r>
              <a:rPr sz="600" dirty="0">
                <a:latin typeface="Tahoma"/>
                <a:cs typeface="Tahoma"/>
              </a:rPr>
              <a:t>3</a:t>
            </a:r>
            <a:r>
              <a:rPr sz="600" spc="5" dirty="0">
                <a:latin typeface="Tahoma"/>
                <a:cs typeface="Tahoma"/>
              </a:rPr>
              <a:t> </a:t>
            </a:r>
            <a:r>
              <a:rPr sz="1350" i="1" spc="-75" baseline="6172" dirty="0">
                <a:latin typeface="Calibri"/>
                <a:cs typeface="Calibri"/>
              </a:rPr>
              <a:t>.</a:t>
            </a:r>
            <a:endParaRPr sz="1350" baseline="6172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9030" y="259168"/>
            <a:ext cx="131062" cy="1310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85059" y="269503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Tahoma"/>
                <a:cs typeface="Tahoma"/>
              </a:rPr>
              <a:t>0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2860" y="664173"/>
            <a:ext cx="131062" cy="1310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18891" y="674506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5200" y="664173"/>
            <a:ext cx="131062" cy="13106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51239" y="674506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Tahoma"/>
                <a:cs typeface="Tahoma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75651" y="352489"/>
            <a:ext cx="1105535" cy="469265"/>
            <a:chOff x="2575651" y="352489"/>
            <a:chExt cx="1105535" cy="469265"/>
          </a:xfrm>
        </p:grpSpPr>
        <p:sp>
          <p:nvSpPr>
            <p:cNvPr id="12" name="object 12"/>
            <p:cNvSpPr/>
            <p:nvPr/>
          </p:nvSpPr>
          <p:spPr>
            <a:xfrm>
              <a:off x="2871492" y="357569"/>
              <a:ext cx="177165" cy="274320"/>
            </a:xfrm>
            <a:custGeom>
              <a:avLst/>
              <a:gdLst/>
              <a:ahLst/>
              <a:cxnLst/>
              <a:rect l="l" t="t" r="r" b="b"/>
              <a:pathLst>
                <a:path w="177164" h="274320">
                  <a:moveTo>
                    <a:pt x="0" y="0"/>
                  </a:moveTo>
                  <a:lnTo>
                    <a:pt x="47482" y="31405"/>
                  </a:lnTo>
                  <a:lnTo>
                    <a:pt x="87412" y="66076"/>
                  </a:lnTo>
                  <a:lnTo>
                    <a:pt x="119880" y="103594"/>
                  </a:lnTo>
                  <a:lnTo>
                    <a:pt x="144973" y="143536"/>
                  </a:lnTo>
                  <a:lnTo>
                    <a:pt x="162783" y="185483"/>
                  </a:lnTo>
                  <a:lnTo>
                    <a:pt x="173397" y="229014"/>
                  </a:lnTo>
                  <a:lnTo>
                    <a:pt x="176907" y="273707"/>
                  </a:lnTo>
                </a:path>
              </a:pathLst>
            </a:custGeom>
            <a:ln w="10122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22088" y="61153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52633" y="14"/>
                  </a:moveTo>
                  <a:lnTo>
                    <a:pt x="26311" y="19744"/>
                  </a:lnTo>
                  <a:lnTo>
                    <a:pt x="0" y="0"/>
                  </a:lnTo>
                  <a:lnTo>
                    <a:pt x="26302" y="52641"/>
                  </a:lnTo>
                  <a:lnTo>
                    <a:pt x="52633" y="14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66242" y="762573"/>
              <a:ext cx="325755" cy="53975"/>
            </a:xfrm>
            <a:custGeom>
              <a:avLst/>
              <a:gdLst/>
              <a:ahLst/>
              <a:cxnLst/>
              <a:rect l="l" t="t" r="r" b="b"/>
              <a:pathLst>
                <a:path w="325755" h="53975">
                  <a:moveTo>
                    <a:pt x="325217" y="0"/>
                  </a:moveTo>
                  <a:lnTo>
                    <a:pt x="274350" y="25389"/>
                  </a:lnTo>
                  <a:lnTo>
                    <a:pt x="224391" y="42620"/>
                  </a:lnTo>
                  <a:lnTo>
                    <a:pt x="175676" y="51981"/>
                  </a:lnTo>
                  <a:lnTo>
                    <a:pt x="128543" y="53761"/>
                  </a:lnTo>
                  <a:lnTo>
                    <a:pt x="83328" y="48249"/>
                  </a:lnTo>
                  <a:lnTo>
                    <a:pt x="40368" y="35732"/>
                  </a:lnTo>
                  <a:lnTo>
                    <a:pt x="0" y="16500"/>
                  </a:lnTo>
                </a:path>
              </a:pathLst>
            </a:custGeom>
            <a:ln w="10122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37662" y="762574"/>
              <a:ext cx="59055" cy="49530"/>
            </a:xfrm>
            <a:custGeom>
              <a:avLst/>
              <a:gdLst/>
              <a:ahLst/>
              <a:cxnLst/>
              <a:rect l="l" t="t" r="r" b="b"/>
              <a:pathLst>
                <a:path w="59055" h="49529">
                  <a:moveTo>
                    <a:pt x="32526" y="49264"/>
                  </a:moveTo>
                  <a:lnTo>
                    <a:pt x="28579" y="16500"/>
                  </a:lnTo>
                  <a:lnTo>
                    <a:pt x="58927" y="3537"/>
                  </a:lnTo>
                  <a:lnTo>
                    <a:pt x="0" y="0"/>
                  </a:lnTo>
                  <a:lnTo>
                    <a:pt x="32526" y="49264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80731" y="374080"/>
              <a:ext cx="148590" cy="290195"/>
            </a:xfrm>
            <a:custGeom>
              <a:avLst/>
              <a:gdLst/>
              <a:ahLst/>
              <a:cxnLst/>
              <a:rect l="l" t="t" r="r" b="b"/>
              <a:pathLst>
                <a:path w="148589" h="290195">
                  <a:moveTo>
                    <a:pt x="0" y="290092"/>
                  </a:moveTo>
                  <a:lnTo>
                    <a:pt x="3422" y="233267"/>
                  </a:lnTo>
                  <a:lnTo>
                    <a:pt x="13452" y="181345"/>
                  </a:lnTo>
                  <a:lnTo>
                    <a:pt x="29676" y="134463"/>
                  </a:lnTo>
                  <a:lnTo>
                    <a:pt x="51686" y="92753"/>
                  </a:lnTo>
                  <a:lnTo>
                    <a:pt x="79070" y="56349"/>
                  </a:lnTo>
                  <a:lnTo>
                    <a:pt x="111418" y="25387"/>
                  </a:lnTo>
                  <a:lnTo>
                    <a:pt x="148319" y="0"/>
                  </a:lnTo>
                </a:path>
              </a:pathLst>
            </a:custGeom>
            <a:ln w="10122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98693" y="357569"/>
              <a:ext cx="59055" cy="49530"/>
            </a:xfrm>
            <a:custGeom>
              <a:avLst/>
              <a:gdLst/>
              <a:ahLst/>
              <a:cxnLst/>
              <a:rect l="l" t="t" r="r" b="b"/>
              <a:pathLst>
                <a:path w="59055" h="49529">
                  <a:moveTo>
                    <a:pt x="0" y="3554"/>
                  </a:moveTo>
                  <a:lnTo>
                    <a:pt x="30356" y="16511"/>
                  </a:lnTo>
                  <a:lnTo>
                    <a:pt x="26417" y="49281"/>
                  </a:lnTo>
                  <a:lnTo>
                    <a:pt x="58935" y="0"/>
                  </a:lnTo>
                  <a:lnTo>
                    <a:pt x="0" y="3554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8040" y="520172"/>
              <a:ext cx="113062" cy="11306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594595" y="522715"/>
            <a:ext cx="463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5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3926" y="790174"/>
            <a:ext cx="113061" cy="11306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739007" y="792704"/>
            <a:ext cx="692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25" dirty="0">
                <a:latin typeface="Arial"/>
                <a:cs typeface="Arial"/>
              </a:rPr>
              <a:t>rf</a:t>
            </a:r>
            <a:endParaRPr sz="5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04320" y="782342"/>
            <a:ext cx="128727" cy="128727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378403" y="804261"/>
            <a:ext cx="1670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00" i="1" dirty="0">
                <a:latin typeface="Arial"/>
                <a:cs typeface="Arial"/>
              </a:rPr>
              <a:t>r</a:t>
            </a:r>
            <a:r>
              <a:rPr sz="500" i="1" spc="-75" dirty="0">
                <a:latin typeface="Arial"/>
                <a:cs typeface="Arial"/>
              </a:rPr>
              <a:t> </a:t>
            </a:r>
            <a:r>
              <a:rPr sz="750" spc="-30" baseline="22222" dirty="0">
                <a:latin typeface="Tahoma"/>
                <a:cs typeface="Tahoma"/>
              </a:rPr>
              <a:t>2</a:t>
            </a:r>
            <a:r>
              <a:rPr sz="750" spc="-142" baseline="22222" dirty="0">
                <a:latin typeface="Tahoma"/>
                <a:cs typeface="Tahoma"/>
              </a:rPr>
              <a:t> </a:t>
            </a:r>
            <a:r>
              <a:rPr sz="500" i="1" spc="-50" dirty="0">
                <a:latin typeface="Arial"/>
                <a:cs typeface="Arial"/>
              </a:rPr>
              <a:t>f</a:t>
            </a:r>
            <a:endParaRPr sz="5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68039" y="295169"/>
            <a:ext cx="113062" cy="11306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594722" y="289797"/>
            <a:ext cx="558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50" dirty="0">
                <a:latin typeface="Arial"/>
                <a:cs typeface="Arial"/>
              </a:rPr>
              <a:t>e</a:t>
            </a:r>
            <a:endParaRPr sz="5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17294" y="902676"/>
            <a:ext cx="113061" cy="11306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200819" y="891231"/>
            <a:ext cx="1397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i="1" baseline="-22222" dirty="0">
                <a:latin typeface="Arial"/>
                <a:cs typeface="Arial"/>
              </a:rPr>
              <a:t>r</a:t>
            </a:r>
            <a:r>
              <a:rPr sz="750" i="1" spc="-104" baseline="-22222" dirty="0">
                <a:latin typeface="Arial"/>
                <a:cs typeface="Arial"/>
              </a:rPr>
              <a:t> </a:t>
            </a:r>
            <a:r>
              <a:rPr sz="500" spc="-50" dirty="0">
                <a:latin typeface="Tahoma"/>
                <a:cs typeface="Tahoma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18785" y="902676"/>
            <a:ext cx="113062" cy="11306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947667" y="897289"/>
            <a:ext cx="4889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50" dirty="0">
                <a:latin typeface="Arial"/>
                <a:cs typeface="Arial"/>
              </a:rPr>
              <a:t>r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66205" y="372435"/>
            <a:ext cx="741680" cy="713740"/>
            <a:chOff x="3266205" y="372435"/>
            <a:chExt cx="741680" cy="713740"/>
          </a:xfrm>
        </p:grpSpPr>
        <p:sp>
          <p:nvSpPr>
            <p:cNvPr id="31" name="object 31"/>
            <p:cNvSpPr/>
            <p:nvPr/>
          </p:nvSpPr>
          <p:spPr>
            <a:xfrm>
              <a:off x="3673683" y="380055"/>
              <a:ext cx="302260" cy="482600"/>
            </a:xfrm>
            <a:custGeom>
              <a:avLst/>
              <a:gdLst/>
              <a:ahLst/>
              <a:cxnLst/>
              <a:rect l="l" t="t" r="r" b="b"/>
              <a:pathLst>
                <a:path w="302260" h="482600">
                  <a:moveTo>
                    <a:pt x="0" y="0"/>
                  </a:moveTo>
                  <a:lnTo>
                    <a:pt x="48795" y="30512"/>
                  </a:lnTo>
                  <a:lnTo>
                    <a:pt x="93188" y="63076"/>
                  </a:lnTo>
                  <a:lnTo>
                    <a:pt x="133209" y="97603"/>
                  </a:lnTo>
                  <a:lnTo>
                    <a:pt x="168887" y="134005"/>
                  </a:lnTo>
                  <a:lnTo>
                    <a:pt x="200253" y="172194"/>
                  </a:lnTo>
                  <a:lnTo>
                    <a:pt x="227338" y="212081"/>
                  </a:lnTo>
                  <a:lnTo>
                    <a:pt x="250172" y="253579"/>
                  </a:lnTo>
                  <a:lnTo>
                    <a:pt x="268785" y="296598"/>
                  </a:lnTo>
                  <a:lnTo>
                    <a:pt x="283207" y="341051"/>
                  </a:lnTo>
                  <a:lnTo>
                    <a:pt x="293470" y="386850"/>
                  </a:lnTo>
                  <a:lnTo>
                    <a:pt x="299602" y="433906"/>
                  </a:lnTo>
                  <a:lnTo>
                    <a:pt x="301636" y="482132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42931" y="837891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5">
                  <a:moveTo>
                    <a:pt x="64781" y="5"/>
                  </a:moveTo>
                  <a:lnTo>
                    <a:pt x="32388" y="24295"/>
                  </a:lnTo>
                  <a:lnTo>
                    <a:pt x="0" y="0"/>
                  </a:lnTo>
                  <a:lnTo>
                    <a:pt x="32385" y="64784"/>
                  </a:lnTo>
                  <a:lnTo>
                    <a:pt x="64781" y="5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58113" y="987562"/>
              <a:ext cx="568325" cy="90805"/>
            </a:xfrm>
            <a:custGeom>
              <a:avLst/>
              <a:gdLst/>
              <a:ahLst/>
              <a:cxnLst/>
              <a:rect l="l" t="t" r="r" b="b"/>
              <a:pathLst>
                <a:path w="568325" h="90805">
                  <a:moveTo>
                    <a:pt x="568090" y="0"/>
                  </a:moveTo>
                  <a:lnTo>
                    <a:pt x="517332" y="26968"/>
                  </a:lnTo>
                  <a:lnTo>
                    <a:pt x="466972" y="49105"/>
                  </a:lnTo>
                  <a:lnTo>
                    <a:pt x="417078" y="66483"/>
                  </a:lnTo>
                  <a:lnTo>
                    <a:pt x="367715" y="79170"/>
                  </a:lnTo>
                  <a:lnTo>
                    <a:pt x="318951" y="87239"/>
                  </a:lnTo>
                  <a:lnTo>
                    <a:pt x="270854" y="90759"/>
                  </a:lnTo>
                  <a:lnTo>
                    <a:pt x="223489" y="89801"/>
                  </a:lnTo>
                  <a:lnTo>
                    <a:pt x="176924" y="84436"/>
                  </a:lnTo>
                  <a:lnTo>
                    <a:pt x="131225" y="74733"/>
                  </a:lnTo>
                  <a:lnTo>
                    <a:pt x="86461" y="60764"/>
                  </a:lnTo>
                  <a:lnTo>
                    <a:pt x="42696" y="42599"/>
                  </a:lnTo>
                  <a:lnTo>
                    <a:pt x="0" y="20308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22938" y="987562"/>
              <a:ext cx="73025" cy="60960"/>
            </a:xfrm>
            <a:custGeom>
              <a:avLst/>
              <a:gdLst/>
              <a:ahLst/>
              <a:cxnLst/>
              <a:rect l="l" t="t" r="r" b="b"/>
              <a:pathLst>
                <a:path w="73025" h="60959">
                  <a:moveTo>
                    <a:pt x="40033" y="60634"/>
                  </a:moveTo>
                  <a:lnTo>
                    <a:pt x="35175" y="20308"/>
                  </a:lnTo>
                  <a:lnTo>
                    <a:pt x="72527" y="4353"/>
                  </a:lnTo>
                  <a:lnTo>
                    <a:pt x="0" y="0"/>
                  </a:lnTo>
                  <a:lnTo>
                    <a:pt x="40033" y="60634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73825" y="400368"/>
              <a:ext cx="266700" cy="502920"/>
            </a:xfrm>
            <a:custGeom>
              <a:avLst/>
              <a:gdLst/>
              <a:ahLst/>
              <a:cxnLst/>
              <a:rect l="l" t="t" r="r" b="b"/>
              <a:pathLst>
                <a:path w="266700" h="502919">
                  <a:moveTo>
                    <a:pt x="0" y="502307"/>
                  </a:moveTo>
                  <a:lnTo>
                    <a:pt x="2012" y="444791"/>
                  </a:lnTo>
                  <a:lnTo>
                    <a:pt x="8001" y="390062"/>
                  </a:lnTo>
                  <a:lnTo>
                    <a:pt x="17877" y="338137"/>
                  </a:lnTo>
                  <a:lnTo>
                    <a:pt x="31545" y="289034"/>
                  </a:lnTo>
                  <a:lnTo>
                    <a:pt x="48916" y="242771"/>
                  </a:lnTo>
                  <a:lnTo>
                    <a:pt x="69897" y="199368"/>
                  </a:lnTo>
                  <a:lnTo>
                    <a:pt x="94396" y="158842"/>
                  </a:lnTo>
                  <a:lnTo>
                    <a:pt x="122322" y="121210"/>
                  </a:lnTo>
                  <a:lnTo>
                    <a:pt x="153583" y="86492"/>
                  </a:lnTo>
                  <a:lnTo>
                    <a:pt x="188087" y="54706"/>
                  </a:lnTo>
                  <a:lnTo>
                    <a:pt x="225742" y="25869"/>
                  </a:lnTo>
                  <a:lnTo>
                    <a:pt x="266457" y="0"/>
                  </a:lnTo>
                </a:path>
              </a:pathLst>
            </a:custGeom>
            <a:ln w="15183">
              <a:solidFill>
                <a:srgbClr val="E5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02926" y="380055"/>
              <a:ext cx="73025" cy="60960"/>
            </a:xfrm>
            <a:custGeom>
              <a:avLst/>
              <a:gdLst/>
              <a:ahLst/>
              <a:cxnLst/>
              <a:rect l="l" t="t" r="r" b="b"/>
              <a:pathLst>
                <a:path w="73025" h="60959">
                  <a:moveTo>
                    <a:pt x="0" y="4361"/>
                  </a:moveTo>
                  <a:lnTo>
                    <a:pt x="37355" y="20313"/>
                  </a:lnTo>
                  <a:lnTo>
                    <a:pt x="32501" y="60641"/>
                  </a:lnTo>
                  <a:lnTo>
                    <a:pt x="72531" y="0"/>
                  </a:lnTo>
                  <a:lnTo>
                    <a:pt x="0" y="4361"/>
                  </a:lnTo>
                  <a:close/>
                </a:path>
              </a:pathLst>
            </a:custGeom>
            <a:solidFill>
              <a:srgbClr val="E5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3342" y="599996"/>
              <a:ext cx="137176" cy="18234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524602" y="878989"/>
              <a:ext cx="179070" cy="31115"/>
            </a:xfrm>
            <a:custGeom>
              <a:avLst/>
              <a:gdLst/>
              <a:ahLst/>
              <a:cxnLst/>
              <a:rect l="l" t="t" r="r" b="b"/>
              <a:pathLst>
                <a:path w="179070" h="31115">
                  <a:moveTo>
                    <a:pt x="0" y="0"/>
                  </a:moveTo>
                  <a:lnTo>
                    <a:pt x="52008" y="22040"/>
                  </a:lnTo>
                  <a:lnTo>
                    <a:pt x="100421" y="30512"/>
                  </a:lnTo>
                  <a:lnTo>
                    <a:pt x="143257" y="26997"/>
                  </a:lnTo>
                  <a:lnTo>
                    <a:pt x="178534" y="13079"/>
                  </a:lnTo>
                </a:path>
              </a:pathLst>
            </a:custGeom>
            <a:ln w="10122">
              <a:solidFill>
                <a:srgbClr val="FB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72604" y="875061"/>
              <a:ext cx="59055" cy="50165"/>
            </a:xfrm>
            <a:custGeom>
              <a:avLst/>
              <a:gdLst/>
              <a:ahLst/>
              <a:cxnLst/>
              <a:rect l="l" t="t" r="r" b="b"/>
              <a:pathLst>
                <a:path w="59054" h="50165">
                  <a:moveTo>
                    <a:pt x="0" y="4646"/>
                  </a:moveTo>
                  <a:lnTo>
                    <a:pt x="30531" y="17008"/>
                  </a:lnTo>
                  <a:lnTo>
                    <a:pt x="27213" y="49780"/>
                  </a:lnTo>
                  <a:lnTo>
                    <a:pt x="58740" y="0"/>
                  </a:lnTo>
                  <a:lnTo>
                    <a:pt x="0" y="4646"/>
                  </a:lnTo>
                  <a:close/>
                </a:path>
              </a:pathLst>
            </a:custGeom>
            <a:solidFill>
              <a:srgbClr val="FB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73684" y="605057"/>
              <a:ext cx="111834" cy="19017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322938" y="408231"/>
              <a:ext cx="603885" cy="523240"/>
            </a:xfrm>
            <a:custGeom>
              <a:avLst/>
              <a:gdLst/>
              <a:ahLst/>
              <a:cxnLst/>
              <a:rect l="l" t="t" r="r" b="b"/>
              <a:pathLst>
                <a:path w="603885" h="523240">
                  <a:moveTo>
                    <a:pt x="301632" y="0"/>
                  </a:moveTo>
                  <a:lnTo>
                    <a:pt x="301632" y="111940"/>
                  </a:lnTo>
                </a:path>
                <a:path w="603885" h="523240">
                  <a:moveTo>
                    <a:pt x="603265" y="522621"/>
                  </a:moveTo>
                  <a:lnTo>
                    <a:pt x="506632" y="466830"/>
                  </a:lnTo>
                </a:path>
                <a:path w="603885" h="523240">
                  <a:moveTo>
                    <a:pt x="0" y="522621"/>
                  </a:moveTo>
                  <a:lnTo>
                    <a:pt x="89828" y="470759"/>
                  </a:lnTo>
                </a:path>
              </a:pathLst>
            </a:custGeom>
            <a:ln w="10122">
              <a:solidFill>
                <a:srgbClr val="D8D8F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927068" y="362574"/>
            <a:ext cx="4679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latin typeface="Arial"/>
                <a:cs typeface="Arial"/>
              </a:rPr>
              <a:t>φ</a:t>
            </a:r>
            <a:r>
              <a:rPr sz="700" dirty="0">
                <a:latin typeface="Tahoma"/>
                <a:cs typeface="Tahoma"/>
              </a:rPr>
              <a:t>(</a:t>
            </a:r>
            <a:r>
              <a:rPr sz="700" i="1" dirty="0">
                <a:latin typeface="Arial"/>
                <a:cs typeface="Arial"/>
              </a:rPr>
              <a:t>n</a:t>
            </a:r>
            <a:r>
              <a:rPr sz="700" dirty="0">
                <a:latin typeface="Tahoma"/>
                <a:cs typeface="Tahoma"/>
              </a:rPr>
              <a:t>)</a:t>
            </a:r>
            <a:r>
              <a:rPr sz="700" spc="35" dirty="0">
                <a:latin typeface="Tahoma"/>
                <a:cs typeface="Tahoma"/>
              </a:rPr>
              <a:t> </a:t>
            </a:r>
            <a:r>
              <a:rPr sz="700" spc="60" dirty="0">
                <a:latin typeface="Tahoma"/>
                <a:cs typeface="Tahoma"/>
              </a:rPr>
              <a:t>=</a:t>
            </a:r>
            <a:r>
              <a:rPr sz="700" spc="35" dirty="0">
                <a:latin typeface="Tahoma"/>
                <a:cs typeface="Tahoma"/>
              </a:rPr>
              <a:t> </a:t>
            </a:r>
            <a:r>
              <a:rPr sz="700" i="1" spc="-25" dirty="0">
                <a:latin typeface="Arial"/>
                <a:cs typeface="Arial"/>
              </a:rPr>
              <a:t>r</a:t>
            </a:r>
            <a:r>
              <a:rPr sz="750" i="1" spc="-37" baseline="33333" dirty="0">
                <a:latin typeface="Arial"/>
                <a:cs typeface="Arial"/>
              </a:rPr>
              <a:t>n</a:t>
            </a:r>
            <a:endParaRPr sz="750" baseline="33333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637900" y="321759"/>
            <a:ext cx="1282700" cy="636905"/>
            <a:chOff x="2637900" y="321759"/>
            <a:chExt cx="1282700" cy="636905"/>
          </a:xfrm>
        </p:grpSpPr>
        <p:sp>
          <p:nvSpPr>
            <p:cNvPr id="44" name="object 44"/>
            <p:cNvSpPr/>
            <p:nvPr/>
          </p:nvSpPr>
          <p:spPr>
            <a:xfrm>
              <a:off x="2880063" y="326882"/>
              <a:ext cx="655320" cy="22225"/>
            </a:xfrm>
            <a:custGeom>
              <a:avLst/>
              <a:gdLst/>
              <a:ahLst/>
              <a:cxnLst/>
              <a:rect l="l" t="t" r="r" b="b"/>
              <a:pathLst>
                <a:path w="655320" h="22225">
                  <a:moveTo>
                    <a:pt x="0" y="0"/>
                  </a:moveTo>
                  <a:lnTo>
                    <a:pt x="655120" y="21839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14578" y="321759"/>
              <a:ext cx="53975" cy="52705"/>
            </a:xfrm>
            <a:custGeom>
              <a:avLst/>
              <a:gdLst/>
              <a:ahLst/>
              <a:cxnLst/>
              <a:rect l="l" t="t" r="r" b="b"/>
              <a:pathLst>
                <a:path w="53975" h="52704">
                  <a:moveTo>
                    <a:pt x="1752" y="0"/>
                  </a:moveTo>
                  <a:lnTo>
                    <a:pt x="20605" y="26962"/>
                  </a:lnTo>
                  <a:lnTo>
                    <a:pt x="0" y="52610"/>
                  </a:lnTo>
                  <a:lnTo>
                    <a:pt x="53487" y="28058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12112" y="745479"/>
              <a:ext cx="776605" cy="192405"/>
            </a:xfrm>
            <a:custGeom>
              <a:avLst/>
              <a:gdLst/>
              <a:ahLst/>
              <a:cxnLst/>
              <a:rect l="l" t="t" r="r" b="b"/>
              <a:pathLst>
                <a:path w="776604" h="192405">
                  <a:moveTo>
                    <a:pt x="0" y="0"/>
                  </a:moveTo>
                  <a:lnTo>
                    <a:pt x="776246" y="192199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62831" y="907337"/>
              <a:ext cx="57785" cy="51435"/>
            </a:xfrm>
            <a:custGeom>
              <a:avLst/>
              <a:gdLst/>
              <a:ahLst/>
              <a:cxnLst/>
              <a:rect l="l" t="t" r="r" b="b"/>
              <a:pathLst>
                <a:path w="57785" h="51434">
                  <a:moveTo>
                    <a:pt x="12671" y="0"/>
                  </a:moveTo>
                  <a:lnTo>
                    <a:pt x="25528" y="30341"/>
                  </a:lnTo>
                  <a:lnTo>
                    <a:pt x="0" y="51180"/>
                  </a:lnTo>
                  <a:lnTo>
                    <a:pt x="57515" y="38261"/>
                  </a:lnTo>
                  <a:lnTo>
                    <a:pt x="126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42961" y="750311"/>
              <a:ext cx="546100" cy="180975"/>
            </a:xfrm>
            <a:custGeom>
              <a:avLst/>
              <a:gdLst/>
              <a:ahLst/>
              <a:cxnLst/>
              <a:rect l="l" t="t" r="r" b="b"/>
              <a:pathLst>
                <a:path w="546100" h="180975">
                  <a:moveTo>
                    <a:pt x="0" y="0"/>
                  </a:moveTo>
                  <a:lnTo>
                    <a:pt x="545941" y="180777"/>
                  </a:lnTo>
                </a:path>
              </a:pathLst>
            </a:custGeom>
            <a:ln w="101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61884" y="899891"/>
              <a:ext cx="58419" cy="50165"/>
            </a:xfrm>
            <a:custGeom>
              <a:avLst/>
              <a:gdLst/>
              <a:ahLst/>
              <a:cxnLst/>
              <a:rect l="l" t="t" r="r" b="b"/>
              <a:pathLst>
                <a:path w="58419" h="50165">
                  <a:moveTo>
                    <a:pt x="16550" y="0"/>
                  </a:moveTo>
                  <a:lnTo>
                    <a:pt x="27018" y="31197"/>
                  </a:lnTo>
                  <a:lnTo>
                    <a:pt x="0" y="49982"/>
                  </a:lnTo>
                  <a:lnTo>
                    <a:pt x="58257" y="41541"/>
                  </a:lnTo>
                  <a:lnTo>
                    <a:pt x="16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165200" y="2178976"/>
            <a:ext cx="4328795" cy="676275"/>
            <a:chOff x="165200" y="2178976"/>
            <a:chExt cx="4328795" cy="676275"/>
          </a:xfrm>
        </p:grpSpPr>
        <p:sp>
          <p:nvSpPr>
            <p:cNvPr id="51" name="object 51"/>
            <p:cNvSpPr/>
            <p:nvPr/>
          </p:nvSpPr>
          <p:spPr>
            <a:xfrm>
              <a:off x="165200" y="2178976"/>
              <a:ext cx="4277995" cy="170815"/>
            </a:xfrm>
            <a:custGeom>
              <a:avLst/>
              <a:gdLst/>
              <a:ahLst/>
              <a:cxnLst/>
              <a:rect l="l" t="t" r="r" b="b"/>
              <a:pathLst>
                <a:path w="4277995" h="170814">
                  <a:moveTo>
                    <a:pt x="422685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0250"/>
                  </a:lnTo>
                  <a:lnTo>
                    <a:pt x="4277656" y="170250"/>
                  </a:lnTo>
                  <a:lnTo>
                    <a:pt x="4277656" y="50800"/>
                  </a:lnTo>
                  <a:lnTo>
                    <a:pt x="4273647" y="31075"/>
                  </a:lnTo>
                  <a:lnTo>
                    <a:pt x="4262733" y="14922"/>
                  </a:lnTo>
                  <a:lnTo>
                    <a:pt x="4246580" y="4008"/>
                  </a:lnTo>
                  <a:lnTo>
                    <a:pt x="422685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201" y="2223211"/>
              <a:ext cx="4328401" cy="16396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6001" y="2753423"/>
              <a:ext cx="101600" cy="1016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6802" y="2740723"/>
              <a:ext cx="4226800" cy="1143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42857" y="2274003"/>
              <a:ext cx="50745" cy="47942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65200" y="2380848"/>
              <a:ext cx="4277995" cy="423545"/>
            </a:xfrm>
            <a:custGeom>
              <a:avLst/>
              <a:gdLst/>
              <a:ahLst/>
              <a:cxnLst/>
              <a:rect l="l" t="t" r="r" b="b"/>
              <a:pathLst>
                <a:path w="4277995" h="423544">
                  <a:moveTo>
                    <a:pt x="4277656" y="0"/>
                  </a:moveTo>
                  <a:lnTo>
                    <a:pt x="0" y="0"/>
                  </a:lnTo>
                  <a:lnTo>
                    <a:pt x="0" y="372575"/>
                  </a:lnTo>
                  <a:lnTo>
                    <a:pt x="4008" y="392299"/>
                  </a:lnTo>
                  <a:lnTo>
                    <a:pt x="14922" y="408452"/>
                  </a:lnTo>
                  <a:lnTo>
                    <a:pt x="31075" y="419366"/>
                  </a:lnTo>
                  <a:lnTo>
                    <a:pt x="50800" y="423375"/>
                  </a:lnTo>
                  <a:lnTo>
                    <a:pt x="4226855" y="423375"/>
                  </a:lnTo>
                  <a:lnTo>
                    <a:pt x="4246580" y="419366"/>
                  </a:lnTo>
                  <a:lnTo>
                    <a:pt x="4262733" y="408452"/>
                  </a:lnTo>
                  <a:lnTo>
                    <a:pt x="4273647" y="392299"/>
                  </a:lnTo>
                  <a:lnTo>
                    <a:pt x="4277656" y="372575"/>
                  </a:lnTo>
                  <a:lnTo>
                    <a:pt x="427765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42857" y="2261303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h="511175">
                  <a:moveTo>
                    <a:pt x="0" y="5111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42857" y="22486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42857" y="22359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42857" y="22232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26127" y="1115833"/>
            <a:ext cx="4316730" cy="20707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8900" marR="97155">
              <a:lnSpc>
                <a:spcPct val="101000"/>
              </a:lnSpc>
              <a:spcBef>
                <a:spcPts val="85"/>
              </a:spcBef>
            </a:pPr>
            <a:r>
              <a:rPr sz="1350" baseline="6172" dirty="0">
                <a:latin typeface="Tahoma"/>
                <a:cs typeface="Tahoma"/>
              </a:rPr>
              <a:t>The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group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from</a:t>
            </a:r>
            <a:r>
              <a:rPr sz="1350" i="1" spc="30" baseline="6172" dirty="0">
                <a:latin typeface="Arial"/>
                <a:cs typeface="Arial"/>
              </a:rPr>
              <a:t> </a:t>
            </a:r>
            <a:r>
              <a:rPr sz="1350" baseline="6172" dirty="0">
                <a:latin typeface="Tahoma"/>
                <a:cs typeface="Tahoma"/>
              </a:rPr>
              <a:t>which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a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function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originates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is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the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solidFill>
                  <a:srgbClr val="FF0000"/>
                </a:solidFill>
                <a:latin typeface="Tahoma"/>
                <a:cs typeface="Tahoma"/>
              </a:rPr>
              <a:t>domain 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baseline="6172" dirty="0">
                <a:latin typeface="Palatino Linotype"/>
                <a:cs typeface="Palatino Linotype"/>
              </a:rPr>
              <a:t>Z</a:t>
            </a:r>
            <a:r>
              <a:rPr sz="600" dirty="0">
                <a:latin typeface="Tahoma"/>
                <a:cs typeface="Tahoma"/>
              </a:rPr>
              <a:t>3</a:t>
            </a:r>
            <a:r>
              <a:rPr sz="600" spc="120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in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our</a:t>
            </a:r>
            <a:r>
              <a:rPr sz="1350" spc="-15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example).</a:t>
            </a:r>
            <a:r>
              <a:rPr sz="1350" spc="104" baseline="6172" dirty="0">
                <a:latin typeface="Tahoma"/>
                <a:cs typeface="Tahoma"/>
              </a:rPr>
              <a:t> </a:t>
            </a:r>
            <a:r>
              <a:rPr sz="1350" spc="-37" baseline="6172" dirty="0">
                <a:latin typeface="Tahoma"/>
                <a:cs typeface="Tahoma"/>
              </a:rPr>
              <a:t>The </a:t>
            </a:r>
            <a:r>
              <a:rPr sz="1350" spc="-30" baseline="6172" dirty="0">
                <a:latin typeface="Tahoma"/>
                <a:cs typeface="Tahoma"/>
              </a:rPr>
              <a:t>group </a:t>
            </a:r>
            <a:r>
              <a:rPr sz="1350" i="1" baseline="6172" dirty="0">
                <a:latin typeface="Arial"/>
                <a:cs typeface="Arial"/>
              </a:rPr>
              <a:t>into</a:t>
            </a:r>
            <a:r>
              <a:rPr sz="1350" i="1" spc="30" baseline="6172" dirty="0">
                <a:latin typeface="Arial"/>
                <a:cs typeface="Arial"/>
              </a:rPr>
              <a:t> </a:t>
            </a:r>
            <a:r>
              <a:rPr sz="1350" baseline="6172" dirty="0">
                <a:latin typeface="Tahoma"/>
                <a:cs typeface="Tahoma"/>
              </a:rPr>
              <a:t>which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the</a:t>
            </a:r>
            <a:r>
              <a:rPr sz="1350" spc="-30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function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spc="-30" baseline="6172" dirty="0">
                <a:latin typeface="Tahoma"/>
                <a:cs typeface="Tahoma"/>
              </a:rPr>
              <a:t>maps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is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the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solidFill>
                  <a:srgbClr val="0000E5"/>
                </a:solidFill>
                <a:latin typeface="Tahoma"/>
                <a:cs typeface="Tahoma"/>
              </a:rPr>
              <a:t>codomain</a:t>
            </a:r>
            <a:r>
              <a:rPr sz="1350" spc="-22" baseline="6172" dirty="0">
                <a:solidFill>
                  <a:srgbClr val="0000E5"/>
                </a:solidFill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D</a:t>
            </a:r>
            <a:r>
              <a:rPr sz="600" dirty="0">
                <a:latin typeface="Tahoma"/>
                <a:cs typeface="Tahoma"/>
              </a:rPr>
              <a:t>3</a:t>
            </a:r>
            <a:r>
              <a:rPr sz="600" spc="120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in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baseline="6172" dirty="0">
                <a:latin typeface="Tahoma"/>
                <a:cs typeface="Tahoma"/>
              </a:rPr>
              <a:t>our</a:t>
            </a:r>
            <a:r>
              <a:rPr sz="1350" spc="-22" baseline="6172" dirty="0">
                <a:latin typeface="Tahoma"/>
                <a:cs typeface="Tahoma"/>
              </a:rPr>
              <a:t> </a:t>
            </a:r>
            <a:r>
              <a:rPr sz="1350" spc="-15" baseline="6172" dirty="0">
                <a:latin typeface="Tahoma"/>
                <a:cs typeface="Tahoma"/>
              </a:rPr>
              <a:t>example).</a:t>
            </a:r>
            <a:endParaRPr sz="1350" baseline="6172" dirty="0">
              <a:latin typeface="Tahoma"/>
              <a:cs typeface="Tahoma"/>
            </a:endParaRPr>
          </a:p>
          <a:p>
            <a:pPr marL="88900" marR="81280">
              <a:lnSpc>
                <a:spcPct val="101000"/>
              </a:lnSpc>
              <a:spcBef>
                <a:spcPts val="795"/>
              </a:spcBef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elements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codomain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function</a:t>
            </a:r>
            <a:r>
              <a:rPr sz="900" spc="-20" dirty="0">
                <a:latin typeface="Tahoma"/>
                <a:cs typeface="Tahoma"/>
              </a:rPr>
              <a:t> maps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are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called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00E5"/>
                </a:solidFill>
                <a:latin typeface="Tahoma"/>
                <a:cs typeface="Tahoma"/>
              </a:rPr>
              <a:t>image</a:t>
            </a:r>
            <a:r>
              <a:rPr sz="900" spc="-15" dirty="0">
                <a:solidFill>
                  <a:srgbClr val="0000E5"/>
                </a:solidFill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 </a:t>
            </a:r>
            <a:r>
              <a:rPr sz="900" dirty="0">
                <a:latin typeface="Tahoma"/>
                <a:cs typeface="Tahoma"/>
              </a:rPr>
              <a:t>function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dirty="0">
                <a:latin typeface="Cambria"/>
                <a:cs typeface="Cambria"/>
              </a:rPr>
              <a:t>{</a:t>
            </a:r>
            <a:r>
              <a:rPr sz="900" i="1" dirty="0">
                <a:latin typeface="Arial"/>
                <a:cs typeface="Arial"/>
              </a:rPr>
              <a:t>e</a:t>
            </a:r>
            <a:r>
              <a:rPr sz="900" i="1" dirty="0">
                <a:latin typeface="Calibri"/>
                <a:cs typeface="Calibri"/>
              </a:rPr>
              <a:t>,</a:t>
            </a:r>
            <a:r>
              <a:rPr sz="900" i="1" spc="-50" dirty="0">
                <a:latin typeface="Calibri"/>
                <a:cs typeface="Calibri"/>
              </a:rPr>
              <a:t> </a:t>
            </a:r>
            <a:r>
              <a:rPr sz="900" i="1" dirty="0">
                <a:latin typeface="Arial"/>
                <a:cs typeface="Arial"/>
              </a:rPr>
              <a:t>r</a:t>
            </a:r>
            <a:r>
              <a:rPr sz="900" i="1" spc="-155" dirty="0">
                <a:latin typeface="Arial"/>
                <a:cs typeface="Arial"/>
              </a:rPr>
              <a:t> </a:t>
            </a:r>
            <a:r>
              <a:rPr sz="900" i="1" dirty="0">
                <a:latin typeface="Calibri"/>
                <a:cs typeface="Calibri"/>
              </a:rPr>
              <a:t>,</a:t>
            </a:r>
            <a:r>
              <a:rPr sz="900" i="1" spc="-50" dirty="0">
                <a:latin typeface="Calibri"/>
                <a:cs typeface="Calibri"/>
              </a:rPr>
              <a:t> </a:t>
            </a:r>
            <a:r>
              <a:rPr sz="900" i="1" dirty="0">
                <a:latin typeface="Arial"/>
                <a:cs typeface="Arial"/>
              </a:rPr>
              <a:t>r</a:t>
            </a:r>
            <a:r>
              <a:rPr sz="900" i="1" spc="-155" dirty="0">
                <a:latin typeface="Arial"/>
                <a:cs typeface="Arial"/>
              </a:rPr>
              <a:t> </a:t>
            </a:r>
            <a:r>
              <a:rPr sz="900" spc="104" baseline="37037" dirty="0">
                <a:latin typeface="Tahoma"/>
                <a:cs typeface="Tahoma"/>
              </a:rPr>
              <a:t>2</a:t>
            </a:r>
            <a:r>
              <a:rPr sz="900" spc="70" dirty="0">
                <a:latin typeface="Cambria"/>
                <a:cs typeface="Cambria"/>
              </a:rPr>
              <a:t>}</a:t>
            </a:r>
            <a:r>
              <a:rPr sz="900" spc="105" dirty="0">
                <a:latin typeface="Cambria"/>
                <a:cs typeface="Cambri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our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example),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denoted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Im(</a:t>
            </a:r>
            <a:r>
              <a:rPr sz="900" i="1" spc="-10" dirty="0">
                <a:latin typeface="Calibri"/>
                <a:cs typeface="Calibri"/>
              </a:rPr>
              <a:t>φ</a:t>
            </a:r>
            <a:r>
              <a:rPr sz="900" spc="-10" dirty="0">
                <a:latin typeface="Tahoma"/>
                <a:cs typeface="Tahoma"/>
              </a:rPr>
              <a:t>).</a:t>
            </a:r>
            <a:r>
              <a:rPr sz="900" spc="1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is,</a:t>
            </a:r>
            <a:endParaRPr sz="900" dirty="0">
              <a:latin typeface="Tahoma"/>
              <a:cs typeface="Tahoma"/>
            </a:endParaRPr>
          </a:p>
          <a:p>
            <a:pPr marL="36830" algn="ctr">
              <a:lnSpc>
                <a:spcPct val="100000"/>
              </a:lnSpc>
              <a:spcBef>
                <a:spcPts val="810"/>
              </a:spcBef>
            </a:pPr>
            <a:r>
              <a:rPr sz="900" spc="-25" dirty="0">
                <a:latin typeface="Tahoma"/>
                <a:cs typeface="Tahoma"/>
              </a:rPr>
              <a:t>Im(</a:t>
            </a:r>
            <a:r>
              <a:rPr sz="900" i="1" spc="-25" dirty="0">
                <a:latin typeface="Calibri"/>
                <a:cs typeface="Calibri"/>
              </a:rPr>
              <a:t>φ</a:t>
            </a:r>
            <a:r>
              <a:rPr sz="900" spc="-25" dirty="0">
                <a:latin typeface="Tahoma"/>
                <a:cs typeface="Tahoma"/>
              </a:rPr>
              <a:t>)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-50" dirty="0">
                <a:latin typeface="Calibri"/>
                <a:cs typeface="Calibri"/>
              </a:rPr>
              <a:t>φ</a:t>
            </a:r>
            <a:r>
              <a:rPr sz="900" spc="-50" dirty="0">
                <a:latin typeface="Tahoma"/>
                <a:cs typeface="Tahoma"/>
              </a:rPr>
              <a:t>(</a:t>
            </a:r>
            <a:r>
              <a:rPr sz="900" i="1" spc="-50" dirty="0">
                <a:latin typeface="Arial"/>
                <a:cs typeface="Arial"/>
              </a:rPr>
              <a:t>G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Cambria"/>
                <a:cs typeface="Cambria"/>
              </a:rPr>
              <a:t>{</a:t>
            </a:r>
            <a:r>
              <a:rPr sz="900" i="1" dirty="0">
                <a:latin typeface="Calibri"/>
                <a:cs typeface="Calibri"/>
              </a:rPr>
              <a:t>φ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spc="-15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Cambria"/>
                <a:cs typeface="Cambria"/>
              </a:rPr>
              <a:t>|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i="1" spc="-100" dirty="0">
                <a:latin typeface="Arial"/>
                <a:cs typeface="Arial"/>
              </a:rPr>
              <a:t>G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105" dirty="0">
                <a:latin typeface="Cambria"/>
                <a:cs typeface="Cambria"/>
              </a:rPr>
              <a:t>}</a:t>
            </a:r>
            <a:r>
              <a:rPr sz="900" spc="-45" dirty="0">
                <a:latin typeface="Cambria"/>
                <a:cs typeface="Cambria"/>
              </a:rPr>
              <a:t> </a:t>
            </a:r>
            <a:r>
              <a:rPr sz="900" i="1" spc="-50" dirty="0"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780"/>
              </a:spcBef>
            </a:pPr>
            <a:r>
              <a:rPr sz="1000" spc="-10" dirty="0">
                <a:solidFill>
                  <a:srgbClr val="3333B2"/>
                </a:solidFill>
                <a:latin typeface="Arial MT"/>
                <a:cs typeface="Arial MT"/>
              </a:rPr>
              <a:t>Definition</a:t>
            </a:r>
            <a:endParaRPr sz="1000" dirty="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370"/>
              </a:spcBef>
            </a:pPr>
            <a:r>
              <a:rPr sz="900" spc="75" dirty="0">
                <a:latin typeface="Tahoma"/>
                <a:cs typeface="Tahoma"/>
              </a:rPr>
              <a:t>A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F0000"/>
                </a:solidFill>
                <a:latin typeface="Tahoma"/>
                <a:cs typeface="Tahoma"/>
              </a:rPr>
              <a:t>homomorphism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function</a:t>
            </a:r>
            <a:r>
              <a:rPr sz="900" spc="5" dirty="0">
                <a:latin typeface="Tahoma"/>
                <a:cs typeface="Tahoma"/>
              </a:rPr>
              <a:t> </a:t>
            </a:r>
            <a:r>
              <a:rPr sz="900" i="1" spc="-50" dirty="0">
                <a:latin typeface="Calibri"/>
                <a:cs typeface="Calibri"/>
              </a:rPr>
              <a:t>φ</a:t>
            </a:r>
            <a:r>
              <a:rPr sz="900" i="1" spc="-105" dirty="0">
                <a:latin typeface="Calibri"/>
                <a:cs typeface="Calibri"/>
              </a:rPr>
              <a:t> </a:t>
            </a:r>
            <a:r>
              <a:rPr sz="900" dirty="0">
                <a:latin typeface="Tahoma"/>
                <a:cs typeface="Tahoma"/>
              </a:rPr>
              <a:t>: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dirty="0">
                <a:latin typeface="Calibri"/>
                <a:cs typeface="Calibri"/>
              </a:rPr>
              <a:t>,</a:t>
            </a:r>
            <a:r>
              <a:rPr sz="900" i="1" spc="-50" dirty="0">
                <a:latin typeface="Calibri"/>
                <a:cs typeface="Calibri"/>
              </a:rPr>
              <a:t> </a:t>
            </a:r>
            <a:r>
              <a:rPr sz="900" dirty="0">
                <a:latin typeface="Cambria"/>
                <a:cs typeface="Cambria"/>
              </a:rPr>
              <a:t>∗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165" dirty="0">
                <a:latin typeface="Cambria"/>
                <a:cs typeface="Cambria"/>
              </a:rPr>
              <a:t>→</a:t>
            </a:r>
            <a:r>
              <a:rPr sz="900" spc="45" dirty="0">
                <a:latin typeface="Cambria"/>
                <a:cs typeface="Cambria"/>
              </a:rPr>
              <a:t>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H</a:t>
            </a:r>
            <a:r>
              <a:rPr sz="900" i="1" dirty="0">
                <a:latin typeface="Calibri"/>
                <a:cs typeface="Calibri"/>
              </a:rPr>
              <a:t>,</a:t>
            </a:r>
            <a:r>
              <a:rPr sz="900" i="1" spc="-50" dirty="0">
                <a:latin typeface="Calibri"/>
                <a:cs typeface="Calibri"/>
              </a:rPr>
              <a:t> </a:t>
            </a:r>
            <a:r>
              <a:rPr sz="900" spc="-145" dirty="0">
                <a:latin typeface="Cambria"/>
                <a:cs typeface="Cambria"/>
              </a:rPr>
              <a:t>◦</a:t>
            </a:r>
            <a:r>
              <a:rPr sz="900" spc="-145" dirty="0">
                <a:latin typeface="Tahoma"/>
                <a:cs typeface="Tahoma"/>
              </a:rPr>
              <a:t>)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between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two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groups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satisfying</a:t>
            </a:r>
            <a:endParaRPr sz="900" dirty="0">
              <a:latin typeface="Tahoma"/>
              <a:cs typeface="Tahoma"/>
            </a:endParaRPr>
          </a:p>
          <a:p>
            <a:pPr marL="36830" algn="ctr">
              <a:lnSpc>
                <a:spcPct val="100000"/>
              </a:lnSpc>
              <a:spcBef>
                <a:spcPts val="805"/>
              </a:spcBef>
              <a:tabLst>
                <a:tab pos="1424940" algn="l"/>
              </a:tabLst>
            </a:pPr>
            <a:r>
              <a:rPr sz="900" i="1" spc="-40" dirty="0">
                <a:latin typeface="Calibri"/>
                <a:cs typeface="Calibri"/>
              </a:rPr>
              <a:t>φ</a:t>
            </a:r>
            <a:r>
              <a:rPr sz="900" spc="-40" dirty="0">
                <a:latin typeface="Tahoma"/>
                <a:cs typeface="Tahoma"/>
              </a:rPr>
              <a:t>(</a:t>
            </a:r>
            <a:r>
              <a:rPr sz="900" i="1" spc="-40" dirty="0">
                <a:latin typeface="Arial"/>
                <a:cs typeface="Arial"/>
              </a:rPr>
              <a:t>a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dirty="0">
                <a:latin typeface="Cambria"/>
                <a:cs typeface="Cambria"/>
              </a:rPr>
              <a:t>∗</a:t>
            </a:r>
            <a:r>
              <a:rPr sz="900" spc="20" dirty="0">
                <a:latin typeface="Cambria"/>
                <a:cs typeface="Cambria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i="1" spc="-30" dirty="0">
                <a:latin typeface="Calibri"/>
                <a:cs typeface="Calibri"/>
              </a:rPr>
              <a:t>φ</a:t>
            </a:r>
            <a:r>
              <a:rPr sz="900" spc="-30" dirty="0">
                <a:latin typeface="Tahoma"/>
                <a:cs typeface="Tahoma"/>
              </a:rPr>
              <a:t>(</a:t>
            </a:r>
            <a:r>
              <a:rPr sz="900" i="1" spc="-30" dirty="0">
                <a:latin typeface="Arial"/>
                <a:cs typeface="Arial"/>
              </a:rPr>
              <a:t>a</a:t>
            </a:r>
            <a:r>
              <a:rPr sz="900" spc="-30" dirty="0">
                <a:latin typeface="Tahoma"/>
                <a:cs typeface="Tahoma"/>
              </a:rPr>
              <a:t>)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spc="-295" dirty="0">
                <a:latin typeface="Cambria"/>
                <a:cs typeface="Cambria"/>
              </a:rPr>
              <a:t>◦</a:t>
            </a:r>
            <a:r>
              <a:rPr sz="900" spc="20" dirty="0">
                <a:latin typeface="Cambria"/>
                <a:cs typeface="Cambria"/>
              </a:rPr>
              <a:t> </a:t>
            </a:r>
            <a:r>
              <a:rPr sz="900" i="1" spc="-20" dirty="0">
                <a:latin typeface="Calibri"/>
                <a:cs typeface="Calibri"/>
              </a:rPr>
              <a:t>φ</a:t>
            </a:r>
            <a:r>
              <a:rPr sz="900" spc="-20" dirty="0">
                <a:latin typeface="Tahoma"/>
                <a:cs typeface="Tahoma"/>
              </a:rPr>
              <a:t>(</a:t>
            </a:r>
            <a:r>
              <a:rPr sz="900" i="1" spc="-20" dirty="0">
                <a:latin typeface="Arial"/>
                <a:cs typeface="Arial"/>
              </a:rPr>
              <a:t>b</a:t>
            </a:r>
            <a:r>
              <a:rPr sz="900" spc="-20" dirty="0">
                <a:latin typeface="Tahoma"/>
                <a:cs typeface="Tahoma"/>
              </a:rPr>
              <a:t>)</a:t>
            </a:r>
            <a:r>
              <a:rPr sz="900" i="1" spc="-20" dirty="0">
                <a:latin typeface="Calibri"/>
                <a:cs typeface="Calibri"/>
              </a:rPr>
              <a:t>,</a:t>
            </a:r>
            <a:r>
              <a:rPr sz="900" i="1" dirty="0">
                <a:latin typeface="Calibri"/>
                <a:cs typeface="Calibri"/>
              </a:rPr>
              <a:t>	</a:t>
            </a:r>
            <a:r>
              <a:rPr sz="900" dirty="0">
                <a:latin typeface="Tahoma"/>
                <a:cs typeface="Tahoma"/>
              </a:rPr>
              <a:t>for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all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i="1" spc="-20" dirty="0">
                <a:latin typeface="Arial"/>
                <a:cs typeface="Arial"/>
              </a:rPr>
              <a:t>a</a:t>
            </a:r>
            <a:r>
              <a:rPr sz="900" i="1" spc="-20" dirty="0">
                <a:latin typeface="Calibri"/>
                <a:cs typeface="Calibri"/>
              </a:rPr>
              <a:t>,</a:t>
            </a:r>
            <a:r>
              <a:rPr sz="900" i="1" spc="-50" dirty="0">
                <a:latin typeface="Calibri"/>
                <a:cs typeface="Calibri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40" dirty="0">
                <a:latin typeface="Cambria"/>
                <a:cs typeface="Cambria"/>
              </a:rPr>
              <a:t> </a:t>
            </a:r>
            <a:r>
              <a:rPr sz="900" i="1" spc="-100" dirty="0">
                <a:latin typeface="Arial"/>
                <a:cs typeface="Arial"/>
              </a:rPr>
              <a:t>G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i="1" spc="-50" dirty="0"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900" dirty="0">
              <a:latin typeface="Calibri"/>
              <a:cs typeface="Calibri"/>
            </a:endParaRPr>
          </a:p>
          <a:p>
            <a:pPr marL="88265" marR="99695">
              <a:lnSpc>
                <a:spcPct val="101000"/>
              </a:lnSpc>
            </a:pPr>
            <a:r>
              <a:rPr sz="900" dirty="0">
                <a:latin typeface="Tahoma"/>
                <a:cs typeface="Tahoma"/>
              </a:rPr>
              <a:t>Note</a:t>
            </a:r>
            <a:r>
              <a:rPr sz="900" spc="-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operation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i="1" spc="-6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900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Cambria"/>
                <a:cs typeface="Cambria"/>
              </a:rPr>
              <a:t>∗</a:t>
            </a:r>
            <a:r>
              <a:rPr sz="9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900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occurring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Tahoma"/>
                <a:cs typeface="Tahoma"/>
              </a:rPr>
              <a:t>domain</a:t>
            </a:r>
            <a:r>
              <a:rPr sz="9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900" i="1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Tahoma"/>
                <a:cs typeface="Tahoma"/>
              </a:rPr>
              <a:t>while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0000FF"/>
                </a:solidFill>
                <a:latin typeface="Calibri"/>
                <a:cs typeface="Calibri"/>
              </a:rPr>
              <a:t>φ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3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295" dirty="0">
                <a:solidFill>
                  <a:srgbClr val="0000FF"/>
                </a:solidFill>
                <a:latin typeface="Cambria"/>
                <a:cs typeface="Cambria"/>
              </a:rPr>
              <a:t>◦</a:t>
            </a:r>
            <a:r>
              <a:rPr sz="900" spc="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900" i="1" dirty="0">
                <a:solidFill>
                  <a:srgbClr val="0000FF"/>
                </a:solidFill>
                <a:latin typeface="Calibri"/>
                <a:cs typeface="Calibri"/>
              </a:rPr>
              <a:t>φ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occurs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00FF"/>
                </a:solidFill>
                <a:latin typeface="Tahoma"/>
                <a:cs typeface="Tahoma"/>
              </a:rPr>
              <a:t>codomain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2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900" spc="-25" dirty="0"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853" y="3213372"/>
            <a:ext cx="4610100" cy="1791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312"/>
            <a:ext cx="434755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b="1" spc="-60" dirty="0"/>
              <a:t>Homomorphisms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200" y="318071"/>
            <a:ext cx="4328795" cy="568960"/>
            <a:chOff x="165200" y="318071"/>
            <a:chExt cx="4328795" cy="568960"/>
          </a:xfrm>
        </p:grpSpPr>
        <p:sp>
          <p:nvSpPr>
            <p:cNvPr id="4" name="object 4"/>
            <p:cNvSpPr/>
            <p:nvPr/>
          </p:nvSpPr>
          <p:spPr>
            <a:xfrm>
              <a:off x="165200" y="318071"/>
              <a:ext cx="4277995" cy="170815"/>
            </a:xfrm>
            <a:custGeom>
              <a:avLst/>
              <a:gdLst/>
              <a:ahLst/>
              <a:cxnLst/>
              <a:rect l="l" t="t" r="r" b="b"/>
              <a:pathLst>
                <a:path w="4277995" h="170815">
                  <a:moveTo>
                    <a:pt x="422685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0250"/>
                  </a:lnTo>
                  <a:lnTo>
                    <a:pt x="4277656" y="170250"/>
                  </a:lnTo>
                  <a:lnTo>
                    <a:pt x="4277656" y="50800"/>
                  </a:lnTo>
                  <a:lnTo>
                    <a:pt x="4273647" y="31075"/>
                  </a:lnTo>
                  <a:lnTo>
                    <a:pt x="4262733" y="14922"/>
                  </a:lnTo>
                  <a:lnTo>
                    <a:pt x="4246580" y="4008"/>
                  </a:lnTo>
                  <a:lnTo>
                    <a:pt x="4226855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201" y="362305"/>
              <a:ext cx="4328401" cy="1639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01" y="784974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802" y="772274"/>
              <a:ext cx="422680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2857" y="413102"/>
              <a:ext cx="50745" cy="3718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5200" y="519947"/>
              <a:ext cx="4277995" cy="316230"/>
            </a:xfrm>
            <a:custGeom>
              <a:avLst/>
              <a:gdLst/>
              <a:ahLst/>
              <a:cxnLst/>
              <a:rect l="l" t="t" r="r" b="b"/>
              <a:pathLst>
                <a:path w="4277995" h="316230">
                  <a:moveTo>
                    <a:pt x="4277656" y="0"/>
                  </a:moveTo>
                  <a:lnTo>
                    <a:pt x="0" y="0"/>
                  </a:lnTo>
                  <a:lnTo>
                    <a:pt x="0" y="265027"/>
                  </a:lnTo>
                  <a:lnTo>
                    <a:pt x="4008" y="284751"/>
                  </a:lnTo>
                  <a:lnTo>
                    <a:pt x="14922" y="300904"/>
                  </a:lnTo>
                  <a:lnTo>
                    <a:pt x="31075" y="311818"/>
                  </a:lnTo>
                  <a:lnTo>
                    <a:pt x="50800" y="315827"/>
                  </a:lnTo>
                  <a:lnTo>
                    <a:pt x="4226855" y="315827"/>
                  </a:lnTo>
                  <a:lnTo>
                    <a:pt x="4246580" y="311818"/>
                  </a:lnTo>
                  <a:lnTo>
                    <a:pt x="4262733" y="300904"/>
                  </a:lnTo>
                  <a:lnTo>
                    <a:pt x="4273647" y="284751"/>
                  </a:lnTo>
                  <a:lnTo>
                    <a:pt x="4277656" y="265027"/>
                  </a:lnTo>
                  <a:lnTo>
                    <a:pt x="427765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42857" y="400402"/>
              <a:ext cx="0" cy="403860"/>
            </a:xfrm>
            <a:custGeom>
              <a:avLst/>
              <a:gdLst/>
              <a:ahLst/>
              <a:cxnLst/>
              <a:rect l="l" t="t" r="r" b="b"/>
              <a:pathLst>
                <a:path h="403859">
                  <a:moveTo>
                    <a:pt x="0" y="40362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2857" y="3877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2857" y="3750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2857" y="3623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2800" y="2457675"/>
            <a:ext cx="568325" cy="25907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75"/>
              </a:spcBef>
            </a:pPr>
            <a:r>
              <a:rPr sz="700" spc="-10" dirty="0">
                <a:latin typeface="Tahoma"/>
                <a:cs typeface="Tahoma"/>
              </a:rPr>
              <a:t>Multiplication</a:t>
            </a:r>
            <a:endParaRPr sz="7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80"/>
              </a:spcBef>
            </a:pPr>
            <a:r>
              <a:rPr sz="700" spc="-10" dirty="0">
                <a:latin typeface="Tahoma"/>
                <a:cs typeface="Tahoma"/>
              </a:rPr>
              <a:t>tables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3529" y="1622008"/>
            <a:ext cx="377190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97155">
              <a:lnSpc>
                <a:spcPct val="101200"/>
              </a:lnSpc>
              <a:spcBef>
                <a:spcPts val="85"/>
              </a:spcBef>
            </a:pPr>
            <a:r>
              <a:rPr sz="700" spc="-10" dirty="0">
                <a:latin typeface="Tahoma"/>
                <a:cs typeface="Tahoma"/>
              </a:rPr>
              <a:t>Cayley </a:t>
            </a:r>
            <a:r>
              <a:rPr sz="700" spc="-20" dirty="0">
                <a:latin typeface="Tahoma"/>
                <a:cs typeface="Tahoma"/>
              </a:rPr>
              <a:t>diagrams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4251" y="1882612"/>
            <a:ext cx="2946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FF0000"/>
                </a:solidFill>
                <a:latin typeface="Arial"/>
                <a:cs typeface="Arial"/>
              </a:rPr>
              <a:t>ab</a:t>
            </a:r>
            <a:r>
              <a:rPr sz="700" i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700" spc="6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7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700" i="1" spc="-5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2686" y="1428582"/>
            <a:ext cx="185062" cy="18506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519529" y="1439547"/>
            <a:ext cx="711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a</a:t>
            </a:r>
            <a:endParaRPr sz="7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66690" y="1896589"/>
            <a:ext cx="185063" cy="18506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021941" y="1907542"/>
            <a:ext cx="673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30623" y="1568965"/>
            <a:ext cx="372745" cy="346710"/>
            <a:chOff x="1630623" y="1568965"/>
            <a:chExt cx="372745" cy="346710"/>
          </a:xfrm>
        </p:grpSpPr>
        <p:sp>
          <p:nvSpPr>
            <p:cNvPr id="22" name="object 22"/>
            <p:cNvSpPr/>
            <p:nvPr/>
          </p:nvSpPr>
          <p:spPr>
            <a:xfrm>
              <a:off x="1633154" y="1571495"/>
              <a:ext cx="354965" cy="323850"/>
            </a:xfrm>
            <a:custGeom>
              <a:avLst/>
              <a:gdLst/>
              <a:ahLst/>
              <a:cxnLst/>
              <a:rect l="l" t="t" r="r" b="b"/>
              <a:pathLst>
                <a:path w="354964" h="323850">
                  <a:moveTo>
                    <a:pt x="0" y="0"/>
                  </a:moveTo>
                  <a:lnTo>
                    <a:pt x="47350" y="31354"/>
                  </a:lnTo>
                  <a:lnTo>
                    <a:pt x="90495" y="61568"/>
                  </a:lnTo>
                  <a:lnTo>
                    <a:pt x="130020" y="91151"/>
                  </a:lnTo>
                  <a:lnTo>
                    <a:pt x="166515" y="120613"/>
                  </a:lnTo>
                  <a:lnTo>
                    <a:pt x="200566" y="150463"/>
                  </a:lnTo>
                  <a:lnTo>
                    <a:pt x="232760" y="181210"/>
                  </a:lnTo>
                  <a:lnTo>
                    <a:pt x="263684" y="213363"/>
                  </a:lnTo>
                  <a:lnTo>
                    <a:pt x="293926" y="247432"/>
                  </a:lnTo>
                  <a:lnTo>
                    <a:pt x="324074" y="283927"/>
                  </a:lnTo>
                  <a:lnTo>
                    <a:pt x="354714" y="323356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62479" y="1870446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32390" y="0"/>
                  </a:moveTo>
                  <a:lnTo>
                    <a:pt x="25388" y="24404"/>
                  </a:lnTo>
                  <a:lnTo>
                    <a:pt x="0" y="24516"/>
                  </a:lnTo>
                  <a:lnTo>
                    <a:pt x="40711" y="44648"/>
                  </a:lnTo>
                  <a:lnTo>
                    <a:pt x="32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3301" y="259139"/>
            <a:ext cx="4202430" cy="121539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000" spc="-10" dirty="0">
                <a:solidFill>
                  <a:srgbClr val="FF0000"/>
                </a:solidFill>
                <a:latin typeface="Arial MT"/>
                <a:cs typeface="Arial MT"/>
              </a:rPr>
              <a:t>Remark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00" dirty="0">
                <a:latin typeface="Tahoma"/>
                <a:cs typeface="Tahoma"/>
              </a:rPr>
              <a:t>Not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every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function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from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one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group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another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homomorphism!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10" dirty="0">
                <a:latin typeface="Tahoma"/>
                <a:cs typeface="Tahoma"/>
              </a:rPr>
              <a:t> condition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spc="-40" dirty="0">
                <a:latin typeface="Calibri"/>
                <a:cs typeface="Calibri"/>
              </a:rPr>
              <a:t>φ</a:t>
            </a:r>
            <a:r>
              <a:rPr sz="900" spc="-40" dirty="0">
                <a:latin typeface="Tahoma"/>
                <a:cs typeface="Tahoma"/>
              </a:rPr>
              <a:t>(</a:t>
            </a:r>
            <a:r>
              <a:rPr sz="900" i="1" spc="-40" dirty="0">
                <a:latin typeface="Arial"/>
                <a:cs typeface="Arial"/>
              </a:rPr>
              <a:t>a </a:t>
            </a:r>
            <a:r>
              <a:rPr sz="900" dirty="0">
                <a:latin typeface="Cambria"/>
                <a:cs typeface="Cambria"/>
              </a:rPr>
              <a:t>∗</a:t>
            </a:r>
            <a:r>
              <a:rPr sz="900" spc="-25" dirty="0">
                <a:latin typeface="Cambria"/>
                <a:cs typeface="Cambria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=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900" i="1" spc="-30" dirty="0">
                <a:latin typeface="Calibri"/>
                <a:cs typeface="Calibri"/>
              </a:rPr>
              <a:t>φ</a:t>
            </a:r>
            <a:r>
              <a:rPr sz="900" spc="-30" dirty="0">
                <a:latin typeface="Tahoma"/>
                <a:cs typeface="Tahoma"/>
              </a:rPr>
              <a:t>(</a:t>
            </a:r>
            <a:r>
              <a:rPr sz="900" i="1" spc="-30" dirty="0">
                <a:latin typeface="Arial"/>
                <a:cs typeface="Arial"/>
              </a:rPr>
              <a:t>a</a:t>
            </a:r>
            <a:r>
              <a:rPr sz="900" spc="-30" dirty="0">
                <a:latin typeface="Tahoma"/>
                <a:cs typeface="Tahoma"/>
              </a:rPr>
              <a:t>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900" spc="-295" dirty="0">
                <a:latin typeface="Cambria"/>
                <a:cs typeface="Cambria"/>
              </a:rPr>
              <a:t>◦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dirty="0">
                <a:latin typeface="Calibri"/>
                <a:cs typeface="Calibri"/>
              </a:rPr>
              <a:t>φ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15" dirty="0"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FF0000"/>
                </a:solidFill>
                <a:latin typeface="Tahoma"/>
                <a:cs typeface="Tahoma"/>
              </a:rPr>
              <a:t>preserves</a:t>
            </a:r>
            <a:r>
              <a:rPr sz="9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9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0000"/>
                </a:solidFill>
                <a:latin typeface="Tahoma"/>
                <a:cs typeface="Tahoma"/>
              </a:rPr>
              <a:t>structure</a:t>
            </a:r>
            <a:r>
              <a:rPr sz="9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10" dirty="0">
                <a:latin typeface="Tahoma"/>
                <a:cs typeface="Tahoma"/>
              </a:rPr>
              <a:t> </a:t>
            </a:r>
            <a:r>
              <a:rPr sz="900" i="1" spc="-100" dirty="0">
                <a:latin typeface="Arial"/>
                <a:cs typeface="Arial"/>
              </a:rPr>
              <a:t>G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-5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01000"/>
              </a:lnSpc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245" dirty="0">
                <a:latin typeface="Tahoma"/>
                <a:cs typeface="Tahoma"/>
              </a:rPr>
              <a:t> </a:t>
            </a:r>
            <a:r>
              <a:rPr sz="900" i="1" spc="-40" dirty="0">
                <a:solidFill>
                  <a:srgbClr val="FF0000"/>
                </a:solidFill>
                <a:latin typeface="Calibri"/>
                <a:cs typeface="Calibri"/>
              </a:rPr>
              <a:t>φ</a:t>
            </a:r>
            <a:r>
              <a:rPr sz="900" spc="-4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spc="-4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900" i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0000"/>
                </a:solidFill>
                <a:latin typeface="Cambria"/>
                <a:cs typeface="Cambria"/>
              </a:rPr>
              <a:t>∗</a:t>
            </a:r>
            <a:r>
              <a:rPr sz="9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6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9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spc="-30" dirty="0">
                <a:solidFill>
                  <a:srgbClr val="FF0000"/>
                </a:solidFill>
                <a:latin typeface="Calibri"/>
                <a:cs typeface="Calibri"/>
              </a:rPr>
              <a:t>φ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spc="-295" dirty="0">
                <a:solidFill>
                  <a:srgbClr val="FF0000"/>
                </a:solidFill>
                <a:latin typeface="Cambria"/>
                <a:cs typeface="Cambria"/>
              </a:rPr>
              <a:t>◦</a:t>
            </a:r>
            <a:r>
              <a:rPr sz="9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900" i="1" dirty="0">
                <a:solidFill>
                  <a:srgbClr val="FF0000"/>
                </a:solidFill>
                <a:latin typeface="Calibri"/>
                <a:cs typeface="Calibri"/>
              </a:rPr>
              <a:t>φ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condition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has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visual </a:t>
            </a:r>
            <a:r>
              <a:rPr sz="900" spc="-20" dirty="0">
                <a:latin typeface="Tahoma"/>
                <a:cs typeface="Tahoma"/>
              </a:rPr>
              <a:t>interpretations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on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level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Cayley </a:t>
            </a:r>
            <a:r>
              <a:rPr sz="900" spc="-25" dirty="0">
                <a:latin typeface="Tahoma"/>
                <a:cs typeface="Tahoma"/>
              </a:rPr>
              <a:t>diagrams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multiplication</a:t>
            </a:r>
            <a:r>
              <a:rPr sz="900" spc="-10" dirty="0">
                <a:latin typeface="Tahoma"/>
                <a:cs typeface="Tahoma"/>
              </a:rPr>
              <a:t> tables.</a:t>
            </a:r>
            <a:endParaRPr sz="900">
              <a:latin typeface="Tahoma"/>
              <a:cs typeface="Tahoma"/>
            </a:endParaRPr>
          </a:p>
          <a:p>
            <a:pPr marL="1630680">
              <a:lnSpc>
                <a:spcPct val="100000"/>
              </a:lnSpc>
              <a:spcBef>
                <a:spcPts val="730"/>
              </a:spcBef>
              <a:tabLst>
                <a:tab pos="3432175" algn="l"/>
              </a:tabLst>
            </a:pPr>
            <a:r>
              <a:rPr sz="700" spc="-10" dirty="0">
                <a:latin typeface="Tahoma"/>
                <a:cs typeface="Tahoma"/>
              </a:rPr>
              <a:t>Domain</a:t>
            </a:r>
            <a:r>
              <a:rPr sz="700" dirty="0">
                <a:latin typeface="Tahoma"/>
                <a:cs typeface="Tahoma"/>
              </a:rPr>
              <a:t>	</a:t>
            </a:r>
            <a:r>
              <a:rPr sz="700" spc="-10" dirty="0">
                <a:latin typeface="Tahoma"/>
                <a:cs typeface="Tahoma"/>
              </a:rPr>
              <a:t>Codomain</a:t>
            </a:r>
            <a:endParaRPr sz="700">
              <a:latin typeface="Tahoma"/>
              <a:cs typeface="Tahoma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444685" y="2238592"/>
          <a:ext cx="756284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144145"/>
                <a:gridCol w="396239"/>
              </a:tblGrid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700" i="1" spc="-50" dirty="0">
                          <a:latin typeface="Arial"/>
                          <a:cs typeface="Arial"/>
                        </a:rPr>
                        <a:t>c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1339532" y="2447546"/>
            <a:ext cx="711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a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96821" y="2098614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b</a:t>
            </a:r>
            <a:endParaRPr sz="7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99598" y="1418406"/>
            <a:ext cx="205416" cy="20541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299599" y="1442011"/>
            <a:ext cx="2057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20" dirty="0">
                <a:latin typeface="Arial"/>
                <a:cs typeface="Arial"/>
              </a:rPr>
              <a:t>φ</a:t>
            </a:r>
            <a:r>
              <a:rPr sz="700" spc="-20" dirty="0">
                <a:latin typeface="Tahoma"/>
                <a:cs typeface="Tahoma"/>
              </a:rPr>
              <a:t>(</a:t>
            </a:r>
            <a:r>
              <a:rPr sz="700" i="1" spc="-20" dirty="0">
                <a:latin typeface="Arial"/>
                <a:cs typeface="Arial"/>
              </a:rPr>
              <a:t>a</a:t>
            </a:r>
            <a:r>
              <a:rPr sz="700" spc="-20" dirty="0">
                <a:latin typeface="Tahoma"/>
                <a:cs typeface="Tahoma"/>
              </a:rPr>
              <a:t>)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02279" y="1885091"/>
            <a:ext cx="208060" cy="20806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802011" y="1910006"/>
            <a:ext cx="2089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20" dirty="0">
                <a:latin typeface="Arial"/>
                <a:cs typeface="Arial"/>
              </a:rPr>
              <a:t>φ</a:t>
            </a:r>
            <a:r>
              <a:rPr sz="700" spc="-20" dirty="0">
                <a:latin typeface="Tahoma"/>
                <a:cs typeface="Tahoma"/>
              </a:rPr>
              <a:t>(</a:t>
            </a:r>
            <a:r>
              <a:rPr sz="700" i="1" spc="-20" dirty="0">
                <a:latin typeface="Arial"/>
                <a:cs typeface="Arial"/>
              </a:rPr>
              <a:t>c</a:t>
            </a:r>
            <a:r>
              <a:rPr sz="700" spc="-20" dirty="0">
                <a:latin typeface="Tahoma"/>
                <a:cs typeface="Tahoma"/>
              </a:rPr>
              <a:t>)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86283" y="1574506"/>
            <a:ext cx="357505" cy="331470"/>
            <a:chOff x="3486283" y="1574506"/>
            <a:chExt cx="357505" cy="331470"/>
          </a:xfrm>
        </p:grpSpPr>
        <p:sp>
          <p:nvSpPr>
            <p:cNvPr id="33" name="object 33"/>
            <p:cNvSpPr/>
            <p:nvPr/>
          </p:nvSpPr>
          <p:spPr>
            <a:xfrm>
              <a:off x="3488813" y="1577036"/>
              <a:ext cx="339725" cy="308610"/>
            </a:xfrm>
            <a:custGeom>
              <a:avLst/>
              <a:gdLst/>
              <a:ahLst/>
              <a:cxnLst/>
              <a:rect l="l" t="t" r="r" b="b"/>
              <a:pathLst>
                <a:path w="339725" h="308610">
                  <a:moveTo>
                    <a:pt x="0" y="0"/>
                  </a:moveTo>
                  <a:lnTo>
                    <a:pt x="50136" y="33258"/>
                  </a:lnTo>
                  <a:lnTo>
                    <a:pt x="95372" y="65231"/>
                  </a:lnTo>
                  <a:lnTo>
                    <a:pt x="136473" y="96581"/>
                  </a:lnTo>
                  <a:lnTo>
                    <a:pt x="174205" y="127968"/>
                  </a:lnTo>
                  <a:lnTo>
                    <a:pt x="209335" y="160054"/>
                  </a:lnTo>
                  <a:lnTo>
                    <a:pt x="242630" y="193500"/>
                  </a:lnTo>
                  <a:lnTo>
                    <a:pt x="274856" y="228968"/>
                  </a:lnTo>
                  <a:lnTo>
                    <a:pt x="306779" y="267120"/>
                  </a:lnTo>
                  <a:lnTo>
                    <a:pt x="339165" y="308616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02581" y="1861236"/>
              <a:ext cx="41275" cy="45085"/>
            </a:xfrm>
            <a:custGeom>
              <a:avLst/>
              <a:gdLst/>
              <a:ahLst/>
              <a:cxnLst/>
              <a:rect l="l" t="t" r="r" b="b"/>
              <a:pathLst>
                <a:path w="41275" h="45085">
                  <a:moveTo>
                    <a:pt x="32390" y="0"/>
                  </a:moveTo>
                  <a:lnTo>
                    <a:pt x="25397" y="24416"/>
                  </a:lnTo>
                  <a:lnTo>
                    <a:pt x="0" y="24539"/>
                  </a:lnTo>
                  <a:lnTo>
                    <a:pt x="40734" y="44660"/>
                  </a:lnTo>
                  <a:lnTo>
                    <a:pt x="32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840814" y="1576618"/>
            <a:ext cx="20269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164" algn="l"/>
              </a:tabLst>
            </a:pPr>
            <a:r>
              <a:rPr sz="700" i="1" spc="-50" dirty="0">
                <a:latin typeface="Arial"/>
                <a:cs typeface="Arial"/>
              </a:rPr>
              <a:t>b</a:t>
            </a:r>
            <a:r>
              <a:rPr sz="700" i="1" dirty="0">
                <a:latin typeface="Arial"/>
                <a:cs typeface="Arial"/>
              </a:rPr>
              <a:t>	</a:t>
            </a:r>
            <a:r>
              <a:rPr sz="1050" i="1" spc="-30" baseline="3968" dirty="0">
                <a:latin typeface="Arial"/>
                <a:cs typeface="Arial"/>
              </a:rPr>
              <a:t>φ</a:t>
            </a:r>
            <a:r>
              <a:rPr sz="1050" spc="-30" baseline="3968" dirty="0">
                <a:latin typeface="Tahoma"/>
                <a:cs typeface="Tahoma"/>
              </a:rPr>
              <a:t>(</a:t>
            </a:r>
            <a:r>
              <a:rPr sz="1050" i="1" spc="-30" baseline="3968" dirty="0">
                <a:latin typeface="Arial"/>
                <a:cs typeface="Arial"/>
              </a:rPr>
              <a:t>b</a:t>
            </a:r>
            <a:r>
              <a:rPr sz="1050" spc="-30" baseline="3968" dirty="0">
                <a:latin typeface="Tahoma"/>
                <a:cs typeface="Tahoma"/>
              </a:rPr>
              <a:t>)</a:t>
            </a:r>
            <a:endParaRPr sz="1050" baseline="3968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394292" y="1788874"/>
            <a:ext cx="540385" cy="40640"/>
            <a:chOff x="2394292" y="1788874"/>
            <a:chExt cx="540385" cy="40640"/>
          </a:xfrm>
        </p:grpSpPr>
        <p:sp>
          <p:nvSpPr>
            <p:cNvPr id="37" name="object 37"/>
            <p:cNvSpPr/>
            <p:nvPr/>
          </p:nvSpPr>
          <p:spPr>
            <a:xfrm>
              <a:off x="2394292" y="1809118"/>
              <a:ext cx="514984" cy="0"/>
            </a:xfrm>
            <a:custGeom>
              <a:avLst/>
              <a:gdLst/>
              <a:ahLst/>
              <a:cxnLst/>
              <a:rect l="l" t="t" r="r" b="b"/>
              <a:pathLst>
                <a:path w="514985">
                  <a:moveTo>
                    <a:pt x="0" y="0"/>
                  </a:moveTo>
                  <a:lnTo>
                    <a:pt x="514701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93811" y="178887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621178" y="1658012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φ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394292" y="2580883"/>
            <a:ext cx="540385" cy="40640"/>
            <a:chOff x="2394292" y="2580883"/>
            <a:chExt cx="540385" cy="40640"/>
          </a:xfrm>
        </p:grpSpPr>
        <p:sp>
          <p:nvSpPr>
            <p:cNvPr id="41" name="object 41"/>
            <p:cNvSpPr/>
            <p:nvPr/>
          </p:nvSpPr>
          <p:spPr>
            <a:xfrm>
              <a:off x="2394292" y="2601127"/>
              <a:ext cx="514984" cy="0"/>
            </a:xfrm>
            <a:custGeom>
              <a:avLst/>
              <a:gdLst/>
              <a:ahLst/>
              <a:cxnLst/>
              <a:rect l="l" t="t" r="r" b="b"/>
              <a:pathLst>
                <a:path w="514985">
                  <a:moveTo>
                    <a:pt x="0" y="0"/>
                  </a:moveTo>
                  <a:lnTo>
                    <a:pt x="514701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93811" y="2580883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21178" y="2450010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latin typeface="Arial"/>
                <a:cs typeface="Arial"/>
              </a:rPr>
              <a:t>φ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31185" y="1874001"/>
            <a:ext cx="6705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7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700" i="1" spc="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7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700" i="1" spc="10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7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700" i="1" spc="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7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700" spc="-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700" spc="60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700" spc="-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700" i="1" spc="-20" dirty="0">
                <a:solidFill>
                  <a:srgbClr val="FF0000"/>
                </a:solidFill>
                <a:latin typeface="Arial"/>
                <a:cs typeface="Arial"/>
              </a:rPr>
              <a:t>φ</a:t>
            </a:r>
            <a:r>
              <a:rPr sz="700" spc="-2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700" i="1" spc="-2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700" spc="-2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700">
              <a:latin typeface="Tahoma"/>
              <a:cs typeface="Tahoma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3291773" y="2238592"/>
          <a:ext cx="755650" cy="718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5"/>
                <a:gridCol w="215900"/>
                <a:gridCol w="360045"/>
              </a:tblGrid>
              <a:tr h="215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700" i="1" spc="-20" dirty="0">
                          <a:latin typeface="Arial"/>
                          <a:cs typeface="Arial"/>
                        </a:rPr>
                        <a:t>φ</a:t>
                      </a:r>
                      <a:r>
                        <a:rPr sz="700" spc="-2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700" i="1" spc="-2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700" spc="-20" dirty="0">
                          <a:latin typeface="Tahoma"/>
                          <a:cs typeface="Tahoma"/>
                        </a:rPr>
                        <a:t>)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3083598" y="2450010"/>
            <a:ext cx="2057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20" dirty="0">
                <a:latin typeface="Arial"/>
                <a:cs typeface="Arial"/>
              </a:rPr>
              <a:t>φ</a:t>
            </a:r>
            <a:r>
              <a:rPr sz="700" spc="-20" dirty="0">
                <a:latin typeface="Tahoma"/>
                <a:cs typeface="Tahoma"/>
              </a:rPr>
              <a:t>(</a:t>
            </a:r>
            <a:r>
              <a:rPr sz="700" i="1" spc="-20" dirty="0">
                <a:latin typeface="Arial"/>
                <a:cs typeface="Arial"/>
              </a:rPr>
              <a:t>a</a:t>
            </a:r>
            <a:r>
              <a:rPr sz="700" spc="-20" dirty="0">
                <a:latin typeface="Tahoma"/>
                <a:cs typeface="Tahoma"/>
              </a:rPr>
              <a:t>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76891" y="2090003"/>
            <a:ext cx="2108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20" dirty="0">
                <a:latin typeface="Arial"/>
                <a:cs typeface="Arial"/>
              </a:rPr>
              <a:t>φ</a:t>
            </a:r>
            <a:r>
              <a:rPr sz="700" spc="-20" dirty="0">
                <a:latin typeface="Tahoma"/>
                <a:cs typeface="Tahoma"/>
              </a:rPr>
              <a:t>(</a:t>
            </a:r>
            <a:r>
              <a:rPr sz="700" i="1" spc="-20" dirty="0">
                <a:latin typeface="Arial"/>
                <a:cs typeface="Arial"/>
              </a:rPr>
              <a:t>b</a:t>
            </a:r>
            <a:r>
              <a:rPr sz="700" spc="-20" dirty="0">
                <a:latin typeface="Tahoma"/>
                <a:cs typeface="Tahoma"/>
              </a:rPr>
              <a:t>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6001" y="2989227"/>
            <a:ext cx="42011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Tahoma"/>
                <a:cs typeface="Tahoma"/>
              </a:rPr>
              <a:t>Note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the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Cayley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diagrams,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dirty="0">
                <a:latin typeface="Calibri"/>
                <a:cs typeface="Calibri"/>
              </a:rPr>
              <a:t>φ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are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0000"/>
                </a:solidFill>
                <a:latin typeface="Tahoma"/>
                <a:cs typeface="Tahoma"/>
              </a:rPr>
              <a:t>paths</a:t>
            </a:r>
            <a:r>
              <a:rPr sz="900" spc="-20" dirty="0">
                <a:latin typeface="Tahoma"/>
                <a:cs typeface="Tahoma"/>
              </a:rPr>
              <a:t>; </a:t>
            </a:r>
            <a:r>
              <a:rPr sz="900" dirty="0">
                <a:latin typeface="Tahoma"/>
                <a:cs typeface="Tahoma"/>
              </a:rPr>
              <a:t>they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need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not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just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be</a:t>
            </a:r>
            <a:r>
              <a:rPr sz="900" spc="-25" dirty="0">
                <a:latin typeface="Tahoma"/>
                <a:cs typeface="Tahoma"/>
              </a:rPr>
              <a:t> edges.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186264"/>
            <a:ext cx="4610100" cy="1791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312"/>
            <a:ext cx="43475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b="1" spc="-20" dirty="0"/>
              <a:t>The</a:t>
            </a:r>
            <a:r>
              <a:rPr b="1" spc="10" dirty="0"/>
              <a:t> </a:t>
            </a:r>
            <a:r>
              <a:rPr b="1" spc="-40" dirty="0"/>
              <a:t>Fundamental</a:t>
            </a:r>
            <a:r>
              <a:rPr b="1" spc="10" dirty="0"/>
              <a:t> </a:t>
            </a:r>
            <a:r>
              <a:rPr b="1" spc="-45" dirty="0"/>
              <a:t>Homomorphism</a:t>
            </a:r>
            <a:r>
              <a:rPr b="1" spc="10" dirty="0"/>
              <a:t> </a:t>
            </a:r>
            <a:r>
              <a:rPr b="1" spc="-45" dirty="0"/>
              <a:t>Theorem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200" y="562952"/>
            <a:ext cx="4328795" cy="456565"/>
            <a:chOff x="165200" y="562952"/>
            <a:chExt cx="4328795" cy="456565"/>
          </a:xfrm>
        </p:grpSpPr>
        <p:sp>
          <p:nvSpPr>
            <p:cNvPr id="4" name="object 4"/>
            <p:cNvSpPr/>
            <p:nvPr/>
          </p:nvSpPr>
          <p:spPr>
            <a:xfrm>
              <a:off x="165200" y="562952"/>
              <a:ext cx="4277995" cy="190500"/>
            </a:xfrm>
            <a:custGeom>
              <a:avLst/>
              <a:gdLst/>
              <a:ahLst/>
              <a:cxnLst/>
              <a:rect l="l" t="t" r="r" b="b"/>
              <a:pathLst>
                <a:path w="4277995" h="190500">
                  <a:moveTo>
                    <a:pt x="422685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9932"/>
                  </a:lnTo>
                  <a:lnTo>
                    <a:pt x="4277656" y="189932"/>
                  </a:lnTo>
                  <a:lnTo>
                    <a:pt x="4277656" y="50800"/>
                  </a:lnTo>
                  <a:lnTo>
                    <a:pt x="4273647" y="31075"/>
                  </a:lnTo>
                  <a:lnTo>
                    <a:pt x="4262733" y="14922"/>
                  </a:lnTo>
                  <a:lnTo>
                    <a:pt x="4246580" y="4008"/>
                  </a:lnTo>
                  <a:lnTo>
                    <a:pt x="422685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201" y="740232"/>
              <a:ext cx="427765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01" y="917321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802" y="904620"/>
              <a:ext cx="422680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2857" y="607187"/>
              <a:ext cx="50745" cy="31013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5200" y="784514"/>
              <a:ext cx="4277995" cy="184150"/>
            </a:xfrm>
            <a:custGeom>
              <a:avLst/>
              <a:gdLst/>
              <a:ahLst/>
              <a:cxnLst/>
              <a:rect l="l" t="t" r="r" b="b"/>
              <a:pathLst>
                <a:path w="4277995" h="184150">
                  <a:moveTo>
                    <a:pt x="4277656" y="0"/>
                  </a:moveTo>
                  <a:lnTo>
                    <a:pt x="0" y="0"/>
                  </a:lnTo>
                  <a:lnTo>
                    <a:pt x="0" y="132806"/>
                  </a:lnTo>
                  <a:lnTo>
                    <a:pt x="4008" y="152530"/>
                  </a:lnTo>
                  <a:lnTo>
                    <a:pt x="14922" y="168683"/>
                  </a:lnTo>
                  <a:lnTo>
                    <a:pt x="31075" y="179598"/>
                  </a:lnTo>
                  <a:lnTo>
                    <a:pt x="50800" y="183606"/>
                  </a:lnTo>
                  <a:lnTo>
                    <a:pt x="4226855" y="183606"/>
                  </a:lnTo>
                  <a:lnTo>
                    <a:pt x="4246580" y="179598"/>
                  </a:lnTo>
                  <a:lnTo>
                    <a:pt x="4262733" y="168683"/>
                  </a:lnTo>
                  <a:lnTo>
                    <a:pt x="4273647" y="152530"/>
                  </a:lnTo>
                  <a:lnTo>
                    <a:pt x="4277656" y="132806"/>
                  </a:lnTo>
                  <a:lnTo>
                    <a:pt x="427765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42857" y="645287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5">
                  <a:moveTo>
                    <a:pt x="0" y="2910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2857" y="6325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2857" y="6198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2857" y="6071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501" y="275013"/>
            <a:ext cx="4027170" cy="113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following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one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central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results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group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theory.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Fundamental</a:t>
            </a:r>
            <a:r>
              <a:rPr sz="1000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3333B2"/>
                </a:solidFill>
                <a:latin typeface="Tahoma"/>
                <a:cs typeface="Tahoma"/>
              </a:rPr>
              <a:t>homomorphism</a:t>
            </a:r>
            <a:r>
              <a:rPr sz="1000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3333B2"/>
                </a:solidFill>
                <a:latin typeface="Tahoma"/>
                <a:cs typeface="Tahoma"/>
              </a:rPr>
              <a:t>theorem</a:t>
            </a:r>
            <a:r>
              <a:rPr sz="1000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3333B2"/>
                </a:solidFill>
                <a:latin typeface="Tahoma"/>
                <a:cs typeface="Tahoma"/>
              </a:rPr>
              <a:t>(FHT)</a:t>
            </a:r>
            <a:endParaRPr sz="100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520"/>
              </a:spcBef>
            </a:pPr>
            <a:r>
              <a:rPr sz="1350" spc="-67" baseline="3086" dirty="0">
                <a:latin typeface="Tahoma"/>
                <a:cs typeface="Tahoma"/>
              </a:rPr>
              <a:t>If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i="1" spc="-247" baseline="3086" dirty="0">
                <a:latin typeface="Verdana"/>
                <a:cs typeface="Verdana"/>
              </a:rPr>
              <a:t>φ</a:t>
            </a:r>
            <a:r>
              <a:rPr sz="1350" i="1" spc="-315" baseline="3086" dirty="0">
                <a:latin typeface="Verdana"/>
                <a:cs typeface="Verdana"/>
              </a:rPr>
              <a:t> </a:t>
            </a:r>
            <a:r>
              <a:rPr sz="1350" spc="-97" baseline="3086" dirty="0">
                <a:latin typeface="Tahoma"/>
                <a:cs typeface="Tahoma"/>
              </a:rPr>
              <a:t>:</a:t>
            </a:r>
            <a:r>
              <a:rPr sz="1350" spc="44" baseline="3086" dirty="0">
                <a:latin typeface="Tahoma"/>
                <a:cs typeface="Tahoma"/>
              </a:rPr>
              <a:t> </a:t>
            </a:r>
            <a:r>
              <a:rPr sz="1350" i="1" spc="-135" baseline="3086" dirty="0">
                <a:latin typeface="Arial"/>
                <a:cs typeface="Arial"/>
              </a:rPr>
              <a:t>G</a:t>
            </a:r>
            <a:r>
              <a:rPr sz="1350" i="1" spc="-52" baseline="3086" dirty="0">
                <a:latin typeface="Arial"/>
                <a:cs typeface="Arial"/>
              </a:rPr>
              <a:t> </a:t>
            </a:r>
            <a:r>
              <a:rPr sz="1350" spc="247" baseline="3086" dirty="0">
                <a:latin typeface="Cambria"/>
                <a:cs typeface="Cambria"/>
              </a:rPr>
              <a:t>→</a:t>
            </a:r>
            <a:r>
              <a:rPr sz="1350" spc="82" baseline="3086" dirty="0">
                <a:latin typeface="Cambria"/>
                <a:cs typeface="Cambria"/>
              </a:rPr>
              <a:t> </a:t>
            </a:r>
            <a:r>
              <a:rPr sz="1350" i="1" baseline="3086" dirty="0">
                <a:latin typeface="Arial"/>
                <a:cs typeface="Arial"/>
              </a:rPr>
              <a:t>H</a:t>
            </a:r>
            <a:r>
              <a:rPr sz="1350" i="1" spc="202" baseline="3086" dirty="0">
                <a:latin typeface="Arial"/>
                <a:cs typeface="Arial"/>
              </a:rPr>
              <a:t> </a:t>
            </a:r>
            <a:r>
              <a:rPr sz="1350" spc="-30" baseline="3086" dirty="0">
                <a:latin typeface="Tahoma"/>
                <a:cs typeface="Tahoma"/>
              </a:rPr>
              <a:t>is</a:t>
            </a:r>
            <a:r>
              <a:rPr sz="1350" spc="44" baseline="3086" dirty="0">
                <a:latin typeface="Tahoma"/>
                <a:cs typeface="Tahoma"/>
              </a:rPr>
              <a:t> </a:t>
            </a:r>
            <a:r>
              <a:rPr sz="1350" spc="-52" baseline="3086" dirty="0">
                <a:latin typeface="Tahoma"/>
                <a:cs typeface="Tahoma"/>
              </a:rPr>
              <a:t>a</a:t>
            </a:r>
            <a:r>
              <a:rPr sz="1350" spc="44" baseline="3086" dirty="0">
                <a:latin typeface="Tahoma"/>
                <a:cs typeface="Tahoma"/>
              </a:rPr>
              <a:t> </a:t>
            </a:r>
            <a:r>
              <a:rPr sz="1350" spc="-44" baseline="3086" dirty="0">
                <a:latin typeface="Tahoma"/>
                <a:cs typeface="Tahoma"/>
              </a:rPr>
              <a:t>homomorphism,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spc="-37" baseline="3086" dirty="0">
                <a:latin typeface="Tahoma"/>
                <a:cs typeface="Tahoma"/>
              </a:rPr>
              <a:t>then</a:t>
            </a:r>
            <a:r>
              <a:rPr sz="1350" spc="44" baseline="3086" dirty="0">
                <a:latin typeface="Tahoma"/>
                <a:cs typeface="Tahoma"/>
              </a:rPr>
              <a:t> </a:t>
            </a:r>
            <a:r>
              <a:rPr sz="1350" spc="-75" baseline="3086" dirty="0">
                <a:latin typeface="Tahoma"/>
                <a:cs typeface="Tahoma"/>
              </a:rPr>
              <a:t>Im(</a:t>
            </a:r>
            <a:r>
              <a:rPr sz="1350" i="1" spc="-75" baseline="3086" dirty="0">
                <a:latin typeface="Verdana"/>
                <a:cs typeface="Verdana"/>
              </a:rPr>
              <a:t>φ</a:t>
            </a:r>
            <a:r>
              <a:rPr sz="1350" spc="-75" baseline="3086" dirty="0">
                <a:latin typeface="Tahoma"/>
                <a:cs typeface="Tahoma"/>
              </a:rPr>
              <a:t>)</a:t>
            </a:r>
            <a:r>
              <a:rPr sz="1350" spc="-30" baseline="3086" dirty="0">
                <a:latin typeface="Tahoma"/>
                <a:cs typeface="Tahoma"/>
              </a:rPr>
              <a:t> </a:t>
            </a:r>
            <a:r>
              <a:rPr sz="1350" spc="-442" baseline="18518" dirty="0">
                <a:latin typeface="Cambria"/>
                <a:cs typeface="Cambria"/>
              </a:rPr>
              <a:t>∼</a:t>
            </a:r>
            <a:r>
              <a:rPr sz="900" spc="-295" dirty="0">
                <a:latin typeface="Tahoma"/>
                <a:cs typeface="Tahoma"/>
              </a:rPr>
              <a:t>=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1350" i="1" spc="52" baseline="3086" dirty="0">
                <a:latin typeface="Arial"/>
                <a:cs typeface="Arial"/>
              </a:rPr>
              <a:t>G</a:t>
            </a:r>
            <a:r>
              <a:rPr sz="1350" i="1" spc="52" baseline="3086" dirty="0">
                <a:latin typeface="Verdana"/>
                <a:cs typeface="Verdana"/>
              </a:rPr>
              <a:t>/</a:t>
            </a:r>
            <a:r>
              <a:rPr sz="1350" i="1" spc="-247" baseline="3086" dirty="0">
                <a:latin typeface="Verdana"/>
                <a:cs typeface="Verdana"/>
              </a:rPr>
              <a:t> </a:t>
            </a:r>
            <a:r>
              <a:rPr sz="1350" spc="-30" baseline="3086" dirty="0">
                <a:latin typeface="Tahoma"/>
                <a:cs typeface="Tahoma"/>
              </a:rPr>
              <a:t>Ker(</a:t>
            </a:r>
            <a:r>
              <a:rPr sz="1350" i="1" spc="-30" baseline="3086" dirty="0">
                <a:latin typeface="Verdana"/>
                <a:cs typeface="Verdana"/>
              </a:rPr>
              <a:t>φ</a:t>
            </a:r>
            <a:r>
              <a:rPr sz="1350" spc="-30" baseline="3086" dirty="0">
                <a:latin typeface="Tahoma"/>
                <a:cs typeface="Tahoma"/>
              </a:rPr>
              <a:t>).</a:t>
            </a:r>
            <a:endParaRPr sz="1350" baseline="3086" dirty="0">
              <a:latin typeface="Tahoma"/>
              <a:cs typeface="Tahoma"/>
            </a:endParaRPr>
          </a:p>
          <a:p>
            <a:pPr marL="63500" marR="17780">
              <a:lnSpc>
                <a:spcPct val="101000"/>
              </a:lnSpc>
              <a:spcBef>
                <a:spcPts val="1520"/>
              </a:spcBef>
            </a:pPr>
            <a:r>
              <a:rPr sz="90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65" dirty="0">
                <a:latin typeface="Tahoma"/>
                <a:cs typeface="Tahoma"/>
              </a:rPr>
              <a:t>FHT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says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every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homomorphism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can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be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decomposed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5" dirty="0">
                <a:latin typeface="Tahoma"/>
                <a:cs typeface="Tahoma"/>
              </a:rPr>
              <a:t>into</a:t>
            </a:r>
            <a:r>
              <a:rPr sz="900" spc="3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two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steps:</a:t>
            </a:r>
            <a:r>
              <a:rPr sz="900" spc="140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(i)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quotient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out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kernel,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10" dirty="0">
                <a:latin typeface="Tahoma"/>
                <a:cs typeface="Tahoma"/>
              </a:rPr>
              <a:t>(ii)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relabel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nodes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via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95" dirty="0">
                <a:latin typeface="Verdana"/>
                <a:cs typeface="Verdana"/>
              </a:rPr>
              <a:t>φ</a:t>
            </a:r>
            <a:r>
              <a:rPr sz="900" spc="-95" dirty="0">
                <a:latin typeface="Tahoma"/>
                <a:cs typeface="Tahoma"/>
              </a:rPr>
              <a:t>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6326" y="1520564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80" h="576580">
                <a:moveTo>
                  <a:pt x="576009" y="288004"/>
                </a:moveTo>
                <a:lnTo>
                  <a:pt x="572239" y="241288"/>
                </a:lnTo>
                <a:lnTo>
                  <a:pt x="561326" y="196972"/>
                </a:lnTo>
                <a:lnTo>
                  <a:pt x="543862" y="155649"/>
                </a:lnTo>
                <a:lnTo>
                  <a:pt x="520441" y="117911"/>
                </a:lnTo>
                <a:lnTo>
                  <a:pt x="491655" y="84353"/>
                </a:lnTo>
                <a:lnTo>
                  <a:pt x="458097" y="55567"/>
                </a:lnTo>
                <a:lnTo>
                  <a:pt x="420360" y="32146"/>
                </a:lnTo>
                <a:lnTo>
                  <a:pt x="379036" y="14682"/>
                </a:lnTo>
                <a:lnTo>
                  <a:pt x="334720" y="3769"/>
                </a:lnTo>
                <a:lnTo>
                  <a:pt x="288004" y="0"/>
                </a:lnTo>
                <a:lnTo>
                  <a:pt x="241288" y="3769"/>
                </a:lnTo>
                <a:lnTo>
                  <a:pt x="196972" y="14682"/>
                </a:lnTo>
                <a:lnTo>
                  <a:pt x="155649" y="32146"/>
                </a:lnTo>
                <a:lnTo>
                  <a:pt x="117911" y="55567"/>
                </a:lnTo>
                <a:lnTo>
                  <a:pt x="84353" y="84353"/>
                </a:lnTo>
                <a:lnTo>
                  <a:pt x="55567" y="117911"/>
                </a:lnTo>
                <a:lnTo>
                  <a:pt x="32146" y="155649"/>
                </a:lnTo>
                <a:lnTo>
                  <a:pt x="14682" y="196972"/>
                </a:lnTo>
                <a:lnTo>
                  <a:pt x="3769" y="241288"/>
                </a:lnTo>
                <a:lnTo>
                  <a:pt x="0" y="288004"/>
                </a:lnTo>
                <a:lnTo>
                  <a:pt x="3769" y="334720"/>
                </a:lnTo>
                <a:lnTo>
                  <a:pt x="14682" y="379036"/>
                </a:lnTo>
                <a:lnTo>
                  <a:pt x="32146" y="420360"/>
                </a:lnTo>
                <a:lnTo>
                  <a:pt x="55567" y="458097"/>
                </a:lnTo>
                <a:lnTo>
                  <a:pt x="84353" y="491655"/>
                </a:lnTo>
                <a:lnTo>
                  <a:pt x="117911" y="520441"/>
                </a:lnTo>
                <a:lnTo>
                  <a:pt x="155649" y="543862"/>
                </a:lnTo>
                <a:lnTo>
                  <a:pt x="196972" y="561326"/>
                </a:lnTo>
                <a:lnTo>
                  <a:pt x="241288" y="572239"/>
                </a:lnTo>
                <a:lnTo>
                  <a:pt x="288004" y="576009"/>
                </a:lnTo>
                <a:lnTo>
                  <a:pt x="334720" y="572239"/>
                </a:lnTo>
                <a:lnTo>
                  <a:pt x="379036" y="561326"/>
                </a:lnTo>
                <a:lnTo>
                  <a:pt x="420360" y="543862"/>
                </a:lnTo>
                <a:lnTo>
                  <a:pt x="458097" y="520441"/>
                </a:lnTo>
                <a:lnTo>
                  <a:pt x="491655" y="491655"/>
                </a:lnTo>
                <a:lnTo>
                  <a:pt x="520441" y="458097"/>
                </a:lnTo>
                <a:lnTo>
                  <a:pt x="543862" y="420360"/>
                </a:lnTo>
                <a:lnTo>
                  <a:pt x="561326" y="379036"/>
                </a:lnTo>
                <a:lnTo>
                  <a:pt x="572239" y="334720"/>
                </a:lnTo>
                <a:lnTo>
                  <a:pt x="576009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66495" y="1555308"/>
            <a:ext cx="516255" cy="37782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620"/>
              </a:spcBef>
            </a:pPr>
            <a:r>
              <a:rPr sz="800" i="1" spc="-60" dirty="0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700" spc="20" dirty="0">
                <a:latin typeface="Tahoma"/>
                <a:cs typeface="Tahoma"/>
              </a:rPr>
              <a:t>(Ker</a:t>
            </a:r>
            <a:r>
              <a:rPr sz="700" spc="-75" dirty="0">
                <a:latin typeface="Tahoma"/>
                <a:cs typeface="Tahoma"/>
              </a:rPr>
              <a:t> </a:t>
            </a:r>
            <a:r>
              <a:rPr sz="700" i="1" spc="-15" dirty="0">
                <a:latin typeface="Trebuchet MS"/>
                <a:cs typeface="Trebuchet MS"/>
              </a:rPr>
              <a:t>φ</a:t>
            </a:r>
            <a:r>
              <a:rPr sz="700" i="1" spc="-30" dirty="0">
                <a:latin typeface="Trebuchet MS"/>
                <a:cs typeface="Trebuchet MS"/>
              </a:rPr>
              <a:t> </a:t>
            </a:r>
            <a:r>
              <a:rPr sz="700" spc="-80" dirty="0">
                <a:latin typeface="Lucida Sans Unicode"/>
                <a:cs typeface="Lucida Sans Unicode"/>
              </a:rPr>
              <a:t>Œ</a:t>
            </a:r>
            <a:r>
              <a:rPr sz="700" spc="-40" dirty="0">
                <a:latin typeface="Lucida Sans Unicode"/>
                <a:cs typeface="Lucida Sans Unicode"/>
              </a:rPr>
              <a:t> </a:t>
            </a:r>
            <a:r>
              <a:rPr sz="700" i="1" spc="-55" dirty="0">
                <a:latin typeface="Arial"/>
                <a:cs typeface="Arial"/>
              </a:rPr>
              <a:t>G</a:t>
            </a:r>
            <a:r>
              <a:rPr sz="700" i="1" spc="-114" dirty="0">
                <a:latin typeface="Arial"/>
                <a:cs typeface="Arial"/>
              </a:rPr>
              <a:t> </a:t>
            </a:r>
            <a:r>
              <a:rPr sz="700" spc="20" dirty="0">
                <a:latin typeface="Tahoma"/>
                <a:cs typeface="Tahoma"/>
              </a:rPr>
              <a:t>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1222" y="1621449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15" dirty="0">
                <a:latin typeface="Trebuchet MS"/>
                <a:cs typeface="Trebuchet MS"/>
              </a:rPr>
              <a:t>φ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7794" y="1819455"/>
            <a:ext cx="7937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latin typeface="Tahoma"/>
                <a:cs typeface="Tahoma"/>
              </a:rPr>
              <a:t>any</a:t>
            </a:r>
            <a:r>
              <a:rPr sz="700" spc="-20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homomorphism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16339" y="2600577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80" h="576580">
                <a:moveTo>
                  <a:pt x="576009" y="288004"/>
                </a:moveTo>
                <a:lnTo>
                  <a:pt x="572239" y="241288"/>
                </a:lnTo>
                <a:lnTo>
                  <a:pt x="561326" y="196972"/>
                </a:lnTo>
                <a:lnTo>
                  <a:pt x="543862" y="155649"/>
                </a:lnTo>
                <a:lnTo>
                  <a:pt x="520441" y="117911"/>
                </a:lnTo>
                <a:lnTo>
                  <a:pt x="491655" y="84353"/>
                </a:lnTo>
                <a:lnTo>
                  <a:pt x="458097" y="55567"/>
                </a:lnTo>
                <a:lnTo>
                  <a:pt x="420360" y="32146"/>
                </a:lnTo>
                <a:lnTo>
                  <a:pt x="379036" y="14682"/>
                </a:lnTo>
                <a:lnTo>
                  <a:pt x="334720" y="3769"/>
                </a:lnTo>
                <a:lnTo>
                  <a:pt x="288004" y="0"/>
                </a:lnTo>
                <a:lnTo>
                  <a:pt x="241288" y="3769"/>
                </a:lnTo>
                <a:lnTo>
                  <a:pt x="196972" y="14682"/>
                </a:lnTo>
                <a:lnTo>
                  <a:pt x="155649" y="32146"/>
                </a:lnTo>
                <a:lnTo>
                  <a:pt x="117911" y="55567"/>
                </a:lnTo>
                <a:lnTo>
                  <a:pt x="84353" y="84353"/>
                </a:lnTo>
                <a:lnTo>
                  <a:pt x="55567" y="117911"/>
                </a:lnTo>
                <a:lnTo>
                  <a:pt x="32146" y="155649"/>
                </a:lnTo>
                <a:lnTo>
                  <a:pt x="14682" y="196972"/>
                </a:lnTo>
                <a:lnTo>
                  <a:pt x="3769" y="241288"/>
                </a:lnTo>
                <a:lnTo>
                  <a:pt x="0" y="288004"/>
                </a:lnTo>
                <a:lnTo>
                  <a:pt x="3769" y="334720"/>
                </a:lnTo>
                <a:lnTo>
                  <a:pt x="14682" y="379036"/>
                </a:lnTo>
                <a:lnTo>
                  <a:pt x="32146" y="420360"/>
                </a:lnTo>
                <a:lnTo>
                  <a:pt x="55567" y="458097"/>
                </a:lnTo>
                <a:lnTo>
                  <a:pt x="84353" y="491655"/>
                </a:lnTo>
                <a:lnTo>
                  <a:pt x="117911" y="520441"/>
                </a:lnTo>
                <a:lnTo>
                  <a:pt x="155649" y="543862"/>
                </a:lnTo>
                <a:lnTo>
                  <a:pt x="196972" y="561326"/>
                </a:lnTo>
                <a:lnTo>
                  <a:pt x="241288" y="572239"/>
                </a:lnTo>
                <a:lnTo>
                  <a:pt x="288004" y="576009"/>
                </a:lnTo>
                <a:lnTo>
                  <a:pt x="334720" y="572239"/>
                </a:lnTo>
                <a:lnTo>
                  <a:pt x="379036" y="561326"/>
                </a:lnTo>
                <a:lnTo>
                  <a:pt x="420360" y="543862"/>
                </a:lnTo>
                <a:lnTo>
                  <a:pt x="458097" y="520441"/>
                </a:lnTo>
                <a:lnTo>
                  <a:pt x="491655" y="491655"/>
                </a:lnTo>
                <a:lnTo>
                  <a:pt x="520441" y="458097"/>
                </a:lnTo>
                <a:lnTo>
                  <a:pt x="543862" y="420360"/>
                </a:lnTo>
                <a:lnTo>
                  <a:pt x="561326" y="379036"/>
                </a:lnTo>
                <a:lnTo>
                  <a:pt x="572239" y="334720"/>
                </a:lnTo>
                <a:lnTo>
                  <a:pt x="576009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72144" y="2610471"/>
            <a:ext cx="876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90" dirty="0">
                <a:latin typeface="Trebuchet MS"/>
                <a:cs typeface="Trebuchet MS"/>
              </a:rPr>
              <a:t>,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8489" y="2691954"/>
            <a:ext cx="431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60" dirty="0">
                <a:latin typeface="Arial"/>
                <a:cs typeface="Arial"/>
              </a:rPr>
              <a:t>G  </a:t>
            </a:r>
            <a:r>
              <a:rPr sz="800" i="1" spc="55" dirty="0">
                <a:latin typeface="Arial"/>
                <a:cs typeface="Arial"/>
              </a:rPr>
              <a:t> </a:t>
            </a:r>
            <a:r>
              <a:rPr sz="800" spc="20" dirty="0">
                <a:latin typeface="Tahoma"/>
                <a:cs typeface="Tahoma"/>
              </a:rPr>
              <a:t>Ker</a:t>
            </a:r>
            <a:r>
              <a:rPr sz="800" spc="-100" dirty="0">
                <a:latin typeface="Tahoma"/>
                <a:cs typeface="Tahoma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φ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26335" y="2881442"/>
            <a:ext cx="356235" cy="2254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59055" marR="5080" indent="-46990">
              <a:lnSpc>
                <a:spcPts val="730"/>
              </a:lnSpc>
              <a:spcBef>
                <a:spcPts val="210"/>
              </a:spcBef>
            </a:pPr>
            <a:r>
              <a:rPr sz="700" spc="-10" dirty="0">
                <a:latin typeface="Tahoma"/>
                <a:cs typeface="Tahoma"/>
              </a:rPr>
              <a:t>group</a:t>
            </a:r>
            <a:r>
              <a:rPr sz="700" spc="25" dirty="0">
                <a:latin typeface="Tahoma"/>
                <a:cs typeface="Tahoma"/>
              </a:rPr>
              <a:t> </a:t>
            </a:r>
            <a:r>
              <a:rPr sz="700" spc="-5" dirty="0">
                <a:latin typeface="Tahoma"/>
                <a:cs typeface="Tahoma"/>
              </a:rPr>
              <a:t>of  </a:t>
            </a:r>
            <a:r>
              <a:rPr sz="700" spc="-15" dirty="0">
                <a:latin typeface="Tahoma"/>
                <a:cs typeface="Tahoma"/>
              </a:rPr>
              <a:t>cosets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96353" y="1520564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576009" y="288004"/>
                </a:moveTo>
                <a:lnTo>
                  <a:pt x="572239" y="241288"/>
                </a:lnTo>
                <a:lnTo>
                  <a:pt x="561326" y="196972"/>
                </a:lnTo>
                <a:lnTo>
                  <a:pt x="543862" y="155649"/>
                </a:lnTo>
                <a:lnTo>
                  <a:pt x="520441" y="117911"/>
                </a:lnTo>
                <a:lnTo>
                  <a:pt x="491655" y="84353"/>
                </a:lnTo>
                <a:lnTo>
                  <a:pt x="458096" y="55567"/>
                </a:lnTo>
                <a:lnTo>
                  <a:pt x="420359" y="32146"/>
                </a:lnTo>
                <a:lnTo>
                  <a:pt x="379036" y="14682"/>
                </a:lnTo>
                <a:lnTo>
                  <a:pt x="334720" y="3769"/>
                </a:lnTo>
                <a:lnTo>
                  <a:pt x="288004" y="0"/>
                </a:lnTo>
                <a:lnTo>
                  <a:pt x="241288" y="3769"/>
                </a:lnTo>
                <a:lnTo>
                  <a:pt x="196971" y="14682"/>
                </a:lnTo>
                <a:lnTo>
                  <a:pt x="155648" y="32146"/>
                </a:lnTo>
                <a:lnTo>
                  <a:pt x="117911" y="55567"/>
                </a:lnTo>
                <a:lnTo>
                  <a:pt x="84353" y="84353"/>
                </a:lnTo>
                <a:lnTo>
                  <a:pt x="55567" y="117911"/>
                </a:lnTo>
                <a:lnTo>
                  <a:pt x="32146" y="155649"/>
                </a:lnTo>
                <a:lnTo>
                  <a:pt x="14682" y="196972"/>
                </a:lnTo>
                <a:lnTo>
                  <a:pt x="3769" y="241288"/>
                </a:lnTo>
                <a:lnTo>
                  <a:pt x="0" y="288004"/>
                </a:lnTo>
                <a:lnTo>
                  <a:pt x="3769" y="334720"/>
                </a:lnTo>
                <a:lnTo>
                  <a:pt x="14682" y="379036"/>
                </a:lnTo>
                <a:lnTo>
                  <a:pt x="32146" y="420360"/>
                </a:lnTo>
                <a:lnTo>
                  <a:pt x="55567" y="458097"/>
                </a:lnTo>
                <a:lnTo>
                  <a:pt x="84353" y="491655"/>
                </a:lnTo>
                <a:lnTo>
                  <a:pt x="117911" y="520441"/>
                </a:lnTo>
                <a:lnTo>
                  <a:pt x="155648" y="543862"/>
                </a:lnTo>
                <a:lnTo>
                  <a:pt x="196971" y="561326"/>
                </a:lnTo>
                <a:lnTo>
                  <a:pt x="241288" y="572239"/>
                </a:lnTo>
                <a:lnTo>
                  <a:pt x="288004" y="576009"/>
                </a:lnTo>
                <a:lnTo>
                  <a:pt x="334720" y="572239"/>
                </a:lnTo>
                <a:lnTo>
                  <a:pt x="379036" y="561326"/>
                </a:lnTo>
                <a:lnTo>
                  <a:pt x="420359" y="543862"/>
                </a:lnTo>
                <a:lnTo>
                  <a:pt x="458096" y="520441"/>
                </a:lnTo>
                <a:lnTo>
                  <a:pt x="491655" y="491655"/>
                </a:lnTo>
                <a:lnTo>
                  <a:pt x="520441" y="458097"/>
                </a:lnTo>
                <a:lnTo>
                  <a:pt x="543862" y="420360"/>
                </a:lnTo>
                <a:lnTo>
                  <a:pt x="561326" y="379036"/>
                </a:lnTo>
                <a:lnTo>
                  <a:pt x="572239" y="334720"/>
                </a:lnTo>
                <a:lnTo>
                  <a:pt x="576009" y="28800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73069" y="1719959"/>
            <a:ext cx="2228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5" dirty="0">
                <a:latin typeface="Tahoma"/>
                <a:cs typeface="Tahoma"/>
              </a:rPr>
              <a:t>Im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i="1" spc="-60" dirty="0">
                <a:latin typeface="Trebuchet MS"/>
                <a:cs typeface="Trebuchet MS"/>
              </a:rPr>
              <a:t>φ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74737" y="1741764"/>
            <a:ext cx="1711960" cy="998855"/>
            <a:chOff x="1274737" y="1741764"/>
            <a:chExt cx="1711960" cy="998855"/>
          </a:xfrm>
        </p:grpSpPr>
        <p:sp>
          <p:nvSpPr>
            <p:cNvPr id="26" name="object 26"/>
            <p:cNvSpPr/>
            <p:nvPr/>
          </p:nvSpPr>
          <p:spPr>
            <a:xfrm>
              <a:off x="1424988" y="1808568"/>
              <a:ext cx="1558925" cy="0"/>
            </a:xfrm>
            <a:custGeom>
              <a:avLst/>
              <a:gdLst/>
              <a:ahLst/>
              <a:cxnLst/>
              <a:rect l="l" t="t" r="r" b="b"/>
              <a:pathLst>
                <a:path w="1558925">
                  <a:moveTo>
                    <a:pt x="0" y="0"/>
                  </a:moveTo>
                  <a:lnTo>
                    <a:pt x="1558712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1439" y="1741764"/>
              <a:ext cx="69081" cy="13360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77277" y="2069517"/>
              <a:ext cx="666115" cy="666115"/>
            </a:xfrm>
            <a:custGeom>
              <a:avLst/>
              <a:gdLst/>
              <a:ahLst/>
              <a:cxnLst/>
              <a:rect l="l" t="t" r="r" b="b"/>
              <a:pathLst>
                <a:path w="666114" h="666114">
                  <a:moveTo>
                    <a:pt x="0" y="0"/>
                  </a:moveTo>
                  <a:lnTo>
                    <a:pt x="666117" y="666118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0174" y="2642415"/>
              <a:ext cx="98033" cy="98033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619021" y="2236236"/>
            <a:ext cx="863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30" dirty="0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37107" y="2377048"/>
            <a:ext cx="350520" cy="2292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3020" marR="5080" indent="-20955">
              <a:lnSpc>
                <a:spcPts val="770"/>
              </a:lnSpc>
              <a:spcBef>
                <a:spcPts val="180"/>
              </a:spcBef>
            </a:pPr>
            <a:r>
              <a:rPr sz="700" dirty="0">
                <a:latin typeface="Tahoma"/>
                <a:cs typeface="Tahoma"/>
              </a:rPr>
              <a:t>quotient  </a:t>
            </a:r>
            <a:r>
              <a:rPr sz="700" spc="-20" dirty="0">
                <a:latin typeface="Tahoma"/>
                <a:cs typeface="Tahoma"/>
              </a:rPr>
              <a:t>process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62763" y="2064704"/>
            <a:ext cx="673735" cy="673735"/>
            <a:chOff x="2462763" y="2064704"/>
            <a:chExt cx="673735" cy="673735"/>
          </a:xfrm>
        </p:grpSpPr>
        <p:sp>
          <p:nvSpPr>
            <p:cNvPr id="33" name="object 33"/>
            <p:cNvSpPr/>
            <p:nvPr/>
          </p:nvSpPr>
          <p:spPr>
            <a:xfrm>
              <a:off x="2465293" y="2069517"/>
              <a:ext cx="666115" cy="666115"/>
            </a:xfrm>
            <a:custGeom>
              <a:avLst/>
              <a:gdLst/>
              <a:ahLst/>
              <a:cxnLst/>
              <a:rect l="l" t="t" r="r" b="b"/>
              <a:pathLst>
                <a:path w="666114" h="666114">
                  <a:moveTo>
                    <a:pt x="0" y="666118"/>
                  </a:moveTo>
                  <a:lnTo>
                    <a:pt x="666117" y="0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8190" y="2064704"/>
              <a:ext cx="98033" cy="9803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712034" y="2260874"/>
            <a:ext cx="533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15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20784" y="2377455"/>
            <a:ext cx="927735" cy="2400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1770" marR="5080" indent="-179705">
              <a:lnSpc>
                <a:spcPct val="101200"/>
              </a:lnSpc>
              <a:spcBef>
                <a:spcPts val="85"/>
              </a:spcBef>
            </a:pPr>
            <a:r>
              <a:rPr sz="700" spc="-10" dirty="0">
                <a:latin typeface="Tahoma"/>
                <a:cs typeface="Tahoma"/>
              </a:rPr>
              <a:t>remaining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isomorphism </a:t>
            </a:r>
            <a:r>
              <a:rPr sz="700" spc="-204" dirty="0">
                <a:latin typeface="Tahoma"/>
                <a:cs typeface="Tahoma"/>
              </a:rPr>
              <a:t> </a:t>
            </a:r>
            <a:r>
              <a:rPr sz="700" spc="10" dirty="0">
                <a:latin typeface="Tahoma"/>
                <a:cs typeface="Tahoma"/>
              </a:rPr>
              <a:t>(“relabeling”)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022" y="3241134"/>
            <a:ext cx="4610100" cy="1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14178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04" y="71999"/>
            <a:ext cx="439830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b="1" spc="-10" dirty="0"/>
              <a:t>Proof</a:t>
            </a:r>
            <a:r>
              <a:rPr b="1" spc="-5" dirty="0"/>
              <a:t> </a:t>
            </a:r>
            <a:r>
              <a:rPr b="1" spc="-35" dirty="0"/>
              <a:t>of</a:t>
            </a:r>
            <a:r>
              <a:rPr b="1" spc="-5" dirty="0"/>
              <a:t> </a:t>
            </a:r>
            <a:r>
              <a:rPr b="1" spc="-40" dirty="0"/>
              <a:t>the</a:t>
            </a:r>
            <a:r>
              <a:rPr b="1" dirty="0"/>
              <a:t> </a:t>
            </a:r>
            <a:r>
              <a:rPr b="1" spc="55" dirty="0"/>
              <a:t>FHT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200" y="290512"/>
            <a:ext cx="4328795" cy="465519"/>
            <a:chOff x="165200" y="290512"/>
            <a:chExt cx="4328795" cy="441959"/>
          </a:xfrm>
        </p:grpSpPr>
        <p:sp>
          <p:nvSpPr>
            <p:cNvPr id="4" name="object 4"/>
            <p:cNvSpPr/>
            <p:nvPr/>
          </p:nvSpPr>
          <p:spPr>
            <a:xfrm>
              <a:off x="165200" y="290512"/>
              <a:ext cx="4277995" cy="175895"/>
            </a:xfrm>
            <a:custGeom>
              <a:avLst/>
              <a:gdLst/>
              <a:ahLst/>
              <a:cxnLst/>
              <a:rect l="l" t="t" r="r" b="b"/>
              <a:pathLst>
                <a:path w="4277995" h="175895">
                  <a:moveTo>
                    <a:pt x="422685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4"/>
                  </a:lnTo>
                  <a:lnTo>
                    <a:pt x="4277656" y="175874"/>
                  </a:lnTo>
                  <a:lnTo>
                    <a:pt x="4277656" y="50800"/>
                  </a:lnTo>
                  <a:lnTo>
                    <a:pt x="4273647" y="31075"/>
                  </a:lnTo>
                  <a:lnTo>
                    <a:pt x="4262733" y="14922"/>
                  </a:lnTo>
                  <a:lnTo>
                    <a:pt x="4246580" y="4008"/>
                  </a:lnTo>
                  <a:lnTo>
                    <a:pt x="4226855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201" y="453733"/>
              <a:ext cx="4277655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01" y="630821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802" y="618121"/>
              <a:ext cx="422680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2857" y="334746"/>
              <a:ext cx="50745" cy="2960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5200" y="498015"/>
              <a:ext cx="4277995" cy="184150"/>
            </a:xfrm>
            <a:custGeom>
              <a:avLst/>
              <a:gdLst/>
              <a:ahLst/>
              <a:cxnLst/>
              <a:rect l="l" t="t" r="r" b="b"/>
              <a:pathLst>
                <a:path w="4277995" h="184150">
                  <a:moveTo>
                    <a:pt x="4277656" y="0"/>
                  </a:moveTo>
                  <a:lnTo>
                    <a:pt x="0" y="0"/>
                  </a:lnTo>
                  <a:lnTo>
                    <a:pt x="0" y="132806"/>
                  </a:lnTo>
                  <a:lnTo>
                    <a:pt x="4008" y="152530"/>
                  </a:lnTo>
                  <a:lnTo>
                    <a:pt x="14922" y="168683"/>
                  </a:lnTo>
                  <a:lnTo>
                    <a:pt x="31075" y="179598"/>
                  </a:lnTo>
                  <a:lnTo>
                    <a:pt x="50800" y="183606"/>
                  </a:lnTo>
                  <a:lnTo>
                    <a:pt x="4226855" y="183606"/>
                  </a:lnTo>
                  <a:lnTo>
                    <a:pt x="4246580" y="179598"/>
                  </a:lnTo>
                  <a:lnTo>
                    <a:pt x="4262733" y="168683"/>
                  </a:lnTo>
                  <a:lnTo>
                    <a:pt x="4273647" y="152530"/>
                  </a:lnTo>
                  <a:lnTo>
                    <a:pt x="4277656" y="132806"/>
                  </a:lnTo>
                  <a:lnTo>
                    <a:pt x="427765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42857" y="372847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0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2857" y="3601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2857" y="3474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2857" y="3347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65200" y="833551"/>
            <a:ext cx="4277995" cy="170815"/>
          </a:xfrm>
          <a:custGeom>
            <a:avLst/>
            <a:gdLst/>
            <a:ahLst/>
            <a:cxnLst/>
            <a:rect l="l" t="t" r="r" b="b"/>
            <a:pathLst>
              <a:path w="4277995" h="170815">
                <a:moveTo>
                  <a:pt x="422685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0250"/>
                </a:lnTo>
                <a:lnTo>
                  <a:pt x="4277656" y="170250"/>
                </a:lnTo>
                <a:lnTo>
                  <a:pt x="4277656" y="50800"/>
                </a:lnTo>
                <a:lnTo>
                  <a:pt x="4273647" y="31075"/>
                </a:lnTo>
                <a:lnTo>
                  <a:pt x="4262733" y="14922"/>
                </a:lnTo>
                <a:lnTo>
                  <a:pt x="4246580" y="4008"/>
                </a:lnTo>
                <a:lnTo>
                  <a:pt x="4226855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2501" y="211260"/>
            <a:ext cx="3051810" cy="7867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15"/>
              </a:spcBef>
            </a:pP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Fundamental</a:t>
            </a:r>
            <a:r>
              <a:rPr sz="1000" spc="1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3333B2"/>
                </a:solidFill>
                <a:latin typeface="Tahoma"/>
                <a:cs typeface="Tahoma"/>
              </a:rPr>
              <a:t>homomorphism</a:t>
            </a:r>
            <a:r>
              <a:rPr sz="1000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3333B2"/>
                </a:solidFill>
                <a:latin typeface="Tahoma"/>
                <a:cs typeface="Tahoma"/>
              </a:rPr>
              <a:t>theorem</a:t>
            </a:r>
            <a:endParaRPr sz="1000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464"/>
              </a:spcBef>
            </a:pPr>
            <a:r>
              <a:rPr sz="1350" spc="-67" baseline="3086" dirty="0">
                <a:latin typeface="Tahoma"/>
                <a:cs typeface="Tahoma"/>
              </a:rPr>
              <a:t>If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i="1" spc="-247" baseline="3086" dirty="0">
                <a:latin typeface="Verdana"/>
                <a:cs typeface="Verdana"/>
              </a:rPr>
              <a:t>φ</a:t>
            </a:r>
            <a:r>
              <a:rPr sz="1350" i="1" spc="-315" baseline="3086" dirty="0">
                <a:latin typeface="Verdana"/>
                <a:cs typeface="Verdana"/>
              </a:rPr>
              <a:t> </a:t>
            </a:r>
            <a:r>
              <a:rPr sz="1350" spc="-97" baseline="3086" dirty="0">
                <a:latin typeface="Tahoma"/>
                <a:cs typeface="Tahoma"/>
              </a:rPr>
              <a:t>:</a:t>
            </a:r>
            <a:r>
              <a:rPr sz="1350" spc="44" baseline="3086" dirty="0">
                <a:latin typeface="Tahoma"/>
                <a:cs typeface="Tahoma"/>
              </a:rPr>
              <a:t> </a:t>
            </a:r>
            <a:r>
              <a:rPr sz="1350" i="1" spc="-135" baseline="3086" dirty="0">
                <a:latin typeface="Arial"/>
                <a:cs typeface="Arial"/>
              </a:rPr>
              <a:t>G</a:t>
            </a:r>
            <a:r>
              <a:rPr sz="1350" i="1" spc="-52" baseline="3086" dirty="0">
                <a:latin typeface="Arial"/>
                <a:cs typeface="Arial"/>
              </a:rPr>
              <a:t> </a:t>
            </a:r>
            <a:r>
              <a:rPr sz="1350" spc="247" baseline="3086" dirty="0">
                <a:latin typeface="Cambria"/>
                <a:cs typeface="Cambria"/>
              </a:rPr>
              <a:t>→</a:t>
            </a:r>
            <a:r>
              <a:rPr sz="1350" spc="82" baseline="3086" dirty="0">
                <a:latin typeface="Cambria"/>
                <a:cs typeface="Cambria"/>
              </a:rPr>
              <a:t> </a:t>
            </a:r>
            <a:r>
              <a:rPr sz="1350" i="1" baseline="3086" dirty="0">
                <a:latin typeface="Arial"/>
                <a:cs typeface="Arial"/>
              </a:rPr>
              <a:t>H</a:t>
            </a:r>
            <a:r>
              <a:rPr sz="1350" i="1" spc="202" baseline="3086" dirty="0">
                <a:latin typeface="Arial"/>
                <a:cs typeface="Arial"/>
              </a:rPr>
              <a:t> </a:t>
            </a:r>
            <a:r>
              <a:rPr sz="1350" spc="-30" baseline="3086" dirty="0">
                <a:latin typeface="Tahoma"/>
                <a:cs typeface="Tahoma"/>
              </a:rPr>
              <a:t>is</a:t>
            </a:r>
            <a:r>
              <a:rPr sz="1350" spc="44" baseline="3086" dirty="0">
                <a:latin typeface="Tahoma"/>
                <a:cs typeface="Tahoma"/>
              </a:rPr>
              <a:t> </a:t>
            </a:r>
            <a:r>
              <a:rPr sz="1350" spc="-52" baseline="3086" dirty="0">
                <a:latin typeface="Tahoma"/>
                <a:cs typeface="Tahoma"/>
              </a:rPr>
              <a:t>a</a:t>
            </a:r>
            <a:r>
              <a:rPr sz="1350" spc="44" baseline="3086" dirty="0">
                <a:latin typeface="Tahoma"/>
                <a:cs typeface="Tahoma"/>
              </a:rPr>
              <a:t> </a:t>
            </a:r>
            <a:r>
              <a:rPr sz="1350" spc="-44" baseline="3086" dirty="0">
                <a:latin typeface="Tahoma"/>
                <a:cs typeface="Tahoma"/>
              </a:rPr>
              <a:t>homomorphism,</a:t>
            </a:r>
            <a:r>
              <a:rPr sz="1350" spc="37" baseline="3086" dirty="0">
                <a:latin typeface="Tahoma"/>
                <a:cs typeface="Tahoma"/>
              </a:rPr>
              <a:t> </a:t>
            </a:r>
            <a:r>
              <a:rPr sz="1350" spc="-37" baseline="3086" dirty="0">
                <a:latin typeface="Tahoma"/>
                <a:cs typeface="Tahoma"/>
              </a:rPr>
              <a:t>then</a:t>
            </a:r>
            <a:r>
              <a:rPr sz="1350" spc="44" baseline="3086" dirty="0">
                <a:latin typeface="Tahoma"/>
                <a:cs typeface="Tahoma"/>
              </a:rPr>
              <a:t> </a:t>
            </a:r>
            <a:r>
              <a:rPr sz="1350" spc="-75" baseline="3086" dirty="0">
                <a:latin typeface="Tahoma"/>
                <a:cs typeface="Tahoma"/>
              </a:rPr>
              <a:t>Im(</a:t>
            </a:r>
            <a:r>
              <a:rPr sz="1350" i="1" spc="-75" baseline="3086" dirty="0">
                <a:latin typeface="Verdana"/>
                <a:cs typeface="Verdana"/>
              </a:rPr>
              <a:t>φ</a:t>
            </a:r>
            <a:r>
              <a:rPr sz="1350" spc="-75" baseline="3086" dirty="0">
                <a:latin typeface="Tahoma"/>
                <a:cs typeface="Tahoma"/>
              </a:rPr>
              <a:t>)</a:t>
            </a:r>
            <a:r>
              <a:rPr sz="1350" spc="-30" baseline="3086" dirty="0">
                <a:latin typeface="Tahoma"/>
                <a:cs typeface="Tahoma"/>
              </a:rPr>
              <a:t> </a:t>
            </a:r>
            <a:r>
              <a:rPr sz="1350" spc="-442" baseline="18518" dirty="0">
                <a:latin typeface="Cambria"/>
                <a:cs typeface="Cambria"/>
              </a:rPr>
              <a:t>∼</a:t>
            </a:r>
            <a:r>
              <a:rPr sz="900" spc="-295" dirty="0">
                <a:latin typeface="Tahoma"/>
                <a:cs typeface="Tahoma"/>
              </a:rPr>
              <a:t>=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1350" i="1" spc="52" baseline="3086" dirty="0">
                <a:latin typeface="Arial"/>
                <a:cs typeface="Arial"/>
              </a:rPr>
              <a:t>G</a:t>
            </a:r>
            <a:r>
              <a:rPr sz="1350" i="1" spc="52" baseline="3086" dirty="0">
                <a:latin typeface="Verdana"/>
                <a:cs typeface="Verdana"/>
              </a:rPr>
              <a:t>/</a:t>
            </a:r>
            <a:r>
              <a:rPr sz="1350" i="1" spc="-247" baseline="3086" dirty="0">
                <a:latin typeface="Verdana"/>
                <a:cs typeface="Verdana"/>
              </a:rPr>
              <a:t> </a:t>
            </a:r>
            <a:r>
              <a:rPr sz="1350" spc="-30" baseline="3086" dirty="0">
                <a:latin typeface="Tahoma"/>
                <a:cs typeface="Tahoma"/>
              </a:rPr>
              <a:t>Ker(</a:t>
            </a:r>
            <a:r>
              <a:rPr sz="1350" i="1" spc="-30" baseline="3086" dirty="0">
                <a:latin typeface="Verdana"/>
                <a:cs typeface="Verdana"/>
              </a:rPr>
              <a:t>φ</a:t>
            </a:r>
            <a:r>
              <a:rPr sz="1350" spc="-30" baseline="3086" dirty="0">
                <a:latin typeface="Tahoma"/>
                <a:cs typeface="Tahoma"/>
              </a:rPr>
              <a:t>).</a:t>
            </a:r>
            <a:endParaRPr sz="1350" baseline="3086" dirty="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530"/>
              </a:spcBef>
            </a:pPr>
            <a:r>
              <a:rPr sz="1000" spc="-5" dirty="0">
                <a:solidFill>
                  <a:srgbClr val="007F00"/>
                </a:solidFill>
                <a:latin typeface="Tahoma"/>
                <a:cs typeface="Tahoma"/>
              </a:rPr>
              <a:t>Proof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5200" y="877755"/>
            <a:ext cx="4328795" cy="2399665"/>
            <a:chOff x="165200" y="877755"/>
            <a:chExt cx="4328795" cy="239966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201" y="877785"/>
              <a:ext cx="4328401" cy="16396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01" y="3175685"/>
              <a:ext cx="101600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802" y="3162985"/>
              <a:ext cx="4226800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42857" y="928555"/>
              <a:ext cx="50745" cy="224713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5200" y="1035400"/>
              <a:ext cx="4277995" cy="2191385"/>
            </a:xfrm>
            <a:custGeom>
              <a:avLst/>
              <a:gdLst/>
              <a:ahLst/>
              <a:cxnLst/>
              <a:rect l="l" t="t" r="r" b="b"/>
              <a:pathLst>
                <a:path w="4277995" h="2191385">
                  <a:moveTo>
                    <a:pt x="4277656" y="0"/>
                  </a:moveTo>
                  <a:lnTo>
                    <a:pt x="0" y="0"/>
                  </a:lnTo>
                  <a:lnTo>
                    <a:pt x="0" y="2140284"/>
                  </a:lnTo>
                  <a:lnTo>
                    <a:pt x="4008" y="2160009"/>
                  </a:lnTo>
                  <a:lnTo>
                    <a:pt x="14922" y="2176162"/>
                  </a:lnTo>
                  <a:lnTo>
                    <a:pt x="31075" y="2187076"/>
                  </a:lnTo>
                  <a:lnTo>
                    <a:pt x="50800" y="2191085"/>
                  </a:lnTo>
                  <a:lnTo>
                    <a:pt x="4226855" y="2191085"/>
                  </a:lnTo>
                  <a:lnTo>
                    <a:pt x="4246580" y="2187076"/>
                  </a:lnTo>
                  <a:lnTo>
                    <a:pt x="4262733" y="2176162"/>
                  </a:lnTo>
                  <a:lnTo>
                    <a:pt x="4273647" y="2160009"/>
                  </a:lnTo>
                  <a:lnTo>
                    <a:pt x="4277656" y="2140284"/>
                  </a:lnTo>
                  <a:lnTo>
                    <a:pt x="427765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42857" y="915855"/>
              <a:ext cx="0" cy="2279015"/>
            </a:xfrm>
            <a:custGeom>
              <a:avLst/>
              <a:gdLst/>
              <a:ahLst/>
              <a:cxnLst/>
              <a:rect l="l" t="t" r="r" b="b"/>
              <a:pathLst>
                <a:path h="2279015">
                  <a:moveTo>
                    <a:pt x="0" y="22788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42857" y="9031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42857" y="8904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42857" y="8777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03301" y="1019563"/>
            <a:ext cx="400875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will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construct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explicit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map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55" dirty="0">
                <a:latin typeface="Arial"/>
                <a:cs typeface="Arial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35" dirty="0">
                <a:latin typeface="Arial"/>
                <a:cs typeface="Arial"/>
              </a:rPr>
              <a:t>G</a:t>
            </a:r>
            <a:r>
              <a:rPr sz="900" i="1" spc="35" dirty="0">
                <a:latin typeface="Verdana"/>
                <a:cs typeface="Verdana"/>
              </a:rPr>
              <a:t>/</a:t>
            </a:r>
            <a:r>
              <a:rPr sz="900" i="1" spc="-165" dirty="0">
                <a:latin typeface="Verdana"/>
                <a:cs typeface="Verdana"/>
              </a:rPr>
              <a:t> </a:t>
            </a:r>
            <a:r>
              <a:rPr sz="900" spc="-15" dirty="0">
                <a:latin typeface="Tahoma"/>
                <a:cs typeface="Tahoma"/>
              </a:rPr>
              <a:t>Ker(</a:t>
            </a:r>
            <a:r>
              <a:rPr sz="900" i="1" spc="-15" dirty="0">
                <a:latin typeface="Verdana"/>
                <a:cs typeface="Verdana"/>
              </a:rPr>
              <a:t>φ</a:t>
            </a:r>
            <a:r>
              <a:rPr sz="900" spc="-15" dirty="0">
                <a:latin typeface="Tahoma"/>
                <a:cs typeface="Tahoma"/>
              </a:rPr>
              <a:t>)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110" dirty="0">
                <a:latin typeface="Cambria"/>
                <a:cs typeface="Cambria"/>
              </a:rPr>
              <a:t>−→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50" dirty="0">
                <a:latin typeface="Tahoma"/>
                <a:cs typeface="Tahoma"/>
              </a:rPr>
              <a:t>Im(</a:t>
            </a:r>
            <a:r>
              <a:rPr sz="900" i="1" spc="-50" dirty="0">
                <a:latin typeface="Verdana"/>
                <a:cs typeface="Verdana"/>
              </a:rPr>
              <a:t>φ</a:t>
            </a:r>
            <a:r>
              <a:rPr sz="900" spc="-50" dirty="0">
                <a:latin typeface="Tahoma"/>
                <a:cs typeface="Tahoma"/>
              </a:rPr>
              <a:t>)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prove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20" dirty="0">
                <a:latin typeface="Tahoma"/>
                <a:cs typeface="Tahoma"/>
              </a:rPr>
              <a:t>it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3301" y="1080290"/>
            <a:ext cx="3139440" cy="45465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900" spc="-25" dirty="0">
                <a:latin typeface="Tahoma"/>
                <a:cs typeface="Tahoma"/>
              </a:rPr>
              <a:t>isomorphism.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900" spc="5" dirty="0">
                <a:latin typeface="Tahoma"/>
                <a:cs typeface="Tahoma"/>
              </a:rPr>
              <a:t>Let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40" dirty="0">
                <a:latin typeface="Arial"/>
                <a:cs typeface="Arial"/>
              </a:rPr>
              <a:t>K</a:t>
            </a:r>
            <a:r>
              <a:rPr sz="900" i="1" spc="110" dirty="0">
                <a:latin typeface="Arial"/>
                <a:cs typeface="Arial"/>
              </a:rPr>
              <a:t> </a:t>
            </a:r>
            <a:r>
              <a:rPr sz="900" spc="-5" dirty="0">
                <a:latin typeface="Tahoma"/>
                <a:cs typeface="Tahoma"/>
              </a:rPr>
              <a:t>:=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Ker(</a:t>
            </a:r>
            <a:r>
              <a:rPr sz="900" i="1" spc="-20" dirty="0">
                <a:latin typeface="Verdana"/>
                <a:cs typeface="Verdana"/>
              </a:rPr>
              <a:t>φ</a:t>
            </a:r>
            <a:r>
              <a:rPr sz="900" spc="-20" dirty="0">
                <a:latin typeface="Tahoma"/>
                <a:cs typeface="Tahoma"/>
              </a:rPr>
              <a:t>),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and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5" dirty="0">
                <a:latin typeface="Tahoma"/>
                <a:cs typeface="Tahoma"/>
              </a:rPr>
              <a:t>recall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35" dirty="0">
                <a:latin typeface="Arial"/>
                <a:cs typeface="Arial"/>
              </a:rPr>
              <a:t>G</a:t>
            </a:r>
            <a:r>
              <a:rPr sz="900" i="1" spc="35" dirty="0">
                <a:latin typeface="Verdana"/>
                <a:cs typeface="Verdana"/>
              </a:rPr>
              <a:t>/</a:t>
            </a:r>
            <a:r>
              <a:rPr sz="900" i="1" spc="35" dirty="0">
                <a:latin typeface="Arial"/>
                <a:cs typeface="Arial"/>
              </a:rPr>
              <a:t>K</a:t>
            </a:r>
            <a:r>
              <a:rPr sz="900" i="1" spc="114" dirty="0">
                <a:latin typeface="Arial"/>
                <a:cs typeface="Arial"/>
              </a:rPr>
              <a:t> </a:t>
            </a:r>
            <a:r>
              <a:rPr sz="900" spc="-5" dirty="0">
                <a:latin typeface="Tahoma"/>
                <a:cs typeface="Tahoma"/>
              </a:rPr>
              <a:t>:=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30" dirty="0">
                <a:latin typeface="Cambria"/>
                <a:cs typeface="Cambria"/>
              </a:rPr>
              <a:t>{</a:t>
            </a:r>
            <a:r>
              <a:rPr sz="900" i="1" spc="30" dirty="0">
                <a:latin typeface="Arial"/>
                <a:cs typeface="Arial"/>
              </a:rPr>
              <a:t>aK</a:t>
            </a:r>
            <a:r>
              <a:rPr sz="900" i="1" spc="-45" dirty="0">
                <a:latin typeface="Arial"/>
                <a:cs typeface="Arial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-60" dirty="0">
                <a:latin typeface="Arial"/>
                <a:cs typeface="Arial"/>
              </a:rPr>
              <a:t>a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i="1" spc="-90" dirty="0">
                <a:latin typeface="Arial"/>
                <a:cs typeface="Arial"/>
              </a:rPr>
              <a:t>G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spc="45" dirty="0">
                <a:latin typeface="Cambria"/>
                <a:cs typeface="Cambria"/>
              </a:rPr>
              <a:t>}</a:t>
            </a:r>
            <a:r>
              <a:rPr sz="900" spc="45" dirty="0">
                <a:latin typeface="Tahoma"/>
                <a:cs typeface="Tahoma"/>
              </a:rPr>
              <a:t>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Define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501" y="1612336"/>
            <a:ext cx="4009390" cy="1096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3370" algn="ctr">
              <a:lnSpc>
                <a:spcPct val="100000"/>
              </a:lnSpc>
              <a:spcBef>
                <a:spcPts val="95"/>
              </a:spcBef>
              <a:tabLst>
                <a:tab pos="1624330" algn="l"/>
              </a:tabLst>
            </a:pPr>
            <a:r>
              <a:rPr sz="900" i="1" spc="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900"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65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spc="1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900" i="1" spc="50" dirty="0">
                <a:solidFill>
                  <a:srgbClr val="FF0000"/>
                </a:solidFill>
                <a:latin typeface="Verdana"/>
                <a:cs typeface="Verdana"/>
              </a:rPr>
              <a:t>/</a:t>
            </a:r>
            <a:r>
              <a:rPr sz="900" i="1" spc="4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900" i="1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FF0000"/>
                </a:solidFill>
                <a:latin typeface="Cambria"/>
                <a:cs typeface="Cambria"/>
              </a:rPr>
              <a:t>−</a:t>
            </a:r>
            <a:r>
              <a:rPr sz="900" spc="165" dirty="0">
                <a:solidFill>
                  <a:srgbClr val="FF0000"/>
                </a:solidFill>
                <a:latin typeface="Cambria"/>
                <a:cs typeface="Cambria"/>
              </a:rPr>
              <a:t>→</a:t>
            </a:r>
            <a:r>
              <a:rPr sz="90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900" spc="-30" dirty="0">
                <a:solidFill>
                  <a:srgbClr val="FF0000"/>
                </a:solidFill>
                <a:latin typeface="Tahoma"/>
                <a:cs typeface="Tahoma"/>
              </a:rPr>
              <a:t>Im(</a:t>
            </a:r>
            <a:r>
              <a:rPr sz="900" i="1" spc="-165" dirty="0">
                <a:solidFill>
                  <a:srgbClr val="FF0000"/>
                </a:solidFill>
                <a:latin typeface="Verdana"/>
                <a:cs typeface="Verdana"/>
              </a:rPr>
              <a:t>φ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spc="-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spc="-7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900" i="1" spc="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900"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-65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9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gK</a:t>
            </a:r>
            <a:r>
              <a:rPr sz="900" i="1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60" dirty="0">
                <a:solidFill>
                  <a:srgbClr val="FF0000"/>
                </a:solidFill>
                <a:latin typeface="Cambria"/>
                <a:cs typeface="Cambria"/>
              </a:rPr>
              <a:t>−</a:t>
            </a:r>
            <a:r>
              <a:rPr sz="900" spc="165" dirty="0">
                <a:solidFill>
                  <a:srgbClr val="FF0000"/>
                </a:solidFill>
                <a:latin typeface="Cambria"/>
                <a:cs typeface="Cambria"/>
              </a:rPr>
              <a:t>→</a:t>
            </a:r>
            <a:r>
              <a:rPr sz="90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900" i="1" spc="-165" dirty="0">
                <a:solidFill>
                  <a:srgbClr val="FF0000"/>
                </a:solidFill>
                <a:latin typeface="Verdana"/>
                <a:cs typeface="Verdana"/>
              </a:rPr>
              <a:t>φ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spc="-4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900" i="1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spc="-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160655" indent="-98425">
              <a:lnSpc>
                <a:spcPct val="100000"/>
              </a:lnSpc>
              <a:spcBef>
                <a:spcPts val="810"/>
              </a:spcBef>
              <a:buFont typeface="Cambria"/>
              <a:buChar char="•"/>
              <a:tabLst>
                <a:tab pos="161290" algn="l"/>
              </a:tabLst>
            </a:pPr>
            <a:r>
              <a:rPr sz="900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Show</a:t>
            </a:r>
            <a:r>
              <a:rPr sz="900" i="1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900" i="1" u="sng" spc="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900" i="1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well-defined</a:t>
            </a:r>
            <a:r>
              <a:rPr sz="900" i="1" spc="-95" dirty="0">
                <a:latin typeface="Arial"/>
                <a:cs typeface="Arial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must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show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10" dirty="0">
                <a:latin typeface="Arial"/>
                <a:cs typeface="Arial"/>
              </a:rPr>
              <a:t>aK</a:t>
            </a:r>
            <a:r>
              <a:rPr sz="900" i="1" spc="12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5" dirty="0">
                <a:latin typeface="Arial"/>
                <a:cs typeface="Arial"/>
              </a:rPr>
              <a:t>bK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then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-5" dirty="0">
                <a:latin typeface="Tahoma"/>
                <a:cs typeface="Tahoma"/>
              </a:rPr>
              <a:t>(</a:t>
            </a:r>
            <a:r>
              <a:rPr sz="900" i="1" spc="-5" dirty="0">
                <a:latin typeface="Arial"/>
                <a:cs typeface="Arial"/>
              </a:rPr>
              <a:t>aK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5" dirty="0">
                <a:latin typeface="Tahoma"/>
                <a:cs typeface="Tahoma"/>
              </a:rPr>
              <a:t>(</a:t>
            </a:r>
            <a:r>
              <a:rPr sz="900" i="1" spc="5" dirty="0">
                <a:latin typeface="Arial"/>
                <a:cs typeface="Arial"/>
              </a:rPr>
              <a:t>bK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-5" dirty="0">
                <a:latin typeface="Tahoma"/>
                <a:cs typeface="Tahoma"/>
              </a:rPr>
              <a:t>).</a:t>
            </a:r>
            <a:endParaRPr sz="900" dirty="0">
              <a:latin typeface="Tahoma"/>
              <a:cs typeface="Tahoma"/>
            </a:endParaRPr>
          </a:p>
          <a:p>
            <a:pPr marL="62865">
              <a:lnSpc>
                <a:spcPct val="100000"/>
              </a:lnSpc>
              <a:spcBef>
                <a:spcPts val="605"/>
              </a:spcBef>
            </a:pPr>
            <a:r>
              <a:rPr sz="900" spc="-20" dirty="0">
                <a:latin typeface="Tahoma"/>
                <a:cs typeface="Tahoma"/>
              </a:rPr>
              <a:t>Sup</a:t>
            </a:r>
            <a:r>
              <a:rPr sz="900" spc="5" dirty="0">
                <a:latin typeface="Tahoma"/>
                <a:cs typeface="Tahoma"/>
              </a:rPr>
              <a:t>p</a:t>
            </a:r>
            <a:r>
              <a:rPr sz="900" spc="-50" dirty="0">
                <a:latin typeface="Tahoma"/>
                <a:cs typeface="Tahoma"/>
              </a:rPr>
              <a:t>ose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10" dirty="0">
                <a:latin typeface="Arial"/>
                <a:cs typeface="Arial"/>
              </a:rPr>
              <a:t>aK</a:t>
            </a:r>
            <a:r>
              <a:rPr sz="900" i="1" spc="11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5" dirty="0">
                <a:latin typeface="Arial"/>
                <a:cs typeface="Arial"/>
              </a:rPr>
              <a:t>bK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25" dirty="0">
                <a:latin typeface="Tahoma"/>
                <a:cs typeface="Tahoma"/>
              </a:rPr>
              <a:t>W</a:t>
            </a:r>
            <a:r>
              <a:rPr sz="900" spc="-65" dirty="0">
                <a:latin typeface="Tahoma"/>
                <a:cs typeface="Tahoma"/>
              </a:rPr>
              <a:t>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have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50" dirty="0">
              <a:latin typeface="Tahoma"/>
              <a:cs typeface="Tahoma"/>
            </a:endParaRPr>
          </a:p>
          <a:p>
            <a:pPr marL="293370" algn="ctr">
              <a:lnSpc>
                <a:spcPct val="100000"/>
              </a:lnSpc>
              <a:tabLst>
                <a:tab pos="905510" algn="l"/>
                <a:tab pos="1243330" algn="l"/>
                <a:tab pos="1979295" algn="l"/>
                <a:tab pos="2317115" algn="l"/>
              </a:tabLst>
            </a:pPr>
            <a:r>
              <a:rPr sz="900" i="1" spc="-10" dirty="0">
                <a:latin typeface="Arial"/>
                <a:cs typeface="Arial"/>
              </a:rPr>
              <a:t>aK</a:t>
            </a:r>
            <a:r>
              <a:rPr sz="900" i="1" spc="110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5" dirty="0">
                <a:latin typeface="Arial"/>
                <a:cs typeface="Arial"/>
              </a:rPr>
              <a:t>bK	</a:t>
            </a:r>
            <a:r>
              <a:rPr sz="900" spc="20" dirty="0">
                <a:latin typeface="Tahoma"/>
                <a:cs typeface="Tahoma"/>
              </a:rPr>
              <a:t>=</a:t>
            </a:r>
            <a:r>
              <a:rPr sz="900" spc="20" dirty="0">
                <a:latin typeface="Cambria"/>
                <a:cs typeface="Cambria"/>
              </a:rPr>
              <a:t>⇒	</a:t>
            </a:r>
            <a:r>
              <a:rPr sz="900" i="1" spc="20" dirty="0">
                <a:latin typeface="Arial"/>
                <a:cs typeface="Arial"/>
              </a:rPr>
              <a:t>b</a:t>
            </a:r>
            <a:r>
              <a:rPr sz="900" spc="30" baseline="41666" dirty="0">
                <a:latin typeface="Lucida Sans Unicode"/>
                <a:cs typeface="Lucida Sans Unicode"/>
              </a:rPr>
              <a:t>−</a:t>
            </a:r>
            <a:r>
              <a:rPr sz="900" spc="30" baseline="41666" dirty="0">
                <a:latin typeface="Tahoma"/>
                <a:cs typeface="Tahoma"/>
              </a:rPr>
              <a:t>1</a:t>
            </a:r>
            <a:r>
              <a:rPr sz="900" i="1" spc="20" dirty="0">
                <a:latin typeface="Arial"/>
                <a:cs typeface="Arial"/>
              </a:rPr>
              <a:t>aK</a:t>
            </a:r>
            <a:r>
              <a:rPr sz="900" i="1" spc="114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i="1" spc="40" dirty="0">
                <a:latin typeface="Arial"/>
                <a:cs typeface="Arial"/>
              </a:rPr>
              <a:t>K	</a:t>
            </a:r>
            <a:r>
              <a:rPr sz="900" spc="20" dirty="0">
                <a:latin typeface="Tahoma"/>
                <a:cs typeface="Tahoma"/>
              </a:rPr>
              <a:t>=</a:t>
            </a:r>
            <a:r>
              <a:rPr sz="900" spc="20" dirty="0">
                <a:latin typeface="Cambria"/>
                <a:cs typeface="Cambria"/>
              </a:rPr>
              <a:t>⇒	</a:t>
            </a:r>
            <a:r>
              <a:rPr sz="900" i="1" spc="15" dirty="0">
                <a:latin typeface="Arial"/>
                <a:cs typeface="Arial"/>
              </a:rPr>
              <a:t>b</a:t>
            </a:r>
            <a:r>
              <a:rPr sz="900" spc="22" baseline="41666" dirty="0">
                <a:latin typeface="Lucida Sans Unicode"/>
                <a:cs typeface="Lucida Sans Unicode"/>
              </a:rPr>
              <a:t>−</a:t>
            </a:r>
            <a:r>
              <a:rPr sz="900" spc="22" baseline="41666" dirty="0">
                <a:latin typeface="Tahoma"/>
                <a:cs typeface="Tahoma"/>
              </a:rPr>
              <a:t>1</a:t>
            </a:r>
            <a:r>
              <a:rPr sz="900" i="1" spc="15" dirty="0">
                <a:latin typeface="Arial"/>
                <a:cs typeface="Arial"/>
              </a:rPr>
              <a:t>a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40" dirty="0">
                <a:latin typeface="Cambria"/>
                <a:cs typeface="Cambria"/>
              </a:rPr>
              <a:t> </a:t>
            </a:r>
            <a:r>
              <a:rPr sz="900" i="1" spc="40" dirty="0">
                <a:latin typeface="Arial"/>
                <a:cs typeface="Arial"/>
              </a:rPr>
              <a:t>K</a:t>
            </a:r>
            <a:r>
              <a:rPr sz="900" i="1" spc="-10" dirty="0">
                <a:latin typeface="Arial"/>
                <a:cs typeface="Arial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810"/>
              </a:spcBef>
            </a:pPr>
            <a:r>
              <a:rPr sz="900" spc="25" dirty="0">
                <a:latin typeface="Tahoma"/>
                <a:cs typeface="Tahoma"/>
              </a:rPr>
              <a:t>By </a:t>
            </a:r>
            <a:r>
              <a:rPr sz="900" spc="-15" dirty="0">
                <a:latin typeface="Tahoma"/>
                <a:cs typeface="Tahoma"/>
              </a:rPr>
              <a:t>definition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b</a:t>
            </a:r>
            <a:r>
              <a:rPr sz="900" spc="22" baseline="37037" dirty="0">
                <a:latin typeface="Lucida Sans Unicode"/>
                <a:cs typeface="Lucida Sans Unicode"/>
              </a:rPr>
              <a:t>−</a:t>
            </a:r>
            <a:r>
              <a:rPr sz="900" spc="22" baseline="37037" dirty="0">
                <a:latin typeface="Tahoma"/>
                <a:cs typeface="Tahoma"/>
              </a:rPr>
              <a:t>1</a:t>
            </a:r>
            <a:r>
              <a:rPr sz="900" i="1" spc="15" dirty="0">
                <a:latin typeface="Arial"/>
                <a:cs typeface="Arial"/>
              </a:rPr>
              <a:t>a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60" dirty="0">
                <a:latin typeface="Cambria"/>
                <a:cs typeface="Cambria"/>
              </a:rPr>
              <a:t> </a:t>
            </a:r>
            <a:r>
              <a:rPr sz="900" spc="-20" dirty="0">
                <a:latin typeface="Tahoma"/>
                <a:cs typeface="Tahoma"/>
              </a:rPr>
              <a:t>Ker(</a:t>
            </a:r>
            <a:r>
              <a:rPr sz="900" i="1" spc="-20" dirty="0">
                <a:latin typeface="Verdana"/>
                <a:cs typeface="Verdana"/>
              </a:rPr>
              <a:t>φ</a:t>
            </a:r>
            <a:r>
              <a:rPr sz="900" spc="-20" dirty="0">
                <a:latin typeface="Tahoma"/>
                <a:cs typeface="Tahoma"/>
              </a:rPr>
              <a:t>),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901" y="2785866"/>
            <a:ext cx="3814445" cy="403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5615">
              <a:lnSpc>
                <a:spcPct val="100000"/>
              </a:lnSpc>
              <a:spcBef>
                <a:spcPts val="95"/>
              </a:spcBef>
              <a:tabLst>
                <a:tab pos="2787015" algn="l"/>
                <a:tab pos="3124835" algn="l"/>
              </a:tabLst>
            </a:pPr>
            <a:r>
              <a:rPr sz="900" spc="-35" dirty="0">
                <a:latin typeface="Tahoma"/>
                <a:cs typeface="Tahoma"/>
              </a:rPr>
              <a:t>1</a:t>
            </a:r>
            <a:r>
              <a:rPr sz="900" i="1" spc="22" baseline="-9259" dirty="0">
                <a:latin typeface="Arial"/>
                <a:cs typeface="Arial"/>
              </a:rPr>
              <a:t>H </a:t>
            </a:r>
            <a:r>
              <a:rPr sz="900" i="1" spc="30" baseline="-9259" dirty="0">
                <a:latin typeface="Arial"/>
                <a:cs typeface="Arial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5" dirty="0">
                <a:latin typeface="Arial"/>
                <a:cs typeface="Arial"/>
              </a:rPr>
              <a:t>b</a:t>
            </a:r>
            <a:r>
              <a:rPr sz="900" spc="142" baseline="41666" dirty="0">
                <a:latin typeface="Lucida Sans Unicode"/>
                <a:cs typeface="Lucida Sans Unicode"/>
              </a:rPr>
              <a:t>−</a:t>
            </a:r>
            <a:r>
              <a:rPr sz="900" spc="52" baseline="41666" dirty="0">
                <a:latin typeface="Tahoma"/>
                <a:cs typeface="Tahoma"/>
              </a:rPr>
              <a:t>1</a:t>
            </a:r>
            <a:r>
              <a:rPr sz="900" i="1" spc="-55" dirty="0">
                <a:latin typeface="Arial"/>
                <a:cs typeface="Arial"/>
              </a:rPr>
              <a:t>a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5" dirty="0">
                <a:latin typeface="Arial"/>
                <a:cs typeface="Arial"/>
              </a:rPr>
              <a:t>b</a:t>
            </a:r>
            <a:r>
              <a:rPr sz="900" spc="142" baseline="41666" dirty="0">
                <a:latin typeface="Lucida Sans Unicode"/>
                <a:cs typeface="Lucida Sans Unicode"/>
              </a:rPr>
              <a:t>−</a:t>
            </a:r>
            <a:r>
              <a:rPr sz="900" spc="52" baseline="41666" dirty="0">
                <a:latin typeface="Tahoma"/>
                <a:cs typeface="Tahoma"/>
              </a:rPr>
              <a:t>1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55" dirty="0">
                <a:latin typeface="Arial"/>
                <a:cs typeface="Arial"/>
              </a:rPr>
              <a:t>a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5" dirty="0">
                <a:latin typeface="Arial"/>
                <a:cs typeface="Arial"/>
              </a:rPr>
              <a:t>b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142" baseline="41666" dirty="0">
                <a:latin typeface="Lucida Sans Unicode"/>
                <a:cs typeface="Lucida Sans Unicode"/>
              </a:rPr>
              <a:t>−</a:t>
            </a:r>
            <a:r>
              <a:rPr sz="900" spc="-22" baseline="41666" dirty="0">
                <a:latin typeface="Tahoma"/>
                <a:cs typeface="Tahoma"/>
              </a:rPr>
              <a:t>1</a:t>
            </a:r>
            <a:r>
              <a:rPr sz="900" spc="22" baseline="41666" dirty="0">
                <a:latin typeface="Tahoma"/>
                <a:cs typeface="Tahoma"/>
              </a:rPr>
              <a:t> 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55" dirty="0">
                <a:latin typeface="Arial"/>
                <a:cs typeface="Arial"/>
              </a:rPr>
              <a:t>a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900" spc="-95" dirty="0">
                <a:latin typeface="Tahoma"/>
                <a:cs typeface="Tahoma"/>
              </a:rPr>
              <a:t>=</a:t>
            </a:r>
            <a:r>
              <a:rPr sz="900" spc="140" dirty="0">
                <a:latin typeface="Cambria"/>
                <a:cs typeface="Cambria"/>
              </a:rPr>
              <a:t>⇒</a:t>
            </a:r>
            <a:r>
              <a:rPr sz="900" dirty="0">
                <a:latin typeface="Cambria"/>
                <a:cs typeface="Cambria"/>
              </a:rPr>
              <a:t>	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φ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5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z="900" spc="-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165" dirty="0">
                <a:solidFill>
                  <a:srgbClr val="0000FF"/>
                </a:solidFill>
                <a:latin typeface="Verdana"/>
                <a:cs typeface="Verdana"/>
              </a:rPr>
              <a:t>φ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900" spc="1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13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i="1" spc="-75" dirty="0">
                <a:latin typeface="Verdana"/>
                <a:cs typeface="Verdana"/>
              </a:rPr>
              <a:t>.</a:t>
            </a:r>
            <a:endParaRPr sz="900" dirty="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819"/>
              </a:spcBef>
            </a:pPr>
            <a:r>
              <a:rPr sz="900" spc="25" dirty="0">
                <a:latin typeface="Tahoma"/>
                <a:cs typeface="Tahoma"/>
              </a:rPr>
              <a:t>By </a:t>
            </a:r>
            <a:r>
              <a:rPr sz="900" spc="-15" dirty="0">
                <a:latin typeface="Tahoma"/>
                <a:cs typeface="Tahoma"/>
              </a:rPr>
              <a:t>definition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180" dirty="0">
                <a:latin typeface="Tahoma"/>
                <a:cs typeface="Tahoma"/>
              </a:rPr>
              <a:t> 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-5" dirty="0">
                <a:latin typeface="Tahoma"/>
                <a:cs typeface="Tahoma"/>
              </a:rPr>
              <a:t>(</a:t>
            </a:r>
            <a:r>
              <a:rPr sz="900" i="1" spc="-5" dirty="0">
                <a:latin typeface="Arial"/>
                <a:cs typeface="Arial"/>
              </a:rPr>
              <a:t>aK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i="1" spc="-50" dirty="0">
                <a:solidFill>
                  <a:srgbClr val="0000FF"/>
                </a:solidFill>
                <a:latin typeface="Verdana"/>
                <a:cs typeface="Verdana"/>
              </a:rPr>
              <a:t>φ</a:t>
            </a:r>
            <a:r>
              <a:rPr sz="900" spc="-50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5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900" spc="-5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-35" dirty="0">
                <a:solidFill>
                  <a:srgbClr val="0000FF"/>
                </a:solidFill>
                <a:latin typeface="Verdana"/>
                <a:cs typeface="Verdana"/>
              </a:rPr>
              <a:t>φ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900" i="1" spc="-35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sz="900" spc="-35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900" spc="-2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5" dirty="0">
                <a:latin typeface="Tahoma"/>
                <a:cs typeface="Tahoma"/>
              </a:rPr>
              <a:t>(</a:t>
            </a:r>
            <a:r>
              <a:rPr sz="900" i="1" spc="5" dirty="0">
                <a:latin typeface="Arial"/>
                <a:cs typeface="Arial"/>
              </a:rPr>
              <a:t>bK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-5" dirty="0">
                <a:latin typeface="Tahoma"/>
                <a:cs typeface="Tahoma"/>
              </a:rPr>
              <a:t>).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84408" y="3027014"/>
            <a:ext cx="1206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14" dirty="0">
                <a:latin typeface="Verdana"/>
                <a:cs typeface="Verdana"/>
              </a:rPr>
              <a:t>C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22" y="3262543"/>
            <a:ext cx="4610100" cy="1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8334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312"/>
            <a:ext cx="4398302" cy="3039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spcBef>
                <a:spcPts val="90"/>
              </a:spcBef>
            </a:pPr>
            <a:r>
              <a:rPr b="1" spc="-10" dirty="0"/>
              <a:t>Proof</a:t>
            </a:r>
            <a:r>
              <a:rPr b="1" spc="10" dirty="0"/>
              <a:t> </a:t>
            </a:r>
            <a:r>
              <a:rPr b="1" spc="-35" dirty="0"/>
              <a:t>of</a:t>
            </a:r>
            <a:r>
              <a:rPr b="1" spc="10" dirty="0"/>
              <a:t> </a:t>
            </a:r>
            <a:r>
              <a:rPr b="1" spc="55" dirty="0"/>
              <a:t>FHT</a:t>
            </a:r>
            <a:r>
              <a:rPr b="1" spc="20" dirty="0"/>
              <a:t> </a:t>
            </a:r>
            <a:r>
              <a:rPr b="1" spc="-20" dirty="0"/>
              <a:t>(cont.)</a:t>
            </a:r>
            <a:r>
              <a:rPr spc="135" dirty="0"/>
              <a:t> </a:t>
            </a:r>
            <a:r>
              <a:rPr spc="-20" dirty="0"/>
              <a:t>[</a:t>
            </a:r>
            <a:r>
              <a:rPr sz="800" spc="-20" dirty="0"/>
              <a:t>Recall</a:t>
            </a:r>
            <a:r>
              <a:rPr sz="800" spc="-20" dirty="0" smtClean="0"/>
              <a:t>:</a:t>
            </a:r>
            <a:r>
              <a:rPr lang="en-US" sz="800" spc="-20" dirty="0" smtClean="0"/>
              <a:t> </a:t>
            </a:r>
            <a:r>
              <a:rPr lang="en-US" sz="800" i="1" spc="20" dirty="0" err="1">
                <a:latin typeface="Arial"/>
                <a:cs typeface="Arial"/>
              </a:rPr>
              <a:t>i</a:t>
            </a:r>
            <a:r>
              <a:rPr lang="en-US" sz="800" i="1" spc="-50" dirty="0">
                <a:latin typeface="Arial"/>
                <a:cs typeface="Arial"/>
              </a:rPr>
              <a:t> </a:t>
            </a:r>
            <a:r>
              <a:rPr lang="en-US" sz="800" spc="-50" dirty="0">
                <a:latin typeface="Tahoma"/>
                <a:cs typeface="Tahoma"/>
              </a:rPr>
              <a:t>:</a:t>
            </a:r>
            <a:r>
              <a:rPr lang="en-US" sz="800" spc="30" dirty="0">
                <a:latin typeface="Tahoma"/>
                <a:cs typeface="Tahoma"/>
              </a:rPr>
              <a:t> </a:t>
            </a:r>
            <a:r>
              <a:rPr lang="en-US" sz="800" i="1" spc="30" dirty="0">
                <a:latin typeface="Arial"/>
                <a:cs typeface="Arial"/>
              </a:rPr>
              <a:t>G</a:t>
            </a:r>
            <a:r>
              <a:rPr lang="en-US" sz="800" i="1" dirty="0">
                <a:latin typeface="Trebuchet MS"/>
                <a:cs typeface="Trebuchet MS"/>
              </a:rPr>
              <a:t>/</a:t>
            </a:r>
            <a:r>
              <a:rPr lang="en-US" sz="800" i="1" spc="50" dirty="0">
                <a:latin typeface="Arial"/>
                <a:cs typeface="Arial"/>
              </a:rPr>
              <a:t>K</a:t>
            </a:r>
            <a:r>
              <a:rPr lang="en-US" sz="800" i="1" spc="105" dirty="0">
                <a:latin typeface="Arial"/>
                <a:cs typeface="Arial"/>
              </a:rPr>
              <a:t> </a:t>
            </a:r>
            <a:r>
              <a:rPr lang="en-US" sz="800" i="1" spc="45" dirty="0">
                <a:latin typeface="Arial"/>
                <a:cs typeface="Arial"/>
              </a:rPr>
              <a:t>→</a:t>
            </a:r>
            <a:r>
              <a:rPr lang="en-US" sz="800" i="1" spc="10" dirty="0">
                <a:latin typeface="Arial"/>
                <a:cs typeface="Arial"/>
              </a:rPr>
              <a:t> </a:t>
            </a:r>
            <a:r>
              <a:rPr lang="en-US" sz="800" spc="-15" dirty="0" err="1">
                <a:latin typeface="Tahoma"/>
                <a:cs typeface="Tahoma"/>
              </a:rPr>
              <a:t>Im</a:t>
            </a:r>
            <a:r>
              <a:rPr lang="en-US" sz="800" spc="-15" dirty="0">
                <a:latin typeface="Tahoma"/>
                <a:cs typeface="Tahoma"/>
              </a:rPr>
              <a:t>(</a:t>
            </a:r>
            <a:r>
              <a:rPr lang="el-GR" sz="800" i="1" spc="-60" dirty="0">
                <a:latin typeface="Trebuchet MS"/>
                <a:cs typeface="Trebuchet MS"/>
              </a:rPr>
              <a:t>φ</a:t>
            </a:r>
            <a:r>
              <a:rPr lang="el-GR" sz="800" spc="20" dirty="0">
                <a:latin typeface="Tahoma"/>
                <a:cs typeface="Tahoma"/>
              </a:rPr>
              <a:t>)</a:t>
            </a:r>
            <a:r>
              <a:rPr lang="el-GR" sz="800" spc="-110" dirty="0">
                <a:latin typeface="Tahoma"/>
                <a:cs typeface="Tahoma"/>
              </a:rPr>
              <a:t> </a:t>
            </a:r>
            <a:r>
              <a:rPr lang="el-GR" sz="800" i="1" spc="-60" dirty="0">
                <a:latin typeface="Trebuchet MS"/>
                <a:cs typeface="Trebuchet MS"/>
              </a:rPr>
              <a:t>,</a:t>
            </a:r>
            <a:r>
              <a:rPr lang="el-GR" sz="800" i="1" dirty="0">
                <a:latin typeface="Trebuchet MS"/>
                <a:cs typeface="Trebuchet MS"/>
              </a:rPr>
              <a:t>   </a:t>
            </a:r>
            <a:r>
              <a:rPr lang="el-GR" sz="800" i="1" spc="20" dirty="0">
                <a:latin typeface="Trebuchet MS"/>
                <a:cs typeface="Trebuchet MS"/>
              </a:rPr>
              <a:t> </a:t>
            </a:r>
            <a:r>
              <a:rPr lang="en-US" sz="800" i="1" spc="20" dirty="0" err="1">
                <a:latin typeface="Arial"/>
                <a:cs typeface="Arial"/>
              </a:rPr>
              <a:t>i</a:t>
            </a:r>
            <a:r>
              <a:rPr lang="en-US" sz="800" i="1" spc="-50" dirty="0">
                <a:latin typeface="Arial"/>
                <a:cs typeface="Arial"/>
              </a:rPr>
              <a:t> </a:t>
            </a:r>
            <a:r>
              <a:rPr lang="en-US" sz="800" spc="-50" dirty="0">
                <a:latin typeface="Tahoma"/>
                <a:cs typeface="Tahoma"/>
              </a:rPr>
              <a:t>:</a:t>
            </a:r>
            <a:r>
              <a:rPr lang="en-US" sz="800" spc="30" dirty="0">
                <a:latin typeface="Tahoma"/>
                <a:cs typeface="Tahoma"/>
              </a:rPr>
              <a:t> </a:t>
            </a:r>
            <a:r>
              <a:rPr lang="en-US" sz="800" i="1" spc="15" dirty="0" err="1">
                <a:latin typeface="Arial"/>
                <a:cs typeface="Arial"/>
              </a:rPr>
              <a:t>gK</a:t>
            </a:r>
            <a:r>
              <a:rPr lang="en-US" sz="800" i="1" spc="105" dirty="0">
                <a:latin typeface="Arial"/>
                <a:cs typeface="Arial"/>
              </a:rPr>
              <a:t> </a:t>
            </a:r>
            <a:r>
              <a:rPr lang="en-US" sz="800" i="1" spc="-110" dirty="0">
                <a:latin typeface="Arial"/>
                <a:cs typeface="Arial"/>
              </a:rPr>
              <a:t>›→</a:t>
            </a:r>
            <a:r>
              <a:rPr lang="en-US" sz="800" i="1" spc="10" dirty="0">
                <a:latin typeface="Arial"/>
                <a:cs typeface="Arial"/>
              </a:rPr>
              <a:t> </a:t>
            </a:r>
            <a:r>
              <a:rPr lang="el-GR" sz="800" i="1" spc="-60" dirty="0">
                <a:latin typeface="Trebuchet MS"/>
                <a:cs typeface="Trebuchet MS"/>
              </a:rPr>
              <a:t>φ</a:t>
            </a:r>
            <a:r>
              <a:rPr lang="el-GR" sz="800" spc="20" dirty="0">
                <a:latin typeface="Tahoma"/>
                <a:cs typeface="Tahoma"/>
              </a:rPr>
              <a:t>(</a:t>
            </a:r>
            <a:r>
              <a:rPr lang="en-US" sz="800" i="1" spc="-25" dirty="0">
                <a:latin typeface="Arial"/>
                <a:cs typeface="Arial"/>
              </a:rPr>
              <a:t>g</a:t>
            </a:r>
            <a:r>
              <a:rPr lang="en-US" sz="800" i="1" spc="-135" dirty="0">
                <a:latin typeface="Arial"/>
                <a:cs typeface="Arial"/>
              </a:rPr>
              <a:t> </a:t>
            </a:r>
            <a:r>
              <a:rPr lang="en-US" sz="800" spc="20" dirty="0">
                <a:latin typeface="Tahoma"/>
                <a:cs typeface="Tahoma"/>
              </a:rPr>
              <a:t>)</a:t>
            </a:r>
            <a:r>
              <a:rPr lang="en-US" spc="-110" dirty="0">
                <a:latin typeface="Tahoma"/>
                <a:cs typeface="Tahoma"/>
              </a:rPr>
              <a:t>]</a:t>
            </a:r>
            <a:r>
              <a:rPr lang="en-US" dirty="0">
                <a:latin typeface="Tahoma"/>
                <a:cs typeface="Tahoma"/>
              </a:rPr>
              <a:t/>
            </a:r>
            <a:br>
              <a:rPr lang="en-US" dirty="0">
                <a:latin typeface="Tahoma"/>
                <a:cs typeface="Tahoma"/>
              </a:rPr>
            </a:br>
            <a:endParaRPr sz="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165200" y="454812"/>
            <a:ext cx="4328795" cy="2576195"/>
            <a:chOff x="165200" y="454812"/>
            <a:chExt cx="4328795" cy="2576195"/>
          </a:xfrm>
        </p:grpSpPr>
        <p:sp>
          <p:nvSpPr>
            <p:cNvPr id="5" name="object 5"/>
            <p:cNvSpPr/>
            <p:nvPr/>
          </p:nvSpPr>
          <p:spPr>
            <a:xfrm>
              <a:off x="165200" y="454812"/>
              <a:ext cx="4277995" cy="190500"/>
            </a:xfrm>
            <a:custGeom>
              <a:avLst/>
              <a:gdLst/>
              <a:ahLst/>
              <a:cxnLst/>
              <a:rect l="l" t="t" r="r" b="b"/>
              <a:pathLst>
                <a:path w="4277995" h="190500">
                  <a:moveTo>
                    <a:pt x="422685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9932"/>
                  </a:lnTo>
                  <a:lnTo>
                    <a:pt x="4277656" y="189932"/>
                  </a:lnTo>
                  <a:lnTo>
                    <a:pt x="4277656" y="50800"/>
                  </a:lnTo>
                  <a:lnTo>
                    <a:pt x="4273647" y="31075"/>
                  </a:lnTo>
                  <a:lnTo>
                    <a:pt x="4262733" y="14922"/>
                  </a:lnTo>
                  <a:lnTo>
                    <a:pt x="4246580" y="4008"/>
                  </a:lnTo>
                  <a:lnTo>
                    <a:pt x="4226855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201" y="632091"/>
              <a:ext cx="427765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01" y="2929242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802" y="2916542"/>
              <a:ext cx="4226800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2857" y="499046"/>
              <a:ext cx="50745" cy="24301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5200" y="676351"/>
              <a:ext cx="4277995" cy="2303780"/>
            </a:xfrm>
            <a:custGeom>
              <a:avLst/>
              <a:gdLst/>
              <a:ahLst/>
              <a:cxnLst/>
              <a:rect l="l" t="t" r="r" b="b"/>
              <a:pathLst>
                <a:path w="4277995" h="2303780">
                  <a:moveTo>
                    <a:pt x="4277656" y="0"/>
                  </a:moveTo>
                  <a:lnTo>
                    <a:pt x="0" y="0"/>
                  </a:lnTo>
                  <a:lnTo>
                    <a:pt x="0" y="2252891"/>
                  </a:lnTo>
                  <a:lnTo>
                    <a:pt x="4008" y="2272615"/>
                  </a:lnTo>
                  <a:lnTo>
                    <a:pt x="14922" y="2288768"/>
                  </a:lnTo>
                  <a:lnTo>
                    <a:pt x="31075" y="2299682"/>
                  </a:lnTo>
                  <a:lnTo>
                    <a:pt x="50800" y="2303691"/>
                  </a:lnTo>
                  <a:lnTo>
                    <a:pt x="4226855" y="2303691"/>
                  </a:lnTo>
                  <a:lnTo>
                    <a:pt x="4246580" y="2299682"/>
                  </a:lnTo>
                  <a:lnTo>
                    <a:pt x="4262733" y="2288768"/>
                  </a:lnTo>
                  <a:lnTo>
                    <a:pt x="4273647" y="2272615"/>
                  </a:lnTo>
                  <a:lnTo>
                    <a:pt x="4277656" y="2252891"/>
                  </a:lnTo>
                  <a:lnTo>
                    <a:pt x="427765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42857" y="537124"/>
              <a:ext cx="0" cy="2411730"/>
            </a:xfrm>
            <a:custGeom>
              <a:avLst/>
              <a:gdLst/>
              <a:ahLst/>
              <a:cxnLst/>
              <a:rect l="l" t="t" r="r" b="b"/>
              <a:pathLst>
                <a:path h="2411730">
                  <a:moveTo>
                    <a:pt x="0" y="241116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42857" y="5244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2857" y="5117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42857" y="4990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3301" y="381807"/>
            <a:ext cx="3851910" cy="44132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000" spc="-5" dirty="0">
                <a:solidFill>
                  <a:srgbClr val="007F00"/>
                </a:solidFill>
                <a:latin typeface="Tahoma"/>
                <a:cs typeface="Tahoma"/>
              </a:rPr>
              <a:t>Proof</a:t>
            </a:r>
            <a:r>
              <a:rPr sz="1000" spc="-30" dirty="0">
                <a:solidFill>
                  <a:srgbClr val="007F00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007F00"/>
                </a:solidFill>
                <a:latin typeface="Tahoma"/>
                <a:cs typeface="Tahoma"/>
              </a:rPr>
              <a:t>(cont.)</a:t>
            </a:r>
            <a:endParaRPr sz="1000">
              <a:latin typeface="Tahoma"/>
              <a:cs typeface="Tahoma"/>
            </a:endParaRPr>
          </a:p>
          <a:p>
            <a:pPr marL="109855" indent="-97790">
              <a:lnSpc>
                <a:spcPct val="100000"/>
              </a:lnSpc>
              <a:spcBef>
                <a:spcPts val="470"/>
              </a:spcBef>
              <a:buFont typeface="Cambria"/>
              <a:buChar char="•"/>
              <a:tabLst>
                <a:tab pos="110489" algn="l"/>
              </a:tabLst>
            </a:pPr>
            <a:r>
              <a:rPr sz="900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Show</a:t>
            </a:r>
            <a:r>
              <a:rPr sz="900" i="1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900" i="1" u="sng" spc="1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900" i="1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900" i="1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9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homomorphism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r>
              <a:rPr sz="900" spc="1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We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must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show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-5" dirty="0">
                <a:latin typeface="Tahoma"/>
                <a:cs typeface="Tahoma"/>
              </a:rPr>
              <a:t>(</a:t>
            </a:r>
            <a:r>
              <a:rPr sz="900" i="1" spc="-5" dirty="0">
                <a:latin typeface="Arial"/>
                <a:cs typeface="Arial"/>
              </a:rPr>
              <a:t>aK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dirty="0">
                <a:latin typeface="Cambria"/>
                <a:cs typeface="Cambria"/>
              </a:rPr>
              <a:t>·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Arial"/>
                <a:cs typeface="Arial"/>
              </a:rPr>
              <a:t>bK</a:t>
            </a:r>
            <a:r>
              <a:rPr sz="900" i="1" spc="-140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-5" dirty="0">
                <a:latin typeface="Tahoma"/>
                <a:cs typeface="Tahoma"/>
              </a:rPr>
              <a:t>(</a:t>
            </a:r>
            <a:r>
              <a:rPr sz="900" i="1" spc="-5" dirty="0">
                <a:latin typeface="Arial"/>
                <a:cs typeface="Arial"/>
              </a:rPr>
              <a:t>aK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5" dirty="0">
                <a:latin typeface="Tahoma"/>
                <a:cs typeface="Tahoma"/>
              </a:rPr>
              <a:t>(</a:t>
            </a:r>
            <a:r>
              <a:rPr sz="900" i="1" spc="5" dirty="0">
                <a:latin typeface="Arial"/>
                <a:cs typeface="Arial"/>
              </a:rPr>
              <a:t>bK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-5" dirty="0">
                <a:latin typeface="Tahoma"/>
                <a:cs typeface="Tahoma"/>
              </a:rPr>
              <a:t>).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222" y="1075617"/>
            <a:ext cx="1528445" cy="69088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685800" algn="l"/>
                <a:tab pos="928369" algn="l"/>
              </a:tabLst>
            </a:pP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10" dirty="0">
                <a:latin typeface="Arial"/>
                <a:cs typeface="Arial"/>
              </a:rPr>
              <a:t>aK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dirty="0">
                <a:latin typeface="Cambria"/>
                <a:cs typeface="Cambria"/>
              </a:rPr>
              <a:t>·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Arial"/>
                <a:cs typeface="Arial"/>
              </a:rPr>
              <a:t>bK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15" dirty="0">
                <a:latin typeface="Arial"/>
                <a:cs typeface="Arial"/>
              </a:rPr>
              <a:t>abK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  <a:p>
            <a:pPr marL="685800">
              <a:lnSpc>
                <a:spcPct val="100000"/>
              </a:lnSpc>
              <a:spcBef>
                <a:spcPts val="225"/>
              </a:spcBef>
              <a:tabLst>
                <a:tab pos="928369" algn="l"/>
              </a:tabLst>
            </a:pPr>
            <a:r>
              <a:rPr sz="900" spc="60" dirty="0">
                <a:latin typeface="Tahoma"/>
                <a:cs typeface="Tahoma"/>
              </a:rPr>
              <a:t>=	</a:t>
            </a:r>
            <a:r>
              <a:rPr sz="900" i="1" spc="-40" dirty="0">
                <a:latin typeface="Verdana"/>
                <a:cs typeface="Verdana"/>
              </a:rPr>
              <a:t>φ</a:t>
            </a:r>
            <a:r>
              <a:rPr sz="900" spc="-40" dirty="0">
                <a:latin typeface="Tahoma"/>
                <a:cs typeface="Tahoma"/>
              </a:rPr>
              <a:t>(</a:t>
            </a:r>
            <a:r>
              <a:rPr sz="900" i="1" spc="-40" dirty="0">
                <a:latin typeface="Arial"/>
                <a:cs typeface="Arial"/>
              </a:rPr>
              <a:t>ab</a:t>
            </a:r>
            <a:r>
              <a:rPr sz="900" spc="-4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  <a:p>
            <a:pPr marL="685800">
              <a:lnSpc>
                <a:spcPct val="100000"/>
              </a:lnSpc>
              <a:spcBef>
                <a:spcPts val="229"/>
              </a:spcBef>
              <a:tabLst>
                <a:tab pos="928369" algn="l"/>
              </a:tabLst>
            </a:pPr>
            <a:r>
              <a:rPr sz="900" spc="60" dirty="0">
                <a:latin typeface="Tahoma"/>
                <a:cs typeface="Tahoma"/>
              </a:rPr>
              <a:t>=	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55" dirty="0">
                <a:latin typeface="Arial"/>
                <a:cs typeface="Arial"/>
              </a:rPr>
              <a:t>a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5" dirty="0">
                <a:latin typeface="Arial"/>
                <a:cs typeface="Arial"/>
              </a:rPr>
              <a:t>b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  <a:p>
            <a:pPr marL="685800">
              <a:lnSpc>
                <a:spcPct val="100000"/>
              </a:lnSpc>
              <a:spcBef>
                <a:spcPts val="229"/>
              </a:spcBef>
              <a:tabLst>
                <a:tab pos="928369" algn="l"/>
              </a:tabLst>
            </a:pPr>
            <a:r>
              <a:rPr sz="900" spc="60" dirty="0">
                <a:latin typeface="Tahoma"/>
                <a:cs typeface="Tahoma"/>
              </a:rPr>
              <a:t>=	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10" dirty="0">
                <a:latin typeface="Arial"/>
                <a:cs typeface="Arial"/>
              </a:rPr>
              <a:t>aK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130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5" dirty="0">
                <a:latin typeface="Arial"/>
                <a:cs typeface="Arial"/>
              </a:rPr>
              <a:t>bK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301" y="1846816"/>
            <a:ext cx="14058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Tahoma"/>
                <a:cs typeface="Tahoma"/>
              </a:rPr>
              <a:t>Thus,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140" dirty="0"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homomorphism.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85614" y="1075617"/>
            <a:ext cx="2319655" cy="93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355">
              <a:lnSpc>
                <a:spcPct val="121200"/>
              </a:lnSpc>
              <a:spcBef>
                <a:spcPts val="100"/>
              </a:spcBef>
            </a:pPr>
            <a:r>
              <a:rPr sz="900" spc="-5" dirty="0">
                <a:latin typeface="Tahoma"/>
                <a:cs typeface="Tahoma"/>
              </a:rPr>
              <a:t>(</a:t>
            </a:r>
            <a:r>
              <a:rPr sz="900" i="1" spc="-5" dirty="0">
                <a:latin typeface="Arial"/>
                <a:cs typeface="Arial"/>
              </a:rPr>
              <a:t>aK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dirty="0">
                <a:latin typeface="Cambria"/>
                <a:cs typeface="Cambria"/>
              </a:rPr>
              <a:t>·</a:t>
            </a:r>
            <a:r>
              <a:rPr sz="900" spc="5" dirty="0">
                <a:latin typeface="Cambria"/>
                <a:cs typeface="Cambria"/>
              </a:rPr>
              <a:t> </a:t>
            </a:r>
            <a:r>
              <a:rPr sz="900" i="1" spc="5" dirty="0">
                <a:latin typeface="Arial"/>
                <a:cs typeface="Arial"/>
              </a:rPr>
              <a:t>bK</a:t>
            </a:r>
            <a:r>
              <a:rPr sz="900" i="1" spc="110" dirty="0">
                <a:latin typeface="Arial"/>
                <a:cs typeface="Arial"/>
              </a:rPr>
              <a:t> </a:t>
            </a:r>
            <a:r>
              <a:rPr sz="900" spc="-5" dirty="0">
                <a:latin typeface="Tahoma"/>
                <a:cs typeface="Tahoma"/>
              </a:rPr>
              <a:t>:=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-15" dirty="0">
                <a:latin typeface="Arial"/>
                <a:cs typeface="Arial"/>
              </a:rPr>
              <a:t>abK</a:t>
            </a:r>
            <a:r>
              <a:rPr sz="900" i="1" spc="160" dirty="0">
                <a:latin typeface="Arial"/>
                <a:cs typeface="Arial"/>
              </a:rPr>
              <a:t> </a:t>
            </a:r>
            <a:r>
              <a:rPr sz="700" spc="-5" dirty="0">
                <a:latin typeface="Tahoma"/>
                <a:cs typeface="Tahoma"/>
              </a:rPr>
              <a:t>from</a:t>
            </a:r>
            <a:r>
              <a:rPr sz="700" spc="25" dirty="0">
                <a:latin typeface="Tahoma"/>
                <a:cs typeface="Tahoma"/>
              </a:rPr>
              <a:t> </a:t>
            </a:r>
            <a:r>
              <a:rPr sz="700" spc="-5" dirty="0">
                <a:latin typeface="Tahoma"/>
                <a:cs typeface="Tahoma"/>
              </a:rPr>
              <a:t>Slides</a:t>
            </a:r>
            <a:r>
              <a:rPr sz="700" spc="25" dirty="0">
                <a:latin typeface="Tahoma"/>
                <a:cs typeface="Tahoma"/>
              </a:rPr>
              <a:t> </a:t>
            </a:r>
            <a:r>
              <a:rPr sz="700" spc="-10" dirty="0">
                <a:latin typeface="Tahoma"/>
                <a:cs typeface="Tahoma"/>
              </a:rPr>
              <a:t>3.5</a:t>
            </a:r>
            <a:r>
              <a:rPr sz="700" spc="25" dirty="0">
                <a:latin typeface="Tahoma"/>
                <a:cs typeface="Tahoma"/>
              </a:rPr>
              <a:t> </a:t>
            </a:r>
            <a:r>
              <a:rPr sz="700" spc="10" dirty="0">
                <a:latin typeface="Tahoma"/>
                <a:cs typeface="Tahoma"/>
              </a:rPr>
              <a:t>“quotient</a:t>
            </a:r>
            <a:r>
              <a:rPr sz="700" spc="2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groups”</a:t>
            </a:r>
            <a:r>
              <a:rPr sz="900" dirty="0">
                <a:latin typeface="Tahoma"/>
                <a:cs typeface="Tahoma"/>
              </a:rPr>
              <a:t>)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(definition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  <a:p>
            <a:pPr marL="12700" marR="1146810" indent="-635">
              <a:lnSpc>
                <a:spcPct val="121200"/>
              </a:lnSpc>
            </a:pP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i="1" spc="-10" dirty="0">
                <a:latin typeface="Verdana"/>
                <a:cs typeface="Verdana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a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homom</a:t>
            </a:r>
            <a:r>
              <a:rPr sz="900" spc="-50" dirty="0">
                <a:latin typeface="Tahoma"/>
                <a:cs typeface="Tahoma"/>
              </a:rPr>
              <a:t>o</a:t>
            </a:r>
            <a:r>
              <a:rPr sz="900" spc="-20" dirty="0">
                <a:latin typeface="Tahoma"/>
                <a:cs typeface="Tahoma"/>
              </a:rPr>
              <a:t>rp</a:t>
            </a:r>
            <a:r>
              <a:rPr sz="900" spc="-30" dirty="0">
                <a:latin typeface="Tahoma"/>
                <a:cs typeface="Tahoma"/>
              </a:rPr>
              <a:t>h</a:t>
            </a:r>
            <a:r>
              <a:rPr sz="900" spc="-15" dirty="0">
                <a:latin typeface="Tahoma"/>
                <a:cs typeface="Tahoma"/>
              </a:rPr>
              <a:t>ism)  </a:t>
            </a:r>
            <a:r>
              <a:rPr sz="900" spc="-10" dirty="0">
                <a:latin typeface="Tahoma"/>
                <a:cs typeface="Tahoma"/>
              </a:rPr>
              <a:t>(definition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of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900" spc="114" dirty="0">
                <a:latin typeface="Verdana"/>
                <a:cs typeface="Verdana"/>
              </a:rPr>
              <a:t>C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3524" y="2309063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6200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3301" y="2059372"/>
            <a:ext cx="4201795" cy="8832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09855" indent="-97790">
              <a:lnSpc>
                <a:spcPct val="100000"/>
              </a:lnSpc>
              <a:spcBef>
                <a:spcPts val="710"/>
              </a:spcBef>
              <a:buFont typeface="Cambria"/>
              <a:buChar char="•"/>
              <a:tabLst>
                <a:tab pos="110489" algn="l"/>
              </a:tabLst>
            </a:pPr>
            <a:r>
              <a:rPr sz="900" i="1" spc="-55" dirty="0">
                <a:latin typeface="Arial"/>
                <a:cs typeface="Arial"/>
              </a:rPr>
              <a:t>Sh</a:t>
            </a:r>
            <a:r>
              <a:rPr sz="900" i="1" spc="-80" dirty="0">
                <a:latin typeface="Arial"/>
                <a:cs typeface="Arial"/>
              </a:rPr>
              <a:t>o</a:t>
            </a:r>
            <a:r>
              <a:rPr sz="900" i="1" spc="-25" dirty="0">
                <a:latin typeface="Arial"/>
                <a:cs typeface="Arial"/>
              </a:rPr>
              <a:t>w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105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is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-65" dirty="0">
                <a:latin typeface="Arial"/>
                <a:cs typeface="Arial"/>
              </a:rPr>
              <a:t>su</a:t>
            </a:r>
            <a:r>
              <a:rPr sz="900" i="1" spc="-15" dirty="0">
                <a:latin typeface="Arial"/>
                <a:cs typeface="Arial"/>
              </a:rPr>
              <a:t>rjective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i="1" spc="15" dirty="0">
                <a:latin typeface="Arial"/>
                <a:cs typeface="Arial"/>
              </a:rPr>
              <a:t>(onto)</a:t>
            </a:r>
            <a:r>
              <a:rPr sz="900" i="1" spc="-95" dirty="0">
                <a:latin typeface="Arial"/>
                <a:cs typeface="Arial"/>
              </a:rPr>
              <a:t> </a:t>
            </a:r>
            <a:r>
              <a:rPr sz="900" spc="-65" dirty="0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  <a:p>
            <a:pPr marL="12700" marR="74295">
              <a:lnSpc>
                <a:spcPct val="101000"/>
              </a:lnSpc>
              <a:spcBef>
                <a:spcPts val="595"/>
              </a:spcBef>
            </a:pPr>
            <a:r>
              <a:rPr sz="900" spc="10" dirty="0">
                <a:latin typeface="Tahoma"/>
                <a:cs typeface="Tahoma"/>
              </a:rPr>
              <a:t>This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means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showing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for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any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element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codomain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(here,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Im(</a:t>
            </a:r>
            <a:r>
              <a:rPr sz="900" i="1" spc="-35" dirty="0">
                <a:latin typeface="Verdana"/>
                <a:cs typeface="Verdana"/>
              </a:rPr>
              <a:t>φ</a:t>
            </a:r>
            <a:r>
              <a:rPr sz="900" spc="-35" dirty="0">
                <a:latin typeface="Tahoma"/>
                <a:cs typeface="Tahoma"/>
              </a:rPr>
              <a:t>)),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that</a:t>
            </a:r>
            <a:r>
              <a:rPr sz="900" spc="3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some </a:t>
            </a:r>
            <a:r>
              <a:rPr sz="900" spc="-27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element</a:t>
            </a:r>
            <a:r>
              <a:rPr sz="900" spc="2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the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0" dirty="0">
                <a:latin typeface="Tahoma"/>
                <a:cs typeface="Tahoma"/>
              </a:rPr>
              <a:t>domain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(here,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35" dirty="0">
                <a:latin typeface="Arial"/>
                <a:cs typeface="Arial"/>
              </a:rPr>
              <a:t>G</a:t>
            </a:r>
            <a:r>
              <a:rPr sz="900" i="1" spc="35" dirty="0">
                <a:latin typeface="Verdana"/>
                <a:cs typeface="Verdana"/>
              </a:rPr>
              <a:t>/</a:t>
            </a:r>
            <a:r>
              <a:rPr sz="900" i="1" spc="35" dirty="0">
                <a:latin typeface="Arial"/>
                <a:cs typeface="Arial"/>
              </a:rPr>
              <a:t>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gets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mapped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20" dirty="0">
                <a:latin typeface="Tahoma"/>
                <a:cs typeface="Tahoma"/>
              </a:rPr>
              <a:t>it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by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4093210" algn="l"/>
              </a:tabLst>
            </a:pPr>
            <a:r>
              <a:rPr sz="900" spc="25" dirty="0">
                <a:latin typeface="Tahoma"/>
                <a:cs typeface="Tahoma"/>
              </a:rPr>
              <a:t>Pick </a:t>
            </a:r>
            <a:r>
              <a:rPr sz="900" spc="-30" dirty="0">
                <a:latin typeface="Tahoma"/>
                <a:cs typeface="Tahoma"/>
              </a:rPr>
              <a:t>any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55" dirty="0">
                <a:latin typeface="Arial"/>
                <a:cs typeface="Arial"/>
              </a:rPr>
              <a:t>a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55" dirty="0">
                <a:latin typeface="Cambria"/>
                <a:cs typeface="Cambria"/>
              </a:rPr>
              <a:t> </a:t>
            </a:r>
            <a:r>
              <a:rPr sz="900" spc="-30" dirty="0">
                <a:latin typeface="Tahoma"/>
                <a:cs typeface="Tahoma"/>
              </a:rPr>
              <a:t>Im(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spc="-5" dirty="0">
                <a:latin typeface="Tahoma"/>
                <a:cs typeface="Tahoma"/>
              </a:rPr>
              <a:t>).</a:t>
            </a:r>
            <a:r>
              <a:rPr sz="900" spc="125" dirty="0">
                <a:latin typeface="Tahoma"/>
                <a:cs typeface="Tahoma"/>
              </a:rPr>
              <a:t> </a:t>
            </a:r>
            <a:r>
              <a:rPr sz="900" spc="25" dirty="0">
                <a:latin typeface="Tahoma"/>
                <a:cs typeface="Tahoma"/>
              </a:rPr>
              <a:t>By </a:t>
            </a:r>
            <a:r>
              <a:rPr sz="900" spc="-15" dirty="0">
                <a:latin typeface="Tahoma"/>
                <a:cs typeface="Tahoma"/>
              </a:rPr>
              <a:t>defintion,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10" dirty="0">
                <a:latin typeface="Arial"/>
                <a:cs typeface="Arial"/>
              </a:rPr>
              <a:t>aK</a:t>
            </a:r>
            <a:r>
              <a:rPr sz="900" i="1" spc="-145" dirty="0">
                <a:latin typeface="Arial"/>
                <a:cs typeface="Arial"/>
              </a:rPr>
              <a:t> </a:t>
            </a:r>
            <a:r>
              <a:rPr sz="900" spc="10" dirty="0">
                <a:latin typeface="Tahoma"/>
                <a:cs typeface="Tahoma"/>
              </a:rPr>
              <a:t>)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spc="60" dirty="0">
                <a:latin typeface="Tahoma"/>
                <a:cs typeface="Tahoma"/>
              </a:rPr>
              <a:t>=</a:t>
            </a:r>
            <a:r>
              <a:rPr sz="900" spc="-25" dirty="0">
                <a:latin typeface="Tahoma"/>
                <a:cs typeface="Tahoma"/>
              </a:rPr>
              <a:t> </a:t>
            </a:r>
            <a:r>
              <a:rPr sz="900" i="1" spc="-165" dirty="0">
                <a:latin typeface="Verdana"/>
                <a:cs typeface="Verdana"/>
              </a:rPr>
              <a:t>φ</a:t>
            </a:r>
            <a:r>
              <a:rPr sz="900" spc="10" dirty="0">
                <a:latin typeface="Tahoma"/>
                <a:cs typeface="Tahoma"/>
              </a:rPr>
              <a:t>(</a:t>
            </a:r>
            <a:r>
              <a:rPr sz="900" i="1" spc="-55" dirty="0">
                <a:latin typeface="Arial"/>
                <a:cs typeface="Arial"/>
              </a:rPr>
              <a:t>a</a:t>
            </a:r>
            <a:r>
              <a:rPr sz="900" spc="-5" dirty="0">
                <a:latin typeface="Tahoma"/>
                <a:cs typeface="Tahoma"/>
              </a:rPr>
              <a:t>),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35" dirty="0">
                <a:latin typeface="Tahoma"/>
                <a:cs typeface="Tahoma"/>
              </a:rPr>
              <a:t>h</a:t>
            </a:r>
            <a:r>
              <a:rPr sz="900" spc="-45" dirty="0">
                <a:latin typeface="Tahoma"/>
                <a:cs typeface="Tahoma"/>
              </a:rPr>
              <a:t>ence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i="1" spc="15" dirty="0">
                <a:latin typeface="Arial"/>
                <a:cs typeface="Arial"/>
              </a:rPr>
              <a:t>i</a:t>
            </a:r>
            <a:r>
              <a:rPr sz="900" i="1" dirty="0">
                <a:latin typeface="Arial"/>
                <a:cs typeface="Arial"/>
              </a:rPr>
              <a:t> </a:t>
            </a:r>
            <a:r>
              <a:rPr sz="900" i="1" spc="-105" dirty="0">
                <a:latin typeface="Arial"/>
                <a:cs typeface="Arial"/>
              </a:rPr>
              <a:t> </a:t>
            </a:r>
            <a:r>
              <a:rPr sz="900" spc="-20" dirty="0">
                <a:latin typeface="Tahoma"/>
                <a:cs typeface="Tahoma"/>
              </a:rPr>
              <a:t>is</a:t>
            </a:r>
            <a:r>
              <a:rPr sz="900" spc="2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surjective.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900" spc="114" dirty="0">
                <a:latin typeface="Verdana"/>
                <a:cs typeface="Verdana"/>
              </a:rPr>
              <a:t>C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599" y="3240628"/>
            <a:ext cx="4610100" cy="1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3799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2547</Words>
  <Application>Microsoft Office PowerPoint</Application>
  <PresentationFormat>Custom</PresentationFormat>
  <Paragraphs>305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Arial MT</vt:lpstr>
      <vt:lpstr>Calibri</vt:lpstr>
      <vt:lpstr>Cambria</vt:lpstr>
      <vt:lpstr>Lucida Sans Unicode</vt:lpstr>
      <vt:lpstr>Palatino Linotype</vt:lpstr>
      <vt:lpstr>Sitka Small</vt:lpstr>
      <vt:lpstr>Tahoma</vt:lpstr>
      <vt:lpstr>Times New Roman</vt:lpstr>
      <vt:lpstr>Trebuchet MS</vt:lpstr>
      <vt:lpstr>Verdana</vt:lpstr>
      <vt:lpstr>Office Theme</vt:lpstr>
      <vt:lpstr>1_Office Theme</vt:lpstr>
      <vt:lpstr>Homomorphisms</vt:lpstr>
      <vt:lpstr>Group Homomorphisms</vt:lpstr>
      <vt:lpstr>Homomorphisms</vt:lpstr>
      <vt:lpstr>Example </vt:lpstr>
      <vt:lpstr>Homomorphisms</vt:lpstr>
      <vt:lpstr>Homomorphisms</vt:lpstr>
      <vt:lpstr>The Fundamental Homomorphism Theorem</vt:lpstr>
      <vt:lpstr>Proof of the FHT</vt:lpstr>
      <vt:lpstr>Proof of FHT (cont.) [Recall: i : G/K → Im(φ) ,    i : gK ›→ φ(g )] </vt:lpstr>
      <vt:lpstr>Consequences of the FHT</vt:lpstr>
      <vt:lpstr>Types of homomorphisms</vt:lpstr>
      <vt:lpstr>Homomorphisms and generators</vt:lpstr>
      <vt:lpstr>Basic properties of homomorphisms</vt:lpstr>
      <vt:lpstr>A word of caution</vt:lpstr>
      <vt:lpstr>The Isomorphism Theorems</vt:lpstr>
      <vt:lpstr>Isomorphisms</vt:lpstr>
      <vt:lpstr>How to show two groups are isomorphic</vt:lpstr>
      <vt:lpstr>Cyclic groups as quotients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Homomorphisms</dc:title>
  <dc:creator>Sumon</dc:creator>
  <cp:lastModifiedBy>Microsoft account</cp:lastModifiedBy>
  <cp:revision>16</cp:revision>
  <dcterms:created xsi:type="dcterms:W3CDTF">2024-12-01T22:23:08Z</dcterms:created>
  <dcterms:modified xsi:type="dcterms:W3CDTF">2024-12-02T00:34:30Z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2019-10-31T00:00:00Z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2024-12-01T00:00:00Z</vt:filetime>
  </property>
  <property fmtid="{D5CDD505-2E9C-101B-9397-08002B2CF9AE}" pid="5" name="PTEX.Fullbanner">
    <vt:lpwstr>This is pdfTeX, Version 3.14159265-2.6-1.40.18 (TeX Live 2017/Debian) kpathsea version 6.2.3</vt:lpwstr>
  </property>
  <property fmtid="{D5CDD505-2E9C-101B-9397-08002B2CF9AE}" pid="6" name="Producer">
    <vt:lpwstr>pdfTeX-1.40.18</vt:lpwstr>
  </property>
</Properties>
</file>