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87FBE-8BAE-418C-87FA-A47E547B1DA3}"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41A48-8204-4EA6-B52D-762E7CDB7F22}" type="slidenum">
              <a:rPr lang="en-US" smtClean="0"/>
              <a:t>‹#›</a:t>
            </a:fld>
            <a:endParaRPr lang="en-US"/>
          </a:p>
        </p:txBody>
      </p:sp>
    </p:spTree>
    <p:extLst>
      <p:ext uri="{BB962C8B-B14F-4D97-AF65-F5344CB8AC3E}">
        <p14:creationId xmlns:p14="http://schemas.microsoft.com/office/powerpoint/2010/main" val="2858526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E41A48-8204-4EA6-B52D-762E7CDB7F22}" type="slidenum">
              <a:rPr lang="en-US" smtClean="0"/>
              <a:t>1</a:t>
            </a:fld>
            <a:endParaRPr lang="en-US"/>
          </a:p>
        </p:txBody>
      </p:sp>
    </p:spTree>
    <p:extLst>
      <p:ext uri="{BB962C8B-B14F-4D97-AF65-F5344CB8AC3E}">
        <p14:creationId xmlns:p14="http://schemas.microsoft.com/office/powerpoint/2010/main" val="33875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7E704D-7E28-4850-BC84-9A4808BBA393}"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103390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7E704D-7E28-4850-BC84-9A4808BBA393}"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57676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7E704D-7E28-4850-BC84-9A4808BBA393}"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2175122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7E704D-7E28-4850-BC84-9A4808BBA393}"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76268-F43E-42E4-9259-7FC09EC99C0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638221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E704D-7E28-4850-BC84-9A4808BBA393}"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894581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7E704D-7E28-4850-BC84-9A4808BBA393}" type="datetimeFigureOut">
              <a:rPr lang="en-US" smtClean="0"/>
              <a:t>12/11/2024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3402771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7E704D-7E28-4850-BC84-9A4808BBA393}" type="datetimeFigureOut">
              <a:rPr lang="en-US" smtClean="0"/>
              <a:t>12/11/2024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1832684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E704D-7E28-4850-BC84-9A4808BBA393}"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1077802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E704D-7E28-4850-BC84-9A4808BBA393}"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300685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E704D-7E28-4850-BC84-9A4808BBA393}"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182567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E704D-7E28-4850-BC84-9A4808BBA393}"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3675782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7E704D-7E28-4850-BC84-9A4808BBA393}"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275102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7E704D-7E28-4850-BC84-9A4808BBA393}"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395899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27E704D-7E28-4850-BC84-9A4808BBA393}" type="datetimeFigureOut">
              <a:rPr lang="en-US" smtClean="0"/>
              <a:t>12/11/2024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363346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7E704D-7E28-4850-BC84-9A4808BBA393}" type="datetimeFigureOut">
              <a:rPr lang="en-US" smtClean="0"/>
              <a:t>12/11/2024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151163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27E704D-7E28-4850-BC84-9A4808BBA393}" type="datetimeFigureOut">
              <a:rPr lang="en-US" smtClean="0"/>
              <a:t>12/11/2024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371740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7E704D-7E28-4850-BC84-9A4808BBA393}"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76268-F43E-42E4-9259-7FC09EC99C0B}" type="slidenum">
              <a:rPr lang="en-US" smtClean="0"/>
              <a:t>‹#›</a:t>
            </a:fld>
            <a:endParaRPr lang="en-US"/>
          </a:p>
        </p:txBody>
      </p:sp>
    </p:spTree>
    <p:extLst>
      <p:ext uri="{BB962C8B-B14F-4D97-AF65-F5344CB8AC3E}">
        <p14:creationId xmlns:p14="http://schemas.microsoft.com/office/powerpoint/2010/main" val="860083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7E704D-7E28-4850-BC84-9A4808BBA393}" type="datetimeFigureOut">
              <a:rPr lang="en-US" smtClean="0"/>
              <a:t>12/11/2024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A76268-F43E-42E4-9259-7FC09EC99C0B}" type="slidenum">
              <a:rPr lang="en-US" smtClean="0"/>
              <a:t>‹#›</a:t>
            </a:fld>
            <a:endParaRPr lang="en-US"/>
          </a:p>
        </p:txBody>
      </p:sp>
    </p:spTree>
    <p:extLst>
      <p:ext uri="{BB962C8B-B14F-4D97-AF65-F5344CB8AC3E}">
        <p14:creationId xmlns:p14="http://schemas.microsoft.com/office/powerpoint/2010/main" val="159515753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B697-AC56-4176-511E-20AAD4126316}"/>
              </a:ext>
            </a:extLst>
          </p:cNvPr>
          <p:cNvSpPr>
            <a:spLocks noGrp="1"/>
          </p:cNvSpPr>
          <p:nvPr>
            <p:ph type="ctrTitle"/>
          </p:nvPr>
        </p:nvSpPr>
        <p:spPr/>
        <p:txBody>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COVID-19 Global Update: Key Trends and Regional Overview(Past Week)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F2A671B7-BF26-E561-3D6D-E7AAC9843C4B}"/>
              </a:ext>
            </a:extLst>
          </p:cNvPr>
          <p:cNvSpPr>
            <a:spLocks noGrp="1"/>
          </p:cNvSpPr>
          <p:nvPr>
            <p:ph type="subTitle" idx="1"/>
          </p:nvPr>
        </p:nvSpPr>
        <p:spPr/>
        <p:txBody>
          <a:bodyPr>
            <a:noAutofit/>
          </a:bodyPr>
          <a:lstStyle/>
          <a:p>
            <a:r>
              <a:rPr lang="en-US" sz="2400" dirty="0" err="1"/>
              <a:t>md.</a:t>
            </a:r>
            <a:r>
              <a:rPr lang="en-US" sz="2400" dirty="0"/>
              <a:t> </a:t>
            </a:r>
            <a:r>
              <a:rPr lang="en-US" sz="2400" dirty="0" err="1"/>
              <a:t>Sharafat</a:t>
            </a:r>
            <a:r>
              <a:rPr lang="en-US" sz="2400" dirty="0"/>
              <a:t> Hossain </a:t>
            </a:r>
          </a:p>
          <a:p>
            <a:r>
              <a:rPr lang="en-US" sz="2400" dirty="0"/>
              <a:t>01-045-05</a:t>
            </a:r>
          </a:p>
        </p:txBody>
      </p:sp>
    </p:spTree>
    <p:extLst>
      <p:ext uri="{BB962C8B-B14F-4D97-AF65-F5344CB8AC3E}">
        <p14:creationId xmlns:p14="http://schemas.microsoft.com/office/powerpoint/2010/main" val="295834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279D-C3EE-C32D-CF11-360BA4CA890A}"/>
              </a:ext>
            </a:extLst>
          </p:cNvPr>
          <p:cNvSpPr>
            <a:spLocks noGrp="1"/>
          </p:cNvSpPr>
          <p:nvPr>
            <p:ph type="title"/>
          </p:nvPr>
        </p:nvSpPr>
        <p:spPr/>
        <p:txBody>
          <a:bodyPr/>
          <a:lstStyle/>
          <a:p>
            <a:pPr marL="0" marR="0">
              <a:lnSpc>
                <a:spcPct val="115000"/>
              </a:lnSpc>
              <a:spcBef>
                <a:spcPts val="0"/>
              </a:spcBef>
              <a:spcAft>
                <a:spcPts val="10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Key Highlights</a:t>
            </a:r>
            <a:br>
              <a:rPr lang="en-US" sz="2800" b="1" kern="100" dirty="0">
                <a:effectLst/>
                <a:latin typeface="Calibri" panose="020F0502020204030204" pitchFamily="34" charset="0"/>
                <a:ea typeface="Calibri" panose="020F0502020204030204" pitchFamily="34" charset="0"/>
                <a:cs typeface="Times New Roman" panose="02020603050405020304" pitchFamily="18" charset="0"/>
              </a:rPr>
            </a:br>
            <a:br>
              <a:rPr lang="en-US" sz="2800" b="1" kern="100" dirty="0">
                <a:effectLst/>
                <a:latin typeface="Calibri" panose="020F0502020204030204" pitchFamily="34" charset="0"/>
                <a:ea typeface="Calibri" panose="020F0502020204030204" pitchFamily="34" charset="0"/>
                <a:cs typeface="Times New Roman" panose="02020603050405020304" pitchFamily="18" charset="0"/>
              </a:rPr>
            </a:br>
            <a:br>
              <a:rPr lang="en-US" sz="28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800" b="1" dirty="0"/>
          </a:p>
        </p:txBody>
      </p:sp>
      <p:sp>
        <p:nvSpPr>
          <p:cNvPr id="3" name="Content Placeholder 2">
            <a:extLst>
              <a:ext uri="{FF2B5EF4-FFF2-40B4-BE49-F238E27FC236}">
                <a16:creationId xmlns:a16="http://schemas.microsoft.com/office/drawing/2014/main" id="{90BA2851-987C-69DD-0B89-64EDBD9A28DC}"/>
              </a:ext>
            </a:extLst>
          </p:cNvPr>
          <p:cNvSpPr>
            <a:spLocks noGrp="1"/>
          </p:cNvSpPr>
          <p:nvPr>
            <p:ph idx="1"/>
          </p:nvPr>
        </p:nvSpPr>
        <p:spPr/>
        <p:txBody>
          <a:bodyPr>
            <a:normAutofit fontScale="77500" lnSpcReduction="20000"/>
          </a:bodyPr>
          <a:lstStyle/>
          <a:p>
            <a:pPr marL="0" marR="0" indent="0">
              <a:lnSpc>
                <a:spcPct val="115000"/>
              </a:lnSpc>
              <a:spcBef>
                <a:spcPts val="0"/>
              </a:spcBef>
              <a:spcAft>
                <a:spcPts val="1000"/>
              </a:spcAft>
              <a:buNone/>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Countries with Significant Increases</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2100" kern="100" dirty="0">
                <a:effectLst/>
                <a:latin typeface="Calibri" panose="020F0502020204030204" pitchFamily="34" charset="0"/>
                <a:ea typeface="Calibri" panose="020F0502020204030204" pitchFamily="34" charset="0"/>
                <a:cs typeface="Times New Roman" panose="02020603050405020304" pitchFamily="18" charset="0"/>
              </a:rPr>
              <a:t>Brazil, Argentina, Colombia: &gt;15% increase in confirmed cases</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2100" kern="100" dirty="0">
                <a:effectLst/>
                <a:latin typeface="Calibri" panose="020F0502020204030204" pitchFamily="34" charset="0"/>
                <a:ea typeface="Calibri" panose="020F0502020204030204" pitchFamily="34" charset="0"/>
                <a:cs typeface="Times New Roman" panose="02020603050405020304" pitchFamily="18" charset="0"/>
              </a:rPr>
              <a:t>Costa Rica: 37.34% increase</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2100" kern="100" dirty="0">
                <a:effectLst/>
                <a:latin typeface="Calibri" panose="020F0502020204030204" pitchFamily="34" charset="0"/>
                <a:ea typeface="Calibri" panose="020F0502020204030204" pitchFamily="34" charset="0"/>
                <a:cs typeface="Times New Roman" panose="02020603050405020304" pitchFamily="18" charset="0"/>
              </a:rPr>
              <a:t>Kosovo: 26.14% increase</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High Recovery Rates:</a:t>
            </a:r>
          </a:p>
          <a:p>
            <a:pPr indent="-285750">
              <a:lnSpc>
                <a:spcPct val="115000"/>
              </a:lnSpc>
              <a:spcBef>
                <a:spcPts val="0"/>
              </a:spcBef>
              <a:spcAft>
                <a:spcPts val="1000"/>
              </a:spcAft>
              <a:buSzPts val="1000"/>
              <a:buFont typeface="Courier New" panose="02070309020205020404" pitchFamily="49" charset="0"/>
              <a:buChar char="o"/>
              <a:tabLst>
                <a:tab pos="914400" algn="l"/>
              </a:tabLst>
            </a:pPr>
            <a:r>
              <a:rPr lang="en-US" sz="1700" kern="100" dirty="0">
                <a:effectLst/>
                <a:latin typeface="Calibri" panose="020F0502020204030204" pitchFamily="34" charset="0"/>
                <a:ea typeface="Calibri" panose="020F0502020204030204" pitchFamily="34" charset="0"/>
                <a:cs typeface="Times New Roman" panose="02020603050405020304" pitchFamily="18" charset="0"/>
              </a:rPr>
              <a:t>Australia &amp; Belgium: &gt;80% recovery rates</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Low Death Rates:</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Mauritius, Japan: Deaths &lt;1% of cases</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Notable Weekly Changes:</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Gambia: 191.07% increase</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Costa Rica: 37.34% increase</a:t>
            </a:r>
          </a:p>
          <a:p>
            <a:pPr marL="0" marR="0" lvl="0" indent="0">
              <a:lnSpc>
                <a:spcPct val="115000"/>
              </a:lnSpc>
              <a:spcBef>
                <a:spcPts val="0"/>
              </a:spcBef>
              <a:spcAft>
                <a:spcPts val="1000"/>
              </a:spcAft>
              <a:buSzPts val="1000"/>
              <a:buNone/>
              <a:tabLst>
                <a:tab pos="457200" algn="l"/>
              </a:tabLs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4898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C0A7-8E1C-EA56-A62A-2C2A61A8225B}"/>
              </a:ext>
            </a:extLst>
          </p:cNvPr>
          <p:cNvSpPr>
            <a:spLocks noGrp="1"/>
          </p:cNvSpPr>
          <p:nvPr>
            <p:ph type="title"/>
          </p:nvPr>
        </p:nvSpPr>
        <p:spPr/>
        <p:txBody>
          <a:bodyPr/>
          <a:lstStyle/>
          <a:p>
            <a:r>
              <a:rPr lang="en-US" dirty="0"/>
              <a:t>Original Overview </a:t>
            </a:r>
          </a:p>
        </p:txBody>
      </p:sp>
      <p:sp>
        <p:nvSpPr>
          <p:cNvPr id="3" name="Content Placeholder 2">
            <a:extLst>
              <a:ext uri="{FF2B5EF4-FFF2-40B4-BE49-F238E27FC236}">
                <a16:creationId xmlns:a16="http://schemas.microsoft.com/office/drawing/2014/main" id="{DF3AF7A4-930D-F2EF-2205-4D9FAB1EC28C}"/>
              </a:ext>
            </a:extLst>
          </p:cNvPr>
          <p:cNvSpPr>
            <a:spLocks noGrp="1"/>
          </p:cNvSpPr>
          <p:nvPr>
            <p:ph idx="1"/>
          </p:nvPr>
        </p:nvSpPr>
        <p:spPr/>
        <p:txBody>
          <a:bodyPr>
            <a:normAutofit/>
          </a:bodyP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Europe:</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High concentration of cases (France, Germany, Italy)</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Albania: 17% weekly increase</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Africa:</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Ethiopia, Kenya: Significant increases (+30%)</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Angola, Mozambique: Low deaths</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Americas:</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Mexico, Colombia: Steady increases (+13.19%, +26.03%)</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Brazil: High cases, low death rate</a:t>
            </a:r>
          </a:p>
          <a:p>
            <a:pPr marL="400050" lvl="1" indent="0">
              <a:lnSpc>
                <a:spcPct val="115000"/>
              </a:lnSpc>
              <a:spcBef>
                <a:spcPts val="0"/>
              </a:spcBef>
              <a:spcAft>
                <a:spcPts val="1000"/>
              </a:spcAft>
              <a:buSzPts val="1000"/>
              <a:buNone/>
              <a:tabLst>
                <a:tab pos="457200" algn="l"/>
              </a:tabLs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66064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C4A7-5380-B465-A79E-9F7951980C43}"/>
              </a:ext>
            </a:extLst>
          </p:cNvPr>
          <p:cNvSpPr>
            <a:spLocks noGrp="1"/>
          </p:cNvSpPr>
          <p:nvPr>
            <p:ph type="title"/>
          </p:nvPr>
        </p:nvSpPr>
        <p:spPr/>
        <p:txBody>
          <a:bodyPr/>
          <a:lstStyle/>
          <a:p>
            <a:r>
              <a:rPr lang="en-US" dirty="0"/>
              <a:t>Original Overview:</a:t>
            </a:r>
          </a:p>
        </p:txBody>
      </p:sp>
      <p:sp>
        <p:nvSpPr>
          <p:cNvPr id="3" name="Content Placeholder 2">
            <a:extLst>
              <a:ext uri="{FF2B5EF4-FFF2-40B4-BE49-F238E27FC236}">
                <a16:creationId xmlns:a16="http://schemas.microsoft.com/office/drawing/2014/main" id="{D7BA2B6D-6A02-4B27-E272-A8B335FC01AD}"/>
              </a:ext>
            </a:extLst>
          </p:cNvPr>
          <p:cNvSpPr>
            <a:spLocks noGrp="1"/>
          </p:cNvSpPr>
          <p:nvPr>
            <p:ph idx="1"/>
          </p:nvPr>
        </p:nvSpPr>
        <p:spPr/>
        <p:txBody>
          <a:bodyP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Eastern Mediterranean:</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Iraq: 18.89% increase</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Pakistan: 3.08% increase</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South-East Asia:</a:t>
            </a:r>
          </a:p>
          <a:p>
            <a:pPr marL="742950" marR="0" lvl="1" indent="-285750">
              <a:lnSpc>
                <a:spcPct val="115000"/>
              </a:lnSpc>
              <a:spcBef>
                <a:spcPts val="0"/>
              </a:spcBef>
              <a:spcAft>
                <a:spcPts val="1000"/>
              </a:spcAft>
              <a:buSzPts val="1000"/>
              <a:buFont typeface="Courier New" panose="02070309020205020404" pitchFamily="49" charset="0"/>
              <a:buChar char="o"/>
              <a:tabLst>
                <a:tab pos="5715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India: +28.11%</a:t>
            </a:r>
          </a:p>
          <a:p>
            <a:pPr marL="742950" marR="0" lvl="1" indent="-285750">
              <a:lnSpc>
                <a:spcPct val="115000"/>
              </a:lnSpc>
              <a:spcBef>
                <a:spcPts val="0"/>
              </a:spcBef>
              <a:spcAft>
                <a:spcPts val="1000"/>
              </a:spcAft>
              <a:buSzPts val="1000"/>
              <a:buFont typeface="Courier New" panose="02070309020205020404" pitchFamily="49" charset="0"/>
              <a:buChar char="o"/>
              <a:tabLst>
                <a:tab pos="5715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Indonesia &amp; Bangladesh: Significant increases</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Western Pacific</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Japan: +21.15%</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Papua New Guinea: +226.32%</a:t>
            </a:r>
          </a:p>
          <a:p>
            <a:endParaRPr lang="en-US" dirty="0"/>
          </a:p>
        </p:txBody>
      </p:sp>
    </p:spTree>
    <p:extLst>
      <p:ext uri="{BB962C8B-B14F-4D97-AF65-F5344CB8AC3E}">
        <p14:creationId xmlns:p14="http://schemas.microsoft.com/office/powerpoint/2010/main" val="370688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6FC7-96C1-5D1A-12A3-7DAA55B3A804}"/>
              </a:ext>
            </a:extLst>
          </p:cNvPr>
          <p:cNvSpPr>
            <a:spLocks noGrp="1"/>
          </p:cNvSpPr>
          <p:nvPr>
            <p:ph type="title"/>
          </p:nvPr>
        </p:nvSpPr>
        <p:spPr/>
        <p:txBody>
          <a:bodyPr/>
          <a:lstStyle/>
          <a:p>
            <a:r>
              <a:rPr lang="en-US" dirty="0"/>
              <a:t>Noble Tends:</a:t>
            </a:r>
          </a:p>
        </p:txBody>
      </p:sp>
      <p:sp>
        <p:nvSpPr>
          <p:cNvPr id="3" name="Content Placeholder 2">
            <a:extLst>
              <a:ext uri="{FF2B5EF4-FFF2-40B4-BE49-F238E27FC236}">
                <a16:creationId xmlns:a16="http://schemas.microsoft.com/office/drawing/2014/main" id="{4DCEBEA6-BFAE-D335-8313-2EE33A47A584}"/>
              </a:ext>
            </a:extLst>
          </p:cNvPr>
          <p:cNvSpPr>
            <a:spLocks noGrp="1"/>
          </p:cNvSpPr>
          <p:nvPr>
            <p:ph idx="1"/>
          </p:nvPr>
        </p:nvSpPr>
        <p:spPr/>
        <p:txBody>
          <a:bodyPr/>
          <a:lstStyle/>
          <a:p>
            <a:pPr marL="0" marR="0" indent="0">
              <a:lnSpc>
                <a:spcPct val="115000"/>
              </a:lnSpc>
              <a:spcBef>
                <a:spcPts val="0"/>
              </a:spcBef>
              <a:spcAft>
                <a:spcPts val="1000"/>
              </a:spcAft>
              <a:buNone/>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Recovery Rates</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High in Australia, Germany, Portugal (90%+)</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Death Rates</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Low in Mauritius &amp; Japan</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Higher in Brazil &amp; Mexico</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Surges</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Gambia: +191.07%</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Costa Rica: +37.34%</a:t>
            </a:r>
          </a:p>
          <a:p>
            <a:pPr marL="114300" lvl="1" indent="0">
              <a:lnSpc>
                <a:spcPct val="115000"/>
              </a:lnSpc>
              <a:spcBef>
                <a:spcPts val="0"/>
              </a:spcBef>
              <a:spcAft>
                <a:spcPts val="1000"/>
              </a:spcAft>
              <a:buNone/>
            </a:pP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7856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997E8F-3984-43F1-1E78-00456DC36F83}"/>
              </a:ext>
            </a:extLst>
          </p:cNvPr>
          <p:cNvSpPr txBox="1"/>
          <p:nvPr/>
        </p:nvSpPr>
        <p:spPr>
          <a:xfrm>
            <a:off x="2793705" y="1883758"/>
            <a:ext cx="6097772" cy="2856423"/>
          </a:xfrm>
          <a:prstGeom prst="rect">
            <a:avLst/>
          </a:prstGeom>
          <a:noFill/>
        </p:spPr>
        <p:txBody>
          <a:bodyPr wrap="square">
            <a:spAutoFit/>
          </a:bodyPr>
          <a:lstStyle/>
          <a:p>
            <a:pPr marL="0" marR="0">
              <a:lnSpc>
                <a:spcPct val="115000"/>
              </a:lnSpc>
              <a:spcBef>
                <a:spcPts val="0"/>
              </a:spcBef>
              <a:spcAft>
                <a:spcPts val="10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Conclusion:</a:t>
            </a:r>
          </a:p>
          <a:p>
            <a:pPr marL="0" marR="0">
              <a:lnSpc>
                <a:spcPct val="115000"/>
              </a:lnSpc>
              <a:spcBef>
                <a:spcPts val="0"/>
              </a:spcBef>
              <a:spcAft>
                <a:spcPts val="10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COVID-19 continues to affect countries worldwide, the situation remains dynamic. Some regions, particularly in Africa and Asia, have seen considerable increases in cases and recoveries, while others, particularly in Europe and the Americas, are continuing to grapple with sustained challenges. Monitoring these trends is critical to understanding and responding to the ongoing pandemic.</a:t>
            </a:r>
          </a:p>
        </p:txBody>
      </p:sp>
    </p:spTree>
    <p:extLst>
      <p:ext uri="{BB962C8B-B14F-4D97-AF65-F5344CB8AC3E}">
        <p14:creationId xmlns:p14="http://schemas.microsoft.com/office/powerpoint/2010/main" val="2683506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50</TotalTime>
  <Words>308</Words>
  <Application>Microsoft Office PowerPoint</Application>
  <PresentationFormat>Widescreen</PresentationFormat>
  <Paragraphs>49</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Courier New</vt:lpstr>
      <vt:lpstr>Symbol</vt:lpstr>
      <vt:lpstr>Wingdings 3</vt:lpstr>
      <vt:lpstr>Ion</vt:lpstr>
      <vt:lpstr>COVID-19 Global Update: Key Trends and Regional Overview(Past Week) </vt:lpstr>
      <vt:lpstr>Key Highlights   </vt:lpstr>
      <vt:lpstr>Original Overview </vt:lpstr>
      <vt:lpstr>Original Overview:</vt:lpstr>
      <vt:lpstr>Noble Tends: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Munsi Riyaj</dc:creator>
  <cp:lastModifiedBy>Munsi Riyaj</cp:lastModifiedBy>
  <cp:revision>1</cp:revision>
  <dcterms:created xsi:type="dcterms:W3CDTF">2024-12-11T09:53:15Z</dcterms:created>
  <dcterms:modified xsi:type="dcterms:W3CDTF">2024-12-11T10:43:36Z</dcterms:modified>
</cp:coreProperties>
</file>