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90" r:id="rId3"/>
    <p:sldId id="257" r:id="rId4"/>
    <p:sldId id="258" r:id="rId5"/>
    <p:sldId id="259" r:id="rId6"/>
    <p:sldId id="260" r:id="rId7"/>
    <p:sldId id="261" r:id="rId8"/>
    <p:sldId id="264" r:id="rId9"/>
    <p:sldId id="262" r:id="rId10"/>
    <p:sldId id="265" r:id="rId11"/>
    <p:sldId id="263" r:id="rId12"/>
    <p:sldId id="284" r:id="rId13"/>
    <p:sldId id="285" r:id="rId14"/>
    <p:sldId id="266" r:id="rId15"/>
    <p:sldId id="267" r:id="rId16"/>
    <p:sldId id="268" r:id="rId17"/>
    <p:sldId id="286" r:id="rId18"/>
    <p:sldId id="269" r:id="rId19"/>
    <p:sldId id="270" r:id="rId20"/>
    <p:sldId id="271" r:id="rId21"/>
    <p:sldId id="273" r:id="rId22"/>
    <p:sldId id="275" r:id="rId23"/>
    <p:sldId id="276" r:id="rId24"/>
    <p:sldId id="277" r:id="rId25"/>
    <p:sldId id="278" r:id="rId26"/>
    <p:sldId id="279" r:id="rId27"/>
    <p:sldId id="280" r:id="rId28"/>
    <p:sldId id="281" r:id="rId29"/>
    <p:sldId id="282" r:id="rId30"/>
    <p:sldId id="283"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showGuides="1">
      <p:cViewPr varScale="1">
        <p:scale>
          <a:sx n="90" d="100"/>
          <a:sy n="90" d="100"/>
        </p:scale>
        <p:origin x="-350" y="-77"/>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3939A3-DC75-4A0A-BA25-57CE0A62895A}" type="datetimeFigureOut">
              <a:rPr lang="en-US" smtClean="0"/>
              <a:t>12/7/2021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56D4F6-B599-4BF0-8AA7-8C6FC9155F13}" type="slidenum">
              <a:rPr lang="en-US" smtClean="0"/>
              <a:t>‹#›</a:t>
            </a:fld>
            <a:endParaRPr lang="en-US"/>
          </a:p>
        </p:txBody>
      </p:sp>
    </p:spTree>
    <p:extLst>
      <p:ext uri="{BB962C8B-B14F-4D97-AF65-F5344CB8AC3E}">
        <p14:creationId xmlns:p14="http://schemas.microsoft.com/office/powerpoint/2010/main" val="747335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9BC15-2DCF-4B3B-90EE-36F373EEF6B6}"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15115-5821-435D-BCAC-2E04D75262F3}" type="slidenum">
              <a:rPr lang="en-US" smtClean="0"/>
              <a:t>‹#›</a:t>
            </a:fld>
            <a:endParaRPr lang="en-US"/>
          </a:p>
        </p:txBody>
      </p:sp>
    </p:spTree>
    <p:extLst>
      <p:ext uri="{BB962C8B-B14F-4D97-AF65-F5344CB8AC3E}">
        <p14:creationId xmlns:p14="http://schemas.microsoft.com/office/powerpoint/2010/main" val="3149335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9C17B2-3A0C-4CD5-9963-863CF3820DE9}"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265720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29A68-E312-4910-8F92-D7F47142848A}"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213636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C8A91-A058-4779-8CDA-94A49BF0F710}"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EDCF-45E0-413C-A9AC-B375C65085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21392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D948E-5A23-48D8-A73D-EE5E70EADF6B}"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504339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AB35E-DD73-4BCF-9CDE-2C1CA84B4F6E}"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EDCF-45E0-413C-A9AC-B375C65085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7599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08303-8B12-4CA5-A312-1A3F0433CDB4}"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34705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5A405-33A4-4536-AB83-257310122272}"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67112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612B0-A4F4-4502-9F05-21B8FF444B90}"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139725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E9B78-0860-482C-9F37-717BE3EBFAE4}"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228843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42F74E-CEFD-4C39-93DA-3B1FF656D8DF}"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130967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79FCD-D523-4F18-821A-1F3F2F842EB7}"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347505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3782B9-F869-402B-99D0-773BE8B7C3B0}" type="datetime1">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155143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6A321F-2FC0-4200-A74E-5ED5FF0599AE}" type="datetime1">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417778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2E9AE-AE2D-443E-9E6F-4A833573CF34}" type="datetime1">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269362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ACB93A-BAEA-4100-BFBD-D39DFE0AFB62}"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94650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6E78D-75D6-4D07-95B0-0AC3F6217E39}"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FEDCF-45E0-413C-A9AC-B375C650852B}" type="slidenum">
              <a:rPr lang="en-US" smtClean="0"/>
              <a:t>‹#›</a:t>
            </a:fld>
            <a:endParaRPr lang="en-US"/>
          </a:p>
        </p:txBody>
      </p:sp>
    </p:spTree>
    <p:extLst>
      <p:ext uri="{BB962C8B-B14F-4D97-AF65-F5344CB8AC3E}">
        <p14:creationId xmlns:p14="http://schemas.microsoft.com/office/powerpoint/2010/main" val="67830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155F0A-BCE2-4F3B-A420-36E87062B7C5}" type="datetime1">
              <a:rPr lang="en-US" smtClean="0"/>
              <a:t>12/7/2021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6FEDCF-45E0-413C-A9AC-B375C650852B}" type="slidenum">
              <a:rPr lang="en-US" smtClean="0"/>
              <a:t>‹#›</a:t>
            </a:fld>
            <a:endParaRPr lang="en-US"/>
          </a:p>
        </p:txBody>
      </p:sp>
    </p:spTree>
    <p:extLst>
      <p:ext uri="{BB962C8B-B14F-4D97-AF65-F5344CB8AC3E}">
        <p14:creationId xmlns:p14="http://schemas.microsoft.com/office/powerpoint/2010/main" val="1290673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A36F3-656B-4FFE-8065-458C3827A2F8}"/>
              </a:ext>
            </a:extLst>
          </p:cNvPr>
          <p:cNvSpPr>
            <a:spLocks noGrp="1"/>
          </p:cNvSpPr>
          <p:nvPr>
            <p:ph type="ctrTitle"/>
          </p:nvPr>
        </p:nvSpPr>
        <p:spPr>
          <a:xfrm>
            <a:off x="2212532" y="895547"/>
            <a:ext cx="7766936" cy="1666152"/>
          </a:xfrm>
        </p:spPr>
        <p:txBody>
          <a:bodyPr/>
          <a:lstStyle/>
          <a:p>
            <a:pPr algn="ctr"/>
            <a:r>
              <a:rPr lang="en-US" sz="3600" dirty="0">
                <a:latin typeface="Calibri" panose="020F0502020204030204" pitchFamily="34" charset="0"/>
                <a:cs typeface="Calibri" panose="020F0502020204030204" pitchFamily="34" charset="0"/>
              </a:rPr>
              <a:t>Presentation </a:t>
            </a:r>
            <a:br>
              <a:rPr lang="en-US" sz="3600" dirty="0">
                <a:latin typeface="Calibri" panose="020F0502020204030204" pitchFamily="34" charset="0"/>
                <a:cs typeface="Calibri" panose="020F0502020204030204" pitchFamily="34" charset="0"/>
              </a:rPr>
            </a:br>
            <a:r>
              <a:rPr lang="en-US" sz="3600" dirty="0">
                <a:latin typeface="Calibri" panose="020F0502020204030204" pitchFamily="34" charset="0"/>
                <a:cs typeface="Calibri" panose="020F0502020204030204" pitchFamily="34" charset="0"/>
              </a:rPr>
              <a:t>on </a:t>
            </a:r>
            <a:br>
              <a:rPr lang="en-US" sz="3600" dirty="0">
                <a:latin typeface="Calibri" panose="020F0502020204030204" pitchFamily="34" charset="0"/>
                <a:cs typeface="Calibri" panose="020F0502020204030204" pitchFamily="34" charset="0"/>
              </a:rPr>
            </a:br>
            <a:r>
              <a:rPr lang="en-US" sz="3600" b="0" i="0" dirty="0">
                <a:effectLst/>
                <a:latin typeface="Calibri" panose="020F0502020204030204" pitchFamily="34" charset="0"/>
                <a:cs typeface="Calibri" panose="020F0502020204030204" pitchFamily="34" charset="0"/>
              </a:rPr>
              <a:t>DES Advantage &amp; Attack</a:t>
            </a:r>
            <a:endParaRPr lang="en-US" sz="36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CC0CF2F1-9A64-4879-BCFE-B13E8E6B141B}"/>
              </a:ext>
            </a:extLst>
          </p:cNvPr>
          <p:cNvSpPr>
            <a:spLocks noGrp="1"/>
          </p:cNvSpPr>
          <p:nvPr>
            <p:ph type="subTitle" idx="1"/>
          </p:nvPr>
        </p:nvSpPr>
        <p:spPr>
          <a:xfrm>
            <a:off x="2057601" y="2630078"/>
            <a:ext cx="8076799" cy="3403077"/>
          </a:xfrm>
        </p:spPr>
        <p:txBody>
          <a:bodyPr/>
          <a:lstStyle/>
          <a:p>
            <a:pPr algn="l"/>
            <a:endParaRPr lang="en-US" sz="1800" dirty="0"/>
          </a:p>
          <a:p>
            <a:pPr algn="l"/>
            <a:endParaRPr lang="en-US" dirty="0"/>
          </a:p>
          <a:p>
            <a:pPr algn="l"/>
            <a:r>
              <a:rPr lang="en-US" sz="2400" b="1" dirty="0">
                <a:latin typeface="Calibri" panose="020F0502020204030204" pitchFamily="34" charset="0"/>
                <a:cs typeface="Calibri" panose="020F0502020204030204" pitchFamily="34" charset="0"/>
              </a:rPr>
              <a:t>Presented to :                                       Presented By:</a:t>
            </a:r>
          </a:p>
          <a:p>
            <a:pPr algn="l"/>
            <a:r>
              <a:rPr lang="en-US" dirty="0" err="1">
                <a:latin typeface="Calibri" panose="020F0502020204030204" pitchFamily="34" charset="0"/>
                <a:cs typeface="Calibri" panose="020F0502020204030204" pitchFamily="34" charset="0"/>
              </a:rPr>
              <a:t>Falguni</a:t>
            </a:r>
            <a:r>
              <a:rPr lang="en-US" dirty="0">
                <a:latin typeface="Calibri" panose="020F0502020204030204" pitchFamily="34" charset="0"/>
                <a:cs typeface="Calibri" panose="020F0502020204030204" pitchFamily="34" charset="0"/>
              </a:rPr>
              <a:t> Roy                                                                Sultana </a:t>
            </a:r>
            <a:r>
              <a:rPr lang="en-US" dirty="0" err="1">
                <a:latin typeface="Calibri" panose="020F0502020204030204" pitchFamily="34" charset="0"/>
                <a:cs typeface="Calibri" panose="020F0502020204030204" pitchFamily="34" charset="0"/>
              </a:rPr>
              <a:t>Marjan</a:t>
            </a:r>
            <a:r>
              <a:rPr lang="en-US" dirty="0">
                <a:latin typeface="Calibri" panose="020F0502020204030204" pitchFamily="34" charset="0"/>
                <a:cs typeface="Calibri" panose="020F0502020204030204" pitchFamily="34" charset="0"/>
              </a:rPr>
              <a:t> (BKH1925010F)                                          </a:t>
            </a:r>
          </a:p>
          <a:p>
            <a:pPr algn="l"/>
            <a:r>
              <a:rPr lang="en-US" dirty="0">
                <a:latin typeface="Calibri" panose="020F0502020204030204" pitchFamily="34" charset="0"/>
                <a:cs typeface="Calibri" panose="020F0502020204030204" pitchFamily="34" charset="0"/>
              </a:rPr>
              <a:t>Assistant Professor,                                                  </a:t>
            </a:r>
            <a:r>
              <a:rPr lang="en-US" dirty="0" err="1">
                <a:latin typeface="Calibri" panose="020F0502020204030204" pitchFamily="34" charset="0"/>
                <a:cs typeface="Calibri" panose="020F0502020204030204" pitchFamily="34" charset="0"/>
              </a:rPr>
              <a:t>Sourav</a:t>
            </a:r>
            <a:r>
              <a:rPr lang="en-US" dirty="0">
                <a:latin typeface="Calibri" panose="020F0502020204030204" pitchFamily="34" charset="0"/>
                <a:cs typeface="Calibri" panose="020F0502020204030204" pitchFamily="34" charset="0"/>
              </a:rPr>
              <a:t> Barman (ASH192530M)</a:t>
            </a:r>
          </a:p>
          <a:p>
            <a:pPr algn="l"/>
            <a:r>
              <a:rPr lang="en-US" dirty="0">
                <a:latin typeface="Calibri" panose="020F0502020204030204" pitchFamily="34" charset="0"/>
                <a:cs typeface="Calibri" panose="020F0502020204030204" pitchFamily="34" charset="0"/>
              </a:rPr>
              <a:t>IIT,NSTU</a:t>
            </a:r>
          </a:p>
          <a:p>
            <a:pPr algn="l"/>
            <a:endParaRPr lang="en-US" dirty="0"/>
          </a:p>
        </p:txBody>
      </p:sp>
      <p:sp>
        <p:nvSpPr>
          <p:cNvPr id="4" name="Date Placeholder 3">
            <a:extLst>
              <a:ext uri="{FF2B5EF4-FFF2-40B4-BE49-F238E27FC236}">
                <a16:creationId xmlns:a16="http://schemas.microsoft.com/office/drawing/2014/main" xmlns="" id="{97C1A27C-D7E1-4CAF-8958-83F6E4D6226D}"/>
              </a:ext>
            </a:extLst>
          </p:cNvPr>
          <p:cNvSpPr>
            <a:spLocks noGrp="1"/>
          </p:cNvSpPr>
          <p:nvPr>
            <p:ph type="dt" sz="half" idx="10"/>
          </p:nvPr>
        </p:nvSpPr>
        <p:spPr/>
        <p:txBody>
          <a:bodyPr/>
          <a:lstStyle/>
          <a:p>
            <a:fld id="{63D1D4C7-CE09-4318-963A-FA55105A4D37}" type="datetime1">
              <a:rPr lang="en-US" smtClean="0"/>
              <a:t>12/7/2021</a:t>
            </a:fld>
            <a:endParaRPr lang="en-US"/>
          </a:p>
        </p:txBody>
      </p:sp>
      <p:sp>
        <p:nvSpPr>
          <p:cNvPr id="5" name="Slide Number Placeholder 4">
            <a:extLst>
              <a:ext uri="{FF2B5EF4-FFF2-40B4-BE49-F238E27FC236}">
                <a16:creationId xmlns:a16="http://schemas.microsoft.com/office/drawing/2014/main" xmlns="" id="{EFD8F461-F15C-4AA1-8D7A-4136093ADE38}"/>
              </a:ext>
            </a:extLst>
          </p:cNvPr>
          <p:cNvSpPr>
            <a:spLocks noGrp="1"/>
          </p:cNvSpPr>
          <p:nvPr>
            <p:ph type="sldNum" sz="quarter" idx="12"/>
          </p:nvPr>
        </p:nvSpPr>
        <p:spPr/>
        <p:txBody>
          <a:bodyPr/>
          <a:lstStyle/>
          <a:p>
            <a:fld id="{456FEDCF-45E0-413C-A9AC-B375C650852B}" type="slidenum">
              <a:rPr lang="en-US" smtClean="0"/>
              <a:t>1</a:t>
            </a:fld>
            <a:endParaRPr lang="en-US"/>
          </a:p>
        </p:txBody>
      </p:sp>
    </p:spTree>
    <p:extLst>
      <p:ext uri="{BB962C8B-B14F-4D97-AF65-F5344CB8AC3E}">
        <p14:creationId xmlns:p14="http://schemas.microsoft.com/office/powerpoint/2010/main" val="470685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EFF0B04-7472-4821-A049-235C698CBF7D}"/>
              </a:ext>
            </a:extLst>
          </p:cNvPr>
          <p:cNvSpPr txBox="1"/>
          <p:nvPr/>
        </p:nvSpPr>
        <p:spPr>
          <a:xfrm>
            <a:off x="1066800" y="901700"/>
            <a:ext cx="6096000" cy="646331"/>
          </a:xfrm>
          <a:prstGeom prst="rect">
            <a:avLst/>
          </a:prstGeom>
          <a:noFill/>
          <a:ln w="28575">
            <a:solidFill>
              <a:schemeClr val="bg1"/>
            </a:solidFill>
          </a:ln>
        </p:spPr>
        <p:txBody>
          <a:bodyPr wrap="square" rtlCol="0">
            <a:spAutoFit/>
          </a:bodyPr>
          <a:lstStyle/>
          <a:p>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1. Key Transformation </a:t>
            </a:r>
          </a:p>
        </p:txBody>
      </p:sp>
      <p:sp>
        <p:nvSpPr>
          <p:cNvPr id="5" name="TextBox 4">
            <a:extLst>
              <a:ext uri="{FF2B5EF4-FFF2-40B4-BE49-F238E27FC236}">
                <a16:creationId xmlns:a16="http://schemas.microsoft.com/office/drawing/2014/main" xmlns="" id="{BA89FB5F-553C-4784-8C24-A9F56A50FE71}"/>
              </a:ext>
            </a:extLst>
          </p:cNvPr>
          <p:cNvSpPr txBox="1"/>
          <p:nvPr/>
        </p:nvSpPr>
        <p:spPr>
          <a:xfrm>
            <a:off x="1054100" y="1739900"/>
            <a:ext cx="6096000" cy="646331"/>
          </a:xfrm>
          <a:prstGeom prst="rect">
            <a:avLst/>
          </a:prstGeom>
          <a:noFill/>
          <a:ln w="28575">
            <a:solidFill>
              <a:schemeClr val="bg1"/>
            </a:solidFill>
          </a:ln>
        </p:spPr>
        <p:txBody>
          <a:bodyPr wrap="square" rtlCol="0">
            <a:spAutoFit/>
          </a:bodyPr>
          <a:lstStyle/>
          <a:p>
            <a:r>
              <a:rPr lang="en-US" sz="360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2. Expansion Permutation</a:t>
            </a:r>
          </a:p>
        </p:txBody>
      </p:sp>
      <p:sp>
        <p:nvSpPr>
          <p:cNvPr id="6" name="TextBox 5">
            <a:extLst>
              <a:ext uri="{FF2B5EF4-FFF2-40B4-BE49-F238E27FC236}">
                <a16:creationId xmlns:a16="http://schemas.microsoft.com/office/drawing/2014/main" xmlns="" id="{20216747-1352-4D8B-B10B-4C648E7F1C5E}"/>
              </a:ext>
            </a:extLst>
          </p:cNvPr>
          <p:cNvSpPr txBox="1"/>
          <p:nvPr/>
        </p:nvSpPr>
        <p:spPr>
          <a:xfrm>
            <a:off x="1054100" y="2578100"/>
            <a:ext cx="6096000" cy="646331"/>
          </a:xfrm>
          <a:prstGeom prst="rect">
            <a:avLst/>
          </a:prstGeom>
          <a:noFill/>
          <a:ln w="28575">
            <a:solidFill>
              <a:schemeClr val="bg1"/>
            </a:solidFill>
          </a:ln>
        </p:spPr>
        <p:txBody>
          <a:bodyPr wrap="square" rtlCol="0">
            <a:spAutoFit/>
          </a:bodyPr>
          <a:lstStyle/>
          <a:p>
            <a:r>
              <a:rPr lang="en-US" sz="360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3. S-Box Substitution</a:t>
            </a:r>
          </a:p>
        </p:txBody>
      </p:sp>
      <p:sp>
        <p:nvSpPr>
          <p:cNvPr id="7" name="TextBox 6">
            <a:extLst>
              <a:ext uri="{FF2B5EF4-FFF2-40B4-BE49-F238E27FC236}">
                <a16:creationId xmlns:a16="http://schemas.microsoft.com/office/drawing/2014/main" xmlns="" id="{FC881ADA-8EC7-4FFD-821C-4A91190DF4A2}"/>
              </a:ext>
            </a:extLst>
          </p:cNvPr>
          <p:cNvSpPr txBox="1"/>
          <p:nvPr/>
        </p:nvSpPr>
        <p:spPr>
          <a:xfrm>
            <a:off x="1054100" y="3416300"/>
            <a:ext cx="6096000" cy="646331"/>
          </a:xfrm>
          <a:prstGeom prst="rect">
            <a:avLst/>
          </a:prstGeom>
          <a:noFill/>
          <a:ln w="28575">
            <a:solidFill>
              <a:schemeClr val="bg1"/>
            </a:solidFill>
          </a:ln>
        </p:spPr>
        <p:txBody>
          <a:bodyPr wrap="square" rtlCol="0">
            <a:spAutoFit/>
          </a:bodyPr>
          <a:lstStyle/>
          <a:p>
            <a:r>
              <a:rPr lang="en-US" sz="360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4. P-Box Substitution</a:t>
            </a:r>
          </a:p>
        </p:txBody>
      </p:sp>
      <p:sp>
        <p:nvSpPr>
          <p:cNvPr id="8" name="TextBox 7">
            <a:extLst>
              <a:ext uri="{FF2B5EF4-FFF2-40B4-BE49-F238E27FC236}">
                <a16:creationId xmlns:a16="http://schemas.microsoft.com/office/drawing/2014/main" xmlns="" id="{E26D595A-1A71-4CFF-9558-CA7370E1BE47}"/>
              </a:ext>
            </a:extLst>
          </p:cNvPr>
          <p:cNvSpPr txBox="1"/>
          <p:nvPr/>
        </p:nvSpPr>
        <p:spPr>
          <a:xfrm>
            <a:off x="1054100" y="4204275"/>
            <a:ext cx="6096000" cy="646331"/>
          </a:xfrm>
          <a:prstGeom prst="rect">
            <a:avLst/>
          </a:prstGeom>
          <a:noFill/>
          <a:ln w="28575">
            <a:solidFill>
              <a:schemeClr val="bg1"/>
            </a:solidFill>
          </a:ln>
        </p:spPr>
        <p:txBody>
          <a:bodyPr wrap="square" rtlCol="0">
            <a:spAutoFit/>
          </a:bodyPr>
          <a:lstStyle/>
          <a:p>
            <a:r>
              <a:rPr lang="en-US" sz="360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rPr>
              <a:t>5. X-OR and Swap</a:t>
            </a:r>
            <a:endParaRPr lang="en-US" sz="800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43D55945-7DC9-48F3-AD72-1778C50DF2C4}"/>
              </a:ext>
            </a:extLst>
          </p:cNvPr>
          <p:cNvSpPr>
            <a:spLocks noGrp="1"/>
          </p:cNvSpPr>
          <p:nvPr>
            <p:ph type="dt" sz="half" idx="10"/>
          </p:nvPr>
        </p:nvSpPr>
        <p:spPr/>
        <p:txBody>
          <a:bodyPr/>
          <a:lstStyle/>
          <a:p>
            <a:fld id="{326E1385-2FA4-47B0-BE20-638E12D9C77A}" type="datetime1">
              <a:rPr lang="en-US" smtClean="0"/>
              <a:t>12/7/2021</a:t>
            </a:fld>
            <a:endParaRPr lang="en-US"/>
          </a:p>
        </p:txBody>
      </p:sp>
      <p:sp>
        <p:nvSpPr>
          <p:cNvPr id="3" name="Slide Number Placeholder 2">
            <a:extLst>
              <a:ext uri="{FF2B5EF4-FFF2-40B4-BE49-F238E27FC236}">
                <a16:creationId xmlns:a16="http://schemas.microsoft.com/office/drawing/2014/main" xmlns="" id="{39679503-9697-4BD3-91C4-77072008E149}"/>
              </a:ext>
            </a:extLst>
          </p:cNvPr>
          <p:cNvSpPr>
            <a:spLocks noGrp="1"/>
          </p:cNvSpPr>
          <p:nvPr>
            <p:ph type="sldNum" sz="quarter" idx="12"/>
          </p:nvPr>
        </p:nvSpPr>
        <p:spPr/>
        <p:txBody>
          <a:bodyPr/>
          <a:lstStyle/>
          <a:p>
            <a:fld id="{456FEDCF-45E0-413C-A9AC-B375C650852B}" type="slidenum">
              <a:rPr lang="en-US" smtClean="0"/>
              <a:t>10</a:t>
            </a:fld>
            <a:endParaRPr lang="en-US"/>
          </a:p>
        </p:txBody>
      </p:sp>
    </p:spTree>
    <p:extLst>
      <p:ext uri="{BB962C8B-B14F-4D97-AF65-F5344CB8AC3E}">
        <p14:creationId xmlns:p14="http://schemas.microsoft.com/office/powerpoint/2010/main" val="359384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anim calcmode="lin" valueType="num">
                                      <p:cBhvr>
                                        <p:cTn id="29" dur="500" fill="hold"/>
                                        <p:tgtEl>
                                          <p:spTgt spid="7"/>
                                        </p:tgtEl>
                                        <p:attrNameLst>
                                          <p:attrName>ppt_x</p:attrName>
                                        </p:attrNameLst>
                                      </p:cBhvr>
                                      <p:tavLst>
                                        <p:tav tm="0">
                                          <p:val>
                                            <p:strVal val="#ppt_x"/>
                                          </p:val>
                                        </p:tav>
                                        <p:tav tm="100000">
                                          <p:val>
                                            <p:strVal val="#ppt_x"/>
                                          </p:val>
                                        </p:tav>
                                      </p:tavLst>
                                    </p:anim>
                                    <p:anim calcmode="lin" valueType="num">
                                      <p:cBhvr>
                                        <p:cTn id="30"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1202CA0-A322-434F-862B-70D8C89A50DD}"/>
              </a:ext>
            </a:extLst>
          </p:cNvPr>
          <p:cNvSpPr txBox="1"/>
          <p:nvPr/>
        </p:nvSpPr>
        <p:spPr>
          <a:xfrm>
            <a:off x="272716" y="317011"/>
            <a:ext cx="11373852" cy="721736"/>
          </a:xfrm>
          <a:prstGeom prst="rect">
            <a:avLst/>
          </a:prstGeom>
          <a:noFill/>
        </p:spPr>
        <p:txBody>
          <a:bodyPr wrap="square" rtlCol="0">
            <a:spAutoFit/>
          </a:bodyPr>
          <a:lstStyle/>
          <a:p>
            <a:pPr marL="0" marR="0">
              <a:lnSpc>
                <a:spcPct val="107000"/>
              </a:lnSpc>
              <a:spcBef>
                <a:spcPts val="0"/>
              </a:spcBef>
              <a:spcAft>
                <a:spcPts val="800"/>
              </a:spcAft>
            </a:pPr>
            <a:r>
              <a:rPr lang="en-US" sz="4000" b="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1.Key Transformation</a:t>
            </a:r>
          </a:p>
        </p:txBody>
      </p:sp>
      <p:sp>
        <p:nvSpPr>
          <p:cNvPr id="5" name="TextBox 4">
            <a:extLst>
              <a:ext uri="{FF2B5EF4-FFF2-40B4-BE49-F238E27FC236}">
                <a16:creationId xmlns:a16="http://schemas.microsoft.com/office/drawing/2014/main" xmlns="" id="{DB2DD08C-41EB-4824-B80C-10A71D06746C}"/>
              </a:ext>
            </a:extLst>
          </p:cNvPr>
          <p:cNvSpPr txBox="1"/>
          <p:nvPr/>
        </p:nvSpPr>
        <p:spPr>
          <a:xfrm>
            <a:off x="272716" y="1215369"/>
            <a:ext cx="10186737" cy="3622787"/>
          </a:xfrm>
          <a:prstGeom prst="rect">
            <a:avLst/>
          </a:prstGeom>
          <a:noFill/>
        </p:spPr>
        <p:txBody>
          <a:bodyPr wrap="square" rtlCol="0">
            <a:spAutoFit/>
          </a:bodyPr>
          <a:lstStyle/>
          <a:p>
            <a:pPr marL="0" marR="0" algn="just">
              <a:lnSpc>
                <a:spcPct val="107000"/>
              </a:lnSpc>
              <a:spcBef>
                <a:spcPts val="0"/>
              </a:spcBef>
              <a:spcAft>
                <a:spcPts val="800"/>
              </a:spcAft>
            </a:pPr>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Earlier, we have discussed that the initial key size is 64-bit which is reduced to the 56-bit key. This is done by discarding every 8</a:t>
            </a:r>
            <a:r>
              <a:rPr lang="en-US" sz="3600" baseline="300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a:t>
            </a:r>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bit from the 64-bit key. So, for each round of DES, this 56-bit key is used. In the key transformation step, this 56-bit is transformed to the 48-bit key. Let’s see how?</a:t>
            </a:r>
          </a:p>
        </p:txBody>
      </p:sp>
      <p:sp>
        <p:nvSpPr>
          <p:cNvPr id="2" name="Date Placeholder 1">
            <a:extLst>
              <a:ext uri="{FF2B5EF4-FFF2-40B4-BE49-F238E27FC236}">
                <a16:creationId xmlns:a16="http://schemas.microsoft.com/office/drawing/2014/main" xmlns="" id="{016E69B1-7EAD-4EA8-8BD9-80930E042570}"/>
              </a:ext>
            </a:extLst>
          </p:cNvPr>
          <p:cNvSpPr>
            <a:spLocks noGrp="1"/>
          </p:cNvSpPr>
          <p:nvPr>
            <p:ph type="dt" sz="half" idx="10"/>
          </p:nvPr>
        </p:nvSpPr>
        <p:spPr/>
        <p:txBody>
          <a:bodyPr/>
          <a:lstStyle/>
          <a:p>
            <a:fld id="{6C423B79-9A44-48C2-9AF2-B67E324DD77E}" type="datetime1">
              <a:rPr lang="en-US" smtClean="0"/>
              <a:t>12/7/2021</a:t>
            </a:fld>
            <a:endParaRPr lang="en-US"/>
          </a:p>
        </p:txBody>
      </p:sp>
      <p:sp>
        <p:nvSpPr>
          <p:cNvPr id="3" name="Slide Number Placeholder 2">
            <a:extLst>
              <a:ext uri="{FF2B5EF4-FFF2-40B4-BE49-F238E27FC236}">
                <a16:creationId xmlns:a16="http://schemas.microsoft.com/office/drawing/2014/main" xmlns="" id="{75730507-4CD1-424C-BF0C-C874FDB182EF}"/>
              </a:ext>
            </a:extLst>
          </p:cNvPr>
          <p:cNvSpPr>
            <a:spLocks noGrp="1"/>
          </p:cNvSpPr>
          <p:nvPr>
            <p:ph type="sldNum" sz="quarter" idx="12"/>
          </p:nvPr>
        </p:nvSpPr>
        <p:spPr/>
        <p:txBody>
          <a:bodyPr/>
          <a:lstStyle/>
          <a:p>
            <a:fld id="{456FEDCF-45E0-413C-A9AC-B375C650852B}" type="slidenum">
              <a:rPr lang="en-US" smtClean="0"/>
              <a:t>11</a:t>
            </a:fld>
            <a:endParaRPr lang="en-US"/>
          </a:p>
        </p:txBody>
      </p:sp>
    </p:spTree>
    <p:extLst>
      <p:ext uri="{BB962C8B-B14F-4D97-AF65-F5344CB8AC3E}">
        <p14:creationId xmlns:p14="http://schemas.microsoft.com/office/powerpoint/2010/main" val="264491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B76E13A-4239-4CDB-AA3E-FB11E20BE4F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42456" y="166687"/>
            <a:ext cx="6305550" cy="6448425"/>
          </a:xfrm>
          <a:prstGeom prst="rect">
            <a:avLst/>
          </a:prstGeom>
        </p:spPr>
      </p:pic>
      <p:sp>
        <p:nvSpPr>
          <p:cNvPr id="2" name="TextBox 1">
            <a:extLst>
              <a:ext uri="{FF2B5EF4-FFF2-40B4-BE49-F238E27FC236}">
                <a16:creationId xmlns:a16="http://schemas.microsoft.com/office/drawing/2014/main" xmlns="" id="{73D33CEE-A75D-4EE0-8DDE-023C9A6CFAA9}"/>
              </a:ext>
            </a:extLst>
          </p:cNvPr>
          <p:cNvSpPr txBox="1"/>
          <p:nvPr/>
        </p:nvSpPr>
        <p:spPr>
          <a:xfrm>
            <a:off x="279400" y="166687"/>
            <a:ext cx="6057900" cy="584775"/>
          </a:xfrm>
          <a:prstGeom prst="rect">
            <a:avLst/>
          </a:prstGeom>
          <a:noFill/>
        </p:spPr>
        <p:txBody>
          <a:bodyPr wrap="square" rtlCol="0">
            <a:spAutoFit/>
          </a:bodyPr>
          <a:lstStyle/>
          <a:p>
            <a:r>
              <a:rPr lang="en-US" sz="3200">
                <a:solidFill>
                  <a:schemeClr val="accent2"/>
                </a:solidFill>
              </a:rPr>
              <a:t>Key Transformation</a:t>
            </a:r>
          </a:p>
        </p:txBody>
      </p:sp>
      <p:sp>
        <p:nvSpPr>
          <p:cNvPr id="3" name="Date Placeholder 2">
            <a:extLst>
              <a:ext uri="{FF2B5EF4-FFF2-40B4-BE49-F238E27FC236}">
                <a16:creationId xmlns:a16="http://schemas.microsoft.com/office/drawing/2014/main" xmlns="" id="{24D4A084-19B8-45F7-902E-57E8E30454DF}"/>
              </a:ext>
            </a:extLst>
          </p:cNvPr>
          <p:cNvSpPr>
            <a:spLocks noGrp="1"/>
          </p:cNvSpPr>
          <p:nvPr>
            <p:ph type="dt" sz="half" idx="10"/>
          </p:nvPr>
        </p:nvSpPr>
        <p:spPr/>
        <p:txBody>
          <a:bodyPr/>
          <a:lstStyle/>
          <a:p>
            <a:fld id="{3EBAD52A-5643-4BC2-AEE1-6C8DA781385B}" type="datetime1">
              <a:rPr lang="en-US" smtClean="0"/>
              <a:t>12/7/2021</a:t>
            </a:fld>
            <a:endParaRPr lang="en-US"/>
          </a:p>
        </p:txBody>
      </p:sp>
      <p:sp>
        <p:nvSpPr>
          <p:cNvPr id="4" name="Slide Number Placeholder 3">
            <a:extLst>
              <a:ext uri="{FF2B5EF4-FFF2-40B4-BE49-F238E27FC236}">
                <a16:creationId xmlns:a16="http://schemas.microsoft.com/office/drawing/2014/main" xmlns="" id="{355068EA-1F6F-4840-A8B9-69DDAAE941B7}"/>
              </a:ext>
            </a:extLst>
          </p:cNvPr>
          <p:cNvSpPr>
            <a:spLocks noGrp="1"/>
          </p:cNvSpPr>
          <p:nvPr>
            <p:ph type="sldNum" sz="quarter" idx="12"/>
          </p:nvPr>
        </p:nvSpPr>
        <p:spPr/>
        <p:txBody>
          <a:bodyPr/>
          <a:lstStyle/>
          <a:p>
            <a:fld id="{456FEDCF-45E0-413C-A9AC-B375C650852B}" type="slidenum">
              <a:rPr lang="en-US" smtClean="0"/>
              <a:t>12</a:t>
            </a:fld>
            <a:endParaRPr lang="en-US"/>
          </a:p>
        </p:txBody>
      </p:sp>
    </p:spTree>
    <p:extLst>
      <p:ext uri="{BB962C8B-B14F-4D97-AF65-F5344CB8AC3E}">
        <p14:creationId xmlns:p14="http://schemas.microsoft.com/office/powerpoint/2010/main" val="217829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A9AC937-C0FE-4C80-B08C-E5883AA6F96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b="18935"/>
          <a:stretch/>
        </p:blipFill>
        <p:spPr>
          <a:xfrm>
            <a:off x="406007" y="1177624"/>
            <a:ext cx="9058836" cy="1345375"/>
          </a:xfrm>
          <a:prstGeom prst="rect">
            <a:avLst/>
          </a:prstGeom>
        </p:spPr>
      </p:pic>
      <p:sp>
        <p:nvSpPr>
          <p:cNvPr id="3" name="TextBox 2">
            <a:extLst>
              <a:ext uri="{FF2B5EF4-FFF2-40B4-BE49-F238E27FC236}">
                <a16:creationId xmlns:a16="http://schemas.microsoft.com/office/drawing/2014/main" xmlns="" id="{F4B5FD04-04CF-4EEC-889D-A03ED83D7D24}"/>
              </a:ext>
            </a:extLst>
          </p:cNvPr>
          <p:cNvSpPr txBox="1"/>
          <p:nvPr/>
        </p:nvSpPr>
        <p:spPr>
          <a:xfrm>
            <a:off x="406007" y="2886056"/>
            <a:ext cx="11373852" cy="658835"/>
          </a:xfrm>
          <a:prstGeom prst="rect">
            <a:avLst/>
          </a:prstGeom>
          <a:noFill/>
        </p:spPr>
        <p:txBody>
          <a:bodyPr wrap="square" rtlCol="0">
            <a:spAutoFit/>
          </a:bodyPr>
          <a:lstStyle/>
          <a:p>
            <a:pPr marL="0" marR="0" algn="just">
              <a:lnSpc>
                <a:spcPct val="107000"/>
              </a:lnSpc>
              <a:spcBef>
                <a:spcPts val="0"/>
              </a:spcBef>
              <a:spcAft>
                <a:spcPts val="800"/>
              </a:spcAft>
            </a:pPr>
            <a:r>
              <a:rPr lang="en-US" sz="3600">
                <a:solidFill>
                  <a:schemeClr val="accent2"/>
                </a:solidFill>
                <a:latin typeface="Calibri" panose="020F0502020204030204" pitchFamily="34" charset="0"/>
                <a:ea typeface="Calibri" panose="020F0502020204030204" pitchFamily="34" charset="0"/>
                <a:cs typeface="Times New Roman" panose="02020603050405020304" pitchFamily="18" charset="0"/>
              </a:rPr>
              <a:t>Compression Permutation</a:t>
            </a:r>
            <a:endParaRPr lang="en-US" sz="36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C6942B8C-A2F3-44B1-B0EC-542FCED4A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080" y="3907948"/>
            <a:ext cx="7651870" cy="2365796"/>
          </a:xfrm>
          <a:prstGeom prst="rect">
            <a:avLst/>
          </a:prstGeom>
        </p:spPr>
      </p:pic>
      <p:sp>
        <p:nvSpPr>
          <p:cNvPr id="8" name="TextBox 7">
            <a:extLst>
              <a:ext uri="{FF2B5EF4-FFF2-40B4-BE49-F238E27FC236}">
                <a16:creationId xmlns:a16="http://schemas.microsoft.com/office/drawing/2014/main" xmlns="" id="{995B2028-794C-4710-A4BD-637659A7E94B}"/>
              </a:ext>
            </a:extLst>
          </p:cNvPr>
          <p:cNvSpPr txBox="1"/>
          <p:nvPr/>
        </p:nvSpPr>
        <p:spPr>
          <a:xfrm>
            <a:off x="406007" y="276513"/>
            <a:ext cx="11373852" cy="658835"/>
          </a:xfrm>
          <a:prstGeom prst="rect">
            <a:avLst/>
          </a:prstGeom>
          <a:noFill/>
        </p:spPr>
        <p:txBody>
          <a:bodyPr wrap="square" rtlCol="0">
            <a:spAutoFit/>
          </a:bodyPr>
          <a:lstStyle/>
          <a:p>
            <a:pPr marL="0" marR="0" algn="just">
              <a:lnSpc>
                <a:spcPct val="107000"/>
              </a:lnSpc>
              <a:spcBef>
                <a:spcPts val="0"/>
              </a:spcBef>
              <a:spcAft>
                <a:spcPts val="800"/>
              </a:spcAft>
            </a:pPr>
            <a:r>
              <a:rPr lang="en-US" sz="3600">
                <a:solidFill>
                  <a:schemeClr val="accent2"/>
                </a:solidFill>
                <a:latin typeface="Calibri" panose="020F0502020204030204" pitchFamily="34" charset="0"/>
                <a:ea typeface="Calibri" panose="020F0502020204030204" pitchFamily="34" charset="0"/>
                <a:cs typeface="Times New Roman" panose="02020603050405020304" pitchFamily="18" charset="0"/>
              </a:rPr>
              <a:t>Discarding 8</a:t>
            </a:r>
            <a:r>
              <a:rPr lang="en-US" sz="2800">
                <a:solidFill>
                  <a:schemeClr val="accent2"/>
                </a:solidFill>
                <a:latin typeface="Calibri" panose="020F0502020204030204" pitchFamily="34" charset="0"/>
                <a:ea typeface="Calibri" panose="020F0502020204030204" pitchFamily="34" charset="0"/>
                <a:cs typeface="Times New Roman" panose="02020603050405020304" pitchFamily="18" charset="0"/>
              </a:rPr>
              <a:t>th </a:t>
            </a:r>
            <a:r>
              <a:rPr lang="en-US" sz="3600">
                <a:solidFill>
                  <a:schemeClr val="accent2"/>
                </a:solidFill>
                <a:latin typeface="Calibri" panose="020F0502020204030204" pitchFamily="34" charset="0"/>
                <a:ea typeface="Calibri" panose="020F0502020204030204" pitchFamily="34" charset="0"/>
                <a:cs typeface="Times New Roman" panose="02020603050405020304" pitchFamily="18" charset="0"/>
              </a:rPr>
              <a:t>Bit</a:t>
            </a:r>
            <a:endParaRPr lang="en-US" sz="360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8D20B1BD-39B4-4893-B79E-81698EB45CFD}"/>
              </a:ext>
            </a:extLst>
          </p:cNvPr>
          <p:cNvSpPr>
            <a:spLocks noGrp="1"/>
          </p:cNvSpPr>
          <p:nvPr>
            <p:ph type="dt" sz="half" idx="10"/>
          </p:nvPr>
        </p:nvSpPr>
        <p:spPr/>
        <p:txBody>
          <a:bodyPr/>
          <a:lstStyle/>
          <a:p>
            <a:fld id="{533FF9B2-394A-407F-9ECF-94362DC19E79}" type="datetime1">
              <a:rPr lang="en-US" smtClean="0"/>
              <a:t>12/7/2021</a:t>
            </a:fld>
            <a:endParaRPr lang="en-US"/>
          </a:p>
        </p:txBody>
      </p:sp>
      <p:sp>
        <p:nvSpPr>
          <p:cNvPr id="4" name="Slide Number Placeholder 3">
            <a:extLst>
              <a:ext uri="{FF2B5EF4-FFF2-40B4-BE49-F238E27FC236}">
                <a16:creationId xmlns:a16="http://schemas.microsoft.com/office/drawing/2014/main" xmlns="" id="{0213793A-FB8C-49D6-B318-D9081FC14D71}"/>
              </a:ext>
            </a:extLst>
          </p:cNvPr>
          <p:cNvSpPr>
            <a:spLocks noGrp="1"/>
          </p:cNvSpPr>
          <p:nvPr>
            <p:ph type="sldNum" sz="quarter" idx="12"/>
          </p:nvPr>
        </p:nvSpPr>
        <p:spPr/>
        <p:txBody>
          <a:bodyPr/>
          <a:lstStyle/>
          <a:p>
            <a:fld id="{456FEDCF-45E0-413C-A9AC-B375C650852B}" type="slidenum">
              <a:rPr lang="en-US" smtClean="0"/>
              <a:t>13</a:t>
            </a:fld>
            <a:endParaRPr lang="en-US"/>
          </a:p>
        </p:txBody>
      </p:sp>
    </p:spTree>
    <p:extLst>
      <p:ext uri="{BB962C8B-B14F-4D97-AF65-F5344CB8AC3E}">
        <p14:creationId xmlns:p14="http://schemas.microsoft.com/office/powerpoint/2010/main" val="206981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anim calcmode="lin" valueType="num">
                                      <p:cBhvr>
                                        <p:cTn id="29" dur="500" fill="hold"/>
                                        <p:tgtEl>
                                          <p:spTgt spid="7"/>
                                        </p:tgtEl>
                                        <p:attrNameLst>
                                          <p:attrName>ppt_x</p:attrName>
                                        </p:attrNameLst>
                                      </p:cBhvr>
                                      <p:tavLst>
                                        <p:tav tm="0">
                                          <p:val>
                                            <p:strVal val="#ppt_x"/>
                                          </p:val>
                                        </p:tav>
                                        <p:tav tm="100000">
                                          <p:val>
                                            <p:strVal val="#ppt_x"/>
                                          </p:val>
                                        </p:tav>
                                      </p:tavLst>
                                    </p:anim>
                                    <p:anim calcmode="lin" valueType="num">
                                      <p:cBhvr>
                                        <p:cTn id="3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3967A22-49DE-47E4-8A19-651EC225CD02}"/>
              </a:ext>
            </a:extLst>
          </p:cNvPr>
          <p:cNvSpPr txBox="1"/>
          <p:nvPr/>
        </p:nvSpPr>
        <p:spPr>
          <a:xfrm>
            <a:off x="272716" y="317011"/>
            <a:ext cx="11373852" cy="721736"/>
          </a:xfrm>
          <a:prstGeom prst="rect">
            <a:avLst/>
          </a:prstGeom>
          <a:noFill/>
        </p:spPr>
        <p:txBody>
          <a:bodyPr wrap="square" rtlCol="0">
            <a:spAutoFit/>
          </a:bodyPr>
          <a:lstStyle/>
          <a:p>
            <a:pPr marL="0" marR="0">
              <a:lnSpc>
                <a:spcPct val="107000"/>
              </a:lnSpc>
              <a:spcBef>
                <a:spcPts val="0"/>
              </a:spcBef>
              <a:spcAft>
                <a:spcPts val="800"/>
              </a:spcAft>
            </a:pPr>
            <a:r>
              <a:rPr lang="en-US" sz="4000" b="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2.Expansion Permutation</a:t>
            </a:r>
          </a:p>
        </p:txBody>
      </p:sp>
      <p:sp>
        <p:nvSpPr>
          <p:cNvPr id="3" name="TextBox 2">
            <a:extLst>
              <a:ext uri="{FF2B5EF4-FFF2-40B4-BE49-F238E27FC236}">
                <a16:creationId xmlns:a16="http://schemas.microsoft.com/office/drawing/2014/main" xmlns="" id="{617D07BE-6A2E-4F0D-B390-6EEF5D400095}"/>
              </a:ext>
            </a:extLst>
          </p:cNvPr>
          <p:cNvSpPr txBox="1"/>
          <p:nvPr/>
        </p:nvSpPr>
        <p:spPr>
          <a:xfrm>
            <a:off x="272716" y="1215369"/>
            <a:ext cx="10186737" cy="3029997"/>
          </a:xfrm>
          <a:prstGeom prst="rect">
            <a:avLst/>
          </a:prstGeom>
          <a:noFill/>
        </p:spPr>
        <p:txBody>
          <a:bodyPr wrap="square" rtlCol="0">
            <a:spAutoFit/>
          </a:bodyPr>
          <a:lstStyle/>
          <a:p>
            <a:pPr marL="0" marR="0">
              <a:lnSpc>
                <a:spcPct val="107000"/>
              </a:lnSpc>
              <a:spcBef>
                <a:spcPts val="0"/>
              </a:spcBef>
              <a:spcAft>
                <a:spcPts val="800"/>
              </a:spcAft>
            </a:pPr>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 the first step of encryption, during the initial permutation of DES, the 64-bit plain text is permuted and we have 32-bit LPT and 32-bit RPT. Now the expansion permutation is performed on the 32-bit RPT which transforms it from 32-bit to 48-bit.</a:t>
            </a:r>
          </a:p>
        </p:txBody>
      </p:sp>
      <p:sp>
        <p:nvSpPr>
          <p:cNvPr id="4" name="Date Placeholder 3">
            <a:extLst>
              <a:ext uri="{FF2B5EF4-FFF2-40B4-BE49-F238E27FC236}">
                <a16:creationId xmlns:a16="http://schemas.microsoft.com/office/drawing/2014/main" xmlns="" id="{23201DA9-00F5-4896-A3CE-D963D2D74138}"/>
              </a:ext>
            </a:extLst>
          </p:cNvPr>
          <p:cNvSpPr>
            <a:spLocks noGrp="1"/>
          </p:cNvSpPr>
          <p:nvPr>
            <p:ph type="dt" sz="half" idx="10"/>
          </p:nvPr>
        </p:nvSpPr>
        <p:spPr/>
        <p:txBody>
          <a:bodyPr/>
          <a:lstStyle/>
          <a:p>
            <a:fld id="{C149A4D7-6A18-4DA2-A508-34737B0DF61D}" type="datetime1">
              <a:rPr lang="en-US" smtClean="0"/>
              <a:t>12/7/2021</a:t>
            </a:fld>
            <a:endParaRPr lang="en-US"/>
          </a:p>
        </p:txBody>
      </p:sp>
      <p:sp>
        <p:nvSpPr>
          <p:cNvPr id="5" name="Slide Number Placeholder 4">
            <a:extLst>
              <a:ext uri="{FF2B5EF4-FFF2-40B4-BE49-F238E27FC236}">
                <a16:creationId xmlns:a16="http://schemas.microsoft.com/office/drawing/2014/main" xmlns="" id="{35D51C5B-CE65-41A3-87AD-8596B24EA506}"/>
              </a:ext>
            </a:extLst>
          </p:cNvPr>
          <p:cNvSpPr>
            <a:spLocks noGrp="1"/>
          </p:cNvSpPr>
          <p:nvPr>
            <p:ph type="sldNum" sz="quarter" idx="12"/>
          </p:nvPr>
        </p:nvSpPr>
        <p:spPr/>
        <p:txBody>
          <a:bodyPr/>
          <a:lstStyle/>
          <a:p>
            <a:fld id="{456FEDCF-45E0-413C-A9AC-B375C650852B}" type="slidenum">
              <a:rPr lang="en-US" smtClean="0"/>
              <a:t>14</a:t>
            </a:fld>
            <a:endParaRPr lang="en-US"/>
          </a:p>
        </p:txBody>
      </p:sp>
    </p:spTree>
    <p:extLst>
      <p:ext uri="{BB962C8B-B14F-4D97-AF65-F5344CB8AC3E}">
        <p14:creationId xmlns:p14="http://schemas.microsoft.com/office/powerpoint/2010/main" val="251838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99B2BE1-59F1-4168-ADF3-E2078E68C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34" y="1138991"/>
            <a:ext cx="9281494" cy="1203156"/>
          </a:xfrm>
          <a:prstGeom prst="rect">
            <a:avLst/>
          </a:prstGeom>
        </p:spPr>
      </p:pic>
      <p:sp>
        <p:nvSpPr>
          <p:cNvPr id="5" name="TextBox 4">
            <a:extLst>
              <a:ext uri="{FF2B5EF4-FFF2-40B4-BE49-F238E27FC236}">
                <a16:creationId xmlns:a16="http://schemas.microsoft.com/office/drawing/2014/main" xmlns="" id="{EEB093AE-EA61-494A-AD16-27F247DD8314}"/>
              </a:ext>
            </a:extLst>
          </p:cNvPr>
          <p:cNvSpPr txBox="1"/>
          <p:nvPr/>
        </p:nvSpPr>
        <p:spPr>
          <a:xfrm>
            <a:off x="310534" y="4149349"/>
            <a:ext cx="9281494" cy="1569660"/>
          </a:xfrm>
          <a:prstGeom prst="rect">
            <a:avLst/>
          </a:prstGeom>
          <a:noFill/>
        </p:spPr>
        <p:txBody>
          <a:bodyPr wrap="square">
            <a:spAutoFit/>
          </a:bodyPr>
          <a:lstStyle/>
          <a:p>
            <a:r>
              <a:rPr lang="en-US" sz="32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After expansion, now the 48-bit RPT is XORed with the 48-bit key and the resultant 48-bit block is transformed to S-Box substitution.</a:t>
            </a:r>
            <a:endParaRPr lang="en-US" sz="3200">
              <a:solidFill>
                <a:schemeClr val="accent2">
                  <a:lumMod val="50000"/>
                </a:schemeClr>
              </a:solidFill>
            </a:endParaRPr>
          </a:p>
        </p:txBody>
      </p:sp>
      <p:sp>
        <p:nvSpPr>
          <p:cNvPr id="2" name="Date Placeholder 1">
            <a:extLst>
              <a:ext uri="{FF2B5EF4-FFF2-40B4-BE49-F238E27FC236}">
                <a16:creationId xmlns:a16="http://schemas.microsoft.com/office/drawing/2014/main" xmlns="" id="{E8ABEBCF-D283-4EA4-991C-2064A7CB8CC8}"/>
              </a:ext>
            </a:extLst>
          </p:cNvPr>
          <p:cNvSpPr>
            <a:spLocks noGrp="1"/>
          </p:cNvSpPr>
          <p:nvPr>
            <p:ph type="dt" sz="half" idx="10"/>
          </p:nvPr>
        </p:nvSpPr>
        <p:spPr/>
        <p:txBody>
          <a:bodyPr/>
          <a:lstStyle/>
          <a:p>
            <a:fld id="{C94F09D2-AE7E-4D48-B2DD-6E6FE366DDE5}" type="datetime1">
              <a:rPr lang="en-US" smtClean="0"/>
              <a:t>12/7/2021</a:t>
            </a:fld>
            <a:endParaRPr lang="en-US"/>
          </a:p>
        </p:txBody>
      </p:sp>
      <p:sp>
        <p:nvSpPr>
          <p:cNvPr id="4" name="Slide Number Placeholder 3">
            <a:extLst>
              <a:ext uri="{FF2B5EF4-FFF2-40B4-BE49-F238E27FC236}">
                <a16:creationId xmlns:a16="http://schemas.microsoft.com/office/drawing/2014/main" xmlns="" id="{6F0522B1-37E5-40B7-870D-8D403B832635}"/>
              </a:ext>
            </a:extLst>
          </p:cNvPr>
          <p:cNvSpPr>
            <a:spLocks noGrp="1"/>
          </p:cNvSpPr>
          <p:nvPr>
            <p:ph type="sldNum" sz="quarter" idx="12"/>
          </p:nvPr>
        </p:nvSpPr>
        <p:spPr/>
        <p:txBody>
          <a:bodyPr/>
          <a:lstStyle/>
          <a:p>
            <a:fld id="{456FEDCF-45E0-413C-A9AC-B375C650852B}" type="slidenum">
              <a:rPr lang="en-US" smtClean="0"/>
              <a:t>15</a:t>
            </a:fld>
            <a:endParaRPr lang="en-US"/>
          </a:p>
        </p:txBody>
      </p:sp>
    </p:spTree>
    <p:extLst>
      <p:ext uri="{BB962C8B-B14F-4D97-AF65-F5344CB8AC3E}">
        <p14:creationId xmlns:p14="http://schemas.microsoft.com/office/powerpoint/2010/main" val="378418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C7C59C-D3A4-4A0E-81EA-96FD605C2723}"/>
              </a:ext>
            </a:extLst>
          </p:cNvPr>
          <p:cNvSpPr txBox="1"/>
          <p:nvPr/>
        </p:nvSpPr>
        <p:spPr>
          <a:xfrm>
            <a:off x="272716" y="317011"/>
            <a:ext cx="11373852" cy="721736"/>
          </a:xfrm>
          <a:prstGeom prst="rect">
            <a:avLst/>
          </a:prstGeom>
          <a:noFill/>
        </p:spPr>
        <p:txBody>
          <a:bodyPr wrap="square" rtlCol="0">
            <a:spAutoFit/>
          </a:bodyPr>
          <a:lstStyle/>
          <a:p>
            <a:pPr marL="0" marR="0">
              <a:lnSpc>
                <a:spcPct val="107000"/>
              </a:lnSpc>
              <a:spcBef>
                <a:spcPts val="0"/>
              </a:spcBef>
              <a:spcAft>
                <a:spcPts val="800"/>
              </a:spcAft>
            </a:pPr>
            <a:r>
              <a:rPr lang="en-US" sz="4000" b="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3.S-Box Substitution</a:t>
            </a:r>
          </a:p>
        </p:txBody>
      </p:sp>
      <p:sp>
        <p:nvSpPr>
          <p:cNvPr id="3" name="TextBox 2">
            <a:extLst>
              <a:ext uri="{FF2B5EF4-FFF2-40B4-BE49-F238E27FC236}">
                <a16:creationId xmlns:a16="http://schemas.microsoft.com/office/drawing/2014/main" xmlns="" id="{9B0D8AAE-E46B-47CD-8952-ED26A86E5921}"/>
              </a:ext>
            </a:extLst>
          </p:cNvPr>
          <p:cNvSpPr txBox="1"/>
          <p:nvPr/>
        </p:nvSpPr>
        <p:spPr>
          <a:xfrm>
            <a:off x="272716" y="1215369"/>
            <a:ext cx="10186737" cy="1844416"/>
          </a:xfrm>
          <a:prstGeom prst="rect">
            <a:avLst/>
          </a:prstGeom>
          <a:noFill/>
        </p:spPr>
        <p:txBody>
          <a:bodyPr wrap="square" rtlCol="0">
            <a:spAutoFit/>
          </a:bodyPr>
          <a:lstStyle/>
          <a:p>
            <a:pPr marL="0" marR="0">
              <a:lnSpc>
                <a:spcPct val="107000"/>
              </a:lnSpc>
              <a:spcBef>
                <a:spcPts val="0"/>
              </a:spcBef>
              <a:spcAft>
                <a:spcPts val="800"/>
              </a:spcAft>
            </a:pPr>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input to S-Box is the resultant block of Expansion Permutation. In S-Box substitution, the input 48-bit block is transformed to 32-bit block. Let’s see how?</a:t>
            </a:r>
          </a:p>
        </p:txBody>
      </p:sp>
      <p:sp>
        <p:nvSpPr>
          <p:cNvPr id="4" name="Date Placeholder 3">
            <a:extLst>
              <a:ext uri="{FF2B5EF4-FFF2-40B4-BE49-F238E27FC236}">
                <a16:creationId xmlns:a16="http://schemas.microsoft.com/office/drawing/2014/main" xmlns="" id="{8B212E14-06CF-4FB7-AEB4-34592EA7EA24}"/>
              </a:ext>
            </a:extLst>
          </p:cNvPr>
          <p:cNvSpPr>
            <a:spLocks noGrp="1"/>
          </p:cNvSpPr>
          <p:nvPr>
            <p:ph type="dt" sz="half" idx="10"/>
          </p:nvPr>
        </p:nvSpPr>
        <p:spPr/>
        <p:txBody>
          <a:bodyPr/>
          <a:lstStyle/>
          <a:p>
            <a:fld id="{C8FB404D-DD52-47ED-B258-9286709E7414}" type="datetime1">
              <a:rPr lang="en-US" smtClean="0"/>
              <a:t>12/7/2021</a:t>
            </a:fld>
            <a:endParaRPr lang="en-US"/>
          </a:p>
        </p:txBody>
      </p:sp>
      <p:sp>
        <p:nvSpPr>
          <p:cNvPr id="5" name="Slide Number Placeholder 4">
            <a:extLst>
              <a:ext uri="{FF2B5EF4-FFF2-40B4-BE49-F238E27FC236}">
                <a16:creationId xmlns:a16="http://schemas.microsoft.com/office/drawing/2014/main" xmlns="" id="{7E166004-57BC-487C-9121-99F9F3E8B097}"/>
              </a:ext>
            </a:extLst>
          </p:cNvPr>
          <p:cNvSpPr>
            <a:spLocks noGrp="1"/>
          </p:cNvSpPr>
          <p:nvPr>
            <p:ph type="sldNum" sz="quarter" idx="12"/>
          </p:nvPr>
        </p:nvSpPr>
        <p:spPr/>
        <p:txBody>
          <a:bodyPr/>
          <a:lstStyle/>
          <a:p>
            <a:fld id="{456FEDCF-45E0-413C-A9AC-B375C650852B}" type="slidenum">
              <a:rPr lang="en-US" smtClean="0"/>
              <a:t>16</a:t>
            </a:fld>
            <a:endParaRPr lang="en-US"/>
          </a:p>
        </p:txBody>
      </p:sp>
    </p:spTree>
    <p:extLst>
      <p:ext uri="{BB962C8B-B14F-4D97-AF65-F5344CB8AC3E}">
        <p14:creationId xmlns:p14="http://schemas.microsoft.com/office/powerpoint/2010/main" val="392834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3DEFC-7981-47CF-9A56-E7618D2610A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D09E2D05-44E1-43E0-88B4-713E0F6BFB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 r="1032" b="8411"/>
          <a:stretch/>
        </p:blipFill>
        <p:spPr>
          <a:xfrm>
            <a:off x="295654" y="0"/>
            <a:ext cx="8978348" cy="6231677"/>
          </a:xfrm>
        </p:spPr>
      </p:pic>
      <p:sp>
        <p:nvSpPr>
          <p:cNvPr id="3" name="Date Placeholder 2">
            <a:extLst>
              <a:ext uri="{FF2B5EF4-FFF2-40B4-BE49-F238E27FC236}">
                <a16:creationId xmlns:a16="http://schemas.microsoft.com/office/drawing/2014/main" xmlns="" id="{45FEFECE-9F6C-4C1C-A09D-5018B58D3EAB}"/>
              </a:ext>
            </a:extLst>
          </p:cNvPr>
          <p:cNvSpPr>
            <a:spLocks noGrp="1"/>
          </p:cNvSpPr>
          <p:nvPr>
            <p:ph type="dt" sz="half" idx="10"/>
          </p:nvPr>
        </p:nvSpPr>
        <p:spPr/>
        <p:txBody>
          <a:bodyPr/>
          <a:lstStyle/>
          <a:p>
            <a:fld id="{5C818E04-E031-4915-9152-67156F646013}" type="datetime1">
              <a:rPr lang="en-US" smtClean="0"/>
              <a:t>12/7/2021</a:t>
            </a:fld>
            <a:endParaRPr lang="en-US"/>
          </a:p>
        </p:txBody>
      </p:sp>
      <p:sp>
        <p:nvSpPr>
          <p:cNvPr id="4" name="Slide Number Placeholder 3">
            <a:extLst>
              <a:ext uri="{FF2B5EF4-FFF2-40B4-BE49-F238E27FC236}">
                <a16:creationId xmlns:a16="http://schemas.microsoft.com/office/drawing/2014/main" xmlns="" id="{D57DB95C-0F32-4A4F-A787-1FBDCDD61444}"/>
              </a:ext>
            </a:extLst>
          </p:cNvPr>
          <p:cNvSpPr>
            <a:spLocks noGrp="1"/>
          </p:cNvSpPr>
          <p:nvPr>
            <p:ph type="sldNum" sz="quarter" idx="12"/>
          </p:nvPr>
        </p:nvSpPr>
        <p:spPr/>
        <p:txBody>
          <a:bodyPr/>
          <a:lstStyle/>
          <a:p>
            <a:fld id="{456FEDCF-45E0-413C-A9AC-B375C650852B}" type="slidenum">
              <a:rPr lang="en-US" smtClean="0"/>
              <a:t>17</a:t>
            </a:fld>
            <a:endParaRPr lang="en-US"/>
          </a:p>
        </p:txBody>
      </p:sp>
    </p:spTree>
    <p:extLst>
      <p:ext uri="{BB962C8B-B14F-4D97-AF65-F5344CB8AC3E}">
        <p14:creationId xmlns:p14="http://schemas.microsoft.com/office/powerpoint/2010/main" val="251607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xmlns="" id="{E6C065D5-9735-446B-912E-4B624F65893E}"/>
              </a:ext>
            </a:extLst>
          </p:cNvPr>
          <p:cNvGraphicFramePr>
            <a:graphicFrameLocks noGrp="1"/>
          </p:cNvGraphicFramePr>
          <p:nvPr>
            <p:extLst>
              <p:ext uri="{D42A27DB-BD31-4B8C-83A1-F6EECF244321}">
                <p14:modId xmlns:p14="http://schemas.microsoft.com/office/powerpoint/2010/main" val="2982607328"/>
              </p:ext>
            </p:extLst>
          </p:nvPr>
        </p:nvGraphicFramePr>
        <p:xfrm>
          <a:off x="742314" y="1696774"/>
          <a:ext cx="8845022" cy="2142720"/>
        </p:xfrm>
        <a:graphic>
          <a:graphicData uri="http://schemas.openxmlformats.org/drawingml/2006/table">
            <a:tbl>
              <a:tblPr firstRow="1" bandRow="1">
                <a:tableStyleId>{5C22544A-7EE6-4342-B048-85BDC9FD1C3A}</a:tableStyleId>
              </a:tblPr>
              <a:tblGrid>
                <a:gridCol w="520296">
                  <a:extLst>
                    <a:ext uri="{9D8B030D-6E8A-4147-A177-3AD203B41FA5}">
                      <a16:colId xmlns:a16="http://schemas.microsoft.com/office/drawing/2014/main" xmlns="" val="4289185062"/>
                    </a:ext>
                  </a:extLst>
                </a:gridCol>
                <a:gridCol w="520296">
                  <a:extLst>
                    <a:ext uri="{9D8B030D-6E8A-4147-A177-3AD203B41FA5}">
                      <a16:colId xmlns:a16="http://schemas.microsoft.com/office/drawing/2014/main" xmlns="" val="3936707782"/>
                    </a:ext>
                  </a:extLst>
                </a:gridCol>
                <a:gridCol w="520294">
                  <a:extLst>
                    <a:ext uri="{9D8B030D-6E8A-4147-A177-3AD203B41FA5}">
                      <a16:colId xmlns:a16="http://schemas.microsoft.com/office/drawing/2014/main" xmlns="" val="3993618989"/>
                    </a:ext>
                  </a:extLst>
                </a:gridCol>
                <a:gridCol w="520296">
                  <a:extLst>
                    <a:ext uri="{9D8B030D-6E8A-4147-A177-3AD203B41FA5}">
                      <a16:colId xmlns:a16="http://schemas.microsoft.com/office/drawing/2014/main" xmlns="" val="3406369707"/>
                    </a:ext>
                  </a:extLst>
                </a:gridCol>
                <a:gridCol w="520296">
                  <a:extLst>
                    <a:ext uri="{9D8B030D-6E8A-4147-A177-3AD203B41FA5}">
                      <a16:colId xmlns:a16="http://schemas.microsoft.com/office/drawing/2014/main" xmlns="" val="2871189576"/>
                    </a:ext>
                  </a:extLst>
                </a:gridCol>
                <a:gridCol w="520296">
                  <a:extLst>
                    <a:ext uri="{9D8B030D-6E8A-4147-A177-3AD203B41FA5}">
                      <a16:colId xmlns:a16="http://schemas.microsoft.com/office/drawing/2014/main" xmlns="" val="4258486833"/>
                    </a:ext>
                  </a:extLst>
                </a:gridCol>
                <a:gridCol w="520294">
                  <a:extLst>
                    <a:ext uri="{9D8B030D-6E8A-4147-A177-3AD203B41FA5}">
                      <a16:colId xmlns:a16="http://schemas.microsoft.com/office/drawing/2014/main" xmlns="" val="2939056159"/>
                    </a:ext>
                  </a:extLst>
                </a:gridCol>
                <a:gridCol w="520296">
                  <a:extLst>
                    <a:ext uri="{9D8B030D-6E8A-4147-A177-3AD203B41FA5}">
                      <a16:colId xmlns:a16="http://schemas.microsoft.com/office/drawing/2014/main" xmlns="" val="2411964099"/>
                    </a:ext>
                  </a:extLst>
                </a:gridCol>
                <a:gridCol w="520296">
                  <a:extLst>
                    <a:ext uri="{9D8B030D-6E8A-4147-A177-3AD203B41FA5}">
                      <a16:colId xmlns:a16="http://schemas.microsoft.com/office/drawing/2014/main" xmlns="" val="1026540283"/>
                    </a:ext>
                  </a:extLst>
                </a:gridCol>
                <a:gridCol w="520294">
                  <a:extLst>
                    <a:ext uri="{9D8B030D-6E8A-4147-A177-3AD203B41FA5}">
                      <a16:colId xmlns:a16="http://schemas.microsoft.com/office/drawing/2014/main" xmlns="" val="1051141688"/>
                    </a:ext>
                  </a:extLst>
                </a:gridCol>
                <a:gridCol w="520296">
                  <a:extLst>
                    <a:ext uri="{9D8B030D-6E8A-4147-A177-3AD203B41FA5}">
                      <a16:colId xmlns:a16="http://schemas.microsoft.com/office/drawing/2014/main" xmlns="" val="254198867"/>
                    </a:ext>
                  </a:extLst>
                </a:gridCol>
                <a:gridCol w="520294">
                  <a:extLst>
                    <a:ext uri="{9D8B030D-6E8A-4147-A177-3AD203B41FA5}">
                      <a16:colId xmlns:a16="http://schemas.microsoft.com/office/drawing/2014/main" xmlns="" val="2802121575"/>
                    </a:ext>
                  </a:extLst>
                </a:gridCol>
                <a:gridCol w="520296">
                  <a:extLst>
                    <a:ext uri="{9D8B030D-6E8A-4147-A177-3AD203B41FA5}">
                      <a16:colId xmlns:a16="http://schemas.microsoft.com/office/drawing/2014/main" xmlns="" val="1666024439"/>
                    </a:ext>
                  </a:extLst>
                </a:gridCol>
                <a:gridCol w="520296">
                  <a:extLst>
                    <a:ext uri="{9D8B030D-6E8A-4147-A177-3AD203B41FA5}">
                      <a16:colId xmlns:a16="http://schemas.microsoft.com/office/drawing/2014/main" xmlns="" val="2510005645"/>
                    </a:ext>
                  </a:extLst>
                </a:gridCol>
                <a:gridCol w="520296">
                  <a:extLst>
                    <a:ext uri="{9D8B030D-6E8A-4147-A177-3AD203B41FA5}">
                      <a16:colId xmlns:a16="http://schemas.microsoft.com/office/drawing/2014/main" xmlns="" val="2575466926"/>
                    </a:ext>
                  </a:extLst>
                </a:gridCol>
                <a:gridCol w="520294">
                  <a:extLst>
                    <a:ext uri="{9D8B030D-6E8A-4147-A177-3AD203B41FA5}">
                      <a16:colId xmlns:a16="http://schemas.microsoft.com/office/drawing/2014/main" xmlns="" val="497334454"/>
                    </a:ext>
                  </a:extLst>
                </a:gridCol>
                <a:gridCol w="520296">
                  <a:extLst>
                    <a:ext uri="{9D8B030D-6E8A-4147-A177-3AD203B41FA5}">
                      <a16:colId xmlns:a16="http://schemas.microsoft.com/office/drawing/2014/main" xmlns="" val="259053750"/>
                    </a:ext>
                  </a:extLst>
                </a:gridCol>
              </a:tblGrid>
              <a:tr h="390900">
                <a:tc>
                  <a:txBody>
                    <a:bodyPr/>
                    <a:lstStyle/>
                    <a:p>
                      <a:endParaRPr lang="en-US" sz="1600"/>
                    </a:p>
                  </a:txBody>
                  <a:tcPr/>
                </a:tc>
                <a:tc>
                  <a:txBody>
                    <a:bodyPr/>
                    <a:lstStyle/>
                    <a:p>
                      <a:r>
                        <a:rPr lang="en-US" sz="1000"/>
                        <a:t>0000</a:t>
                      </a:r>
                    </a:p>
                  </a:txBody>
                  <a:tcPr/>
                </a:tc>
                <a:tc>
                  <a:txBody>
                    <a:bodyPr/>
                    <a:lstStyle/>
                    <a:p>
                      <a:r>
                        <a:rPr lang="en-US" sz="1000"/>
                        <a:t>0001</a:t>
                      </a:r>
                    </a:p>
                  </a:txBody>
                  <a:tcPr/>
                </a:tc>
                <a:tc>
                  <a:txBody>
                    <a:bodyPr/>
                    <a:lstStyle/>
                    <a:p>
                      <a:r>
                        <a:rPr lang="en-US" sz="1000"/>
                        <a:t>0010</a:t>
                      </a:r>
                    </a:p>
                  </a:txBody>
                  <a:tcPr/>
                </a:tc>
                <a:tc>
                  <a:txBody>
                    <a:bodyPr/>
                    <a:lstStyle/>
                    <a:p>
                      <a:r>
                        <a:rPr lang="en-US" sz="1000"/>
                        <a:t>0011</a:t>
                      </a:r>
                    </a:p>
                  </a:txBody>
                  <a:tcPr/>
                </a:tc>
                <a:tc>
                  <a:txBody>
                    <a:bodyPr/>
                    <a:lstStyle/>
                    <a:p>
                      <a:r>
                        <a:rPr lang="en-US" sz="1000"/>
                        <a:t>0100</a:t>
                      </a:r>
                    </a:p>
                  </a:txBody>
                  <a:tcPr/>
                </a:tc>
                <a:tc>
                  <a:txBody>
                    <a:bodyPr/>
                    <a:lstStyle/>
                    <a:p>
                      <a:r>
                        <a:rPr lang="en-US" sz="1000"/>
                        <a:t>0101</a:t>
                      </a:r>
                    </a:p>
                  </a:txBody>
                  <a:tcPr/>
                </a:tc>
                <a:tc>
                  <a:txBody>
                    <a:bodyPr/>
                    <a:lstStyle/>
                    <a:p>
                      <a:r>
                        <a:rPr lang="en-US" sz="1000"/>
                        <a:t>0110</a:t>
                      </a:r>
                    </a:p>
                  </a:txBody>
                  <a:tcPr/>
                </a:tc>
                <a:tc>
                  <a:txBody>
                    <a:bodyPr/>
                    <a:lstStyle/>
                    <a:p>
                      <a:r>
                        <a:rPr lang="en-US" sz="1000"/>
                        <a:t>0111</a:t>
                      </a:r>
                    </a:p>
                  </a:txBody>
                  <a:tcPr/>
                </a:tc>
                <a:tc>
                  <a:txBody>
                    <a:bodyPr/>
                    <a:lstStyle/>
                    <a:p>
                      <a:r>
                        <a:rPr lang="en-US" sz="1000"/>
                        <a:t>1000</a:t>
                      </a:r>
                    </a:p>
                  </a:txBody>
                  <a:tcPr/>
                </a:tc>
                <a:tc>
                  <a:txBody>
                    <a:bodyPr/>
                    <a:lstStyle/>
                    <a:p>
                      <a:r>
                        <a:rPr lang="en-US" sz="1000"/>
                        <a:t>1001</a:t>
                      </a:r>
                    </a:p>
                  </a:txBody>
                  <a:tcPr/>
                </a:tc>
                <a:tc>
                  <a:txBody>
                    <a:bodyPr/>
                    <a:lstStyle/>
                    <a:p>
                      <a:r>
                        <a:rPr lang="en-US" sz="1000"/>
                        <a:t>1010</a:t>
                      </a:r>
                    </a:p>
                  </a:txBody>
                  <a:tcPr/>
                </a:tc>
                <a:tc>
                  <a:txBody>
                    <a:bodyPr/>
                    <a:lstStyle/>
                    <a:p>
                      <a:r>
                        <a:rPr lang="en-US" sz="1000"/>
                        <a:t>1011</a:t>
                      </a:r>
                    </a:p>
                  </a:txBody>
                  <a:tcPr/>
                </a:tc>
                <a:tc>
                  <a:txBody>
                    <a:bodyPr/>
                    <a:lstStyle/>
                    <a:p>
                      <a:r>
                        <a:rPr lang="en-US" sz="1000"/>
                        <a:t>1100</a:t>
                      </a:r>
                    </a:p>
                  </a:txBody>
                  <a:tcPr/>
                </a:tc>
                <a:tc>
                  <a:txBody>
                    <a:bodyPr/>
                    <a:lstStyle/>
                    <a:p>
                      <a:r>
                        <a:rPr lang="en-US" sz="1000"/>
                        <a:t>1101</a:t>
                      </a:r>
                    </a:p>
                  </a:txBody>
                  <a:tcPr/>
                </a:tc>
                <a:tc>
                  <a:txBody>
                    <a:bodyPr/>
                    <a:lstStyle/>
                    <a:p>
                      <a:r>
                        <a:rPr lang="en-US" sz="1000"/>
                        <a:t>1110</a:t>
                      </a:r>
                    </a:p>
                  </a:txBody>
                  <a:tcPr/>
                </a:tc>
                <a:tc>
                  <a:txBody>
                    <a:bodyPr/>
                    <a:lstStyle/>
                    <a:p>
                      <a:r>
                        <a:rPr lang="en-US" sz="1000"/>
                        <a:t>1111</a:t>
                      </a:r>
                    </a:p>
                  </a:txBody>
                  <a:tcPr/>
                </a:tc>
                <a:extLst>
                  <a:ext uri="{0D108BD9-81ED-4DB2-BD59-A6C34878D82A}">
                    <a16:rowId xmlns:a16="http://schemas.microsoft.com/office/drawing/2014/main" xmlns="" val="3355725793"/>
                  </a:ext>
                </a:extLst>
              </a:tr>
              <a:tr h="474551">
                <a:tc>
                  <a:txBody>
                    <a:bodyPr/>
                    <a:lstStyle/>
                    <a:p>
                      <a:r>
                        <a:rPr lang="en-US" sz="1600"/>
                        <a:t>00</a:t>
                      </a:r>
                    </a:p>
                  </a:txBody>
                  <a:tcPr/>
                </a:tc>
                <a:tc>
                  <a:txBody>
                    <a:bodyPr/>
                    <a:lstStyle/>
                    <a:p>
                      <a:r>
                        <a:rPr lang="en-US" sz="1600"/>
                        <a:t>14</a:t>
                      </a:r>
                    </a:p>
                  </a:txBody>
                  <a:tcPr/>
                </a:tc>
                <a:tc>
                  <a:txBody>
                    <a:bodyPr/>
                    <a:lstStyle/>
                    <a:p>
                      <a:r>
                        <a:rPr lang="en-US" sz="1600"/>
                        <a:t>4</a:t>
                      </a:r>
                    </a:p>
                    <a:p>
                      <a:endParaRPr lang="en-US" sz="1600"/>
                    </a:p>
                  </a:txBody>
                  <a:tcPr/>
                </a:tc>
                <a:tc>
                  <a:txBody>
                    <a:bodyPr/>
                    <a:lstStyle/>
                    <a:p>
                      <a:r>
                        <a:rPr lang="en-US" sz="1600"/>
                        <a:t>13</a:t>
                      </a:r>
                    </a:p>
                  </a:txBody>
                  <a:tcPr/>
                </a:tc>
                <a:tc>
                  <a:txBody>
                    <a:bodyPr/>
                    <a:lstStyle/>
                    <a:p>
                      <a:r>
                        <a:rPr lang="en-US" sz="1600"/>
                        <a:t>1</a:t>
                      </a:r>
                    </a:p>
                  </a:txBody>
                  <a:tcPr/>
                </a:tc>
                <a:tc>
                  <a:txBody>
                    <a:bodyPr/>
                    <a:lstStyle/>
                    <a:p>
                      <a:r>
                        <a:rPr lang="en-US" sz="1600"/>
                        <a:t>2</a:t>
                      </a:r>
                    </a:p>
                  </a:txBody>
                  <a:tcPr/>
                </a:tc>
                <a:tc>
                  <a:txBody>
                    <a:bodyPr/>
                    <a:lstStyle/>
                    <a:p>
                      <a:r>
                        <a:rPr lang="en-US" sz="1600"/>
                        <a:t>16</a:t>
                      </a:r>
                    </a:p>
                  </a:txBody>
                  <a:tcPr/>
                </a:tc>
                <a:tc>
                  <a:txBody>
                    <a:bodyPr/>
                    <a:lstStyle/>
                    <a:p>
                      <a:r>
                        <a:rPr lang="en-US" sz="1600"/>
                        <a:t>11</a:t>
                      </a:r>
                    </a:p>
                  </a:txBody>
                  <a:tcPr/>
                </a:tc>
                <a:tc>
                  <a:txBody>
                    <a:bodyPr/>
                    <a:lstStyle/>
                    <a:p>
                      <a:r>
                        <a:rPr lang="en-US" sz="1600"/>
                        <a:t>8</a:t>
                      </a:r>
                    </a:p>
                  </a:txBody>
                  <a:tcPr/>
                </a:tc>
                <a:tc>
                  <a:txBody>
                    <a:bodyPr/>
                    <a:lstStyle/>
                    <a:p>
                      <a:r>
                        <a:rPr lang="en-US" sz="1600"/>
                        <a:t>3</a:t>
                      </a:r>
                    </a:p>
                  </a:txBody>
                  <a:tcPr/>
                </a:tc>
                <a:tc>
                  <a:txBody>
                    <a:bodyPr/>
                    <a:lstStyle/>
                    <a:p>
                      <a:r>
                        <a:rPr lang="en-US" sz="1600"/>
                        <a:t>10</a:t>
                      </a:r>
                    </a:p>
                  </a:txBody>
                  <a:tcPr/>
                </a:tc>
                <a:tc>
                  <a:txBody>
                    <a:bodyPr/>
                    <a:lstStyle/>
                    <a:p>
                      <a:r>
                        <a:rPr lang="en-US" sz="1600"/>
                        <a:t>8</a:t>
                      </a:r>
                    </a:p>
                  </a:txBody>
                  <a:tcPr/>
                </a:tc>
                <a:tc>
                  <a:txBody>
                    <a:bodyPr/>
                    <a:lstStyle/>
                    <a:p>
                      <a:r>
                        <a:rPr lang="en-US" sz="1600"/>
                        <a:t>12</a:t>
                      </a:r>
                    </a:p>
                  </a:txBody>
                  <a:tcPr/>
                </a:tc>
                <a:tc>
                  <a:txBody>
                    <a:bodyPr/>
                    <a:lstStyle/>
                    <a:p>
                      <a:r>
                        <a:rPr lang="en-US" sz="1600"/>
                        <a:t>6</a:t>
                      </a:r>
                    </a:p>
                  </a:txBody>
                  <a:tcPr/>
                </a:tc>
                <a:tc>
                  <a:txBody>
                    <a:bodyPr/>
                    <a:lstStyle/>
                    <a:p>
                      <a:r>
                        <a:rPr lang="en-US" sz="1600"/>
                        <a:t>0</a:t>
                      </a:r>
                    </a:p>
                  </a:txBody>
                  <a:tcPr/>
                </a:tc>
                <a:tc>
                  <a:txBody>
                    <a:bodyPr/>
                    <a:lstStyle/>
                    <a:p>
                      <a:r>
                        <a:rPr lang="en-US" sz="1600"/>
                        <a:t>0</a:t>
                      </a:r>
                    </a:p>
                  </a:txBody>
                  <a:tcPr/>
                </a:tc>
                <a:tc>
                  <a:txBody>
                    <a:bodyPr/>
                    <a:lstStyle/>
                    <a:p>
                      <a:r>
                        <a:rPr lang="en-US" sz="1600"/>
                        <a:t>7</a:t>
                      </a:r>
                    </a:p>
                  </a:txBody>
                  <a:tcPr/>
                </a:tc>
                <a:extLst>
                  <a:ext uri="{0D108BD9-81ED-4DB2-BD59-A6C34878D82A}">
                    <a16:rowId xmlns:a16="http://schemas.microsoft.com/office/drawing/2014/main" xmlns="" val="2379430771"/>
                  </a:ext>
                </a:extLst>
              </a:tr>
              <a:tr h="390900">
                <a:tc>
                  <a:txBody>
                    <a:bodyPr/>
                    <a:lstStyle/>
                    <a:p>
                      <a:r>
                        <a:rPr lang="en-US" sz="1600"/>
                        <a:t>01</a:t>
                      </a:r>
                    </a:p>
                  </a:txBody>
                  <a:tcPr/>
                </a:tc>
                <a:tc>
                  <a:txBody>
                    <a:bodyPr/>
                    <a:lstStyle/>
                    <a:p>
                      <a:r>
                        <a:rPr lang="en-US" sz="1600"/>
                        <a:t>0</a:t>
                      </a:r>
                    </a:p>
                  </a:txBody>
                  <a:tcPr/>
                </a:tc>
                <a:tc>
                  <a:txBody>
                    <a:bodyPr/>
                    <a:lstStyle/>
                    <a:p>
                      <a:r>
                        <a:rPr lang="en-US" sz="1600"/>
                        <a:t>15</a:t>
                      </a:r>
                    </a:p>
                  </a:txBody>
                  <a:tcPr/>
                </a:tc>
                <a:tc>
                  <a:txBody>
                    <a:bodyPr/>
                    <a:lstStyle/>
                    <a:p>
                      <a:r>
                        <a:rPr lang="en-US" sz="1600"/>
                        <a:t>7</a:t>
                      </a:r>
                    </a:p>
                  </a:txBody>
                  <a:tcPr/>
                </a:tc>
                <a:tc>
                  <a:txBody>
                    <a:bodyPr/>
                    <a:lstStyle/>
                    <a:p>
                      <a:r>
                        <a:rPr lang="en-US" sz="1600"/>
                        <a:t>4</a:t>
                      </a:r>
                    </a:p>
                  </a:txBody>
                  <a:tcPr/>
                </a:tc>
                <a:tc>
                  <a:txBody>
                    <a:bodyPr/>
                    <a:lstStyle/>
                    <a:p>
                      <a:r>
                        <a:rPr lang="en-US" sz="1600"/>
                        <a:t>14</a:t>
                      </a:r>
                    </a:p>
                  </a:txBody>
                  <a:tcPr/>
                </a:tc>
                <a:tc>
                  <a:txBody>
                    <a:bodyPr/>
                    <a:lstStyle/>
                    <a:p>
                      <a:r>
                        <a:rPr lang="en-US" sz="1600"/>
                        <a:t>2</a:t>
                      </a:r>
                    </a:p>
                  </a:txBody>
                  <a:tcPr/>
                </a:tc>
                <a:tc>
                  <a:txBody>
                    <a:bodyPr/>
                    <a:lstStyle/>
                    <a:p>
                      <a:r>
                        <a:rPr lang="en-US" sz="1600"/>
                        <a:t>13</a:t>
                      </a:r>
                    </a:p>
                  </a:txBody>
                  <a:tcPr/>
                </a:tc>
                <a:tc>
                  <a:txBody>
                    <a:bodyPr/>
                    <a:lstStyle/>
                    <a:p>
                      <a:r>
                        <a:rPr lang="en-US" sz="1600"/>
                        <a:t>1</a:t>
                      </a:r>
                    </a:p>
                  </a:txBody>
                  <a:tcPr/>
                </a:tc>
                <a:tc>
                  <a:txBody>
                    <a:bodyPr/>
                    <a:lstStyle/>
                    <a:p>
                      <a:r>
                        <a:rPr lang="en-US" sz="1600"/>
                        <a:t>10</a:t>
                      </a:r>
                    </a:p>
                  </a:txBody>
                  <a:tcPr/>
                </a:tc>
                <a:tc>
                  <a:txBody>
                    <a:bodyPr/>
                    <a:lstStyle/>
                    <a:p>
                      <a:r>
                        <a:rPr lang="en-US" sz="1600"/>
                        <a:t>0</a:t>
                      </a:r>
                    </a:p>
                  </a:txBody>
                  <a:tcPr/>
                </a:tc>
                <a:tc>
                  <a:txBody>
                    <a:bodyPr/>
                    <a:lstStyle/>
                    <a:p>
                      <a:r>
                        <a:rPr lang="en-US" sz="1600"/>
                        <a:t>12</a:t>
                      </a:r>
                    </a:p>
                  </a:txBody>
                  <a:tcPr/>
                </a:tc>
                <a:tc>
                  <a:txBody>
                    <a:bodyPr/>
                    <a:lstStyle/>
                    <a:p>
                      <a:r>
                        <a:rPr lang="en-US" sz="1600"/>
                        <a:t>11</a:t>
                      </a:r>
                    </a:p>
                  </a:txBody>
                  <a:tcPr/>
                </a:tc>
                <a:tc>
                  <a:txBody>
                    <a:bodyPr/>
                    <a:lstStyle/>
                    <a:p>
                      <a:r>
                        <a:rPr lang="en-US" sz="1600"/>
                        <a:t>8</a:t>
                      </a:r>
                    </a:p>
                  </a:txBody>
                  <a:tcPr/>
                </a:tc>
                <a:tc>
                  <a:txBody>
                    <a:bodyPr/>
                    <a:lstStyle/>
                    <a:p>
                      <a:r>
                        <a:rPr lang="en-US" sz="1600"/>
                        <a:t>5</a:t>
                      </a:r>
                    </a:p>
                  </a:txBody>
                  <a:tcPr/>
                </a:tc>
                <a:tc>
                  <a:txBody>
                    <a:bodyPr/>
                    <a:lstStyle/>
                    <a:p>
                      <a:r>
                        <a:rPr lang="en-US" sz="1600"/>
                        <a:t>3</a:t>
                      </a:r>
                    </a:p>
                  </a:txBody>
                  <a:tcPr/>
                </a:tc>
                <a:tc>
                  <a:txBody>
                    <a:bodyPr/>
                    <a:lstStyle/>
                    <a:p>
                      <a:r>
                        <a:rPr lang="en-US" sz="1600"/>
                        <a:t>8</a:t>
                      </a:r>
                    </a:p>
                  </a:txBody>
                  <a:tcPr/>
                </a:tc>
                <a:extLst>
                  <a:ext uri="{0D108BD9-81ED-4DB2-BD59-A6C34878D82A}">
                    <a16:rowId xmlns:a16="http://schemas.microsoft.com/office/drawing/2014/main" xmlns="" val="1923914960"/>
                  </a:ext>
                </a:extLst>
              </a:tr>
              <a:tr h="390900">
                <a:tc>
                  <a:txBody>
                    <a:bodyPr/>
                    <a:lstStyle/>
                    <a:p>
                      <a:r>
                        <a:rPr lang="en-US" sz="1600"/>
                        <a:t>10</a:t>
                      </a:r>
                    </a:p>
                  </a:txBody>
                  <a:tcPr/>
                </a:tc>
                <a:tc>
                  <a:txBody>
                    <a:bodyPr/>
                    <a:lstStyle/>
                    <a:p>
                      <a:r>
                        <a:rPr lang="en-US" sz="1600"/>
                        <a:t>4</a:t>
                      </a:r>
                    </a:p>
                  </a:txBody>
                  <a:tcPr/>
                </a:tc>
                <a:tc>
                  <a:txBody>
                    <a:bodyPr/>
                    <a:lstStyle/>
                    <a:p>
                      <a:r>
                        <a:rPr lang="en-US" sz="1600"/>
                        <a:t>1</a:t>
                      </a:r>
                    </a:p>
                  </a:txBody>
                  <a:tcPr/>
                </a:tc>
                <a:tc>
                  <a:txBody>
                    <a:bodyPr/>
                    <a:lstStyle/>
                    <a:p>
                      <a:r>
                        <a:rPr lang="en-US" sz="1600"/>
                        <a:t>7</a:t>
                      </a:r>
                    </a:p>
                  </a:txBody>
                  <a:tcPr/>
                </a:tc>
                <a:tc>
                  <a:txBody>
                    <a:bodyPr/>
                    <a:lstStyle/>
                    <a:p>
                      <a:r>
                        <a:rPr lang="en-US" sz="1600"/>
                        <a:t>8</a:t>
                      </a:r>
                    </a:p>
                  </a:txBody>
                  <a:tcPr/>
                </a:tc>
                <a:tc>
                  <a:txBody>
                    <a:bodyPr/>
                    <a:lstStyle/>
                    <a:p>
                      <a:r>
                        <a:rPr lang="en-US" sz="1600"/>
                        <a:t>13</a:t>
                      </a:r>
                    </a:p>
                  </a:txBody>
                  <a:tcPr/>
                </a:tc>
                <a:tc>
                  <a:txBody>
                    <a:bodyPr/>
                    <a:lstStyle/>
                    <a:p>
                      <a:r>
                        <a:rPr lang="en-US" sz="1600"/>
                        <a:t>0</a:t>
                      </a:r>
                    </a:p>
                  </a:txBody>
                  <a:tcPr/>
                </a:tc>
                <a:tc>
                  <a:txBody>
                    <a:bodyPr/>
                    <a:lstStyle/>
                    <a:p>
                      <a:r>
                        <a:rPr lang="en-US" sz="1600"/>
                        <a:t>2</a:t>
                      </a:r>
                    </a:p>
                  </a:txBody>
                  <a:tcPr/>
                </a:tc>
                <a:tc>
                  <a:txBody>
                    <a:bodyPr/>
                    <a:lstStyle/>
                    <a:p>
                      <a:r>
                        <a:rPr lang="en-US" sz="1600"/>
                        <a:t>11</a:t>
                      </a:r>
                    </a:p>
                  </a:txBody>
                  <a:tcPr>
                    <a:solidFill>
                      <a:srgbClr val="FF0000"/>
                    </a:solidFill>
                  </a:tcPr>
                </a:tc>
                <a:tc>
                  <a:txBody>
                    <a:bodyPr/>
                    <a:lstStyle/>
                    <a:p>
                      <a:r>
                        <a:rPr lang="en-US" sz="1600"/>
                        <a:t>16</a:t>
                      </a:r>
                    </a:p>
                  </a:txBody>
                  <a:tcPr/>
                </a:tc>
                <a:tc>
                  <a:txBody>
                    <a:bodyPr/>
                    <a:lstStyle/>
                    <a:p>
                      <a:r>
                        <a:rPr lang="en-US" sz="1600"/>
                        <a:t>12</a:t>
                      </a:r>
                    </a:p>
                  </a:txBody>
                  <a:tcPr/>
                </a:tc>
                <a:tc>
                  <a:txBody>
                    <a:bodyPr/>
                    <a:lstStyle/>
                    <a:p>
                      <a:r>
                        <a:rPr lang="en-US" sz="1600"/>
                        <a:t>9</a:t>
                      </a:r>
                    </a:p>
                  </a:txBody>
                  <a:tcPr>
                    <a:solidFill>
                      <a:schemeClr val="accent2">
                        <a:lumMod val="20000"/>
                        <a:lumOff val="80000"/>
                      </a:schemeClr>
                    </a:solidFill>
                  </a:tcPr>
                </a:tc>
                <a:tc>
                  <a:txBody>
                    <a:bodyPr/>
                    <a:lstStyle/>
                    <a:p>
                      <a:r>
                        <a:rPr lang="en-US" sz="1600"/>
                        <a:t>7</a:t>
                      </a:r>
                    </a:p>
                  </a:txBody>
                  <a:tcPr/>
                </a:tc>
                <a:tc>
                  <a:txBody>
                    <a:bodyPr/>
                    <a:lstStyle/>
                    <a:p>
                      <a:r>
                        <a:rPr lang="en-US" sz="1600"/>
                        <a:t>3</a:t>
                      </a:r>
                    </a:p>
                  </a:txBody>
                  <a:tcPr/>
                </a:tc>
                <a:tc>
                  <a:txBody>
                    <a:bodyPr/>
                    <a:lstStyle/>
                    <a:p>
                      <a:r>
                        <a:rPr lang="en-US" sz="1600"/>
                        <a:t>10</a:t>
                      </a:r>
                    </a:p>
                  </a:txBody>
                  <a:tcPr/>
                </a:tc>
                <a:tc>
                  <a:txBody>
                    <a:bodyPr/>
                    <a:lstStyle/>
                    <a:p>
                      <a:r>
                        <a:rPr lang="en-US" sz="1600"/>
                        <a:t>6</a:t>
                      </a:r>
                    </a:p>
                  </a:txBody>
                  <a:tcPr/>
                </a:tc>
                <a:tc>
                  <a:txBody>
                    <a:bodyPr/>
                    <a:lstStyle/>
                    <a:p>
                      <a:r>
                        <a:rPr lang="en-US" sz="1600"/>
                        <a:t>0</a:t>
                      </a:r>
                    </a:p>
                  </a:txBody>
                  <a:tcPr/>
                </a:tc>
                <a:extLst>
                  <a:ext uri="{0D108BD9-81ED-4DB2-BD59-A6C34878D82A}">
                    <a16:rowId xmlns:a16="http://schemas.microsoft.com/office/drawing/2014/main" xmlns="" val="2826073887"/>
                  </a:ext>
                </a:extLst>
              </a:tr>
              <a:tr h="390900">
                <a:tc>
                  <a:txBody>
                    <a:bodyPr/>
                    <a:lstStyle/>
                    <a:p>
                      <a:r>
                        <a:rPr lang="en-US" sz="1600"/>
                        <a:t>11</a:t>
                      </a:r>
                    </a:p>
                  </a:txBody>
                  <a:tcPr/>
                </a:tc>
                <a:tc>
                  <a:txBody>
                    <a:bodyPr/>
                    <a:lstStyle/>
                    <a:p>
                      <a:r>
                        <a:rPr lang="en-US" sz="1600"/>
                        <a:t>16</a:t>
                      </a:r>
                    </a:p>
                  </a:txBody>
                  <a:tcPr/>
                </a:tc>
                <a:tc>
                  <a:txBody>
                    <a:bodyPr/>
                    <a:lstStyle/>
                    <a:p>
                      <a:r>
                        <a:rPr lang="en-US" sz="1600"/>
                        <a:t>12</a:t>
                      </a:r>
                    </a:p>
                  </a:txBody>
                  <a:tcPr/>
                </a:tc>
                <a:tc>
                  <a:txBody>
                    <a:bodyPr/>
                    <a:lstStyle/>
                    <a:p>
                      <a:r>
                        <a:rPr lang="en-US" sz="1600"/>
                        <a:t>10</a:t>
                      </a:r>
                    </a:p>
                  </a:txBody>
                  <a:tcPr/>
                </a:tc>
                <a:tc>
                  <a:txBody>
                    <a:bodyPr/>
                    <a:lstStyle/>
                    <a:p>
                      <a:r>
                        <a:rPr lang="en-US" sz="1600"/>
                        <a:t>2</a:t>
                      </a:r>
                    </a:p>
                  </a:txBody>
                  <a:tcPr/>
                </a:tc>
                <a:tc>
                  <a:txBody>
                    <a:bodyPr/>
                    <a:lstStyle/>
                    <a:p>
                      <a:r>
                        <a:rPr lang="en-US" sz="1600"/>
                        <a:t>4</a:t>
                      </a:r>
                    </a:p>
                  </a:txBody>
                  <a:tcPr/>
                </a:tc>
                <a:tc>
                  <a:txBody>
                    <a:bodyPr/>
                    <a:lstStyle/>
                    <a:p>
                      <a:r>
                        <a:rPr lang="en-US" sz="1600"/>
                        <a:t>0</a:t>
                      </a:r>
                    </a:p>
                  </a:txBody>
                  <a:tcPr/>
                </a:tc>
                <a:tc>
                  <a:txBody>
                    <a:bodyPr/>
                    <a:lstStyle/>
                    <a:p>
                      <a:r>
                        <a:rPr lang="en-US" sz="1600"/>
                        <a:t>1</a:t>
                      </a:r>
                    </a:p>
                  </a:txBody>
                  <a:tcPr/>
                </a:tc>
                <a:tc>
                  <a:txBody>
                    <a:bodyPr/>
                    <a:lstStyle/>
                    <a:p>
                      <a:r>
                        <a:rPr lang="en-US" sz="1600"/>
                        <a:t>7</a:t>
                      </a:r>
                    </a:p>
                  </a:txBody>
                  <a:tcPr/>
                </a:tc>
                <a:tc>
                  <a:txBody>
                    <a:bodyPr/>
                    <a:lstStyle/>
                    <a:p>
                      <a:r>
                        <a:rPr lang="en-US" sz="1600"/>
                        <a:t>6</a:t>
                      </a:r>
                    </a:p>
                  </a:txBody>
                  <a:tcPr/>
                </a:tc>
                <a:tc>
                  <a:txBody>
                    <a:bodyPr/>
                    <a:lstStyle/>
                    <a:p>
                      <a:r>
                        <a:rPr lang="en-US" sz="1600"/>
                        <a:t>11</a:t>
                      </a:r>
                    </a:p>
                  </a:txBody>
                  <a:tcPr/>
                </a:tc>
                <a:tc>
                  <a:txBody>
                    <a:bodyPr/>
                    <a:lstStyle/>
                    <a:p>
                      <a:r>
                        <a:rPr lang="en-US" sz="1600"/>
                        <a:t>3</a:t>
                      </a:r>
                    </a:p>
                  </a:txBody>
                  <a:tcPr/>
                </a:tc>
                <a:tc>
                  <a:txBody>
                    <a:bodyPr/>
                    <a:lstStyle/>
                    <a:p>
                      <a:r>
                        <a:rPr lang="en-US" sz="1600"/>
                        <a:t>14</a:t>
                      </a:r>
                    </a:p>
                  </a:txBody>
                  <a:tcPr/>
                </a:tc>
                <a:tc>
                  <a:txBody>
                    <a:bodyPr/>
                    <a:lstStyle/>
                    <a:p>
                      <a:r>
                        <a:rPr lang="en-US" sz="1600"/>
                        <a:t>10</a:t>
                      </a:r>
                    </a:p>
                  </a:txBody>
                  <a:tcPr/>
                </a:tc>
                <a:tc>
                  <a:txBody>
                    <a:bodyPr/>
                    <a:lstStyle/>
                    <a:p>
                      <a:r>
                        <a:rPr lang="en-US" sz="1600"/>
                        <a:t>0</a:t>
                      </a:r>
                    </a:p>
                  </a:txBody>
                  <a:tcPr/>
                </a:tc>
                <a:tc>
                  <a:txBody>
                    <a:bodyPr/>
                    <a:lstStyle/>
                    <a:p>
                      <a:r>
                        <a:rPr lang="en-US" sz="1600"/>
                        <a:t>5</a:t>
                      </a:r>
                    </a:p>
                  </a:txBody>
                  <a:tcPr/>
                </a:tc>
                <a:tc>
                  <a:txBody>
                    <a:bodyPr/>
                    <a:lstStyle/>
                    <a:p>
                      <a:r>
                        <a:rPr lang="en-US" sz="1600"/>
                        <a:t>13</a:t>
                      </a:r>
                    </a:p>
                  </a:txBody>
                  <a:tcPr/>
                </a:tc>
                <a:extLst>
                  <a:ext uri="{0D108BD9-81ED-4DB2-BD59-A6C34878D82A}">
                    <a16:rowId xmlns:a16="http://schemas.microsoft.com/office/drawing/2014/main" xmlns="" val="3927136429"/>
                  </a:ext>
                </a:extLst>
              </a:tr>
            </a:tbl>
          </a:graphicData>
        </a:graphic>
      </p:graphicFrame>
      <p:cxnSp>
        <p:nvCxnSpPr>
          <p:cNvPr id="12" name="Straight Arrow Connector 11">
            <a:extLst>
              <a:ext uri="{FF2B5EF4-FFF2-40B4-BE49-F238E27FC236}">
                <a16:creationId xmlns:a16="http://schemas.microsoft.com/office/drawing/2014/main" xmlns="" id="{FA65DB43-DBB1-4280-A92E-754AF824E324}"/>
              </a:ext>
            </a:extLst>
          </p:cNvPr>
          <p:cNvCxnSpPr/>
          <p:nvPr/>
        </p:nvCxnSpPr>
        <p:spPr>
          <a:xfrm>
            <a:off x="5359050" y="3406440"/>
            <a:ext cx="0" cy="13854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C5532626-80F1-4E78-B52E-AE367201C63D}"/>
              </a:ext>
            </a:extLst>
          </p:cNvPr>
          <p:cNvSpPr txBox="1"/>
          <p:nvPr/>
        </p:nvSpPr>
        <p:spPr>
          <a:xfrm>
            <a:off x="4694032" y="4791894"/>
            <a:ext cx="4613564" cy="369332"/>
          </a:xfrm>
          <a:prstGeom prst="rect">
            <a:avLst/>
          </a:prstGeom>
          <a:noFill/>
        </p:spPr>
        <p:txBody>
          <a:bodyPr wrap="square" rtlCol="0">
            <a:spAutoFit/>
          </a:bodyPr>
          <a:lstStyle/>
          <a:p>
            <a:r>
              <a:rPr lang="en-US"/>
              <a:t>Output 11 in binario = 1011</a:t>
            </a:r>
          </a:p>
        </p:txBody>
      </p:sp>
      <p:sp>
        <p:nvSpPr>
          <p:cNvPr id="14" name="TextBox 13">
            <a:extLst>
              <a:ext uri="{FF2B5EF4-FFF2-40B4-BE49-F238E27FC236}">
                <a16:creationId xmlns:a16="http://schemas.microsoft.com/office/drawing/2014/main" xmlns="" id="{566A8C8D-3739-48B2-930C-B39D718E5F36}"/>
              </a:ext>
            </a:extLst>
          </p:cNvPr>
          <p:cNvSpPr txBox="1"/>
          <p:nvPr/>
        </p:nvSpPr>
        <p:spPr>
          <a:xfrm>
            <a:off x="742312" y="4581114"/>
            <a:ext cx="4613564" cy="369332"/>
          </a:xfrm>
          <a:prstGeom prst="rect">
            <a:avLst/>
          </a:prstGeom>
          <a:noFill/>
        </p:spPr>
        <p:txBody>
          <a:bodyPr wrap="square" rtlCol="0">
            <a:spAutoFit/>
          </a:bodyPr>
          <a:lstStyle/>
          <a:p>
            <a:r>
              <a:rPr lang="en-US"/>
              <a:t>Box S1</a:t>
            </a:r>
          </a:p>
        </p:txBody>
      </p:sp>
      <p:cxnSp>
        <p:nvCxnSpPr>
          <p:cNvPr id="16" name="Straight Arrow Connector 15">
            <a:extLst>
              <a:ext uri="{FF2B5EF4-FFF2-40B4-BE49-F238E27FC236}">
                <a16:creationId xmlns:a16="http://schemas.microsoft.com/office/drawing/2014/main" xmlns="" id="{7A8B5C03-3A47-441E-AF0C-F57994AA8238}"/>
              </a:ext>
            </a:extLst>
          </p:cNvPr>
          <p:cNvCxnSpPr/>
          <p:nvPr/>
        </p:nvCxnSpPr>
        <p:spPr>
          <a:xfrm>
            <a:off x="346364" y="3278909"/>
            <a:ext cx="39594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1F6B617D-FAEA-40DA-9DAC-E3563088D8DB}"/>
              </a:ext>
            </a:extLst>
          </p:cNvPr>
          <p:cNvCxnSpPr>
            <a:cxnSpLocks/>
          </p:cNvCxnSpPr>
          <p:nvPr/>
        </p:nvCxnSpPr>
        <p:spPr>
          <a:xfrm flipV="1">
            <a:off x="346364" y="1149927"/>
            <a:ext cx="0" cy="212898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3ADC7E89-1DE5-4F05-9F8A-1C1957481D71}"/>
              </a:ext>
            </a:extLst>
          </p:cNvPr>
          <p:cNvSpPr txBox="1"/>
          <p:nvPr/>
        </p:nvSpPr>
        <p:spPr>
          <a:xfrm>
            <a:off x="160421" y="658887"/>
            <a:ext cx="947942" cy="369321"/>
          </a:xfrm>
          <a:prstGeom prst="rect">
            <a:avLst/>
          </a:prstGeom>
          <a:noFill/>
        </p:spPr>
        <p:txBody>
          <a:bodyPr wrap="square" rtlCol="0">
            <a:spAutoFit/>
          </a:bodyPr>
          <a:lstStyle/>
          <a:p>
            <a:r>
              <a:rPr lang="en-US"/>
              <a:t>10</a:t>
            </a:r>
          </a:p>
        </p:txBody>
      </p:sp>
      <p:sp>
        <p:nvSpPr>
          <p:cNvPr id="20" name="TextBox 19">
            <a:extLst>
              <a:ext uri="{FF2B5EF4-FFF2-40B4-BE49-F238E27FC236}">
                <a16:creationId xmlns:a16="http://schemas.microsoft.com/office/drawing/2014/main" xmlns="" id="{608BE5B6-8687-48D0-934A-C873ACF43EE2}"/>
              </a:ext>
            </a:extLst>
          </p:cNvPr>
          <p:cNvSpPr txBox="1"/>
          <p:nvPr/>
        </p:nvSpPr>
        <p:spPr>
          <a:xfrm>
            <a:off x="1774472" y="59710"/>
            <a:ext cx="6780706" cy="461665"/>
          </a:xfrm>
          <a:prstGeom prst="rect">
            <a:avLst/>
          </a:prstGeom>
          <a:noFill/>
        </p:spPr>
        <p:txBody>
          <a:bodyPr wrap="square" rtlCol="0">
            <a:spAutoFit/>
          </a:bodyPr>
          <a:lstStyle/>
          <a:p>
            <a:r>
              <a:rPr lang="en-US"/>
              <a:t>                         input      </a:t>
            </a:r>
            <a:r>
              <a:rPr lang="en-US" sz="2400"/>
              <a:t>101110</a:t>
            </a:r>
            <a:endParaRPr lang="en-US"/>
          </a:p>
        </p:txBody>
      </p:sp>
      <p:cxnSp>
        <p:nvCxnSpPr>
          <p:cNvPr id="22" name="Straight Arrow Connector 21">
            <a:extLst>
              <a:ext uri="{FF2B5EF4-FFF2-40B4-BE49-F238E27FC236}">
                <a16:creationId xmlns:a16="http://schemas.microsoft.com/office/drawing/2014/main" xmlns="" id="{F0968AB3-EBB9-4814-880E-67E2D84B554B}"/>
              </a:ext>
            </a:extLst>
          </p:cNvPr>
          <p:cNvCxnSpPr>
            <a:cxnSpLocks/>
          </p:cNvCxnSpPr>
          <p:nvPr/>
        </p:nvCxnSpPr>
        <p:spPr>
          <a:xfrm flipH="1">
            <a:off x="609602" y="914400"/>
            <a:ext cx="48130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DD80DAED-7DE0-4E62-A58B-3258B4F117F1}"/>
              </a:ext>
            </a:extLst>
          </p:cNvPr>
          <p:cNvCxnSpPr>
            <a:cxnSpLocks/>
          </p:cNvCxnSpPr>
          <p:nvPr/>
        </p:nvCxnSpPr>
        <p:spPr>
          <a:xfrm flipH="1">
            <a:off x="595748" y="775855"/>
            <a:ext cx="39862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75421D5A-2862-40DF-8679-1ECEEF58AAF9}"/>
              </a:ext>
            </a:extLst>
          </p:cNvPr>
          <p:cNvCxnSpPr>
            <a:cxnSpLocks/>
          </p:cNvCxnSpPr>
          <p:nvPr/>
        </p:nvCxnSpPr>
        <p:spPr>
          <a:xfrm flipV="1">
            <a:off x="4581950" y="595471"/>
            <a:ext cx="0" cy="1403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C688F6CA-1CF1-4B2B-AEDD-F8855ED4072C}"/>
              </a:ext>
            </a:extLst>
          </p:cNvPr>
          <p:cNvCxnSpPr>
            <a:cxnSpLocks/>
          </p:cNvCxnSpPr>
          <p:nvPr/>
        </p:nvCxnSpPr>
        <p:spPr>
          <a:xfrm flipV="1">
            <a:off x="5422638" y="564063"/>
            <a:ext cx="0" cy="3116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Left Brace 38">
            <a:extLst>
              <a:ext uri="{FF2B5EF4-FFF2-40B4-BE49-F238E27FC236}">
                <a16:creationId xmlns:a16="http://schemas.microsoft.com/office/drawing/2014/main" xmlns="" id="{C3A90CDA-33EC-47B3-9EC8-944E34A5CCEB}"/>
              </a:ext>
            </a:extLst>
          </p:cNvPr>
          <p:cNvSpPr/>
          <p:nvPr/>
        </p:nvSpPr>
        <p:spPr>
          <a:xfrm rot="16200000">
            <a:off x="4886808" y="229500"/>
            <a:ext cx="157784" cy="543335"/>
          </a:xfrm>
          <a:prstGeom prst="leftBrace">
            <a:avLst>
              <a:gd name="adj1" fmla="val 0"/>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xmlns="" id="{F9CFFA6A-F765-4CAD-83CB-6A28A7246BB5}"/>
              </a:ext>
            </a:extLst>
          </p:cNvPr>
          <p:cNvCxnSpPr>
            <a:cxnSpLocks/>
          </p:cNvCxnSpPr>
          <p:nvPr/>
        </p:nvCxnSpPr>
        <p:spPr>
          <a:xfrm>
            <a:off x="5100547" y="914400"/>
            <a:ext cx="0" cy="8116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xmlns="" id="{CEB6EB3D-2B07-4347-A8D7-785F0CB04DB8}"/>
              </a:ext>
            </a:extLst>
          </p:cNvPr>
          <p:cNvSpPr>
            <a:spLocks noGrp="1"/>
          </p:cNvSpPr>
          <p:nvPr>
            <p:ph type="dt" sz="half" idx="10"/>
          </p:nvPr>
        </p:nvSpPr>
        <p:spPr/>
        <p:txBody>
          <a:bodyPr/>
          <a:lstStyle/>
          <a:p>
            <a:fld id="{7B6A46C5-F624-4356-A345-9E2494FCE5A4}" type="datetime1">
              <a:rPr lang="en-US" smtClean="0"/>
              <a:t>12/7/2021</a:t>
            </a:fld>
            <a:endParaRPr lang="en-US"/>
          </a:p>
        </p:txBody>
      </p:sp>
      <p:sp>
        <p:nvSpPr>
          <p:cNvPr id="3" name="Slide Number Placeholder 2">
            <a:extLst>
              <a:ext uri="{FF2B5EF4-FFF2-40B4-BE49-F238E27FC236}">
                <a16:creationId xmlns:a16="http://schemas.microsoft.com/office/drawing/2014/main" xmlns="" id="{3E784150-27BA-4B75-8ED0-488E79055F1E}"/>
              </a:ext>
            </a:extLst>
          </p:cNvPr>
          <p:cNvSpPr>
            <a:spLocks noGrp="1"/>
          </p:cNvSpPr>
          <p:nvPr>
            <p:ph type="sldNum" sz="quarter" idx="12"/>
          </p:nvPr>
        </p:nvSpPr>
        <p:spPr/>
        <p:txBody>
          <a:bodyPr/>
          <a:lstStyle/>
          <a:p>
            <a:fld id="{456FEDCF-45E0-413C-A9AC-B375C650852B}" type="slidenum">
              <a:rPr lang="en-US" smtClean="0"/>
              <a:t>18</a:t>
            </a:fld>
            <a:endParaRPr lang="en-US"/>
          </a:p>
        </p:txBody>
      </p:sp>
    </p:spTree>
    <p:extLst>
      <p:ext uri="{BB962C8B-B14F-4D97-AF65-F5344CB8AC3E}">
        <p14:creationId xmlns:p14="http://schemas.microsoft.com/office/powerpoint/2010/main" val="298079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anim calcmode="lin" valueType="num">
                                      <p:cBhvr>
                                        <p:cTn id="33" dur="500" fill="hold"/>
                                        <p:tgtEl>
                                          <p:spTgt spid="18"/>
                                        </p:tgtEl>
                                        <p:attrNameLst>
                                          <p:attrName>ppt_x</p:attrName>
                                        </p:attrNameLst>
                                      </p:cBhvr>
                                      <p:tavLst>
                                        <p:tav tm="0">
                                          <p:val>
                                            <p:strVal val="#ppt_x"/>
                                          </p:val>
                                        </p:tav>
                                        <p:tav tm="100000">
                                          <p:val>
                                            <p:strVal val="#ppt_x"/>
                                          </p:val>
                                        </p:tav>
                                      </p:tavLst>
                                    </p:anim>
                                    <p:anim calcmode="lin" valueType="num">
                                      <p:cBhvr>
                                        <p:cTn id="34" dur="5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anim calcmode="lin" valueType="num">
                                      <p:cBhvr>
                                        <p:cTn id="38" dur="500" fill="hold"/>
                                        <p:tgtEl>
                                          <p:spTgt spid="22"/>
                                        </p:tgtEl>
                                        <p:attrNameLst>
                                          <p:attrName>ppt_x</p:attrName>
                                        </p:attrNameLst>
                                      </p:cBhvr>
                                      <p:tavLst>
                                        <p:tav tm="0">
                                          <p:val>
                                            <p:strVal val="#ppt_x"/>
                                          </p:val>
                                        </p:tav>
                                        <p:tav tm="100000">
                                          <p:val>
                                            <p:strVal val="#ppt_x"/>
                                          </p:val>
                                        </p:tav>
                                      </p:tavLst>
                                    </p:anim>
                                    <p:anim calcmode="lin" valueType="num">
                                      <p:cBhvr>
                                        <p:cTn id="39" dur="5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anim calcmode="lin" valueType="num">
                                      <p:cBhvr>
                                        <p:cTn id="43" dur="500" fill="hold"/>
                                        <p:tgtEl>
                                          <p:spTgt spid="25"/>
                                        </p:tgtEl>
                                        <p:attrNameLst>
                                          <p:attrName>ppt_x</p:attrName>
                                        </p:attrNameLst>
                                      </p:cBhvr>
                                      <p:tavLst>
                                        <p:tav tm="0">
                                          <p:val>
                                            <p:strVal val="#ppt_x"/>
                                          </p:val>
                                        </p:tav>
                                        <p:tav tm="100000">
                                          <p:val>
                                            <p:strVal val="#ppt_x"/>
                                          </p:val>
                                        </p:tav>
                                      </p:tavLst>
                                    </p:anim>
                                    <p:anim calcmode="lin" valueType="num">
                                      <p:cBhvr>
                                        <p:cTn id="44" dur="5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anim calcmode="lin" valueType="num">
                                      <p:cBhvr>
                                        <p:cTn id="48" dur="500" fill="hold"/>
                                        <p:tgtEl>
                                          <p:spTgt spid="28"/>
                                        </p:tgtEl>
                                        <p:attrNameLst>
                                          <p:attrName>ppt_x</p:attrName>
                                        </p:attrNameLst>
                                      </p:cBhvr>
                                      <p:tavLst>
                                        <p:tav tm="0">
                                          <p:val>
                                            <p:strVal val="#ppt_x"/>
                                          </p:val>
                                        </p:tav>
                                        <p:tav tm="100000">
                                          <p:val>
                                            <p:strVal val="#ppt_x"/>
                                          </p:val>
                                        </p:tav>
                                      </p:tavLst>
                                    </p:anim>
                                    <p:anim calcmode="lin" valueType="num">
                                      <p:cBhvr>
                                        <p:cTn id="49" dur="5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anim calcmode="lin" valueType="num">
                                      <p:cBhvr>
                                        <p:cTn id="53" dur="500" fill="hold"/>
                                        <p:tgtEl>
                                          <p:spTgt spid="38"/>
                                        </p:tgtEl>
                                        <p:attrNameLst>
                                          <p:attrName>ppt_x</p:attrName>
                                        </p:attrNameLst>
                                      </p:cBhvr>
                                      <p:tavLst>
                                        <p:tav tm="0">
                                          <p:val>
                                            <p:strVal val="#ppt_x"/>
                                          </p:val>
                                        </p:tav>
                                        <p:tav tm="100000">
                                          <p:val>
                                            <p:strVal val="#ppt_x"/>
                                          </p:val>
                                        </p:tav>
                                      </p:tavLst>
                                    </p:anim>
                                    <p:anim calcmode="lin" valueType="num">
                                      <p:cBhvr>
                                        <p:cTn id="54" dur="5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anim calcmode="lin" valueType="num">
                                      <p:cBhvr>
                                        <p:cTn id="58" dur="500" fill="hold"/>
                                        <p:tgtEl>
                                          <p:spTgt spid="39"/>
                                        </p:tgtEl>
                                        <p:attrNameLst>
                                          <p:attrName>ppt_x</p:attrName>
                                        </p:attrNameLst>
                                      </p:cBhvr>
                                      <p:tavLst>
                                        <p:tav tm="0">
                                          <p:val>
                                            <p:strVal val="#ppt_x"/>
                                          </p:val>
                                        </p:tav>
                                        <p:tav tm="100000">
                                          <p:val>
                                            <p:strVal val="#ppt_x"/>
                                          </p:val>
                                        </p:tav>
                                      </p:tavLst>
                                    </p:anim>
                                    <p:anim calcmode="lin" valueType="num">
                                      <p:cBhvr>
                                        <p:cTn id="59" dur="5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anim calcmode="lin" valueType="num">
                                      <p:cBhvr>
                                        <p:cTn id="63" dur="500" fill="hold"/>
                                        <p:tgtEl>
                                          <p:spTgt spid="46"/>
                                        </p:tgtEl>
                                        <p:attrNameLst>
                                          <p:attrName>ppt_x</p:attrName>
                                        </p:attrNameLst>
                                      </p:cBhvr>
                                      <p:tavLst>
                                        <p:tav tm="0">
                                          <p:val>
                                            <p:strVal val="#ppt_x"/>
                                          </p:val>
                                        </p:tav>
                                        <p:tav tm="100000">
                                          <p:val>
                                            <p:strVal val="#ppt_x"/>
                                          </p:val>
                                        </p:tav>
                                      </p:tavLst>
                                    </p:anim>
                                    <p:anim calcmode="lin" valueType="num">
                                      <p:cBhvr>
                                        <p:cTn id="64" dur="500" fill="hold"/>
                                        <p:tgtEl>
                                          <p:spTgt spid="4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anim calcmode="lin" valueType="num">
                                      <p:cBhvr>
                                        <p:cTn id="68" dur="500" fill="hold"/>
                                        <p:tgtEl>
                                          <p:spTgt spid="19"/>
                                        </p:tgtEl>
                                        <p:attrNameLst>
                                          <p:attrName>ppt_x</p:attrName>
                                        </p:attrNameLst>
                                      </p:cBhvr>
                                      <p:tavLst>
                                        <p:tav tm="0">
                                          <p:val>
                                            <p:strVal val="#ppt_x"/>
                                          </p:val>
                                        </p:tav>
                                        <p:tav tm="100000">
                                          <p:val>
                                            <p:strVal val="#ppt_x"/>
                                          </p:val>
                                        </p:tav>
                                      </p:tavLst>
                                    </p:anim>
                                    <p:anim calcmode="lin" valueType="num">
                                      <p:cBhvr>
                                        <p:cTn id="69" dur="500" fill="hold"/>
                                        <p:tgtEl>
                                          <p:spTgt spid="1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anim calcmode="lin" valueType="num">
                                      <p:cBhvr>
                                        <p:cTn id="73" dur="500" fill="hold"/>
                                        <p:tgtEl>
                                          <p:spTgt spid="20"/>
                                        </p:tgtEl>
                                        <p:attrNameLst>
                                          <p:attrName>ppt_x</p:attrName>
                                        </p:attrNameLst>
                                      </p:cBhvr>
                                      <p:tavLst>
                                        <p:tav tm="0">
                                          <p:val>
                                            <p:strVal val="#ppt_x"/>
                                          </p:val>
                                        </p:tav>
                                        <p:tav tm="100000">
                                          <p:val>
                                            <p:strVal val="#ppt_x"/>
                                          </p:val>
                                        </p:tav>
                                      </p:tavLst>
                                    </p:anim>
                                    <p:anim calcmode="lin" valueType="num">
                                      <p:cBhvr>
                                        <p:cTn id="7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P spid="20" grpId="0"/>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B3CA191-3C38-4C3A-8A99-70D384E80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74" y="429506"/>
            <a:ext cx="7278116" cy="5325218"/>
          </a:xfrm>
          <a:prstGeom prst="rect">
            <a:avLst/>
          </a:prstGeom>
        </p:spPr>
      </p:pic>
      <p:sp>
        <p:nvSpPr>
          <p:cNvPr id="2" name="Date Placeholder 1">
            <a:extLst>
              <a:ext uri="{FF2B5EF4-FFF2-40B4-BE49-F238E27FC236}">
                <a16:creationId xmlns:a16="http://schemas.microsoft.com/office/drawing/2014/main" xmlns="" id="{A57F79F0-B209-43AD-8192-30F97B333E7E}"/>
              </a:ext>
            </a:extLst>
          </p:cNvPr>
          <p:cNvSpPr>
            <a:spLocks noGrp="1"/>
          </p:cNvSpPr>
          <p:nvPr>
            <p:ph type="dt" sz="half" idx="10"/>
          </p:nvPr>
        </p:nvSpPr>
        <p:spPr/>
        <p:txBody>
          <a:bodyPr/>
          <a:lstStyle/>
          <a:p>
            <a:fld id="{979D3382-AFD1-4DF2-B40D-3AB533252E44}" type="datetime1">
              <a:rPr lang="en-US" smtClean="0"/>
              <a:t>12/7/2021</a:t>
            </a:fld>
            <a:endParaRPr lang="en-US"/>
          </a:p>
        </p:txBody>
      </p:sp>
      <p:sp>
        <p:nvSpPr>
          <p:cNvPr id="3" name="Slide Number Placeholder 2">
            <a:extLst>
              <a:ext uri="{FF2B5EF4-FFF2-40B4-BE49-F238E27FC236}">
                <a16:creationId xmlns:a16="http://schemas.microsoft.com/office/drawing/2014/main" xmlns="" id="{4AB3F4AA-DBD5-4A55-ADE9-E7F1DDCB1209}"/>
              </a:ext>
            </a:extLst>
          </p:cNvPr>
          <p:cNvSpPr>
            <a:spLocks noGrp="1"/>
          </p:cNvSpPr>
          <p:nvPr>
            <p:ph type="sldNum" sz="quarter" idx="12"/>
          </p:nvPr>
        </p:nvSpPr>
        <p:spPr/>
        <p:txBody>
          <a:bodyPr/>
          <a:lstStyle/>
          <a:p>
            <a:fld id="{456FEDCF-45E0-413C-A9AC-B375C650852B}" type="slidenum">
              <a:rPr lang="en-US" smtClean="0"/>
              <a:t>19</a:t>
            </a:fld>
            <a:endParaRPr lang="en-US"/>
          </a:p>
        </p:txBody>
      </p:sp>
    </p:spTree>
    <p:extLst>
      <p:ext uri="{BB962C8B-B14F-4D97-AF65-F5344CB8AC3E}">
        <p14:creationId xmlns:p14="http://schemas.microsoft.com/office/powerpoint/2010/main" val="169992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0FDF8D0-6834-47B5-BEA5-635758807235}"/>
              </a:ext>
            </a:extLst>
          </p:cNvPr>
          <p:cNvSpPr>
            <a:spLocks noGrp="1"/>
          </p:cNvSpPr>
          <p:nvPr>
            <p:ph idx="1"/>
          </p:nvPr>
        </p:nvSpPr>
        <p:spPr>
          <a:xfrm>
            <a:off x="677334" y="1272619"/>
            <a:ext cx="8596668" cy="4768743"/>
          </a:xfrm>
        </p:spPr>
        <p:txBody>
          <a:bodyPr/>
          <a:lstStyle/>
          <a:p>
            <a:pPr marL="0" indent="0">
              <a:buNone/>
            </a:pPr>
            <a:r>
              <a:rPr lang="en-US" sz="3200" b="1" dirty="0">
                <a:latin typeface="Calibri" panose="020F0502020204030204" pitchFamily="34" charset="0"/>
                <a:cs typeface="Calibri" panose="020F0502020204030204" pitchFamily="34" charset="0"/>
              </a:rPr>
              <a:t> </a:t>
            </a:r>
            <a:r>
              <a:rPr lang="en-US" sz="4000" b="1" dirty="0">
                <a:latin typeface="Calibri" panose="020F0502020204030204" pitchFamily="34" charset="0"/>
                <a:cs typeface="Calibri" panose="020F0502020204030204" pitchFamily="34" charset="0"/>
              </a:rPr>
              <a:t>Content:</a:t>
            </a:r>
          </a:p>
          <a:p>
            <a:endParaRPr lang="en-US"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DES</a:t>
            </a:r>
          </a:p>
          <a:p>
            <a:r>
              <a:rPr lang="en-US" sz="2800" dirty="0">
                <a:latin typeface="Calibri" panose="020F0502020204030204" pitchFamily="34" charset="0"/>
                <a:cs typeface="Calibri" panose="020F0502020204030204" pitchFamily="34" charset="0"/>
              </a:rPr>
              <a:t>Advantage of DES</a:t>
            </a:r>
          </a:p>
          <a:p>
            <a:r>
              <a:rPr lang="en-US" sz="2800" dirty="0">
                <a:latin typeface="Calibri" panose="020F0502020204030204" pitchFamily="34" charset="0"/>
                <a:cs typeface="Calibri" panose="020F0502020204030204" pitchFamily="34" charset="0"/>
              </a:rPr>
              <a:t>Attack on DES</a:t>
            </a:r>
          </a:p>
        </p:txBody>
      </p:sp>
      <p:sp>
        <p:nvSpPr>
          <p:cNvPr id="2" name="Date Placeholder 1">
            <a:extLst>
              <a:ext uri="{FF2B5EF4-FFF2-40B4-BE49-F238E27FC236}">
                <a16:creationId xmlns:a16="http://schemas.microsoft.com/office/drawing/2014/main" xmlns="" id="{9BA2A50A-B759-419D-92D3-63BBDE52F91C}"/>
              </a:ext>
            </a:extLst>
          </p:cNvPr>
          <p:cNvSpPr>
            <a:spLocks noGrp="1"/>
          </p:cNvSpPr>
          <p:nvPr>
            <p:ph type="dt" sz="half" idx="10"/>
          </p:nvPr>
        </p:nvSpPr>
        <p:spPr/>
        <p:txBody>
          <a:bodyPr/>
          <a:lstStyle/>
          <a:p>
            <a:fld id="{107C6451-9D27-429F-AAE4-EAA87AC151A0}" type="datetime1">
              <a:rPr lang="en-US" smtClean="0"/>
              <a:t>12/7/2021</a:t>
            </a:fld>
            <a:endParaRPr lang="en-US"/>
          </a:p>
        </p:txBody>
      </p:sp>
      <p:sp>
        <p:nvSpPr>
          <p:cNvPr id="4" name="Slide Number Placeholder 3">
            <a:extLst>
              <a:ext uri="{FF2B5EF4-FFF2-40B4-BE49-F238E27FC236}">
                <a16:creationId xmlns:a16="http://schemas.microsoft.com/office/drawing/2014/main" xmlns="" id="{A1A8528A-7688-4FA1-8AC8-9B263FFD16A0}"/>
              </a:ext>
            </a:extLst>
          </p:cNvPr>
          <p:cNvSpPr>
            <a:spLocks noGrp="1"/>
          </p:cNvSpPr>
          <p:nvPr>
            <p:ph type="sldNum" sz="quarter" idx="12"/>
          </p:nvPr>
        </p:nvSpPr>
        <p:spPr/>
        <p:txBody>
          <a:bodyPr/>
          <a:lstStyle/>
          <a:p>
            <a:fld id="{456FEDCF-45E0-413C-A9AC-B375C650852B}" type="slidenum">
              <a:rPr lang="en-US" smtClean="0"/>
              <a:t>2</a:t>
            </a:fld>
            <a:endParaRPr lang="en-US"/>
          </a:p>
        </p:txBody>
      </p:sp>
    </p:spTree>
    <p:extLst>
      <p:ext uri="{BB962C8B-B14F-4D97-AF65-F5344CB8AC3E}">
        <p14:creationId xmlns:p14="http://schemas.microsoft.com/office/powerpoint/2010/main" val="2059362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F4F1A8C-85A7-42BA-848B-5FAB17BD7B96}"/>
              </a:ext>
            </a:extLst>
          </p:cNvPr>
          <p:cNvSpPr txBox="1"/>
          <p:nvPr/>
        </p:nvSpPr>
        <p:spPr>
          <a:xfrm>
            <a:off x="272716" y="317011"/>
            <a:ext cx="11373852" cy="721736"/>
          </a:xfrm>
          <a:prstGeom prst="rect">
            <a:avLst/>
          </a:prstGeom>
          <a:noFill/>
        </p:spPr>
        <p:txBody>
          <a:bodyPr wrap="square" rtlCol="0">
            <a:spAutoFit/>
          </a:bodyPr>
          <a:lstStyle/>
          <a:p>
            <a:pPr marL="0" marR="0">
              <a:lnSpc>
                <a:spcPct val="107000"/>
              </a:lnSpc>
              <a:spcBef>
                <a:spcPts val="0"/>
              </a:spcBef>
              <a:spcAft>
                <a:spcPts val="800"/>
              </a:spcAft>
            </a:pPr>
            <a:r>
              <a:rPr lang="en-US" sz="4000" b="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4.P-Box Permutation</a:t>
            </a:r>
          </a:p>
        </p:txBody>
      </p:sp>
      <p:sp>
        <p:nvSpPr>
          <p:cNvPr id="5" name="TextBox 4">
            <a:extLst>
              <a:ext uri="{FF2B5EF4-FFF2-40B4-BE49-F238E27FC236}">
                <a16:creationId xmlns:a16="http://schemas.microsoft.com/office/drawing/2014/main" xmlns="" id="{EC31C6D4-7B87-4E8D-96F5-A8F93B3AC26E}"/>
              </a:ext>
            </a:extLst>
          </p:cNvPr>
          <p:cNvSpPr txBox="1"/>
          <p:nvPr/>
        </p:nvSpPr>
        <p:spPr>
          <a:xfrm>
            <a:off x="272716" y="1215369"/>
            <a:ext cx="10186737" cy="1844416"/>
          </a:xfrm>
          <a:prstGeom prst="rect">
            <a:avLst/>
          </a:prstGeom>
          <a:noFill/>
        </p:spPr>
        <p:txBody>
          <a:bodyPr wrap="square" rtlCol="0">
            <a:spAutoFit/>
          </a:bodyPr>
          <a:lstStyle/>
          <a:p>
            <a:pPr marL="0" marR="0" algn="just">
              <a:lnSpc>
                <a:spcPct val="107000"/>
              </a:lnSpc>
              <a:spcBef>
                <a:spcPts val="0"/>
              </a:spcBef>
              <a:spcAft>
                <a:spcPts val="800"/>
              </a:spcAft>
            </a:pPr>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32-bit output obtained from S-Box substitution is provided as an input to P-Box. Here, the 32-bit input is simply permuted and send to the next step.</a:t>
            </a:r>
          </a:p>
        </p:txBody>
      </p:sp>
      <p:sp>
        <p:nvSpPr>
          <p:cNvPr id="2" name="Date Placeholder 1">
            <a:extLst>
              <a:ext uri="{FF2B5EF4-FFF2-40B4-BE49-F238E27FC236}">
                <a16:creationId xmlns:a16="http://schemas.microsoft.com/office/drawing/2014/main" xmlns="" id="{D83E3406-8EC2-44F3-A373-9124E2C4AB18}"/>
              </a:ext>
            </a:extLst>
          </p:cNvPr>
          <p:cNvSpPr>
            <a:spLocks noGrp="1"/>
          </p:cNvSpPr>
          <p:nvPr>
            <p:ph type="dt" sz="half" idx="10"/>
          </p:nvPr>
        </p:nvSpPr>
        <p:spPr/>
        <p:txBody>
          <a:bodyPr/>
          <a:lstStyle/>
          <a:p>
            <a:fld id="{8381807E-F566-411B-AADF-AAD51E0587E9}" type="datetime1">
              <a:rPr lang="en-US" smtClean="0"/>
              <a:t>12/7/2021</a:t>
            </a:fld>
            <a:endParaRPr lang="en-US"/>
          </a:p>
        </p:txBody>
      </p:sp>
      <p:sp>
        <p:nvSpPr>
          <p:cNvPr id="3" name="Slide Number Placeholder 2">
            <a:extLst>
              <a:ext uri="{FF2B5EF4-FFF2-40B4-BE49-F238E27FC236}">
                <a16:creationId xmlns:a16="http://schemas.microsoft.com/office/drawing/2014/main" xmlns="" id="{ECF22031-3FF6-4C03-9044-208B6CC91CE7}"/>
              </a:ext>
            </a:extLst>
          </p:cNvPr>
          <p:cNvSpPr>
            <a:spLocks noGrp="1"/>
          </p:cNvSpPr>
          <p:nvPr>
            <p:ph type="sldNum" sz="quarter" idx="12"/>
          </p:nvPr>
        </p:nvSpPr>
        <p:spPr/>
        <p:txBody>
          <a:bodyPr/>
          <a:lstStyle/>
          <a:p>
            <a:fld id="{456FEDCF-45E0-413C-A9AC-B375C650852B}" type="slidenum">
              <a:rPr lang="en-US" smtClean="0"/>
              <a:t>20</a:t>
            </a:fld>
            <a:endParaRPr lang="en-US"/>
          </a:p>
        </p:txBody>
      </p:sp>
    </p:spTree>
    <p:extLst>
      <p:ext uri="{BB962C8B-B14F-4D97-AF65-F5344CB8AC3E}">
        <p14:creationId xmlns:p14="http://schemas.microsoft.com/office/powerpoint/2010/main" val="39738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B1EE8A8-0869-425A-8638-88FD90875955}"/>
              </a:ext>
            </a:extLst>
          </p:cNvPr>
          <p:cNvSpPr txBox="1"/>
          <p:nvPr/>
        </p:nvSpPr>
        <p:spPr>
          <a:xfrm>
            <a:off x="272716" y="317011"/>
            <a:ext cx="11373852" cy="658835"/>
          </a:xfrm>
          <a:prstGeom prst="rect">
            <a:avLst/>
          </a:prstGeom>
          <a:noFill/>
        </p:spPr>
        <p:txBody>
          <a:bodyPr wrap="square" rtlCol="0">
            <a:spAutoFit/>
          </a:bodyPr>
          <a:lstStyle/>
          <a:p>
            <a:pPr marL="0" marR="0">
              <a:lnSpc>
                <a:spcPct val="107000"/>
              </a:lnSpc>
              <a:spcBef>
                <a:spcPts val="0"/>
              </a:spcBef>
              <a:spcAft>
                <a:spcPts val="800"/>
              </a:spcAft>
            </a:pPr>
            <a:r>
              <a:rPr lang="en-US" sz="3600" b="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5.XOR and Swap</a:t>
            </a:r>
          </a:p>
        </p:txBody>
      </p:sp>
      <p:sp>
        <p:nvSpPr>
          <p:cNvPr id="5" name="TextBox 4">
            <a:extLst>
              <a:ext uri="{FF2B5EF4-FFF2-40B4-BE49-F238E27FC236}">
                <a16:creationId xmlns:a16="http://schemas.microsoft.com/office/drawing/2014/main" xmlns="" id="{7DCC3530-323F-4B7A-A051-851BE8DE1705}"/>
              </a:ext>
            </a:extLst>
          </p:cNvPr>
          <p:cNvSpPr txBox="1"/>
          <p:nvPr/>
        </p:nvSpPr>
        <p:spPr>
          <a:xfrm>
            <a:off x="272716" y="1214150"/>
            <a:ext cx="10186737" cy="2176750"/>
          </a:xfrm>
          <a:prstGeom prst="rect">
            <a:avLst/>
          </a:prstGeom>
          <a:noFill/>
        </p:spPr>
        <p:txBody>
          <a:bodyPr wrap="square" rtlCol="0">
            <a:spAutoFit/>
          </a:bodyPr>
          <a:lstStyle/>
          <a:p>
            <a:pPr marL="0" marR="0">
              <a:lnSpc>
                <a:spcPct val="107000"/>
              </a:lnSpc>
              <a:spcBef>
                <a:spcPts val="0"/>
              </a:spcBef>
              <a:spcAft>
                <a:spcPts val="800"/>
              </a:spcAft>
            </a:pPr>
            <a:r>
              <a:rPr lang="en-US" sz="32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As, we can observe so far, we have been operating on the 32-bit RPT of the initial 64-bit plaintext. The 32-bit LPT is still untouched. In this step, the 32-bit LPT of the initial 64-bit plaintext is X-OR with output of P-Box permutation.</a:t>
            </a:r>
          </a:p>
        </p:txBody>
      </p:sp>
      <p:sp>
        <p:nvSpPr>
          <p:cNvPr id="6" name="TextBox 5">
            <a:extLst>
              <a:ext uri="{FF2B5EF4-FFF2-40B4-BE49-F238E27FC236}">
                <a16:creationId xmlns:a16="http://schemas.microsoft.com/office/drawing/2014/main" xmlns="" id="{6F1C0233-2ECE-44BC-89BF-C5EB70778A98}"/>
              </a:ext>
            </a:extLst>
          </p:cNvPr>
          <p:cNvSpPr txBox="1"/>
          <p:nvPr/>
        </p:nvSpPr>
        <p:spPr>
          <a:xfrm>
            <a:off x="272716" y="3957350"/>
            <a:ext cx="10186737" cy="2437206"/>
          </a:xfrm>
          <a:prstGeom prst="rect">
            <a:avLst/>
          </a:prstGeom>
          <a:noFill/>
        </p:spPr>
        <p:txBody>
          <a:bodyPr wrap="square" rtlCol="0">
            <a:spAutoFit/>
          </a:bodyPr>
          <a:lstStyle/>
          <a:p>
            <a:pPr marL="0" marR="0">
              <a:lnSpc>
                <a:spcPct val="107000"/>
              </a:lnSpc>
              <a:spcBef>
                <a:spcPts val="0"/>
              </a:spcBef>
              <a:spcAft>
                <a:spcPts val="800"/>
              </a:spcAft>
            </a:pPr>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result of the X-OR is the new RPT for next round and the old RPT is swapped with LPT. So, the old RPT is now new LPT for next round. The old RPT is now new LPT for next round. </a:t>
            </a:r>
          </a:p>
        </p:txBody>
      </p:sp>
      <p:sp>
        <p:nvSpPr>
          <p:cNvPr id="2" name="Date Placeholder 1">
            <a:extLst>
              <a:ext uri="{FF2B5EF4-FFF2-40B4-BE49-F238E27FC236}">
                <a16:creationId xmlns:a16="http://schemas.microsoft.com/office/drawing/2014/main" xmlns="" id="{79EEC5B5-6B87-446E-8049-3473785D7058}"/>
              </a:ext>
            </a:extLst>
          </p:cNvPr>
          <p:cNvSpPr>
            <a:spLocks noGrp="1"/>
          </p:cNvSpPr>
          <p:nvPr>
            <p:ph type="dt" sz="half" idx="10"/>
          </p:nvPr>
        </p:nvSpPr>
        <p:spPr/>
        <p:txBody>
          <a:bodyPr/>
          <a:lstStyle/>
          <a:p>
            <a:fld id="{908F0697-C7BD-4760-830F-E5FAB5129A9C}" type="datetime1">
              <a:rPr lang="en-US" smtClean="0"/>
              <a:t>12/7/2021</a:t>
            </a:fld>
            <a:endParaRPr lang="en-US"/>
          </a:p>
        </p:txBody>
      </p:sp>
      <p:sp>
        <p:nvSpPr>
          <p:cNvPr id="3" name="Slide Number Placeholder 2">
            <a:extLst>
              <a:ext uri="{FF2B5EF4-FFF2-40B4-BE49-F238E27FC236}">
                <a16:creationId xmlns:a16="http://schemas.microsoft.com/office/drawing/2014/main" xmlns="" id="{F1A9E45C-B80F-4EA9-BDFA-279E9CF9E060}"/>
              </a:ext>
            </a:extLst>
          </p:cNvPr>
          <p:cNvSpPr>
            <a:spLocks noGrp="1"/>
          </p:cNvSpPr>
          <p:nvPr>
            <p:ph type="sldNum" sz="quarter" idx="12"/>
          </p:nvPr>
        </p:nvSpPr>
        <p:spPr/>
        <p:txBody>
          <a:bodyPr/>
          <a:lstStyle/>
          <a:p>
            <a:fld id="{456FEDCF-45E0-413C-A9AC-B375C650852B}" type="slidenum">
              <a:rPr lang="en-US" smtClean="0"/>
              <a:t>21</a:t>
            </a:fld>
            <a:endParaRPr lang="en-US"/>
          </a:p>
        </p:txBody>
      </p:sp>
    </p:spTree>
    <p:extLst>
      <p:ext uri="{BB962C8B-B14F-4D97-AF65-F5344CB8AC3E}">
        <p14:creationId xmlns:p14="http://schemas.microsoft.com/office/powerpoint/2010/main" val="99536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5DFD456-C6D4-4185-AEED-59B358612F32}"/>
              </a:ext>
            </a:extLst>
          </p:cNvPr>
          <p:cNvSpPr txBox="1"/>
          <p:nvPr/>
        </p:nvSpPr>
        <p:spPr>
          <a:xfrm>
            <a:off x="272716" y="463444"/>
            <a:ext cx="10186737" cy="1251625"/>
          </a:xfrm>
          <a:prstGeom prst="rect">
            <a:avLst/>
          </a:prstGeom>
          <a:noFill/>
        </p:spPr>
        <p:txBody>
          <a:bodyPr wrap="square" rtlCol="0">
            <a:spAutoFit/>
          </a:bodyPr>
          <a:lstStyle/>
          <a:p>
            <a:pPr marL="0" marR="0">
              <a:lnSpc>
                <a:spcPct val="107000"/>
              </a:lnSpc>
              <a:spcBef>
                <a:spcPts val="0"/>
              </a:spcBef>
              <a:spcAft>
                <a:spcPts val="800"/>
              </a:spcAft>
            </a:pPr>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 here the process of a single round ends and next round start which has the same function.</a:t>
            </a:r>
          </a:p>
        </p:txBody>
      </p:sp>
      <p:sp>
        <p:nvSpPr>
          <p:cNvPr id="5" name="TextBox 4">
            <a:extLst>
              <a:ext uri="{FF2B5EF4-FFF2-40B4-BE49-F238E27FC236}">
                <a16:creationId xmlns:a16="http://schemas.microsoft.com/office/drawing/2014/main" xmlns="" id="{5375F131-4774-47C1-AEAB-9B97B5FC53F0}"/>
              </a:ext>
            </a:extLst>
          </p:cNvPr>
          <p:cNvSpPr txBox="1"/>
          <p:nvPr/>
        </p:nvSpPr>
        <p:spPr>
          <a:xfrm>
            <a:off x="272716" y="2210397"/>
            <a:ext cx="10186737" cy="1844416"/>
          </a:xfrm>
          <a:prstGeom prst="rect">
            <a:avLst/>
          </a:prstGeom>
          <a:noFill/>
        </p:spPr>
        <p:txBody>
          <a:bodyPr wrap="square" rtlCol="0">
            <a:spAutoFit/>
          </a:bodyPr>
          <a:lstStyle/>
          <a:p>
            <a:pPr marL="0" marR="0">
              <a:lnSpc>
                <a:spcPct val="107000"/>
              </a:lnSpc>
              <a:spcBef>
                <a:spcPts val="0"/>
              </a:spcBef>
              <a:spcAft>
                <a:spcPts val="800"/>
              </a:spcAft>
            </a:pPr>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After 16 such rounds, the output of the 16</a:t>
            </a:r>
            <a:r>
              <a:rPr lang="en-US" sz="3600" baseline="300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a:t>
            </a:r>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round undergoes final permutation. The result of this final premutation is 64-bit ciphertext.</a:t>
            </a:r>
          </a:p>
        </p:txBody>
      </p:sp>
      <p:sp>
        <p:nvSpPr>
          <p:cNvPr id="2" name="Date Placeholder 1">
            <a:extLst>
              <a:ext uri="{FF2B5EF4-FFF2-40B4-BE49-F238E27FC236}">
                <a16:creationId xmlns:a16="http://schemas.microsoft.com/office/drawing/2014/main" xmlns="" id="{AF1D26BC-917C-4D06-B438-9F3087C13262}"/>
              </a:ext>
            </a:extLst>
          </p:cNvPr>
          <p:cNvSpPr>
            <a:spLocks noGrp="1"/>
          </p:cNvSpPr>
          <p:nvPr>
            <p:ph type="dt" sz="half" idx="10"/>
          </p:nvPr>
        </p:nvSpPr>
        <p:spPr/>
        <p:txBody>
          <a:bodyPr/>
          <a:lstStyle/>
          <a:p>
            <a:fld id="{5ABAB217-A894-4EF2-B91D-D50F6EFC51FC}" type="datetime1">
              <a:rPr lang="en-US" smtClean="0"/>
              <a:t>12/7/2021</a:t>
            </a:fld>
            <a:endParaRPr lang="en-US"/>
          </a:p>
        </p:txBody>
      </p:sp>
      <p:sp>
        <p:nvSpPr>
          <p:cNvPr id="3" name="Slide Number Placeholder 2">
            <a:extLst>
              <a:ext uri="{FF2B5EF4-FFF2-40B4-BE49-F238E27FC236}">
                <a16:creationId xmlns:a16="http://schemas.microsoft.com/office/drawing/2014/main" xmlns="" id="{977FB8DA-CC3E-4E5E-AC15-F436BA7DBDB3}"/>
              </a:ext>
            </a:extLst>
          </p:cNvPr>
          <p:cNvSpPr>
            <a:spLocks noGrp="1"/>
          </p:cNvSpPr>
          <p:nvPr>
            <p:ph type="sldNum" sz="quarter" idx="12"/>
          </p:nvPr>
        </p:nvSpPr>
        <p:spPr/>
        <p:txBody>
          <a:bodyPr/>
          <a:lstStyle/>
          <a:p>
            <a:fld id="{456FEDCF-45E0-413C-A9AC-B375C650852B}" type="slidenum">
              <a:rPr lang="en-US" smtClean="0"/>
              <a:t>22</a:t>
            </a:fld>
            <a:endParaRPr lang="en-US"/>
          </a:p>
        </p:txBody>
      </p:sp>
    </p:spTree>
    <p:extLst>
      <p:ext uri="{BB962C8B-B14F-4D97-AF65-F5344CB8AC3E}">
        <p14:creationId xmlns:p14="http://schemas.microsoft.com/office/powerpoint/2010/main" val="279364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1C50DA8-52B1-4790-BF6C-3BF01F3BC012}"/>
              </a:ext>
            </a:extLst>
          </p:cNvPr>
          <p:cNvSpPr txBox="1"/>
          <p:nvPr/>
        </p:nvSpPr>
        <p:spPr>
          <a:xfrm>
            <a:off x="272716" y="317011"/>
            <a:ext cx="11373852" cy="721736"/>
          </a:xfrm>
          <a:prstGeom prst="rect">
            <a:avLst/>
          </a:prstGeom>
          <a:noFill/>
        </p:spPr>
        <p:txBody>
          <a:bodyPr wrap="square" rtlCol="0">
            <a:spAutoFit/>
          </a:bodyPr>
          <a:lstStyle/>
          <a:p>
            <a:pPr marL="0" marR="0">
              <a:lnSpc>
                <a:spcPct val="107000"/>
              </a:lnSpc>
              <a:spcBef>
                <a:spcPts val="0"/>
              </a:spcBef>
              <a:spcAft>
                <a:spcPts val="800"/>
              </a:spcAft>
            </a:pPr>
            <a:r>
              <a:rPr lang="en-US" sz="4000" b="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DES Decryption</a:t>
            </a:r>
          </a:p>
        </p:txBody>
      </p:sp>
      <p:sp>
        <p:nvSpPr>
          <p:cNvPr id="5" name="TextBox 4">
            <a:extLst>
              <a:ext uri="{FF2B5EF4-FFF2-40B4-BE49-F238E27FC236}">
                <a16:creationId xmlns:a16="http://schemas.microsoft.com/office/drawing/2014/main" xmlns="" id="{6D095095-598D-4D2E-979E-E3404E3E67BE}"/>
              </a:ext>
            </a:extLst>
          </p:cNvPr>
          <p:cNvSpPr txBox="1"/>
          <p:nvPr/>
        </p:nvSpPr>
        <p:spPr>
          <a:xfrm>
            <a:off x="272716" y="1215369"/>
            <a:ext cx="10186737" cy="3622787"/>
          </a:xfrm>
          <a:prstGeom prst="rect">
            <a:avLst/>
          </a:prstGeom>
          <a:noFill/>
        </p:spPr>
        <p:txBody>
          <a:bodyPr wrap="square" rtlCol="0">
            <a:spAutoFit/>
          </a:bodyPr>
          <a:lstStyle/>
          <a:p>
            <a:pPr marL="0" marR="0">
              <a:lnSpc>
                <a:spcPct val="107000"/>
              </a:lnSpc>
              <a:spcBef>
                <a:spcPts val="0"/>
              </a:spcBef>
              <a:spcAft>
                <a:spcPts val="800"/>
              </a:spcAft>
            </a:pPr>
            <a:r>
              <a:rPr lang="en-US" sz="36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same Data Encryption Standard algorithm used for encrypting the plain text is also used to decrypting the ciphertext. But the algorithm is reversed, such as the initial and the final permutation events are reversed. Even the sequence of the subkeys applied in 16 rounds of DES are also reversed.</a:t>
            </a:r>
          </a:p>
        </p:txBody>
      </p:sp>
      <p:sp>
        <p:nvSpPr>
          <p:cNvPr id="2" name="Date Placeholder 1">
            <a:extLst>
              <a:ext uri="{FF2B5EF4-FFF2-40B4-BE49-F238E27FC236}">
                <a16:creationId xmlns:a16="http://schemas.microsoft.com/office/drawing/2014/main" xmlns="" id="{A0440F3D-E2CA-470E-B630-3200E7A2F3C1}"/>
              </a:ext>
            </a:extLst>
          </p:cNvPr>
          <p:cNvSpPr>
            <a:spLocks noGrp="1"/>
          </p:cNvSpPr>
          <p:nvPr>
            <p:ph type="dt" sz="half" idx="10"/>
          </p:nvPr>
        </p:nvSpPr>
        <p:spPr/>
        <p:txBody>
          <a:bodyPr/>
          <a:lstStyle/>
          <a:p>
            <a:fld id="{4AF3E3BA-2A59-4DBD-929B-66E5E347AB61}" type="datetime1">
              <a:rPr lang="en-US" smtClean="0"/>
              <a:t>12/7/2021</a:t>
            </a:fld>
            <a:endParaRPr lang="en-US"/>
          </a:p>
        </p:txBody>
      </p:sp>
      <p:sp>
        <p:nvSpPr>
          <p:cNvPr id="3" name="Slide Number Placeholder 2">
            <a:extLst>
              <a:ext uri="{FF2B5EF4-FFF2-40B4-BE49-F238E27FC236}">
                <a16:creationId xmlns:a16="http://schemas.microsoft.com/office/drawing/2014/main" xmlns="" id="{F4BAE648-A8DF-4A1F-95B9-20E6903A0A72}"/>
              </a:ext>
            </a:extLst>
          </p:cNvPr>
          <p:cNvSpPr>
            <a:spLocks noGrp="1"/>
          </p:cNvSpPr>
          <p:nvPr>
            <p:ph type="sldNum" sz="quarter" idx="12"/>
          </p:nvPr>
        </p:nvSpPr>
        <p:spPr/>
        <p:txBody>
          <a:bodyPr/>
          <a:lstStyle/>
          <a:p>
            <a:fld id="{456FEDCF-45E0-413C-A9AC-B375C650852B}" type="slidenum">
              <a:rPr lang="en-US" smtClean="0"/>
              <a:t>23</a:t>
            </a:fld>
            <a:endParaRPr lang="en-US"/>
          </a:p>
        </p:txBody>
      </p:sp>
    </p:spTree>
    <p:extLst>
      <p:ext uri="{BB962C8B-B14F-4D97-AF65-F5344CB8AC3E}">
        <p14:creationId xmlns:p14="http://schemas.microsoft.com/office/powerpoint/2010/main" val="297339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61E5FE-5429-463D-BFA1-C4B2D2D063C6}"/>
              </a:ext>
            </a:extLst>
          </p:cNvPr>
          <p:cNvSpPr>
            <a:spLocks noGrp="1"/>
          </p:cNvSpPr>
          <p:nvPr>
            <p:ph type="title"/>
          </p:nvPr>
        </p:nvSpPr>
        <p:spPr>
          <a:xfrm>
            <a:off x="393700" y="266700"/>
            <a:ext cx="8880302" cy="711200"/>
          </a:xfrm>
        </p:spPr>
        <p:txBody>
          <a:bodyPr/>
          <a:lstStyle/>
          <a:p>
            <a:r>
              <a:rPr lang="en-US">
                <a:solidFill>
                  <a:schemeClr val="accent2"/>
                </a:solidFill>
              </a:rPr>
              <a:t>DES Decryption</a:t>
            </a:r>
          </a:p>
        </p:txBody>
      </p:sp>
      <p:pic>
        <p:nvPicPr>
          <p:cNvPr id="5" name="Content Placeholder 4">
            <a:extLst>
              <a:ext uri="{FF2B5EF4-FFF2-40B4-BE49-F238E27FC236}">
                <a16:creationId xmlns:a16="http://schemas.microsoft.com/office/drawing/2014/main" xmlns="" id="{20AC6DEC-79A4-4498-ADFF-286EE8ACBA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52" t="744" r="2273"/>
          <a:stretch/>
        </p:blipFill>
        <p:spPr>
          <a:xfrm>
            <a:off x="3327399" y="1270000"/>
            <a:ext cx="3187701" cy="5054395"/>
          </a:xfrm>
        </p:spPr>
      </p:pic>
      <p:sp>
        <p:nvSpPr>
          <p:cNvPr id="3" name="Date Placeholder 2">
            <a:extLst>
              <a:ext uri="{FF2B5EF4-FFF2-40B4-BE49-F238E27FC236}">
                <a16:creationId xmlns:a16="http://schemas.microsoft.com/office/drawing/2014/main" xmlns="" id="{AB2EE628-BB79-4DBA-9C5C-875D86AF8984}"/>
              </a:ext>
            </a:extLst>
          </p:cNvPr>
          <p:cNvSpPr>
            <a:spLocks noGrp="1"/>
          </p:cNvSpPr>
          <p:nvPr>
            <p:ph type="dt" sz="half" idx="10"/>
          </p:nvPr>
        </p:nvSpPr>
        <p:spPr/>
        <p:txBody>
          <a:bodyPr/>
          <a:lstStyle/>
          <a:p>
            <a:fld id="{9676333F-9B7A-48C0-84DE-ADBAFFC7CD52}" type="datetime1">
              <a:rPr lang="en-US" smtClean="0"/>
              <a:t>12/7/2021</a:t>
            </a:fld>
            <a:endParaRPr lang="en-US"/>
          </a:p>
        </p:txBody>
      </p:sp>
      <p:sp>
        <p:nvSpPr>
          <p:cNvPr id="4" name="Slide Number Placeholder 3">
            <a:extLst>
              <a:ext uri="{FF2B5EF4-FFF2-40B4-BE49-F238E27FC236}">
                <a16:creationId xmlns:a16="http://schemas.microsoft.com/office/drawing/2014/main" xmlns="" id="{50475AAE-CEDA-42FE-A5B1-6C0EFC0E810E}"/>
              </a:ext>
            </a:extLst>
          </p:cNvPr>
          <p:cNvSpPr>
            <a:spLocks noGrp="1"/>
          </p:cNvSpPr>
          <p:nvPr>
            <p:ph type="sldNum" sz="quarter" idx="12"/>
          </p:nvPr>
        </p:nvSpPr>
        <p:spPr/>
        <p:txBody>
          <a:bodyPr/>
          <a:lstStyle/>
          <a:p>
            <a:fld id="{456FEDCF-45E0-413C-A9AC-B375C650852B}" type="slidenum">
              <a:rPr lang="en-US" smtClean="0"/>
              <a:t>24</a:t>
            </a:fld>
            <a:endParaRPr lang="en-US"/>
          </a:p>
        </p:txBody>
      </p:sp>
    </p:spTree>
    <p:extLst>
      <p:ext uri="{BB962C8B-B14F-4D97-AF65-F5344CB8AC3E}">
        <p14:creationId xmlns:p14="http://schemas.microsoft.com/office/powerpoint/2010/main" val="317586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F2ACBB-CC6C-437D-A1E2-67A2D3D5D7A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Advantages of DES</a:t>
            </a:r>
          </a:p>
        </p:txBody>
      </p:sp>
      <p:sp>
        <p:nvSpPr>
          <p:cNvPr id="3" name="Content Placeholder 2">
            <a:extLst>
              <a:ext uri="{FF2B5EF4-FFF2-40B4-BE49-F238E27FC236}">
                <a16:creationId xmlns:a16="http://schemas.microsoft.com/office/drawing/2014/main" xmlns="" id="{6F01E907-D860-43C9-BD8E-79B9C457F958}"/>
              </a:ext>
            </a:extLst>
          </p:cNvPr>
          <p:cNvSpPr>
            <a:spLocks noGrp="1"/>
          </p:cNvSpPr>
          <p:nvPr>
            <p:ph idx="1"/>
          </p:nvPr>
        </p:nvSpPr>
        <p:spPr>
          <a:xfrm>
            <a:off x="677334" y="1851200"/>
            <a:ext cx="8596668" cy="4397200"/>
          </a:xfrm>
        </p:spPr>
        <p:txBody>
          <a:bodyPr/>
          <a:lstStyle/>
          <a:p>
            <a:pPr marL="0" indent="0">
              <a:buNone/>
            </a:pPr>
            <a:r>
              <a:rPr lang="en-US" sz="2000" b="0" i="0" dirty="0">
                <a:solidFill>
                  <a:srgbClr val="444444"/>
                </a:solidFill>
                <a:effectLst/>
                <a:latin typeface="Calibri" panose="020F0502020204030204" pitchFamily="34" charset="0"/>
                <a:cs typeface="Calibri" panose="020F0502020204030204" pitchFamily="34" charset="0"/>
              </a:rPr>
              <a:t>1. DES has been around a long time (since 1977), even </a:t>
            </a:r>
            <a:r>
              <a:rPr lang="en-US" sz="2000" b="0" i="0" dirty="0">
                <a:solidFill>
                  <a:schemeClr val="tx1"/>
                </a:solidFill>
                <a:effectLst/>
                <a:latin typeface="Calibri" panose="020F0502020204030204" pitchFamily="34" charset="0"/>
                <a:cs typeface="Calibri" panose="020F0502020204030204" pitchFamily="34" charset="0"/>
              </a:rPr>
              <a:t>now no </a:t>
            </a:r>
            <a:r>
              <a:rPr lang="en-US" sz="2000" b="0" i="0" dirty="0">
                <a:solidFill>
                  <a:srgbClr val="444444"/>
                </a:solidFill>
                <a:effectLst/>
                <a:latin typeface="Calibri" panose="020F0502020204030204" pitchFamily="34" charset="0"/>
                <a:cs typeface="Calibri" panose="020F0502020204030204" pitchFamily="34" charset="0"/>
              </a:rPr>
              <a:t>real weaknesses</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b="0" i="0" dirty="0">
                <a:solidFill>
                  <a:srgbClr val="444444"/>
                </a:solidFill>
                <a:effectLst/>
                <a:latin typeface="Calibri" panose="020F0502020204030204" pitchFamily="34" charset="0"/>
                <a:cs typeface="Calibri" panose="020F0502020204030204" pitchFamily="34" charset="0"/>
              </a:rPr>
              <a:t>have been found: the most efficient attack is still brute force.</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b="0" i="0" dirty="0">
                <a:solidFill>
                  <a:srgbClr val="444444"/>
                </a:solidFill>
                <a:effectLst/>
                <a:latin typeface="Calibri" panose="020F0502020204030204" pitchFamily="34" charset="0"/>
                <a:cs typeface="Calibri" panose="020F0502020204030204" pitchFamily="34" charset="0"/>
              </a:rPr>
              <a:t>2. DES is an official United States Government standard; the Government is</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b="0" i="0" dirty="0">
                <a:solidFill>
                  <a:srgbClr val="444444"/>
                </a:solidFill>
                <a:effectLst/>
                <a:latin typeface="Calibri" panose="020F0502020204030204" pitchFamily="34" charset="0"/>
                <a:cs typeface="Calibri" panose="020F0502020204030204" pitchFamily="34" charset="0"/>
              </a:rPr>
              <a:t>required to re-certify, DES every five years and ask it be replaced if necessary.</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b="0" i="0" dirty="0">
                <a:solidFill>
                  <a:srgbClr val="444444"/>
                </a:solidFill>
                <a:effectLst/>
                <a:latin typeface="Calibri" panose="020F0502020204030204" pitchFamily="34" charset="0"/>
                <a:cs typeface="Calibri" panose="020F0502020204030204" pitchFamily="34" charset="0"/>
              </a:rPr>
              <a:t>DES has been re-certified in 1983, 1987, 1992.</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b="0" i="0" dirty="0">
                <a:solidFill>
                  <a:srgbClr val="444444"/>
                </a:solidFill>
                <a:effectLst/>
                <a:latin typeface="Calibri" panose="020F0502020204030204" pitchFamily="34" charset="0"/>
                <a:cs typeface="Calibri" panose="020F0502020204030204" pitchFamily="34" charset="0"/>
              </a:rPr>
              <a:t>3. DES is also an ANSI and ISO standard - anybody can learn the details and</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b="0" i="0" dirty="0">
                <a:solidFill>
                  <a:srgbClr val="444444"/>
                </a:solidFill>
                <a:effectLst/>
                <a:latin typeface="Calibri" panose="020F0502020204030204" pitchFamily="34" charset="0"/>
                <a:cs typeface="Calibri" panose="020F0502020204030204" pitchFamily="34" charset="0"/>
              </a:rPr>
              <a:t>implement it.</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b="0" i="0" dirty="0">
                <a:solidFill>
                  <a:srgbClr val="444444"/>
                </a:solidFill>
                <a:effectLst/>
                <a:latin typeface="Calibri" panose="020F0502020204030204" pitchFamily="34" charset="0"/>
                <a:cs typeface="Calibri" panose="020F0502020204030204" pitchFamily="34" charset="0"/>
              </a:rPr>
              <a:t>4. Since DES was designed to run on 1977 hardware, it is fast in hardware and</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b="0" i="0" dirty="0">
                <a:solidFill>
                  <a:srgbClr val="444444"/>
                </a:solidFill>
                <a:effectLst/>
                <a:latin typeface="Calibri" panose="020F0502020204030204" pitchFamily="34" charset="0"/>
                <a:cs typeface="Calibri" panose="020F0502020204030204" pitchFamily="34" charset="0"/>
              </a:rPr>
              <a:t>relatively fast in software.</a:t>
            </a:r>
            <a:endParaRPr lang="en-US" sz="2000" dirty="0">
              <a:latin typeface="Calibri" panose="020F0502020204030204" pitchFamily="34" charset="0"/>
              <a:cs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xmlns="" id="{7F4AE30A-23DF-40D9-9573-CCDC547F16D6}"/>
              </a:ext>
            </a:extLst>
          </p:cNvPr>
          <p:cNvSpPr>
            <a:spLocks noGrp="1"/>
          </p:cNvSpPr>
          <p:nvPr>
            <p:ph type="dt" sz="half" idx="10"/>
          </p:nvPr>
        </p:nvSpPr>
        <p:spPr/>
        <p:txBody>
          <a:bodyPr/>
          <a:lstStyle/>
          <a:p>
            <a:fld id="{741F01BE-B9EE-49E3-98A0-EF60C08CDDBF}" type="datetime1">
              <a:rPr lang="en-US" smtClean="0"/>
              <a:t>12/7/2021</a:t>
            </a:fld>
            <a:endParaRPr lang="en-US"/>
          </a:p>
        </p:txBody>
      </p:sp>
      <p:sp>
        <p:nvSpPr>
          <p:cNvPr id="5" name="Slide Number Placeholder 4">
            <a:extLst>
              <a:ext uri="{FF2B5EF4-FFF2-40B4-BE49-F238E27FC236}">
                <a16:creationId xmlns:a16="http://schemas.microsoft.com/office/drawing/2014/main" xmlns="" id="{DD595F84-E399-4570-A9A6-E2960DA7199A}"/>
              </a:ext>
            </a:extLst>
          </p:cNvPr>
          <p:cNvSpPr>
            <a:spLocks noGrp="1"/>
          </p:cNvSpPr>
          <p:nvPr>
            <p:ph type="sldNum" sz="quarter" idx="12"/>
          </p:nvPr>
        </p:nvSpPr>
        <p:spPr/>
        <p:txBody>
          <a:bodyPr/>
          <a:lstStyle/>
          <a:p>
            <a:fld id="{456FEDCF-45E0-413C-A9AC-B375C650852B}" type="slidenum">
              <a:rPr lang="en-US" smtClean="0"/>
              <a:t>25</a:t>
            </a:fld>
            <a:endParaRPr lang="en-US"/>
          </a:p>
        </p:txBody>
      </p:sp>
    </p:spTree>
    <p:extLst>
      <p:ext uri="{BB962C8B-B14F-4D97-AF65-F5344CB8AC3E}">
        <p14:creationId xmlns:p14="http://schemas.microsoft.com/office/powerpoint/2010/main" val="4076436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70971-E4E9-461D-A48D-81CA454FE283}"/>
              </a:ext>
            </a:extLst>
          </p:cNvPr>
          <p:cNvSpPr>
            <a:spLocks noGrp="1"/>
          </p:cNvSpPr>
          <p:nvPr>
            <p:ph type="title"/>
          </p:nvPr>
        </p:nvSpPr>
        <p:spPr>
          <a:xfrm>
            <a:off x="677334" y="609600"/>
            <a:ext cx="8596668" cy="779585"/>
          </a:xfrm>
        </p:spPr>
        <p:txBody>
          <a:bodyPr/>
          <a:lstStyle/>
          <a:p>
            <a:pPr algn="ctr"/>
            <a:r>
              <a:rPr lang="en-US" b="1" dirty="0">
                <a:effectLst/>
                <a:latin typeface="Arial" panose="020B0604020202020204" pitchFamily="34" charset="0"/>
              </a:rPr>
              <a:t>Avalanche Effect in DES</a:t>
            </a:r>
            <a:endParaRPr lang="en-US" dirty="0"/>
          </a:p>
        </p:txBody>
      </p:sp>
      <p:sp>
        <p:nvSpPr>
          <p:cNvPr id="3" name="Content Placeholder 2">
            <a:extLst>
              <a:ext uri="{FF2B5EF4-FFF2-40B4-BE49-F238E27FC236}">
                <a16:creationId xmlns:a16="http://schemas.microsoft.com/office/drawing/2014/main" xmlns="" id="{CB100068-6C8F-425A-B127-351123DFF1B1}"/>
              </a:ext>
            </a:extLst>
          </p:cNvPr>
          <p:cNvSpPr>
            <a:spLocks noGrp="1"/>
          </p:cNvSpPr>
          <p:nvPr>
            <p:ph idx="1"/>
          </p:nvPr>
        </p:nvSpPr>
        <p:spPr>
          <a:xfrm>
            <a:off x="677334" y="1450731"/>
            <a:ext cx="8596668" cy="4590631"/>
          </a:xfrm>
        </p:spPr>
        <p:txBody>
          <a:bodyPr/>
          <a:lstStyle/>
          <a:p>
            <a:pPr marL="347472" indent="-347472" algn="l" rtl="0" latinLnBrk="0">
              <a:spcBef>
                <a:spcPts val="768"/>
              </a:spcBef>
              <a:spcAft>
                <a:spcPts val="0"/>
              </a:spcAft>
            </a:pPr>
            <a:r>
              <a:rPr lang="en-US" sz="1800" b="0" i="0" dirty="0">
                <a:solidFill>
                  <a:srgbClr val="000000"/>
                </a:solidFill>
                <a:effectLst/>
                <a:latin typeface="Calibri" panose="020F0502020204030204" pitchFamily="34" charset="0"/>
                <a:cs typeface="Calibri" panose="020F0502020204030204" pitchFamily="34" charset="0"/>
              </a:rPr>
              <a:t>A desirable property of any encryption algorithm is that a </a:t>
            </a:r>
            <a:r>
              <a:rPr lang="en-US" sz="1800" b="0" i="0" dirty="0">
                <a:solidFill>
                  <a:schemeClr val="tx1"/>
                </a:solidFill>
                <a:effectLst/>
                <a:latin typeface="Calibri" panose="020F0502020204030204" pitchFamily="34" charset="0"/>
                <a:cs typeface="Calibri" panose="020F0502020204030204" pitchFamily="34" charset="0"/>
              </a:rPr>
              <a:t>small change in either the plaintext or the key should produce a significant change in the ciphertext.</a:t>
            </a:r>
          </a:p>
          <a:p>
            <a:pPr marL="347472" indent="-347472" algn="l" rtl="0" latinLnBrk="0">
              <a:spcBef>
                <a:spcPts val="768"/>
              </a:spcBef>
              <a:spcAft>
                <a:spcPts val="0"/>
              </a:spcAft>
            </a:pPr>
            <a:r>
              <a:rPr lang="en-US" sz="1800" b="0" i="0" dirty="0">
                <a:solidFill>
                  <a:srgbClr val="000000"/>
                </a:solidFill>
                <a:effectLst/>
                <a:latin typeface="Calibri" panose="020F0502020204030204" pitchFamily="34" charset="0"/>
                <a:cs typeface="Calibri" panose="020F0502020204030204" pitchFamily="34" charset="0"/>
              </a:rPr>
              <a:t>In particular, a change in one bit of the plaintext or one bit of the key should produce a change in many bits of the ciphertext.</a:t>
            </a:r>
            <a:endParaRPr lang="en-US" sz="1800" b="0" i="0" dirty="0">
              <a:solidFill>
                <a:srgbClr val="222222"/>
              </a:solidFill>
              <a:effectLst/>
              <a:latin typeface="Calibri" panose="020F0502020204030204" pitchFamily="34" charset="0"/>
              <a:cs typeface="Calibri" panose="020F0502020204030204" pitchFamily="34" charset="0"/>
            </a:endParaRPr>
          </a:p>
          <a:p>
            <a:pPr marL="347472" indent="-347472" algn="l" rtl="0" latinLnBrk="0">
              <a:spcBef>
                <a:spcPts val="768"/>
              </a:spcBef>
              <a:spcAft>
                <a:spcPts val="0"/>
              </a:spcAft>
            </a:pPr>
            <a:r>
              <a:rPr lang="en-US" sz="1800" b="0" i="0" dirty="0">
                <a:solidFill>
                  <a:srgbClr val="000000"/>
                </a:solidFill>
                <a:effectLst/>
                <a:latin typeface="Calibri" panose="020F0502020204030204" pitchFamily="34" charset="0"/>
                <a:cs typeface="Calibri" panose="020F0502020204030204" pitchFamily="34" charset="0"/>
              </a:rPr>
              <a:t>This is referred to as the avalanche effect. If the change were small, this might provide a way to reduce the size of the plaintext or key space to be searched.</a:t>
            </a:r>
            <a:endParaRPr lang="en-US" sz="1800" b="0" i="0" dirty="0">
              <a:solidFill>
                <a:srgbClr val="222222"/>
              </a:solidFill>
              <a:effectLst/>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xmlns="" id="{AF4475B3-BF33-46E7-B032-2248945578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7998" y="3746046"/>
            <a:ext cx="4352193" cy="2225707"/>
          </a:xfrm>
          <a:prstGeom prst="rect">
            <a:avLst/>
          </a:prstGeom>
        </p:spPr>
      </p:pic>
      <p:sp>
        <p:nvSpPr>
          <p:cNvPr id="5" name="Date Placeholder 4">
            <a:extLst>
              <a:ext uri="{FF2B5EF4-FFF2-40B4-BE49-F238E27FC236}">
                <a16:creationId xmlns:a16="http://schemas.microsoft.com/office/drawing/2014/main" xmlns="" id="{65E12180-B543-48CC-AA79-0E4CA73A7F27}"/>
              </a:ext>
            </a:extLst>
          </p:cNvPr>
          <p:cNvSpPr>
            <a:spLocks noGrp="1"/>
          </p:cNvSpPr>
          <p:nvPr>
            <p:ph type="dt" sz="half" idx="10"/>
          </p:nvPr>
        </p:nvSpPr>
        <p:spPr/>
        <p:txBody>
          <a:bodyPr/>
          <a:lstStyle/>
          <a:p>
            <a:fld id="{CC283989-C320-4835-A825-AF74ABA680E2}" type="datetime1">
              <a:rPr lang="en-US" smtClean="0"/>
              <a:t>12/7/2021</a:t>
            </a:fld>
            <a:endParaRPr lang="en-US"/>
          </a:p>
        </p:txBody>
      </p:sp>
      <p:sp>
        <p:nvSpPr>
          <p:cNvPr id="6" name="Slide Number Placeholder 5">
            <a:extLst>
              <a:ext uri="{FF2B5EF4-FFF2-40B4-BE49-F238E27FC236}">
                <a16:creationId xmlns:a16="http://schemas.microsoft.com/office/drawing/2014/main" xmlns="" id="{6B41BBE2-FC34-4485-97A6-56A82A4B3C4C}"/>
              </a:ext>
            </a:extLst>
          </p:cNvPr>
          <p:cNvSpPr>
            <a:spLocks noGrp="1"/>
          </p:cNvSpPr>
          <p:nvPr>
            <p:ph type="sldNum" sz="quarter" idx="12"/>
          </p:nvPr>
        </p:nvSpPr>
        <p:spPr/>
        <p:txBody>
          <a:bodyPr/>
          <a:lstStyle/>
          <a:p>
            <a:fld id="{456FEDCF-45E0-413C-A9AC-B375C650852B}" type="slidenum">
              <a:rPr lang="en-US" smtClean="0"/>
              <a:t>26</a:t>
            </a:fld>
            <a:endParaRPr lang="en-US"/>
          </a:p>
        </p:txBody>
      </p:sp>
    </p:spTree>
    <p:extLst>
      <p:ext uri="{BB962C8B-B14F-4D97-AF65-F5344CB8AC3E}">
        <p14:creationId xmlns:p14="http://schemas.microsoft.com/office/powerpoint/2010/main" val="1397008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CC9807-9838-49F1-9B8E-49CB22F1A147}"/>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Major cryptanalytic attacks against DES</a:t>
            </a:r>
          </a:p>
        </p:txBody>
      </p:sp>
      <p:sp>
        <p:nvSpPr>
          <p:cNvPr id="3" name="Content Placeholder 2">
            <a:extLst>
              <a:ext uri="{FF2B5EF4-FFF2-40B4-BE49-F238E27FC236}">
                <a16:creationId xmlns:a16="http://schemas.microsoft.com/office/drawing/2014/main" xmlns="" id="{C10C64B4-FAD4-45D6-8476-DE836E532209}"/>
              </a:ext>
            </a:extLst>
          </p:cNvPr>
          <p:cNvSpPr>
            <a:spLocks noGrp="1"/>
          </p:cNvSpPr>
          <p:nvPr>
            <p:ph idx="1"/>
          </p:nvPr>
        </p:nvSpPr>
        <p:spPr>
          <a:xfrm>
            <a:off x="677334" y="1468315"/>
            <a:ext cx="8596668" cy="4573047"/>
          </a:xfrm>
        </p:spPr>
        <p:txBody>
          <a:bodyPr>
            <a:normAutofit lnSpcReduction="10000"/>
          </a:bodyPr>
          <a:lstStyle/>
          <a:p>
            <a:r>
              <a:rPr lang="en-US" b="1" dirty="0">
                <a:latin typeface="Calibri" panose="020F0502020204030204" pitchFamily="34" charset="0"/>
                <a:cs typeface="Calibri" panose="020F0502020204030204" pitchFamily="34" charset="0"/>
              </a:rPr>
              <a:t>1976: </a:t>
            </a:r>
            <a:r>
              <a:rPr lang="en-US" dirty="0">
                <a:latin typeface="Calibri" panose="020F0502020204030204" pitchFamily="34" charset="0"/>
                <a:cs typeface="Calibri" panose="020F0502020204030204" pitchFamily="34" charset="0"/>
              </a:rPr>
              <a:t>For a very small class of weak keys, DES can be broken with complexity 1 </a:t>
            </a:r>
          </a:p>
          <a:p>
            <a:r>
              <a:rPr lang="en-US" b="1" dirty="0">
                <a:latin typeface="Calibri" panose="020F0502020204030204" pitchFamily="34" charset="0"/>
                <a:cs typeface="Calibri" panose="020F0502020204030204" pitchFamily="34" charset="0"/>
              </a:rPr>
              <a:t>1977: </a:t>
            </a:r>
            <a:r>
              <a:rPr lang="en-US" dirty="0">
                <a:latin typeface="Calibri" panose="020F0502020204030204" pitchFamily="34" charset="0"/>
                <a:cs typeface="Calibri" panose="020F0502020204030204" pitchFamily="34" charset="0"/>
              </a:rPr>
              <a:t>Exhaustive search will become possible within 20 years, breaking DES with complexity 256</a:t>
            </a:r>
          </a:p>
          <a:p>
            <a:r>
              <a:rPr lang="en-US" b="1" dirty="0">
                <a:latin typeface="Calibri" panose="020F0502020204030204" pitchFamily="34" charset="0"/>
                <a:cs typeface="Calibri" panose="020F0502020204030204" pitchFamily="34" charset="0"/>
              </a:rPr>
              <a:t>1980: </a:t>
            </a:r>
            <a:r>
              <a:rPr lang="en-US" dirty="0">
                <a:latin typeface="Calibri" panose="020F0502020204030204" pitchFamily="34" charset="0"/>
                <a:cs typeface="Calibri" panose="020F0502020204030204" pitchFamily="34" charset="0"/>
              </a:rPr>
              <a:t>A time/memory tradeoff can break DES faster at the expense of more memory </a:t>
            </a:r>
          </a:p>
          <a:p>
            <a:r>
              <a:rPr lang="en-US" b="1" dirty="0">
                <a:latin typeface="Calibri" panose="020F0502020204030204" pitchFamily="34" charset="0"/>
                <a:cs typeface="Calibri" panose="020F0502020204030204" pitchFamily="34" charset="0"/>
              </a:rPr>
              <a:t>1982: </a:t>
            </a:r>
            <a:r>
              <a:rPr lang="en-US" dirty="0">
                <a:latin typeface="Calibri" panose="020F0502020204030204" pitchFamily="34" charset="0"/>
                <a:cs typeface="Calibri" panose="020F0502020204030204" pitchFamily="34" charset="0"/>
              </a:rPr>
              <a:t>For a very small class of semi-weak keys, DES can be broken with complexity 1 </a:t>
            </a:r>
          </a:p>
          <a:p>
            <a:r>
              <a:rPr lang="en-US" b="1" dirty="0">
                <a:latin typeface="Calibri" panose="020F0502020204030204" pitchFamily="34" charset="0"/>
                <a:cs typeface="Calibri" panose="020F0502020204030204" pitchFamily="34" charset="0"/>
              </a:rPr>
              <a:t>1985: </a:t>
            </a:r>
            <a:r>
              <a:rPr lang="en-US" dirty="0">
                <a:latin typeface="Calibri" panose="020F0502020204030204" pitchFamily="34" charset="0"/>
                <a:cs typeface="Calibri" panose="020F0502020204030204" pitchFamily="34" charset="0"/>
              </a:rPr>
              <a:t>A meet-in-the-middle attack can break 6-round DES with complexity 252</a:t>
            </a:r>
          </a:p>
          <a:p>
            <a:r>
              <a:rPr lang="en-US" b="1" dirty="0">
                <a:latin typeface="Calibri" panose="020F0502020204030204" pitchFamily="34" charset="0"/>
                <a:cs typeface="Calibri" panose="020F0502020204030204" pitchFamily="34" charset="0"/>
              </a:rPr>
              <a:t>1987: </a:t>
            </a:r>
            <a:r>
              <a:rPr lang="en-US" dirty="0">
                <a:latin typeface="Calibri" panose="020F0502020204030204" pitchFamily="34" charset="0"/>
                <a:cs typeface="Calibri" panose="020F0502020204030204" pitchFamily="34" charset="0"/>
              </a:rPr>
              <a:t>the “Davies Attack” can break DES with complexity 256.2 ,slightly worse than brute force </a:t>
            </a:r>
          </a:p>
          <a:p>
            <a:r>
              <a:rPr lang="en-US" b="1" dirty="0">
                <a:latin typeface="Calibri" panose="020F0502020204030204" pitchFamily="34" charset="0"/>
                <a:cs typeface="Calibri" panose="020F0502020204030204" pitchFamily="34" charset="0"/>
              </a:rPr>
              <a:t>1990: </a:t>
            </a:r>
            <a:r>
              <a:rPr lang="en-US" dirty="0">
                <a:latin typeface="Calibri" panose="020F0502020204030204" pitchFamily="34" charset="0"/>
                <a:cs typeface="Calibri" panose="020F0502020204030204" pitchFamily="34" charset="0"/>
              </a:rPr>
              <a:t>Differential cryptanalysis can break DES with 247 chosen plaintext (full 16-round) </a:t>
            </a:r>
            <a:r>
              <a:rPr lang="en-US" b="1" dirty="0">
                <a:latin typeface="Calibri" panose="020F0502020204030204" pitchFamily="34" charset="0"/>
                <a:cs typeface="Calibri" panose="020F0502020204030204" pitchFamily="34" charset="0"/>
              </a:rPr>
              <a:t>1993: </a:t>
            </a:r>
            <a:r>
              <a:rPr lang="en-US" dirty="0">
                <a:latin typeface="Calibri" panose="020F0502020204030204" pitchFamily="34" charset="0"/>
                <a:cs typeface="Calibri" panose="020F0502020204030204" pitchFamily="34" charset="0"/>
              </a:rPr>
              <a:t>Linear cryptanalysis can break DES with 243 known plaintexts </a:t>
            </a:r>
          </a:p>
          <a:p>
            <a:r>
              <a:rPr lang="en-US" b="1" dirty="0">
                <a:latin typeface="Calibri" panose="020F0502020204030204" pitchFamily="34" charset="0"/>
                <a:cs typeface="Calibri" panose="020F0502020204030204" pitchFamily="34" charset="0"/>
              </a:rPr>
              <a:t>1994: </a:t>
            </a:r>
            <a:r>
              <a:rPr lang="en-US" dirty="0">
                <a:latin typeface="Calibri" panose="020F0502020204030204" pitchFamily="34" charset="0"/>
                <a:cs typeface="Calibri" panose="020F0502020204030204" pitchFamily="34" charset="0"/>
              </a:rPr>
              <a:t>Differential-linear cryptanalysis can break 8-round DES with 768 chosen plaintexts plus 246 a brute-force search </a:t>
            </a:r>
          </a:p>
          <a:p>
            <a:r>
              <a:rPr lang="en-US" b="1" dirty="0">
                <a:latin typeface="Calibri" panose="020F0502020204030204" pitchFamily="34" charset="0"/>
                <a:cs typeface="Calibri" panose="020F0502020204030204" pitchFamily="34" charset="0"/>
              </a:rPr>
              <a:t>1994: </a:t>
            </a:r>
            <a:r>
              <a:rPr lang="en-US" dirty="0">
                <a:latin typeface="Calibri" panose="020F0502020204030204" pitchFamily="34" charset="0"/>
                <a:cs typeface="Calibri" panose="020F0502020204030204" pitchFamily="34" charset="0"/>
              </a:rPr>
              <a:t>the Davies attack can be improved, and can break DES with 252 known plaintexts</a:t>
            </a:r>
          </a:p>
          <a:p>
            <a:endParaRPr lang="en-US" dirty="0"/>
          </a:p>
        </p:txBody>
      </p:sp>
      <p:sp>
        <p:nvSpPr>
          <p:cNvPr id="4" name="Date Placeholder 3">
            <a:extLst>
              <a:ext uri="{FF2B5EF4-FFF2-40B4-BE49-F238E27FC236}">
                <a16:creationId xmlns:a16="http://schemas.microsoft.com/office/drawing/2014/main" xmlns="" id="{CF44EEB9-A0DF-417F-8366-B4536F553D7A}"/>
              </a:ext>
            </a:extLst>
          </p:cNvPr>
          <p:cNvSpPr>
            <a:spLocks noGrp="1"/>
          </p:cNvSpPr>
          <p:nvPr>
            <p:ph type="dt" sz="half" idx="10"/>
          </p:nvPr>
        </p:nvSpPr>
        <p:spPr/>
        <p:txBody>
          <a:bodyPr/>
          <a:lstStyle/>
          <a:p>
            <a:fld id="{A10F980A-9A80-4FE0-855C-34150B0F01A1}" type="datetime1">
              <a:rPr lang="en-US" smtClean="0"/>
              <a:t>12/7/2021</a:t>
            </a:fld>
            <a:endParaRPr lang="en-US"/>
          </a:p>
        </p:txBody>
      </p:sp>
      <p:sp>
        <p:nvSpPr>
          <p:cNvPr id="5" name="Slide Number Placeholder 4">
            <a:extLst>
              <a:ext uri="{FF2B5EF4-FFF2-40B4-BE49-F238E27FC236}">
                <a16:creationId xmlns:a16="http://schemas.microsoft.com/office/drawing/2014/main" xmlns="" id="{6F385928-7FFB-43A8-9709-9A0FD0CEFB96}"/>
              </a:ext>
            </a:extLst>
          </p:cNvPr>
          <p:cNvSpPr>
            <a:spLocks noGrp="1"/>
          </p:cNvSpPr>
          <p:nvPr>
            <p:ph type="sldNum" sz="quarter" idx="12"/>
          </p:nvPr>
        </p:nvSpPr>
        <p:spPr/>
        <p:txBody>
          <a:bodyPr/>
          <a:lstStyle/>
          <a:p>
            <a:fld id="{456FEDCF-45E0-413C-A9AC-B375C650852B}" type="slidenum">
              <a:rPr lang="en-US" smtClean="0"/>
              <a:t>27</a:t>
            </a:fld>
            <a:endParaRPr lang="en-US"/>
          </a:p>
        </p:txBody>
      </p:sp>
    </p:spTree>
    <p:extLst>
      <p:ext uri="{BB962C8B-B14F-4D97-AF65-F5344CB8AC3E}">
        <p14:creationId xmlns:p14="http://schemas.microsoft.com/office/powerpoint/2010/main" val="1848220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CA6C0-AD6B-4700-B0FC-4E1F50FFCE83}"/>
              </a:ext>
            </a:extLst>
          </p:cNvPr>
          <p:cNvSpPr>
            <a:spLocks noGrp="1"/>
          </p:cNvSpPr>
          <p:nvPr>
            <p:ph type="title"/>
          </p:nvPr>
        </p:nvSpPr>
        <p:spPr>
          <a:xfrm>
            <a:off x="1129820" y="609600"/>
            <a:ext cx="8596668" cy="1320800"/>
          </a:xfrm>
        </p:spPr>
        <p:txBody>
          <a:bodyPr/>
          <a:lstStyle/>
          <a:p>
            <a:pPr algn="ctr"/>
            <a:r>
              <a:rPr lang="en-US" b="1" dirty="0">
                <a:latin typeface="Calibri" panose="020F0502020204030204" pitchFamily="34" charset="0"/>
                <a:cs typeface="Calibri" panose="020F0502020204030204" pitchFamily="34" charset="0"/>
              </a:rPr>
              <a:t>Attacks on DES</a:t>
            </a:r>
          </a:p>
        </p:txBody>
      </p:sp>
      <p:sp>
        <p:nvSpPr>
          <p:cNvPr id="3" name="Content Placeholder 2">
            <a:extLst>
              <a:ext uri="{FF2B5EF4-FFF2-40B4-BE49-F238E27FC236}">
                <a16:creationId xmlns:a16="http://schemas.microsoft.com/office/drawing/2014/main" xmlns="" id="{8EA9A4B7-61EC-4748-98BB-BD33EE3F1A2B}"/>
              </a:ext>
            </a:extLst>
          </p:cNvPr>
          <p:cNvSpPr>
            <a:spLocks noGrp="1"/>
          </p:cNvSpPr>
          <p:nvPr>
            <p:ph idx="1"/>
          </p:nvPr>
        </p:nvSpPr>
        <p:spPr>
          <a:xfrm>
            <a:off x="1205235" y="2084823"/>
            <a:ext cx="8596668" cy="3880773"/>
          </a:xfrm>
        </p:spPr>
        <p:txBody>
          <a:bodyPr>
            <a:normAutofit/>
          </a:bodyPr>
          <a:lstStyle/>
          <a:p>
            <a:r>
              <a:rPr lang="en-US" sz="2400" dirty="0">
                <a:latin typeface="Calibri" panose="020F0502020204030204" pitchFamily="34" charset="0"/>
                <a:cs typeface="Calibri" panose="020F0502020204030204" pitchFamily="34" charset="0"/>
              </a:rPr>
              <a:t>Davies attack.</a:t>
            </a:r>
          </a:p>
          <a:p>
            <a:r>
              <a:rPr lang="en-US" sz="2400" dirty="0">
                <a:latin typeface="Calibri" panose="020F0502020204030204" pitchFamily="34" charset="0"/>
                <a:cs typeface="Calibri" panose="020F0502020204030204" pitchFamily="34" charset="0"/>
              </a:rPr>
              <a:t>Timing attack.</a:t>
            </a:r>
          </a:p>
          <a:p>
            <a:r>
              <a:rPr lang="en-AU" sz="2400" dirty="0">
                <a:solidFill>
                  <a:schemeClr val="tx1">
                    <a:lumMod val="75000"/>
                    <a:lumOff val="25000"/>
                  </a:schemeClr>
                </a:solidFill>
                <a:latin typeface="Calibri" panose="020F0502020204030204" pitchFamily="34" charset="0"/>
                <a:cs typeface="Calibri" panose="020F0502020204030204" pitchFamily="34" charset="0"/>
              </a:rPr>
              <a:t>statistical attacks.</a:t>
            </a:r>
            <a:endParaRPr lang="en-US" sz="2400" dirty="0">
              <a:solidFill>
                <a:schemeClr val="tx1">
                  <a:lumMod val="75000"/>
                  <a:lumOff val="25000"/>
                </a:schemeClr>
              </a:solidFill>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(a) Differential cryptanalysis.</a:t>
            </a:r>
          </a:p>
          <a:p>
            <a:pPr marL="0" indent="0">
              <a:buNone/>
            </a:pPr>
            <a:r>
              <a:rPr lang="en-US" sz="2400" dirty="0">
                <a:solidFill>
                  <a:schemeClr val="tx1">
                    <a:lumMod val="75000"/>
                    <a:lumOff val="25000"/>
                  </a:schemeClr>
                </a:solidFill>
                <a:latin typeface="Calibri" panose="020F0502020204030204" pitchFamily="34" charset="0"/>
                <a:cs typeface="Calibri" panose="020F0502020204030204" pitchFamily="34" charset="0"/>
              </a:rPr>
              <a:t>         (b)  Linear </a:t>
            </a:r>
            <a:r>
              <a:rPr lang="en-US" sz="2400" dirty="0">
                <a:latin typeface="Calibri" panose="020F0502020204030204" pitchFamily="34" charset="0"/>
                <a:cs typeface="Calibri" panose="020F0502020204030204" pitchFamily="34" charset="0"/>
              </a:rPr>
              <a:t>cryptanalysis.</a:t>
            </a:r>
          </a:p>
          <a:p>
            <a:pPr marL="0" indent="0">
              <a:buNone/>
            </a:pPr>
            <a:r>
              <a:rPr lang="en-US" sz="2400" dirty="0">
                <a:solidFill>
                  <a:schemeClr val="tx1">
                    <a:lumMod val="75000"/>
                    <a:lumOff val="25000"/>
                  </a:schemeClr>
                </a:solidFill>
                <a:latin typeface="Calibri" panose="020F0502020204030204" pitchFamily="34" charset="0"/>
                <a:cs typeface="Calibri" panose="020F0502020204030204" pitchFamily="34" charset="0"/>
              </a:rPr>
              <a:t>         (c)   Related key attack.</a:t>
            </a:r>
            <a:endParaRPr lang="en-AU" sz="2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A5BFCDF-05A8-4688-950E-2AB84947D285}"/>
              </a:ext>
            </a:extLst>
          </p:cNvPr>
          <p:cNvSpPr>
            <a:spLocks noGrp="1"/>
          </p:cNvSpPr>
          <p:nvPr>
            <p:ph type="dt" sz="half" idx="10"/>
          </p:nvPr>
        </p:nvSpPr>
        <p:spPr/>
        <p:txBody>
          <a:bodyPr/>
          <a:lstStyle/>
          <a:p>
            <a:fld id="{933189CA-8166-4FF4-8223-6D9A8832F496}" type="datetime1">
              <a:rPr lang="en-US" smtClean="0"/>
              <a:t>12/7/2021</a:t>
            </a:fld>
            <a:endParaRPr lang="en-US"/>
          </a:p>
        </p:txBody>
      </p:sp>
      <p:sp>
        <p:nvSpPr>
          <p:cNvPr id="5" name="Slide Number Placeholder 4">
            <a:extLst>
              <a:ext uri="{FF2B5EF4-FFF2-40B4-BE49-F238E27FC236}">
                <a16:creationId xmlns:a16="http://schemas.microsoft.com/office/drawing/2014/main" xmlns="" id="{76B5B1D2-780E-4083-A8A0-930D489CC880}"/>
              </a:ext>
            </a:extLst>
          </p:cNvPr>
          <p:cNvSpPr>
            <a:spLocks noGrp="1"/>
          </p:cNvSpPr>
          <p:nvPr>
            <p:ph type="sldNum" sz="quarter" idx="12"/>
          </p:nvPr>
        </p:nvSpPr>
        <p:spPr/>
        <p:txBody>
          <a:bodyPr/>
          <a:lstStyle/>
          <a:p>
            <a:fld id="{456FEDCF-45E0-413C-A9AC-B375C650852B}" type="slidenum">
              <a:rPr lang="en-US" smtClean="0"/>
              <a:t>28</a:t>
            </a:fld>
            <a:endParaRPr lang="en-US"/>
          </a:p>
        </p:txBody>
      </p:sp>
    </p:spTree>
    <p:extLst>
      <p:ext uri="{BB962C8B-B14F-4D97-AF65-F5344CB8AC3E}">
        <p14:creationId xmlns:p14="http://schemas.microsoft.com/office/powerpoint/2010/main" val="1197838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80E6B-4CA6-42F9-BBE0-F589B5C15AF4}"/>
              </a:ext>
            </a:extLst>
          </p:cNvPr>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Davices</a:t>
            </a:r>
            <a:r>
              <a:rPr lang="en-US" b="1" dirty="0">
                <a:latin typeface="Calibri" panose="020F0502020204030204" pitchFamily="34" charset="0"/>
                <a:cs typeface="Calibri" panose="020F0502020204030204" pitchFamily="34" charset="0"/>
              </a:rPr>
              <a:t> attack</a:t>
            </a:r>
          </a:p>
        </p:txBody>
      </p:sp>
      <p:sp>
        <p:nvSpPr>
          <p:cNvPr id="3" name="Content Placeholder 2">
            <a:extLst>
              <a:ext uri="{FF2B5EF4-FFF2-40B4-BE49-F238E27FC236}">
                <a16:creationId xmlns:a16="http://schemas.microsoft.com/office/drawing/2014/main" xmlns="" id="{D3E781C1-CBA0-4342-A768-6DED88FAB900}"/>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Davies attack is a specialized technique for </a:t>
            </a:r>
            <a:r>
              <a:rPr lang="en-US" sz="2400" dirty="0" err="1">
                <a:latin typeface="Calibri" panose="020F0502020204030204" pitchFamily="34" charset="0"/>
                <a:cs typeface="Calibri" panose="020F0502020204030204" pitchFamily="34" charset="0"/>
              </a:rPr>
              <a:t>DES,first</a:t>
            </a:r>
            <a:r>
              <a:rPr lang="en-US" sz="2400" dirty="0">
                <a:latin typeface="Calibri" panose="020F0502020204030204" pitchFamily="34" charset="0"/>
                <a:cs typeface="Calibri" panose="020F0502020204030204" pitchFamily="34" charset="0"/>
              </a:rPr>
              <a:t> suggested by Donald </a:t>
            </a:r>
            <a:r>
              <a:rPr lang="en-US" sz="2400" dirty="0" err="1">
                <a:latin typeface="Calibri" panose="020F0502020204030204" pitchFamily="34" charset="0"/>
                <a:cs typeface="Calibri" panose="020F0502020204030204" pitchFamily="34" charset="0"/>
              </a:rPr>
              <a:t>davies</a:t>
            </a:r>
            <a:r>
              <a:rPr lang="en-US" sz="2400" dirty="0">
                <a:latin typeface="Calibri" panose="020F0502020204030204" pitchFamily="34" charset="0"/>
                <a:cs typeface="Calibri" panose="020F0502020204030204" pitchFamily="34" charset="0"/>
              </a:rPr>
              <a:t> in the eighties.</a:t>
            </a:r>
          </a:p>
          <a:p>
            <a:r>
              <a:rPr lang="en-US" sz="2400" dirty="0">
                <a:latin typeface="Calibri" panose="020F0502020204030204" pitchFamily="34" charset="0"/>
                <a:cs typeface="Calibri" panose="020F0502020204030204" pitchFamily="34" charset="0"/>
              </a:rPr>
              <a:t>The most powerful form of the attack requires 2^50 known plaintexts has a computational complexity of 2^50 and has a 51% success rate.</a:t>
            </a:r>
          </a:p>
        </p:txBody>
      </p:sp>
      <p:sp>
        <p:nvSpPr>
          <p:cNvPr id="4" name="Date Placeholder 3">
            <a:extLst>
              <a:ext uri="{FF2B5EF4-FFF2-40B4-BE49-F238E27FC236}">
                <a16:creationId xmlns:a16="http://schemas.microsoft.com/office/drawing/2014/main" xmlns="" id="{59239EC3-6514-47E6-9FCD-A24ED53F8B7F}"/>
              </a:ext>
            </a:extLst>
          </p:cNvPr>
          <p:cNvSpPr>
            <a:spLocks noGrp="1"/>
          </p:cNvSpPr>
          <p:nvPr>
            <p:ph type="dt" sz="half" idx="10"/>
          </p:nvPr>
        </p:nvSpPr>
        <p:spPr/>
        <p:txBody>
          <a:bodyPr/>
          <a:lstStyle/>
          <a:p>
            <a:fld id="{28F0EDB3-E61E-4419-97CB-9FC5A8218EA4}" type="datetime1">
              <a:rPr lang="en-US" smtClean="0"/>
              <a:t>12/7/2021</a:t>
            </a:fld>
            <a:endParaRPr lang="en-US"/>
          </a:p>
        </p:txBody>
      </p:sp>
      <p:sp>
        <p:nvSpPr>
          <p:cNvPr id="5" name="Slide Number Placeholder 4">
            <a:extLst>
              <a:ext uri="{FF2B5EF4-FFF2-40B4-BE49-F238E27FC236}">
                <a16:creationId xmlns:a16="http://schemas.microsoft.com/office/drawing/2014/main" xmlns="" id="{054792EC-DA04-472D-B66C-13B87077A89B}"/>
              </a:ext>
            </a:extLst>
          </p:cNvPr>
          <p:cNvSpPr>
            <a:spLocks noGrp="1"/>
          </p:cNvSpPr>
          <p:nvPr>
            <p:ph type="sldNum" sz="quarter" idx="12"/>
          </p:nvPr>
        </p:nvSpPr>
        <p:spPr/>
        <p:txBody>
          <a:bodyPr/>
          <a:lstStyle/>
          <a:p>
            <a:fld id="{456FEDCF-45E0-413C-A9AC-B375C650852B}" type="slidenum">
              <a:rPr lang="en-US" smtClean="0"/>
              <a:t>29</a:t>
            </a:fld>
            <a:endParaRPr lang="en-US"/>
          </a:p>
        </p:txBody>
      </p:sp>
    </p:spTree>
    <p:extLst>
      <p:ext uri="{BB962C8B-B14F-4D97-AF65-F5344CB8AC3E}">
        <p14:creationId xmlns:p14="http://schemas.microsoft.com/office/powerpoint/2010/main" val="3298650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EA612BD-64BA-4C6E-8852-CE3269699BA7}"/>
              </a:ext>
            </a:extLst>
          </p:cNvPr>
          <p:cNvSpPr txBox="1"/>
          <p:nvPr/>
        </p:nvSpPr>
        <p:spPr>
          <a:xfrm>
            <a:off x="1803400" y="550808"/>
            <a:ext cx="10388599" cy="646331"/>
          </a:xfrm>
          <a:prstGeom prst="rect">
            <a:avLst/>
          </a:prstGeom>
          <a:noFill/>
        </p:spPr>
        <p:txBody>
          <a:bodyPr wrap="square" rtlCol="0">
            <a:spAutoFit/>
          </a:bodyPr>
          <a:lstStyle/>
          <a:p>
            <a:r>
              <a:rPr lang="en-US" sz="3600" b="1">
                <a:solidFill>
                  <a:schemeClr val="accent2"/>
                </a:solidFill>
              </a:rPr>
              <a:t>Basic of DES</a:t>
            </a:r>
          </a:p>
        </p:txBody>
      </p:sp>
      <p:sp>
        <p:nvSpPr>
          <p:cNvPr id="5" name="TextBox 4">
            <a:extLst>
              <a:ext uri="{FF2B5EF4-FFF2-40B4-BE49-F238E27FC236}">
                <a16:creationId xmlns:a16="http://schemas.microsoft.com/office/drawing/2014/main" xmlns="" id="{5C145029-EC27-4F4C-9910-8A83FE3BCB56}"/>
              </a:ext>
            </a:extLst>
          </p:cNvPr>
          <p:cNvSpPr txBox="1"/>
          <p:nvPr/>
        </p:nvSpPr>
        <p:spPr>
          <a:xfrm>
            <a:off x="1803400" y="1857127"/>
            <a:ext cx="10388599" cy="3631379"/>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US" sz="2400">
                <a:effectLst/>
                <a:latin typeface="Calibri" panose="020F0502020204030204" pitchFamily="34" charset="0"/>
                <a:ea typeface="Calibri" panose="020F0502020204030204" pitchFamily="34" charset="0"/>
                <a:cs typeface="Times New Roman" panose="02020603050405020304" pitchFamily="18" charset="0"/>
              </a:rPr>
              <a:t>Algorithm</a:t>
            </a:r>
          </a:p>
          <a:p>
            <a:pPr marL="342900" marR="0" lvl="0" indent="-342900">
              <a:lnSpc>
                <a:spcPct val="107000"/>
              </a:lnSpc>
              <a:spcBef>
                <a:spcPts val="0"/>
              </a:spcBef>
              <a:spcAft>
                <a:spcPts val="0"/>
              </a:spcAft>
              <a:buFont typeface="+mj-lt"/>
              <a:buAutoNum type="arabicPeriod"/>
            </a:pPr>
            <a:r>
              <a:rPr lang="en-US" sz="2400">
                <a:effectLst/>
                <a:latin typeface="Calibri" panose="020F0502020204030204" pitchFamily="34" charset="0"/>
                <a:ea typeface="Calibri" panose="020F0502020204030204" pitchFamily="34" charset="0"/>
                <a:cs typeface="Times New Roman" panose="02020603050405020304" pitchFamily="18" charset="0"/>
              </a:rPr>
              <a:t>Permutation</a:t>
            </a:r>
          </a:p>
          <a:p>
            <a:pPr marL="342900" marR="0" lvl="0" indent="-342900">
              <a:lnSpc>
                <a:spcPct val="107000"/>
              </a:lnSpc>
              <a:spcBef>
                <a:spcPts val="0"/>
              </a:spcBef>
              <a:spcAft>
                <a:spcPts val="0"/>
              </a:spcAft>
              <a:buFont typeface="+mj-lt"/>
              <a:buAutoNum type="arabicPeriod"/>
            </a:pPr>
            <a:r>
              <a:rPr lang="en-US" sz="2400">
                <a:effectLst/>
                <a:latin typeface="Calibri" panose="020F0502020204030204" pitchFamily="34" charset="0"/>
                <a:ea typeface="Calibri" panose="020F0502020204030204" pitchFamily="34" charset="0"/>
                <a:cs typeface="Times New Roman" panose="02020603050405020304" pitchFamily="18" charset="0"/>
              </a:rPr>
              <a:t>Expansion</a:t>
            </a:r>
          </a:p>
          <a:p>
            <a:pPr marL="342900" marR="0" lvl="0" indent="-342900">
              <a:lnSpc>
                <a:spcPct val="107000"/>
              </a:lnSpc>
              <a:spcBef>
                <a:spcPts val="0"/>
              </a:spcBef>
              <a:spcAft>
                <a:spcPts val="0"/>
              </a:spcAft>
              <a:buFont typeface="+mj-lt"/>
              <a:buAutoNum type="arabicPeriod"/>
            </a:pPr>
            <a:r>
              <a:rPr lang="en-US" sz="2400">
                <a:effectLst/>
                <a:latin typeface="Calibri" panose="020F0502020204030204" pitchFamily="34" charset="0"/>
                <a:ea typeface="Calibri" panose="020F0502020204030204" pitchFamily="34" charset="0"/>
                <a:cs typeface="Times New Roman" panose="02020603050405020304" pitchFamily="18" charset="0"/>
              </a:rPr>
              <a:t>Contraction</a:t>
            </a:r>
          </a:p>
          <a:p>
            <a:pPr marL="342900" marR="0" lvl="0" indent="-342900">
              <a:lnSpc>
                <a:spcPct val="107000"/>
              </a:lnSpc>
              <a:spcBef>
                <a:spcPts val="0"/>
              </a:spcBef>
              <a:spcAft>
                <a:spcPts val="0"/>
              </a:spcAft>
              <a:buFont typeface="+mj-lt"/>
              <a:buAutoNum type="arabicPeriod"/>
            </a:pPr>
            <a:r>
              <a:rPr lang="en-US" sz="2400">
                <a:effectLst/>
                <a:latin typeface="Calibri" panose="020F0502020204030204" pitchFamily="34" charset="0"/>
                <a:ea typeface="Calibri" panose="020F0502020204030204" pitchFamily="34" charset="0"/>
                <a:cs typeface="Times New Roman" panose="02020603050405020304" pitchFamily="18" charset="0"/>
              </a:rPr>
              <a:t>XOR</a:t>
            </a:r>
          </a:p>
          <a:p>
            <a:pPr marL="342900" marR="0" lvl="0" indent="-342900">
              <a:lnSpc>
                <a:spcPct val="107000"/>
              </a:lnSpc>
              <a:spcBef>
                <a:spcPts val="0"/>
              </a:spcBef>
              <a:spcAft>
                <a:spcPts val="0"/>
              </a:spcAft>
              <a:buFont typeface="+mj-lt"/>
              <a:buAutoNum type="arabicPeriod"/>
            </a:pPr>
            <a:r>
              <a:rPr lang="en-US" sz="2400">
                <a:effectLst/>
                <a:latin typeface="Calibri" panose="020F0502020204030204" pitchFamily="34" charset="0"/>
                <a:ea typeface="Calibri" panose="020F0502020204030204" pitchFamily="34" charset="0"/>
                <a:cs typeface="Times New Roman" panose="02020603050405020304" pitchFamily="18" charset="0"/>
              </a:rPr>
              <a:t>Left Circular Shift</a:t>
            </a:r>
          </a:p>
          <a:p>
            <a:pPr marL="342900" marR="0" lvl="0" indent="-342900">
              <a:lnSpc>
                <a:spcPct val="107000"/>
              </a:lnSpc>
              <a:spcBef>
                <a:spcPts val="0"/>
              </a:spcBef>
              <a:spcAft>
                <a:spcPts val="0"/>
              </a:spcAft>
              <a:buFont typeface="+mj-lt"/>
              <a:buAutoNum type="arabicPeriod"/>
            </a:pPr>
            <a:r>
              <a:rPr lang="en-US" sz="2400">
                <a:effectLst/>
                <a:latin typeface="Calibri" panose="020F0502020204030204" pitchFamily="34" charset="0"/>
                <a:ea typeface="Calibri" panose="020F0502020204030204" pitchFamily="34" charset="0"/>
                <a:cs typeface="Times New Roman" panose="02020603050405020304" pitchFamily="18" charset="0"/>
              </a:rPr>
              <a:t>Substitution S-Box</a:t>
            </a:r>
          </a:p>
          <a:p>
            <a:pPr marL="342900" marR="0" lvl="0" indent="-342900">
              <a:lnSpc>
                <a:spcPct val="107000"/>
              </a:lnSpc>
              <a:spcBef>
                <a:spcPts val="0"/>
              </a:spcBef>
              <a:spcAft>
                <a:spcPts val="0"/>
              </a:spcAft>
              <a:buFont typeface="+mj-lt"/>
              <a:buAutoNum type="arabicPeriod"/>
            </a:pPr>
            <a:r>
              <a:rPr lang="en-US" sz="2400">
                <a:effectLst/>
                <a:latin typeface="Calibri" panose="020F0502020204030204" pitchFamily="34" charset="0"/>
                <a:ea typeface="Calibri" panose="020F0502020204030204" pitchFamily="34" charset="0"/>
                <a:cs typeface="Times New Roman" panose="02020603050405020304" pitchFamily="18" charset="0"/>
              </a:rPr>
              <a:t>Key Schedule</a:t>
            </a:r>
          </a:p>
          <a:p>
            <a:pPr marL="342900" marR="0" lvl="0" indent="-342900">
              <a:lnSpc>
                <a:spcPct val="107000"/>
              </a:lnSpc>
              <a:spcBef>
                <a:spcPts val="0"/>
              </a:spcBef>
              <a:spcAft>
                <a:spcPts val="800"/>
              </a:spcAft>
              <a:buFont typeface="+mj-lt"/>
              <a:buAutoNum type="arabicPeriod"/>
            </a:pPr>
            <a:r>
              <a:rPr lang="en-US" sz="2400">
                <a:effectLst/>
                <a:latin typeface="Calibri" panose="020F0502020204030204" pitchFamily="34" charset="0"/>
                <a:ea typeface="Calibri" panose="020F0502020204030204" pitchFamily="34" charset="0"/>
                <a:cs typeface="Times New Roman" panose="02020603050405020304" pitchFamily="18" charset="0"/>
              </a:rPr>
              <a:t>Encryption Process </a:t>
            </a:r>
          </a:p>
        </p:txBody>
      </p:sp>
      <p:sp>
        <p:nvSpPr>
          <p:cNvPr id="7" name="TextBox 6">
            <a:extLst>
              <a:ext uri="{FF2B5EF4-FFF2-40B4-BE49-F238E27FC236}">
                <a16:creationId xmlns:a16="http://schemas.microsoft.com/office/drawing/2014/main" xmlns="" id="{04F32BF1-B97C-4266-93EC-73ED600BB81F}"/>
              </a:ext>
            </a:extLst>
          </p:cNvPr>
          <p:cNvSpPr txBox="1"/>
          <p:nvPr/>
        </p:nvSpPr>
        <p:spPr>
          <a:xfrm>
            <a:off x="1803400" y="5488506"/>
            <a:ext cx="5724880" cy="467757"/>
          </a:xfrm>
          <a:prstGeom prst="rect">
            <a:avLst/>
          </a:prstGeom>
          <a:noFill/>
        </p:spPr>
        <p:txBody>
          <a:bodyPr wrap="square">
            <a:spAutoFit/>
          </a:bodyPr>
          <a:lstStyle/>
          <a:p>
            <a:pPr marR="0" lvl="0">
              <a:lnSpc>
                <a:spcPct val="107000"/>
              </a:lnSpc>
              <a:spcBef>
                <a:spcPts val="0"/>
              </a:spcBef>
              <a:spcAft>
                <a:spcPts val="800"/>
              </a:spcAft>
            </a:pPr>
            <a:r>
              <a:rPr lang="en-US" sz="2400">
                <a:effectLst/>
                <a:latin typeface="Calibri" panose="020F0502020204030204" pitchFamily="34" charset="0"/>
                <a:ea typeface="Calibri" panose="020F0502020204030204" pitchFamily="34" charset="0"/>
                <a:cs typeface="Times New Roman" panose="02020603050405020304" pitchFamily="18" charset="0"/>
              </a:rPr>
              <a:t>10.Decryption Process</a:t>
            </a:r>
            <a:endParaRPr lang="en-US" sz="2400"/>
          </a:p>
        </p:txBody>
      </p:sp>
      <p:sp>
        <p:nvSpPr>
          <p:cNvPr id="2" name="Date Placeholder 1">
            <a:extLst>
              <a:ext uri="{FF2B5EF4-FFF2-40B4-BE49-F238E27FC236}">
                <a16:creationId xmlns:a16="http://schemas.microsoft.com/office/drawing/2014/main" xmlns="" id="{A1BF7BF7-2BB1-406C-AAA4-BFCE611E1205}"/>
              </a:ext>
            </a:extLst>
          </p:cNvPr>
          <p:cNvSpPr>
            <a:spLocks noGrp="1"/>
          </p:cNvSpPr>
          <p:nvPr>
            <p:ph type="dt" sz="half" idx="10"/>
          </p:nvPr>
        </p:nvSpPr>
        <p:spPr/>
        <p:txBody>
          <a:bodyPr/>
          <a:lstStyle/>
          <a:p>
            <a:fld id="{B6EE06C4-9EB9-41FD-95FE-8744F34A6FE9}" type="datetime1">
              <a:rPr lang="en-US" smtClean="0"/>
              <a:t>12/7/2021</a:t>
            </a:fld>
            <a:endParaRPr lang="en-US"/>
          </a:p>
        </p:txBody>
      </p:sp>
      <p:sp>
        <p:nvSpPr>
          <p:cNvPr id="3" name="Slide Number Placeholder 2">
            <a:extLst>
              <a:ext uri="{FF2B5EF4-FFF2-40B4-BE49-F238E27FC236}">
                <a16:creationId xmlns:a16="http://schemas.microsoft.com/office/drawing/2014/main" xmlns="" id="{77AC86D5-9C3A-4A62-A9AE-F1F93C2294ED}"/>
              </a:ext>
            </a:extLst>
          </p:cNvPr>
          <p:cNvSpPr>
            <a:spLocks noGrp="1"/>
          </p:cNvSpPr>
          <p:nvPr>
            <p:ph type="sldNum" sz="quarter" idx="12"/>
          </p:nvPr>
        </p:nvSpPr>
        <p:spPr/>
        <p:txBody>
          <a:bodyPr/>
          <a:lstStyle/>
          <a:p>
            <a:fld id="{456FEDCF-45E0-413C-A9AC-B375C650852B}" type="slidenum">
              <a:rPr lang="en-US" smtClean="0"/>
              <a:t>3</a:t>
            </a:fld>
            <a:endParaRPr lang="en-US"/>
          </a:p>
        </p:txBody>
      </p:sp>
    </p:spTree>
    <p:extLst>
      <p:ext uri="{BB962C8B-B14F-4D97-AF65-F5344CB8AC3E}">
        <p14:creationId xmlns:p14="http://schemas.microsoft.com/office/powerpoint/2010/main" val="1655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anim calcmode="lin" valueType="num">
                                      <p:cBhvr>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anim calcmode="lin" valueType="num">
                                      <p:cBhvr>
                                        <p:cTn id="2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500"/>
                                        <p:tgtEl>
                                          <p:spTgt spid="5">
                                            <p:txEl>
                                              <p:pRg st="2" end="2"/>
                                            </p:txEl>
                                          </p:spTgt>
                                        </p:tgtEl>
                                      </p:cBhvr>
                                    </p:animEffect>
                                    <p:anim calcmode="lin" valueType="num">
                                      <p:cBhvr>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500"/>
                                        <p:tgtEl>
                                          <p:spTgt spid="5">
                                            <p:txEl>
                                              <p:pRg st="3" end="3"/>
                                            </p:txEl>
                                          </p:spTgt>
                                        </p:tgtEl>
                                      </p:cBhvr>
                                    </p:animEffect>
                                    <p:anim calcmode="lin" valueType="num">
                                      <p:cBhvr>
                                        <p:cTn id="3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anim calcmode="lin" valueType="num">
                                      <p:cBhvr>
                                        <p:cTn id="4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500"/>
                                        <p:tgtEl>
                                          <p:spTgt spid="5">
                                            <p:txEl>
                                              <p:pRg st="5" end="5"/>
                                            </p:txEl>
                                          </p:spTgt>
                                        </p:tgtEl>
                                      </p:cBhvr>
                                    </p:animEffect>
                                    <p:anim calcmode="lin" valueType="num">
                                      <p:cBhvr>
                                        <p:cTn id="5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animEffect transition="in" filter="fade">
                                      <p:cBhvr>
                                        <p:cTn id="56" dur="500"/>
                                        <p:tgtEl>
                                          <p:spTgt spid="5">
                                            <p:txEl>
                                              <p:pRg st="6" end="6"/>
                                            </p:txEl>
                                          </p:spTgt>
                                        </p:tgtEl>
                                      </p:cBhvr>
                                    </p:animEffect>
                                    <p:anim calcmode="lin" valueType="num">
                                      <p:cBhvr>
                                        <p:cTn id="5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fade">
                                      <p:cBhvr>
                                        <p:cTn id="63" dur="500"/>
                                        <p:tgtEl>
                                          <p:spTgt spid="5">
                                            <p:txEl>
                                              <p:pRg st="7" end="7"/>
                                            </p:txEl>
                                          </p:spTgt>
                                        </p:tgtEl>
                                      </p:cBhvr>
                                    </p:animEffect>
                                    <p:anim calcmode="lin" valueType="num">
                                      <p:cBhvr>
                                        <p:cTn id="64"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8" end="8"/>
                                            </p:txEl>
                                          </p:spTgt>
                                        </p:tgtEl>
                                        <p:attrNameLst>
                                          <p:attrName>style.visibility</p:attrName>
                                        </p:attrNameLst>
                                      </p:cBhvr>
                                      <p:to>
                                        <p:strVal val="visible"/>
                                      </p:to>
                                    </p:set>
                                    <p:animEffect transition="in" filter="fade">
                                      <p:cBhvr>
                                        <p:cTn id="70" dur="500"/>
                                        <p:tgtEl>
                                          <p:spTgt spid="5">
                                            <p:txEl>
                                              <p:pRg st="8" end="8"/>
                                            </p:txEl>
                                          </p:spTgt>
                                        </p:tgtEl>
                                      </p:cBhvr>
                                    </p:animEffect>
                                    <p:anim calcmode="lin" valueType="num">
                                      <p:cBhvr>
                                        <p:cTn id="7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anim calcmode="lin" valueType="num">
                                      <p:cBhvr>
                                        <p:cTn id="78" dur="500" fill="hold"/>
                                        <p:tgtEl>
                                          <p:spTgt spid="7"/>
                                        </p:tgtEl>
                                        <p:attrNameLst>
                                          <p:attrName>ppt_x</p:attrName>
                                        </p:attrNameLst>
                                      </p:cBhvr>
                                      <p:tavLst>
                                        <p:tav tm="0">
                                          <p:val>
                                            <p:strVal val="#ppt_x"/>
                                          </p:val>
                                        </p:tav>
                                        <p:tav tm="100000">
                                          <p:val>
                                            <p:strVal val="#ppt_x"/>
                                          </p:val>
                                        </p:tav>
                                      </p:tavLst>
                                    </p:anim>
                                    <p:anim calcmode="lin" valueType="num">
                                      <p:cBhvr>
                                        <p:cTn id="7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7886B-AD1B-48AC-9038-917088C3D85E}"/>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Timing attack</a:t>
            </a:r>
          </a:p>
        </p:txBody>
      </p:sp>
      <p:sp>
        <p:nvSpPr>
          <p:cNvPr id="3" name="Content Placeholder 2">
            <a:extLst>
              <a:ext uri="{FF2B5EF4-FFF2-40B4-BE49-F238E27FC236}">
                <a16:creationId xmlns:a16="http://schemas.microsoft.com/office/drawing/2014/main" xmlns="" id="{35B82844-82C8-43EE-A087-5E91CF9F70B1}"/>
              </a:ext>
            </a:extLst>
          </p:cNvPr>
          <p:cNvSpPr>
            <a:spLocks noGrp="1"/>
          </p:cNvSpPr>
          <p:nvPr>
            <p:ph idx="1"/>
          </p:nvPr>
        </p:nvSpPr>
        <p:spPr>
          <a:xfrm>
            <a:off x="677334" y="1784839"/>
            <a:ext cx="8596668" cy="4256524"/>
          </a:xfrm>
        </p:spPr>
        <p:txBody>
          <a:bodyPr>
            <a:normAutofit/>
          </a:bodyPr>
          <a:lstStyle/>
          <a:p>
            <a:r>
              <a:rPr lang="en-US" sz="2400" dirty="0">
                <a:latin typeface="Calibri" panose="020F0502020204030204" pitchFamily="34" charset="0"/>
                <a:cs typeface="Calibri" panose="020F0502020204030204" pitchFamily="34" charset="0"/>
              </a:rPr>
              <a:t>A timing attack is one in which information about the key or plaintext is obtained by observing how long it takes a given implementation to perform decryptions on various ciphertexts.</a:t>
            </a:r>
          </a:p>
        </p:txBody>
      </p:sp>
      <p:sp>
        <p:nvSpPr>
          <p:cNvPr id="4" name="Rectangle 3">
            <a:extLst>
              <a:ext uri="{FF2B5EF4-FFF2-40B4-BE49-F238E27FC236}">
                <a16:creationId xmlns:a16="http://schemas.microsoft.com/office/drawing/2014/main" xmlns="" id="{1FEBEFB0-75B6-498D-92F4-E7111BA0564E}"/>
              </a:ext>
            </a:extLst>
          </p:cNvPr>
          <p:cNvSpPr/>
          <p:nvPr/>
        </p:nvSpPr>
        <p:spPr>
          <a:xfrm>
            <a:off x="4065664" y="3670152"/>
            <a:ext cx="18200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1</a:t>
            </a:r>
          </a:p>
        </p:txBody>
      </p:sp>
      <p:sp>
        <p:nvSpPr>
          <p:cNvPr id="5" name="Rectangle 4">
            <a:extLst>
              <a:ext uri="{FF2B5EF4-FFF2-40B4-BE49-F238E27FC236}">
                <a16:creationId xmlns:a16="http://schemas.microsoft.com/office/drawing/2014/main" xmlns="" id="{D30AFB91-F25E-4371-90E2-ACF320867E3F}"/>
              </a:ext>
            </a:extLst>
          </p:cNvPr>
          <p:cNvSpPr/>
          <p:nvPr/>
        </p:nvSpPr>
        <p:spPr>
          <a:xfrm>
            <a:off x="4065664" y="4416665"/>
            <a:ext cx="18200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1</a:t>
            </a:r>
          </a:p>
        </p:txBody>
      </p:sp>
      <p:sp>
        <p:nvSpPr>
          <p:cNvPr id="6" name="TextBox 5">
            <a:extLst>
              <a:ext uri="{FF2B5EF4-FFF2-40B4-BE49-F238E27FC236}">
                <a16:creationId xmlns:a16="http://schemas.microsoft.com/office/drawing/2014/main" xmlns="" id="{F0BF4796-BB5B-44C9-9398-ABA4820993EF}"/>
              </a:ext>
            </a:extLst>
          </p:cNvPr>
          <p:cNvSpPr txBox="1"/>
          <p:nvPr/>
        </p:nvSpPr>
        <p:spPr>
          <a:xfrm>
            <a:off x="2382715" y="3768890"/>
            <a:ext cx="1475084" cy="369332"/>
          </a:xfrm>
          <a:prstGeom prst="rect">
            <a:avLst/>
          </a:prstGeom>
          <a:noFill/>
        </p:spPr>
        <p:txBody>
          <a:bodyPr wrap="none" rtlCol="0">
            <a:spAutoFit/>
          </a:bodyPr>
          <a:lstStyle/>
          <a:p>
            <a:r>
              <a:rPr lang="en-US" dirty="0"/>
              <a:t>Ciphertext 1</a:t>
            </a:r>
          </a:p>
        </p:txBody>
      </p:sp>
      <p:sp>
        <p:nvSpPr>
          <p:cNvPr id="7" name="TextBox 6">
            <a:extLst>
              <a:ext uri="{FF2B5EF4-FFF2-40B4-BE49-F238E27FC236}">
                <a16:creationId xmlns:a16="http://schemas.microsoft.com/office/drawing/2014/main" xmlns="" id="{013BAB7D-8FCE-452E-91AA-4DCB012B16C2}"/>
              </a:ext>
            </a:extLst>
          </p:cNvPr>
          <p:cNvSpPr txBox="1"/>
          <p:nvPr/>
        </p:nvSpPr>
        <p:spPr>
          <a:xfrm flipH="1">
            <a:off x="2382715" y="4460599"/>
            <a:ext cx="1660734" cy="369332"/>
          </a:xfrm>
          <a:prstGeom prst="rect">
            <a:avLst/>
          </a:prstGeom>
          <a:noFill/>
        </p:spPr>
        <p:txBody>
          <a:bodyPr wrap="square" rtlCol="0">
            <a:spAutoFit/>
          </a:bodyPr>
          <a:lstStyle/>
          <a:p>
            <a:r>
              <a:rPr lang="en-US" dirty="0"/>
              <a:t>Ciphertext 2</a:t>
            </a:r>
          </a:p>
        </p:txBody>
      </p:sp>
      <p:sp>
        <p:nvSpPr>
          <p:cNvPr id="8" name="TextBox 7">
            <a:extLst>
              <a:ext uri="{FF2B5EF4-FFF2-40B4-BE49-F238E27FC236}">
                <a16:creationId xmlns:a16="http://schemas.microsoft.com/office/drawing/2014/main" xmlns="" id="{07F200F8-1450-4F76-981C-F0FF8FCB5E60}"/>
              </a:ext>
            </a:extLst>
          </p:cNvPr>
          <p:cNvSpPr txBox="1"/>
          <p:nvPr/>
        </p:nvSpPr>
        <p:spPr>
          <a:xfrm>
            <a:off x="6096000" y="3731643"/>
            <a:ext cx="1309974" cy="369332"/>
          </a:xfrm>
          <a:prstGeom prst="rect">
            <a:avLst/>
          </a:prstGeom>
          <a:noFill/>
        </p:spPr>
        <p:txBody>
          <a:bodyPr wrap="none" rtlCol="0">
            <a:spAutoFit/>
          </a:bodyPr>
          <a:lstStyle/>
          <a:p>
            <a:r>
              <a:rPr lang="en-US" dirty="0"/>
              <a:t>Plaintext 1</a:t>
            </a:r>
          </a:p>
        </p:txBody>
      </p:sp>
      <p:sp>
        <p:nvSpPr>
          <p:cNvPr id="9" name="TextBox 8">
            <a:extLst>
              <a:ext uri="{FF2B5EF4-FFF2-40B4-BE49-F238E27FC236}">
                <a16:creationId xmlns:a16="http://schemas.microsoft.com/office/drawing/2014/main" xmlns="" id="{0DF246C4-76CF-48DB-BECC-71589DF35DC1}"/>
              </a:ext>
            </a:extLst>
          </p:cNvPr>
          <p:cNvSpPr txBox="1"/>
          <p:nvPr/>
        </p:nvSpPr>
        <p:spPr>
          <a:xfrm>
            <a:off x="6096000" y="4481083"/>
            <a:ext cx="1309974" cy="369332"/>
          </a:xfrm>
          <a:prstGeom prst="rect">
            <a:avLst/>
          </a:prstGeom>
          <a:noFill/>
        </p:spPr>
        <p:txBody>
          <a:bodyPr wrap="none" rtlCol="0">
            <a:spAutoFit/>
          </a:bodyPr>
          <a:lstStyle/>
          <a:p>
            <a:r>
              <a:rPr lang="en-US" dirty="0"/>
              <a:t>Plaintext 2</a:t>
            </a:r>
          </a:p>
        </p:txBody>
      </p:sp>
      <p:sp>
        <p:nvSpPr>
          <p:cNvPr id="10" name="TextBox 9">
            <a:extLst>
              <a:ext uri="{FF2B5EF4-FFF2-40B4-BE49-F238E27FC236}">
                <a16:creationId xmlns:a16="http://schemas.microsoft.com/office/drawing/2014/main" xmlns="" id="{3F4BC207-1E45-4DD7-9DD6-CD755095E9D0}"/>
              </a:ext>
            </a:extLst>
          </p:cNvPr>
          <p:cNvSpPr txBox="1"/>
          <p:nvPr/>
        </p:nvSpPr>
        <p:spPr>
          <a:xfrm>
            <a:off x="4320681" y="3235288"/>
            <a:ext cx="1301959" cy="369332"/>
          </a:xfrm>
          <a:prstGeom prst="rect">
            <a:avLst/>
          </a:prstGeom>
          <a:noFill/>
        </p:spPr>
        <p:txBody>
          <a:bodyPr wrap="none" rtlCol="0">
            <a:spAutoFit/>
          </a:bodyPr>
          <a:lstStyle/>
          <a:p>
            <a:r>
              <a:rPr lang="en-US" dirty="0"/>
              <a:t>10 seconds</a:t>
            </a:r>
          </a:p>
        </p:txBody>
      </p:sp>
      <p:sp>
        <p:nvSpPr>
          <p:cNvPr id="11" name="TextBox 10">
            <a:extLst>
              <a:ext uri="{FF2B5EF4-FFF2-40B4-BE49-F238E27FC236}">
                <a16:creationId xmlns:a16="http://schemas.microsoft.com/office/drawing/2014/main" xmlns="" id="{F4EB9C4D-018D-4EF7-988D-FB628DD0CBAA}"/>
              </a:ext>
            </a:extLst>
          </p:cNvPr>
          <p:cNvSpPr txBox="1"/>
          <p:nvPr/>
        </p:nvSpPr>
        <p:spPr>
          <a:xfrm>
            <a:off x="4316673" y="4864184"/>
            <a:ext cx="1180131" cy="369332"/>
          </a:xfrm>
          <a:prstGeom prst="rect">
            <a:avLst/>
          </a:prstGeom>
          <a:noFill/>
        </p:spPr>
        <p:txBody>
          <a:bodyPr wrap="none" rtlCol="0">
            <a:spAutoFit/>
          </a:bodyPr>
          <a:lstStyle/>
          <a:p>
            <a:r>
              <a:rPr lang="en-US" dirty="0"/>
              <a:t>5 seconds</a:t>
            </a:r>
          </a:p>
        </p:txBody>
      </p:sp>
      <p:sp>
        <p:nvSpPr>
          <p:cNvPr id="12" name="Date Placeholder 11">
            <a:extLst>
              <a:ext uri="{FF2B5EF4-FFF2-40B4-BE49-F238E27FC236}">
                <a16:creationId xmlns:a16="http://schemas.microsoft.com/office/drawing/2014/main" xmlns="" id="{1C759845-7D17-4DC5-BB8F-DF5882E007AC}"/>
              </a:ext>
            </a:extLst>
          </p:cNvPr>
          <p:cNvSpPr>
            <a:spLocks noGrp="1"/>
          </p:cNvSpPr>
          <p:nvPr>
            <p:ph type="dt" sz="half" idx="10"/>
          </p:nvPr>
        </p:nvSpPr>
        <p:spPr/>
        <p:txBody>
          <a:bodyPr/>
          <a:lstStyle/>
          <a:p>
            <a:fld id="{BA1327D4-766F-4949-9A3B-AECEC5D708A2}" type="datetime1">
              <a:rPr lang="en-US" smtClean="0"/>
              <a:t>12/7/2021</a:t>
            </a:fld>
            <a:endParaRPr lang="en-US"/>
          </a:p>
        </p:txBody>
      </p:sp>
      <p:sp>
        <p:nvSpPr>
          <p:cNvPr id="14" name="Slide Number Placeholder 13">
            <a:extLst>
              <a:ext uri="{FF2B5EF4-FFF2-40B4-BE49-F238E27FC236}">
                <a16:creationId xmlns:a16="http://schemas.microsoft.com/office/drawing/2014/main" xmlns="" id="{F6D37E5E-9E1E-483E-BF04-3F92D0B908D1}"/>
              </a:ext>
            </a:extLst>
          </p:cNvPr>
          <p:cNvSpPr>
            <a:spLocks noGrp="1"/>
          </p:cNvSpPr>
          <p:nvPr>
            <p:ph type="sldNum" sz="quarter" idx="12"/>
          </p:nvPr>
        </p:nvSpPr>
        <p:spPr/>
        <p:txBody>
          <a:bodyPr/>
          <a:lstStyle/>
          <a:p>
            <a:fld id="{456FEDCF-45E0-413C-A9AC-B375C650852B}" type="slidenum">
              <a:rPr lang="en-US" smtClean="0"/>
              <a:t>30</a:t>
            </a:fld>
            <a:endParaRPr lang="en-US"/>
          </a:p>
        </p:txBody>
      </p:sp>
    </p:spTree>
    <p:extLst>
      <p:ext uri="{BB962C8B-B14F-4D97-AF65-F5344CB8AC3E}">
        <p14:creationId xmlns:p14="http://schemas.microsoft.com/office/powerpoint/2010/main" val="7099938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E95A7-188E-417A-8846-277FB78D7904}"/>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Differential cryptanalysis</a:t>
            </a:r>
          </a:p>
        </p:txBody>
      </p:sp>
      <p:sp>
        <p:nvSpPr>
          <p:cNvPr id="3" name="Content Placeholder 2">
            <a:extLst>
              <a:ext uri="{FF2B5EF4-FFF2-40B4-BE49-F238E27FC236}">
                <a16:creationId xmlns:a16="http://schemas.microsoft.com/office/drawing/2014/main" xmlns="" id="{0CABB1B1-43B5-44D7-B5D3-B5EF0E2022A8}"/>
              </a:ext>
            </a:extLst>
          </p:cNvPr>
          <p:cNvSpPr>
            <a:spLocks noGrp="1"/>
          </p:cNvSpPr>
          <p:nvPr>
            <p:ph idx="1"/>
          </p:nvPr>
        </p:nvSpPr>
        <p:spPr/>
        <p:txBody>
          <a:bodyPr>
            <a:noAutofit/>
          </a:bodyPr>
          <a:lstStyle/>
          <a:p>
            <a:r>
              <a:rPr lang="en-US" sz="2400" dirty="0">
                <a:latin typeface="Calibri" panose="020F0502020204030204" pitchFamily="34" charset="0"/>
                <a:cs typeface="Calibri" panose="020F0502020204030204" pitchFamily="34" charset="0"/>
              </a:rPr>
              <a:t>Differential cryptanalysis was rediscovered in the late 1980s by Eli </a:t>
            </a:r>
            <a:r>
              <a:rPr lang="en-US" sz="2400" dirty="0" err="1">
                <a:latin typeface="Calibri" panose="020F0502020204030204" pitchFamily="34" charset="0"/>
                <a:cs typeface="Calibri" panose="020F0502020204030204" pitchFamily="34" charset="0"/>
              </a:rPr>
              <a:t>Biham</a:t>
            </a:r>
            <a:r>
              <a:rPr lang="en-US" sz="2400" dirty="0">
                <a:latin typeface="Calibri" panose="020F0502020204030204" pitchFamily="34" charset="0"/>
                <a:cs typeface="Calibri" panose="020F0502020204030204" pitchFamily="34" charset="0"/>
              </a:rPr>
              <a:t> and Adi </a:t>
            </a:r>
            <a:r>
              <a:rPr lang="en-US" sz="2400" dirty="0" err="1">
                <a:latin typeface="Calibri" panose="020F0502020204030204" pitchFamily="34" charset="0"/>
                <a:cs typeface="Calibri" panose="020F0502020204030204" pitchFamily="34" charset="0"/>
              </a:rPr>
              <a:t>shamir.It</a:t>
            </a:r>
            <a:r>
              <a:rPr lang="en-US" sz="2400" dirty="0">
                <a:latin typeface="Calibri" panose="020F0502020204030204" pitchFamily="34" charset="0"/>
                <a:cs typeface="Calibri" panose="020F0502020204030204" pitchFamily="34" charset="0"/>
              </a:rPr>
              <a:t> was known earlier to both IBM and </a:t>
            </a:r>
            <a:r>
              <a:rPr lang="en-US" sz="2400" dirty="0" err="1">
                <a:latin typeface="Calibri" panose="020F0502020204030204" pitchFamily="34" charset="0"/>
                <a:cs typeface="Calibri" panose="020F0502020204030204" pitchFamily="34" charset="0"/>
              </a:rPr>
              <a:t>tha</a:t>
            </a:r>
            <a:r>
              <a:rPr lang="en-US" sz="2400" dirty="0">
                <a:latin typeface="Calibri" panose="020F0502020204030204" pitchFamily="34" charset="0"/>
                <a:cs typeface="Calibri" panose="020F0502020204030204" pitchFamily="34" charset="0"/>
              </a:rPr>
              <a:t> NSA and kept secret.</a:t>
            </a:r>
          </a:p>
          <a:p>
            <a:r>
              <a:rPr lang="en-AU" altLang="en-US" sz="2400" dirty="0">
                <a:latin typeface="Calibri" panose="020F0502020204030204" pitchFamily="34" charset="0"/>
                <a:cs typeface="Calibri" panose="020F0502020204030204" pitchFamily="34" charset="0"/>
              </a:rPr>
              <a:t>Powerful method to analyse block ciphers .</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To break the full 16 </a:t>
            </a:r>
            <a:r>
              <a:rPr lang="en-US" sz="2400" dirty="0" err="1">
                <a:latin typeface="Calibri" panose="020F0502020204030204" pitchFamily="34" charset="0"/>
                <a:cs typeface="Calibri" panose="020F0502020204030204" pitchFamily="34" charset="0"/>
              </a:rPr>
              <a:t>rounds,differential</a:t>
            </a:r>
            <a:r>
              <a:rPr lang="en-US" sz="2400" dirty="0">
                <a:latin typeface="Calibri" panose="020F0502020204030204" pitchFamily="34" charset="0"/>
                <a:cs typeface="Calibri" panose="020F0502020204030204" pitchFamily="34" charset="0"/>
              </a:rPr>
              <a:t> cryptanalysis requires 2^47 chosen plaintexts.</a:t>
            </a:r>
          </a:p>
          <a:p>
            <a:r>
              <a:rPr lang="en-US" sz="2400" dirty="0">
                <a:latin typeface="Calibri" panose="020F0502020204030204" pitchFamily="34" charset="0"/>
                <a:cs typeface="Calibri" panose="020F0502020204030204" pitchFamily="34" charset="0"/>
              </a:rPr>
              <a:t>DES was designed to be resistant to Differential cryptanalysis.</a:t>
            </a:r>
          </a:p>
        </p:txBody>
      </p:sp>
      <p:sp>
        <p:nvSpPr>
          <p:cNvPr id="4" name="Date Placeholder 3">
            <a:extLst>
              <a:ext uri="{FF2B5EF4-FFF2-40B4-BE49-F238E27FC236}">
                <a16:creationId xmlns:a16="http://schemas.microsoft.com/office/drawing/2014/main" xmlns="" id="{48EC2345-94A8-4F2E-AE93-B29B92C0A77B}"/>
              </a:ext>
            </a:extLst>
          </p:cNvPr>
          <p:cNvSpPr>
            <a:spLocks noGrp="1"/>
          </p:cNvSpPr>
          <p:nvPr>
            <p:ph type="dt" sz="half" idx="10"/>
          </p:nvPr>
        </p:nvSpPr>
        <p:spPr/>
        <p:txBody>
          <a:bodyPr/>
          <a:lstStyle/>
          <a:p>
            <a:fld id="{0CAE6DBA-4042-4953-B72E-3E55CA9A4DFB}" type="datetime1">
              <a:rPr lang="en-US" smtClean="0"/>
              <a:t>12/7/2021</a:t>
            </a:fld>
            <a:endParaRPr lang="en-US"/>
          </a:p>
        </p:txBody>
      </p:sp>
      <p:sp>
        <p:nvSpPr>
          <p:cNvPr id="5" name="Slide Number Placeholder 4">
            <a:extLst>
              <a:ext uri="{FF2B5EF4-FFF2-40B4-BE49-F238E27FC236}">
                <a16:creationId xmlns:a16="http://schemas.microsoft.com/office/drawing/2014/main" xmlns="" id="{3D742A6C-CCD3-42A2-B98B-261864A6E55E}"/>
              </a:ext>
            </a:extLst>
          </p:cNvPr>
          <p:cNvSpPr>
            <a:spLocks noGrp="1"/>
          </p:cNvSpPr>
          <p:nvPr>
            <p:ph type="sldNum" sz="quarter" idx="12"/>
          </p:nvPr>
        </p:nvSpPr>
        <p:spPr/>
        <p:txBody>
          <a:bodyPr/>
          <a:lstStyle/>
          <a:p>
            <a:fld id="{456FEDCF-45E0-413C-A9AC-B375C650852B}" type="slidenum">
              <a:rPr lang="en-US" smtClean="0"/>
              <a:t>31</a:t>
            </a:fld>
            <a:endParaRPr lang="en-US"/>
          </a:p>
        </p:txBody>
      </p:sp>
    </p:spTree>
    <p:extLst>
      <p:ext uri="{BB962C8B-B14F-4D97-AF65-F5344CB8AC3E}">
        <p14:creationId xmlns:p14="http://schemas.microsoft.com/office/powerpoint/2010/main" val="4835659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22DEC-A841-4D96-B425-4B48D32117B1}"/>
              </a:ext>
            </a:extLst>
          </p:cNvPr>
          <p:cNvSpPr>
            <a:spLocks noGrp="1"/>
          </p:cNvSpPr>
          <p:nvPr>
            <p:ph type="title"/>
          </p:nvPr>
        </p:nvSpPr>
        <p:spPr/>
        <p:txBody>
          <a:bodyPr/>
          <a:lstStyle/>
          <a:p>
            <a:pPr algn="ctr"/>
            <a:r>
              <a:rPr lang="en-US" sz="3600" b="1" dirty="0">
                <a:latin typeface="Calibri" panose="020F0502020204030204" pitchFamily="34" charset="0"/>
                <a:cs typeface="Calibri" panose="020F0502020204030204" pitchFamily="34" charset="0"/>
              </a:rPr>
              <a:t>Linear</a:t>
            </a:r>
            <a:r>
              <a:rPr lang="en-US" sz="3600" b="1" dirty="0">
                <a:solidFill>
                  <a:schemeClr val="tx1">
                    <a:lumMod val="75000"/>
                    <a:lumOff val="25000"/>
                  </a:schemeClr>
                </a:solidFill>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cryptanalysis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6B153325-80A4-4DE6-B729-D0B9A9D3A4E4}"/>
              </a:ext>
            </a:extLst>
          </p:cNvPr>
          <p:cNvSpPr>
            <a:spLocks noGrp="1"/>
          </p:cNvSpPr>
          <p:nvPr>
            <p:ph idx="1"/>
          </p:nvPr>
        </p:nvSpPr>
        <p:spPr/>
        <p:txBody>
          <a:bodyPr/>
          <a:lstStyle/>
          <a:p>
            <a:pPr eaLnBrk="1" hangingPunct="1"/>
            <a:r>
              <a:rPr lang="en-AU" altLang="en-US" sz="2800" dirty="0">
                <a:latin typeface="Calibri" panose="020F0502020204030204" pitchFamily="34" charset="0"/>
                <a:cs typeface="Calibri" panose="020F0502020204030204" pitchFamily="34" charset="0"/>
              </a:rPr>
              <a:t>Another recent development .</a:t>
            </a:r>
          </a:p>
          <a:p>
            <a:pPr eaLnBrk="1" hangingPunct="1"/>
            <a:r>
              <a:rPr lang="en-AU" altLang="en-US" sz="2800" dirty="0">
                <a:latin typeface="Calibri" panose="020F0502020204030204" pitchFamily="34" charset="0"/>
                <a:cs typeface="Calibri" panose="020F0502020204030204" pitchFamily="34" charset="0"/>
              </a:rPr>
              <a:t>Also a statistical method .</a:t>
            </a:r>
          </a:p>
          <a:p>
            <a:pPr eaLnBrk="1" hangingPunct="1"/>
            <a:r>
              <a:rPr lang="en-US" altLang="en-US" sz="2800" dirty="0">
                <a:latin typeface="Calibri" panose="020F0502020204030204" pitchFamily="34" charset="0"/>
                <a:cs typeface="Calibri" panose="020F0502020204030204" pitchFamily="34" charset="0"/>
              </a:rPr>
              <a:t>Based on finding linear approximations to model the transformation of DES</a:t>
            </a:r>
          </a:p>
          <a:p>
            <a:pPr eaLnBrk="1" hangingPunct="1"/>
            <a:r>
              <a:rPr lang="en-US" altLang="en-US" sz="2800" dirty="0">
                <a:latin typeface="Calibri" panose="020F0502020204030204" pitchFamily="34" charset="0"/>
                <a:cs typeface="Calibri" panose="020F0502020204030204" pitchFamily="34" charset="0"/>
              </a:rPr>
              <a:t>Can attack DES with </a:t>
            </a:r>
            <a:r>
              <a:rPr lang="en-AU" altLang="en-US" sz="2800" dirty="0">
                <a:latin typeface="Calibri" panose="020F0502020204030204" pitchFamily="34" charset="0"/>
                <a:cs typeface="Calibri" panose="020F0502020204030204" pitchFamily="34" charset="0"/>
              </a:rPr>
              <a:t>2</a:t>
            </a:r>
            <a:r>
              <a:rPr lang="en-AU" altLang="en-US" sz="2800" baseline="30000" dirty="0">
                <a:latin typeface="Calibri" panose="020F0502020204030204" pitchFamily="34" charset="0"/>
                <a:cs typeface="Calibri" panose="020F0502020204030204" pitchFamily="34" charset="0"/>
              </a:rPr>
              <a:t>43</a:t>
            </a:r>
            <a:r>
              <a:rPr lang="en-AU" altLang="en-US" sz="2800" dirty="0">
                <a:latin typeface="Calibri" panose="020F0502020204030204" pitchFamily="34" charset="0"/>
                <a:cs typeface="Calibri" panose="020F0502020204030204" pitchFamily="34" charset="0"/>
              </a:rPr>
              <a:t> known plaintexts, still in practise infeasible</a:t>
            </a:r>
          </a:p>
          <a:p>
            <a:endParaRPr lang="en-US" dirty="0"/>
          </a:p>
        </p:txBody>
      </p:sp>
      <p:sp>
        <p:nvSpPr>
          <p:cNvPr id="4" name="Date Placeholder 3">
            <a:extLst>
              <a:ext uri="{FF2B5EF4-FFF2-40B4-BE49-F238E27FC236}">
                <a16:creationId xmlns:a16="http://schemas.microsoft.com/office/drawing/2014/main" xmlns="" id="{C5E1372B-9D45-4D4F-A7C6-DDBFF8A3EE34}"/>
              </a:ext>
            </a:extLst>
          </p:cNvPr>
          <p:cNvSpPr>
            <a:spLocks noGrp="1"/>
          </p:cNvSpPr>
          <p:nvPr>
            <p:ph type="dt" sz="half" idx="10"/>
          </p:nvPr>
        </p:nvSpPr>
        <p:spPr/>
        <p:txBody>
          <a:bodyPr/>
          <a:lstStyle/>
          <a:p>
            <a:fld id="{C32EA60D-6F38-4777-9C34-224A75E8FA83}" type="datetime1">
              <a:rPr lang="en-US" smtClean="0"/>
              <a:t>12/7/2021</a:t>
            </a:fld>
            <a:endParaRPr lang="en-US"/>
          </a:p>
        </p:txBody>
      </p:sp>
      <p:sp>
        <p:nvSpPr>
          <p:cNvPr id="5" name="Slide Number Placeholder 4">
            <a:extLst>
              <a:ext uri="{FF2B5EF4-FFF2-40B4-BE49-F238E27FC236}">
                <a16:creationId xmlns:a16="http://schemas.microsoft.com/office/drawing/2014/main" xmlns="" id="{30606970-ABC6-4F9D-85C8-3ADA6BAFA2F2}"/>
              </a:ext>
            </a:extLst>
          </p:cNvPr>
          <p:cNvSpPr>
            <a:spLocks noGrp="1"/>
          </p:cNvSpPr>
          <p:nvPr>
            <p:ph type="sldNum" sz="quarter" idx="12"/>
          </p:nvPr>
        </p:nvSpPr>
        <p:spPr/>
        <p:txBody>
          <a:bodyPr/>
          <a:lstStyle/>
          <a:p>
            <a:fld id="{456FEDCF-45E0-413C-A9AC-B375C650852B}" type="slidenum">
              <a:rPr lang="en-US" smtClean="0"/>
              <a:t>32</a:t>
            </a:fld>
            <a:endParaRPr lang="en-US"/>
          </a:p>
        </p:txBody>
      </p:sp>
    </p:spTree>
    <p:extLst>
      <p:ext uri="{BB962C8B-B14F-4D97-AF65-F5344CB8AC3E}">
        <p14:creationId xmlns:p14="http://schemas.microsoft.com/office/powerpoint/2010/main" val="121416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345D499-F2A3-496B-B9C4-EA7A5EC72D2F}"/>
              </a:ext>
            </a:extLst>
          </p:cNvPr>
          <p:cNvSpPr>
            <a:spLocks noGrp="1"/>
          </p:cNvSpPr>
          <p:nvPr>
            <p:ph idx="1"/>
          </p:nvPr>
        </p:nvSpPr>
        <p:spPr>
          <a:xfrm>
            <a:off x="677334" y="970961"/>
            <a:ext cx="8596668" cy="5070401"/>
          </a:xfrm>
        </p:spPr>
        <p:txBody>
          <a:bodyPr/>
          <a:lstStyle/>
          <a:p>
            <a:endParaRPr lang="en-US" dirty="0"/>
          </a:p>
          <a:p>
            <a:endParaRPr lang="en-US" dirty="0"/>
          </a:p>
          <a:p>
            <a:endParaRPr lang="en-US" dirty="0"/>
          </a:p>
          <a:p>
            <a:endParaRPr lang="en-US" dirty="0"/>
          </a:p>
          <a:p>
            <a:endParaRPr lang="en-US" dirty="0"/>
          </a:p>
          <a:p>
            <a:pPr marL="0" indent="0">
              <a:buNone/>
            </a:pPr>
            <a:r>
              <a:rPr lang="en-US" dirty="0"/>
              <a:t>                                         </a:t>
            </a:r>
            <a:r>
              <a:rPr lang="en-US" sz="5400" b="1" dirty="0">
                <a:solidFill>
                  <a:schemeClr val="accent1"/>
                </a:solidFill>
                <a:latin typeface="Times New Roman" panose="02020603050405020304" pitchFamily="18" charset="0"/>
                <a:cs typeface="Times New Roman" panose="02020603050405020304" pitchFamily="18" charset="0"/>
              </a:rPr>
              <a:t>Thank you</a:t>
            </a:r>
          </a:p>
        </p:txBody>
      </p:sp>
      <p:sp>
        <p:nvSpPr>
          <p:cNvPr id="2" name="Date Placeholder 1">
            <a:extLst>
              <a:ext uri="{FF2B5EF4-FFF2-40B4-BE49-F238E27FC236}">
                <a16:creationId xmlns:a16="http://schemas.microsoft.com/office/drawing/2014/main" xmlns="" id="{5F259C37-F0D7-479C-807D-FC21C5D1D077}"/>
              </a:ext>
            </a:extLst>
          </p:cNvPr>
          <p:cNvSpPr>
            <a:spLocks noGrp="1"/>
          </p:cNvSpPr>
          <p:nvPr>
            <p:ph type="dt" sz="half" idx="10"/>
          </p:nvPr>
        </p:nvSpPr>
        <p:spPr/>
        <p:txBody>
          <a:bodyPr/>
          <a:lstStyle/>
          <a:p>
            <a:fld id="{1F7EEEA6-042C-4754-9542-75B22A72AD0E}" type="datetime1">
              <a:rPr lang="en-US" smtClean="0"/>
              <a:t>12/7/2021</a:t>
            </a:fld>
            <a:endParaRPr lang="en-US"/>
          </a:p>
        </p:txBody>
      </p:sp>
      <p:sp>
        <p:nvSpPr>
          <p:cNvPr id="4" name="Slide Number Placeholder 3">
            <a:extLst>
              <a:ext uri="{FF2B5EF4-FFF2-40B4-BE49-F238E27FC236}">
                <a16:creationId xmlns:a16="http://schemas.microsoft.com/office/drawing/2014/main" xmlns="" id="{9989A286-FEAB-4222-B9A7-517A8E035BA4}"/>
              </a:ext>
            </a:extLst>
          </p:cNvPr>
          <p:cNvSpPr>
            <a:spLocks noGrp="1"/>
          </p:cNvSpPr>
          <p:nvPr>
            <p:ph type="sldNum" sz="quarter" idx="12"/>
          </p:nvPr>
        </p:nvSpPr>
        <p:spPr/>
        <p:txBody>
          <a:bodyPr/>
          <a:lstStyle/>
          <a:p>
            <a:fld id="{456FEDCF-45E0-413C-A9AC-B375C650852B}" type="slidenum">
              <a:rPr lang="en-US" smtClean="0"/>
              <a:t>33</a:t>
            </a:fld>
            <a:endParaRPr lang="en-US"/>
          </a:p>
        </p:txBody>
      </p:sp>
    </p:spTree>
    <p:extLst>
      <p:ext uri="{BB962C8B-B14F-4D97-AF65-F5344CB8AC3E}">
        <p14:creationId xmlns:p14="http://schemas.microsoft.com/office/powerpoint/2010/main" val="2665536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6E47B7F-AE73-4506-BD49-876E9E5A5D4E}"/>
              </a:ext>
            </a:extLst>
          </p:cNvPr>
          <p:cNvSpPr txBox="1"/>
          <p:nvPr/>
        </p:nvSpPr>
        <p:spPr>
          <a:xfrm>
            <a:off x="272716" y="647061"/>
            <a:ext cx="11373852" cy="707886"/>
          </a:xfrm>
          <a:prstGeom prst="rect">
            <a:avLst/>
          </a:prstGeom>
          <a:noFill/>
        </p:spPr>
        <p:txBody>
          <a:bodyPr wrap="square" rtlCol="0">
            <a:spAutoFit/>
          </a:bodyPr>
          <a:lstStyle/>
          <a:p>
            <a:r>
              <a:rPr lang="en-US" sz="4000" b="1" dirty="0">
                <a:solidFill>
                  <a:schemeClr val="accent2"/>
                </a:solidFill>
              </a:rPr>
              <a:t>What is DES ?</a:t>
            </a:r>
          </a:p>
        </p:txBody>
      </p:sp>
      <p:sp>
        <p:nvSpPr>
          <p:cNvPr id="5" name="TextBox 4">
            <a:extLst>
              <a:ext uri="{FF2B5EF4-FFF2-40B4-BE49-F238E27FC236}">
                <a16:creationId xmlns:a16="http://schemas.microsoft.com/office/drawing/2014/main" xmlns="" id="{E82BA54D-6481-48AD-9620-CB35B8890AFE}"/>
              </a:ext>
            </a:extLst>
          </p:cNvPr>
          <p:cNvSpPr txBox="1"/>
          <p:nvPr/>
        </p:nvSpPr>
        <p:spPr>
          <a:xfrm>
            <a:off x="129281" y="1661960"/>
            <a:ext cx="9211943" cy="1260345"/>
          </a:xfrm>
          <a:prstGeom prst="rect">
            <a:avLst/>
          </a:prstGeom>
          <a:noFill/>
        </p:spPr>
        <p:txBody>
          <a:bodyPr wrap="square" rtlCol="0">
            <a:spAutoFit/>
          </a:bodyPr>
          <a:lstStyle/>
          <a:p>
            <a:pPr marL="0" marR="0" algn="just">
              <a:lnSpc>
                <a:spcPct val="107000"/>
              </a:lnSpc>
              <a:spcBef>
                <a:spcPts val="0"/>
              </a:spcBef>
              <a:spcAft>
                <a:spcPts val="800"/>
              </a:spcAft>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DES (Data Encryption Standard) algorithm is a symmetric key block cipher created in the early 1920s by an IBM team and adopted by the National Institute of Standards and Technology (NIST).</a:t>
            </a:r>
          </a:p>
        </p:txBody>
      </p:sp>
      <p:sp>
        <p:nvSpPr>
          <p:cNvPr id="2" name="Date Placeholder 1">
            <a:extLst>
              <a:ext uri="{FF2B5EF4-FFF2-40B4-BE49-F238E27FC236}">
                <a16:creationId xmlns:a16="http://schemas.microsoft.com/office/drawing/2014/main" xmlns="" id="{56598D23-C547-47F3-A861-4ED7029B32CD}"/>
              </a:ext>
            </a:extLst>
          </p:cNvPr>
          <p:cNvSpPr>
            <a:spLocks noGrp="1"/>
          </p:cNvSpPr>
          <p:nvPr>
            <p:ph type="dt" sz="half" idx="10"/>
          </p:nvPr>
        </p:nvSpPr>
        <p:spPr>
          <a:xfrm>
            <a:off x="4054412" y="6406486"/>
            <a:ext cx="1139174" cy="365125"/>
          </a:xfrm>
        </p:spPr>
        <p:txBody>
          <a:bodyPr/>
          <a:lstStyle/>
          <a:p>
            <a:fld id="{58116CC8-9C80-44BF-A0D7-6B63D7AE475D}" type="datetime1">
              <a:rPr lang="en-US" smtClean="0"/>
              <a:t>12/7/2021</a:t>
            </a:fld>
            <a:endParaRPr lang="en-US" dirty="0"/>
          </a:p>
        </p:txBody>
      </p:sp>
      <p:sp>
        <p:nvSpPr>
          <p:cNvPr id="3" name="Slide Number Placeholder 2">
            <a:extLst>
              <a:ext uri="{FF2B5EF4-FFF2-40B4-BE49-F238E27FC236}">
                <a16:creationId xmlns:a16="http://schemas.microsoft.com/office/drawing/2014/main" xmlns="" id="{7D2EF87D-5255-4945-BFFC-FEB83B9E0730}"/>
              </a:ext>
            </a:extLst>
          </p:cNvPr>
          <p:cNvSpPr>
            <a:spLocks noGrp="1"/>
          </p:cNvSpPr>
          <p:nvPr>
            <p:ph type="sldNum" sz="quarter" idx="12"/>
          </p:nvPr>
        </p:nvSpPr>
        <p:spPr/>
        <p:txBody>
          <a:bodyPr/>
          <a:lstStyle/>
          <a:p>
            <a:fld id="{456FEDCF-45E0-413C-A9AC-B375C650852B}" type="slidenum">
              <a:rPr lang="en-US" smtClean="0"/>
              <a:t>4</a:t>
            </a:fld>
            <a:endParaRPr lang="en-US"/>
          </a:p>
        </p:txBody>
      </p:sp>
    </p:spTree>
    <p:extLst>
      <p:ext uri="{BB962C8B-B14F-4D97-AF65-F5344CB8AC3E}">
        <p14:creationId xmlns:p14="http://schemas.microsoft.com/office/powerpoint/2010/main" val="224512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36925B4-A843-4FDD-905D-0808FE420F4B}"/>
              </a:ext>
            </a:extLst>
          </p:cNvPr>
          <p:cNvSpPr txBox="1"/>
          <p:nvPr/>
        </p:nvSpPr>
        <p:spPr>
          <a:xfrm>
            <a:off x="272716" y="647061"/>
            <a:ext cx="11373852" cy="721736"/>
          </a:xfrm>
          <a:prstGeom prst="rect">
            <a:avLst/>
          </a:prstGeom>
          <a:noFill/>
        </p:spPr>
        <p:txBody>
          <a:bodyPr wrap="square" rtlCol="0">
            <a:spAutoFit/>
          </a:bodyPr>
          <a:lstStyle/>
          <a:p>
            <a:pPr marL="0" marR="0">
              <a:lnSpc>
                <a:spcPct val="107000"/>
              </a:lnSpc>
              <a:spcBef>
                <a:spcPts val="0"/>
              </a:spcBef>
              <a:spcAft>
                <a:spcPts val="800"/>
              </a:spcAft>
            </a:pPr>
            <a:r>
              <a:rPr lang="en-US" sz="3600" b="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Features</a:t>
            </a:r>
            <a:r>
              <a:rPr lang="en-US" sz="4000" b="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of DES</a:t>
            </a:r>
          </a:p>
        </p:txBody>
      </p:sp>
      <p:sp>
        <p:nvSpPr>
          <p:cNvPr id="7" name="TextBox 6">
            <a:extLst>
              <a:ext uri="{FF2B5EF4-FFF2-40B4-BE49-F238E27FC236}">
                <a16:creationId xmlns:a16="http://schemas.microsoft.com/office/drawing/2014/main" xmlns="" id="{63548AF6-B283-439A-B119-8D9361806C42}"/>
              </a:ext>
            </a:extLst>
          </p:cNvPr>
          <p:cNvSpPr txBox="1"/>
          <p:nvPr/>
        </p:nvSpPr>
        <p:spPr>
          <a:xfrm>
            <a:off x="272716" y="1545418"/>
            <a:ext cx="11373852" cy="3330464"/>
          </a:xfrm>
          <a:prstGeom prst="rect">
            <a:avLst/>
          </a:prstGeom>
          <a:noFill/>
        </p:spPr>
        <p:txBody>
          <a:bodyPr wrap="square" rtlCol="0">
            <a:spAutoFit/>
          </a:bodyPr>
          <a:lstStyle/>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DES is a Feistel Cipher </a:t>
            </a: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It is most widely used block cipher in world</a:t>
            </a: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Adopted in 1977 by National Bureau Standards (NBS)</a:t>
            </a: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64-bit block length</a:t>
            </a: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56-bit key length</a:t>
            </a:r>
          </a:p>
          <a:p>
            <a:pPr marL="342900" marR="0" lvl="0" indent="-342900">
              <a:lnSpc>
                <a:spcPct val="107000"/>
              </a:lnSpc>
              <a:spcBef>
                <a:spcPts val="0"/>
              </a:spcBef>
              <a:spcAft>
                <a:spcPts val="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48 bits of key used in each round</a:t>
            </a:r>
          </a:p>
          <a:p>
            <a:pPr marL="342900" marR="0" lvl="0" indent="-342900">
              <a:lnSpc>
                <a:spcPct val="107000"/>
              </a:lnSpc>
              <a:spcBef>
                <a:spcPts val="0"/>
              </a:spcBef>
              <a:spcAft>
                <a:spcPts val="80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Each round is simple (for a block cipher) security depends primarily on “S-Boxes”.</a:t>
            </a:r>
          </a:p>
          <a:p>
            <a:pPr marL="342900" indent="-342900">
              <a:buFont typeface="Wingdings" panose="05000000000000000000" pitchFamily="2" charset="2"/>
              <a:buChar char="v"/>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Each S-Boxes maps 6 bits to 4 bits</a:t>
            </a:r>
            <a:endParaRPr lang="en-US" sz="36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4AECC2FB-14D2-4274-8E43-976B250F553C}"/>
              </a:ext>
            </a:extLst>
          </p:cNvPr>
          <p:cNvSpPr>
            <a:spLocks noGrp="1"/>
          </p:cNvSpPr>
          <p:nvPr>
            <p:ph type="dt" sz="half" idx="10"/>
          </p:nvPr>
        </p:nvSpPr>
        <p:spPr/>
        <p:txBody>
          <a:bodyPr/>
          <a:lstStyle/>
          <a:p>
            <a:fld id="{57FBE48E-8172-4D06-A138-52B5A13F9201}" type="datetime1">
              <a:rPr lang="en-US" smtClean="0"/>
              <a:t>12/7/2021</a:t>
            </a:fld>
            <a:endParaRPr lang="en-US"/>
          </a:p>
        </p:txBody>
      </p:sp>
      <p:sp>
        <p:nvSpPr>
          <p:cNvPr id="3" name="Slide Number Placeholder 2">
            <a:extLst>
              <a:ext uri="{FF2B5EF4-FFF2-40B4-BE49-F238E27FC236}">
                <a16:creationId xmlns:a16="http://schemas.microsoft.com/office/drawing/2014/main" xmlns="" id="{258A8B59-5444-45EC-BF31-F5D482260D76}"/>
              </a:ext>
            </a:extLst>
          </p:cNvPr>
          <p:cNvSpPr>
            <a:spLocks noGrp="1"/>
          </p:cNvSpPr>
          <p:nvPr>
            <p:ph type="sldNum" sz="quarter" idx="12"/>
          </p:nvPr>
        </p:nvSpPr>
        <p:spPr/>
        <p:txBody>
          <a:bodyPr/>
          <a:lstStyle/>
          <a:p>
            <a:fld id="{456FEDCF-45E0-413C-A9AC-B375C650852B}" type="slidenum">
              <a:rPr lang="en-US" smtClean="0"/>
              <a:t>5</a:t>
            </a:fld>
            <a:endParaRPr lang="en-US"/>
          </a:p>
        </p:txBody>
      </p:sp>
    </p:spTree>
    <p:extLst>
      <p:ext uri="{BB962C8B-B14F-4D97-AF65-F5344CB8AC3E}">
        <p14:creationId xmlns:p14="http://schemas.microsoft.com/office/powerpoint/2010/main" val="119185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anim calcmode="lin" valueType="num">
                                      <p:cBhvr>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500"/>
                                        <p:tgtEl>
                                          <p:spTgt spid="7">
                                            <p:txEl>
                                              <p:pRg st="1" end="1"/>
                                            </p:txEl>
                                          </p:spTgt>
                                        </p:tgtEl>
                                      </p:cBhvr>
                                    </p:animEffect>
                                    <p:anim calcmode="lin" valueType="num">
                                      <p:cBhvr>
                                        <p:cTn id="2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anim calcmode="lin" valueType="num">
                                      <p:cBhvr>
                                        <p:cTn id="2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500"/>
                                        <p:tgtEl>
                                          <p:spTgt spid="7">
                                            <p:txEl>
                                              <p:pRg st="3" end="3"/>
                                            </p:txEl>
                                          </p:spTgt>
                                        </p:tgtEl>
                                      </p:cBhvr>
                                    </p:animEffect>
                                    <p:anim calcmode="lin" valueType="num">
                                      <p:cBhvr>
                                        <p:cTn id="3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500"/>
                                        <p:tgtEl>
                                          <p:spTgt spid="7">
                                            <p:txEl>
                                              <p:pRg st="4" end="4"/>
                                            </p:txEl>
                                          </p:spTgt>
                                        </p:tgtEl>
                                      </p:cBhvr>
                                    </p:animEffect>
                                    <p:anim calcmode="lin" valueType="num">
                                      <p:cBhvr>
                                        <p:cTn id="4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500"/>
                                        <p:tgtEl>
                                          <p:spTgt spid="7">
                                            <p:txEl>
                                              <p:pRg st="5" end="5"/>
                                            </p:txEl>
                                          </p:spTgt>
                                        </p:tgtEl>
                                      </p:cBhvr>
                                    </p:animEffect>
                                    <p:anim calcmode="lin" valueType="num">
                                      <p:cBhvr>
                                        <p:cTn id="50"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500"/>
                                        <p:tgtEl>
                                          <p:spTgt spid="7">
                                            <p:txEl>
                                              <p:pRg st="6" end="6"/>
                                            </p:txEl>
                                          </p:spTgt>
                                        </p:tgtEl>
                                      </p:cBhvr>
                                    </p:animEffect>
                                    <p:anim calcmode="lin" valueType="num">
                                      <p:cBhvr>
                                        <p:cTn id="5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500"/>
                                        <p:tgtEl>
                                          <p:spTgt spid="7">
                                            <p:txEl>
                                              <p:pRg st="7" end="7"/>
                                            </p:txEl>
                                          </p:spTgt>
                                        </p:tgtEl>
                                      </p:cBhvr>
                                    </p:animEffect>
                                    <p:anim calcmode="lin" valueType="num">
                                      <p:cBhvr>
                                        <p:cTn id="64"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8D6F194-F9C6-4D75-A8DD-13D00AF965EC}"/>
              </a:ext>
            </a:extLst>
          </p:cNvPr>
          <p:cNvSpPr txBox="1"/>
          <p:nvPr/>
        </p:nvSpPr>
        <p:spPr>
          <a:xfrm>
            <a:off x="409074" y="614977"/>
            <a:ext cx="11373852" cy="658835"/>
          </a:xfrm>
          <a:prstGeom prst="rect">
            <a:avLst/>
          </a:prstGeom>
          <a:noFill/>
        </p:spPr>
        <p:txBody>
          <a:bodyPr wrap="square" rtlCol="0">
            <a:spAutoFit/>
          </a:bodyPr>
          <a:lstStyle/>
          <a:p>
            <a:pPr marL="0" marR="0">
              <a:lnSpc>
                <a:spcPct val="107000"/>
              </a:lnSpc>
              <a:spcBef>
                <a:spcPts val="0"/>
              </a:spcBef>
              <a:spcAft>
                <a:spcPts val="800"/>
              </a:spcAft>
            </a:pPr>
            <a:r>
              <a:rPr lang="en-US" sz="3600" b="1">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The DES Algorithm</a:t>
            </a:r>
          </a:p>
        </p:txBody>
      </p:sp>
      <p:sp>
        <p:nvSpPr>
          <p:cNvPr id="7" name="TextBox 6">
            <a:extLst>
              <a:ext uri="{FF2B5EF4-FFF2-40B4-BE49-F238E27FC236}">
                <a16:creationId xmlns:a16="http://schemas.microsoft.com/office/drawing/2014/main" xmlns="" id="{6594C59D-CF26-49C3-ABED-D66E839EB20E}"/>
              </a:ext>
            </a:extLst>
          </p:cNvPr>
          <p:cNvSpPr txBox="1"/>
          <p:nvPr/>
        </p:nvSpPr>
        <p:spPr>
          <a:xfrm>
            <a:off x="272716" y="1469040"/>
            <a:ext cx="11373852" cy="470000"/>
          </a:xfrm>
          <a:prstGeom prst="rect">
            <a:avLst/>
          </a:prstGeom>
          <a:noFill/>
        </p:spPr>
        <p:txBody>
          <a:bodyPr wrap="square" rtlCol="0">
            <a:spAutoFit/>
          </a:bodyPr>
          <a:lstStyle/>
          <a:p>
            <a:pPr marL="0" marR="0" algn="just">
              <a:lnSpc>
                <a:spcPct val="107000"/>
              </a:lnSpc>
              <a:spcBef>
                <a:spcPts val="0"/>
              </a:spcBef>
              <a:spcAft>
                <a:spcPts val="800"/>
              </a:spcAft>
            </a:pPr>
            <a:r>
              <a:rPr lang="en-US" sz="24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main parts of the algorithm are as follows:</a:t>
            </a:r>
          </a:p>
        </p:txBody>
      </p:sp>
      <p:sp>
        <p:nvSpPr>
          <p:cNvPr id="8" name="TextBox 7">
            <a:extLst>
              <a:ext uri="{FF2B5EF4-FFF2-40B4-BE49-F238E27FC236}">
                <a16:creationId xmlns:a16="http://schemas.microsoft.com/office/drawing/2014/main" xmlns="" id="{9F569A7D-3F48-4507-9104-B2BCD6F5244D}"/>
              </a:ext>
            </a:extLst>
          </p:cNvPr>
          <p:cNvSpPr txBox="1"/>
          <p:nvPr/>
        </p:nvSpPr>
        <p:spPr>
          <a:xfrm>
            <a:off x="272716" y="2134268"/>
            <a:ext cx="11373852" cy="470000"/>
          </a:xfrm>
          <a:prstGeom prst="rect">
            <a:avLst/>
          </a:prstGeom>
          <a:noFill/>
        </p:spPr>
        <p:txBody>
          <a:bodyPr wrap="square" rtlCol="0">
            <a:sp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Fractioning of the text into 64-bit (8 octet) blocks</a:t>
            </a:r>
          </a:p>
        </p:txBody>
      </p:sp>
      <p:sp>
        <p:nvSpPr>
          <p:cNvPr id="9" name="TextBox 8">
            <a:extLst>
              <a:ext uri="{FF2B5EF4-FFF2-40B4-BE49-F238E27FC236}">
                <a16:creationId xmlns:a16="http://schemas.microsoft.com/office/drawing/2014/main" xmlns="" id="{C5D0C29F-DB1E-49EB-951D-281DA3BE83E9}"/>
              </a:ext>
            </a:extLst>
          </p:cNvPr>
          <p:cNvSpPr txBox="1"/>
          <p:nvPr/>
        </p:nvSpPr>
        <p:spPr>
          <a:xfrm>
            <a:off x="272716" y="2799496"/>
            <a:ext cx="11373852" cy="470000"/>
          </a:xfrm>
          <a:prstGeom prst="rect">
            <a:avLst/>
          </a:prstGeom>
          <a:noFill/>
        </p:spPr>
        <p:txBody>
          <a:bodyPr wrap="square" rtlCol="0">
            <a:sp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Initial permutation of blocks</a:t>
            </a:r>
          </a:p>
        </p:txBody>
      </p:sp>
      <p:sp>
        <p:nvSpPr>
          <p:cNvPr id="10" name="TextBox 9">
            <a:extLst>
              <a:ext uri="{FF2B5EF4-FFF2-40B4-BE49-F238E27FC236}">
                <a16:creationId xmlns:a16="http://schemas.microsoft.com/office/drawing/2014/main" xmlns="" id="{EE53ABF9-73ED-432E-A687-24695155B426}"/>
              </a:ext>
            </a:extLst>
          </p:cNvPr>
          <p:cNvSpPr txBox="1"/>
          <p:nvPr/>
        </p:nvSpPr>
        <p:spPr>
          <a:xfrm>
            <a:off x="272716" y="3353505"/>
            <a:ext cx="11373852" cy="865173"/>
          </a:xfrm>
          <a:prstGeom prst="rect">
            <a:avLst/>
          </a:prstGeom>
          <a:noFill/>
        </p:spPr>
        <p:txBody>
          <a:bodyPr wrap="square" rtlCol="0">
            <a:sp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40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Breakdown of the blocks into two parts: Left and Right, named LPT (Left Plain Text) and RPT (Right Plain Text)</a:t>
            </a:r>
          </a:p>
        </p:txBody>
      </p:sp>
      <p:sp>
        <p:nvSpPr>
          <p:cNvPr id="11" name="TextBox 10">
            <a:extLst>
              <a:ext uri="{FF2B5EF4-FFF2-40B4-BE49-F238E27FC236}">
                <a16:creationId xmlns:a16="http://schemas.microsoft.com/office/drawing/2014/main" xmlns="" id="{60EC8EC3-3012-4844-8A67-FA0F05840F4B}"/>
              </a:ext>
            </a:extLst>
          </p:cNvPr>
          <p:cNvSpPr txBox="1"/>
          <p:nvPr/>
        </p:nvSpPr>
        <p:spPr>
          <a:xfrm>
            <a:off x="272716" y="4330365"/>
            <a:ext cx="11373852" cy="470000"/>
          </a:xfrm>
          <a:prstGeom prst="rect">
            <a:avLst/>
          </a:prstGeom>
          <a:noFill/>
        </p:spPr>
        <p:txBody>
          <a:bodyPr wrap="square" rtlCol="0">
            <a:sp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Permutation and Substitution steps repeated 16 times (called rounds)</a:t>
            </a:r>
          </a:p>
        </p:txBody>
      </p:sp>
      <p:sp>
        <p:nvSpPr>
          <p:cNvPr id="12" name="TextBox 11">
            <a:extLst>
              <a:ext uri="{FF2B5EF4-FFF2-40B4-BE49-F238E27FC236}">
                <a16:creationId xmlns:a16="http://schemas.microsoft.com/office/drawing/2014/main" xmlns="" id="{764B1084-A54C-496C-9534-2C188F4AE003}"/>
              </a:ext>
            </a:extLst>
          </p:cNvPr>
          <p:cNvSpPr txBox="1"/>
          <p:nvPr/>
        </p:nvSpPr>
        <p:spPr>
          <a:xfrm>
            <a:off x="272716" y="4918960"/>
            <a:ext cx="11373852" cy="470000"/>
          </a:xfrm>
          <a:prstGeom prst="rect">
            <a:avLst/>
          </a:prstGeom>
          <a:noFill/>
        </p:spPr>
        <p:txBody>
          <a:bodyPr wrap="square" rtlCol="0">
            <a:spAutoFit/>
          </a:bodyPr>
          <a:lstStyle/>
          <a:p>
            <a:pPr marL="342900" marR="0" lvl="0" indent="-342900" algn="just">
              <a:lnSpc>
                <a:spcPct val="107000"/>
              </a:lnSpc>
              <a:spcBef>
                <a:spcPts val="0"/>
              </a:spcBef>
              <a:spcAft>
                <a:spcPts val="800"/>
              </a:spcAft>
              <a:buFont typeface="Wingdings" panose="05000000000000000000" pitchFamily="2" charset="2"/>
              <a:buChar char=""/>
            </a:pPr>
            <a:r>
              <a:rPr lang="en-US" sz="2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Re-joining of the left and right parts then inverse initial permutation</a:t>
            </a:r>
          </a:p>
        </p:txBody>
      </p:sp>
      <p:sp>
        <p:nvSpPr>
          <p:cNvPr id="2" name="Date Placeholder 1">
            <a:extLst>
              <a:ext uri="{FF2B5EF4-FFF2-40B4-BE49-F238E27FC236}">
                <a16:creationId xmlns:a16="http://schemas.microsoft.com/office/drawing/2014/main" xmlns="" id="{B65C9A57-BEE8-4609-85C3-4D07EDDA4222}"/>
              </a:ext>
            </a:extLst>
          </p:cNvPr>
          <p:cNvSpPr>
            <a:spLocks noGrp="1"/>
          </p:cNvSpPr>
          <p:nvPr>
            <p:ph type="dt" sz="half" idx="10"/>
          </p:nvPr>
        </p:nvSpPr>
        <p:spPr/>
        <p:txBody>
          <a:bodyPr/>
          <a:lstStyle/>
          <a:p>
            <a:fld id="{645D1542-F9B0-406A-A4E3-AB58E00AA7EB}" type="datetime1">
              <a:rPr lang="en-US" smtClean="0"/>
              <a:t>12/7/2021</a:t>
            </a:fld>
            <a:endParaRPr lang="en-US"/>
          </a:p>
        </p:txBody>
      </p:sp>
      <p:sp>
        <p:nvSpPr>
          <p:cNvPr id="3" name="Slide Number Placeholder 2">
            <a:extLst>
              <a:ext uri="{FF2B5EF4-FFF2-40B4-BE49-F238E27FC236}">
                <a16:creationId xmlns:a16="http://schemas.microsoft.com/office/drawing/2014/main" xmlns="" id="{E09F57B3-AFD9-463E-AD5F-926A56A110E4}"/>
              </a:ext>
            </a:extLst>
          </p:cNvPr>
          <p:cNvSpPr>
            <a:spLocks noGrp="1"/>
          </p:cNvSpPr>
          <p:nvPr>
            <p:ph type="sldNum" sz="quarter" idx="12"/>
          </p:nvPr>
        </p:nvSpPr>
        <p:spPr/>
        <p:txBody>
          <a:bodyPr/>
          <a:lstStyle/>
          <a:p>
            <a:fld id="{456FEDCF-45E0-413C-A9AC-B375C650852B}" type="slidenum">
              <a:rPr lang="en-US" smtClean="0"/>
              <a:t>6</a:t>
            </a:fld>
            <a:endParaRPr lang="en-US"/>
          </a:p>
        </p:txBody>
      </p:sp>
    </p:spTree>
    <p:extLst>
      <p:ext uri="{BB962C8B-B14F-4D97-AF65-F5344CB8AC3E}">
        <p14:creationId xmlns:p14="http://schemas.microsoft.com/office/powerpoint/2010/main" val="35374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anim calcmode="lin" valueType="num">
                                      <p:cBhvr>
                                        <p:cTn id="2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500"/>
                                        <p:tgtEl>
                                          <p:spTgt spid="9">
                                            <p:txEl>
                                              <p:pRg st="0" end="0"/>
                                            </p:txEl>
                                          </p:spTgt>
                                        </p:tgtEl>
                                      </p:cBhvr>
                                    </p:animEffect>
                                    <p:anim calcmode="lin" valueType="num">
                                      <p:cBhvr>
                                        <p:cTn id="2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anim calcmode="lin" valueType="num">
                                      <p:cBhvr>
                                        <p:cTn id="36" dur="500" fill="hold"/>
                                        <p:tgtEl>
                                          <p:spTgt spid="10"/>
                                        </p:tgtEl>
                                        <p:attrNameLst>
                                          <p:attrName>ppt_x</p:attrName>
                                        </p:attrNameLst>
                                      </p:cBhvr>
                                      <p:tavLst>
                                        <p:tav tm="0">
                                          <p:val>
                                            <p:strVal val="#ppt_x"/>
                                          </p:val>
                                        </p:tav>
                                        <p:tav tm="100000">
                                          <p:val>
                                            <p:strVal val="#ppt_x"/>
                                          </p:val>
                                        </p:tav>
                                      </p:tavLst>
                                    </p:anim>
                                    <p:anim calcmode="lin" valueType="num">
                                      <p:cBhvr>
                                        <p:cTn id="3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anim calcmode="lin" valueType="num">
                                      <p:cBhvr>
                                        <p:cTn id="50" dur="500" fill="hold"/>
                                        <p:tgtEl>
                                          <p:spTgt spid="12"/>
                                        </p:tgtEl>
                                        <p:attrNameLst>
                                          <p:attrName>ppt_x</p:attrName>
                                        </p:attrNameLst>
                                      </p:cBhvr>
                                      <p:tavLst>
                                        <p:tav tm="0">
                                          <p:val>
                                            <p:strVal val="#ppt_x"/>
                                          </p:val>
                                        </p:tav>
                                        <p:tav tm="100000">
                                          <p:val>
                                            <p:strVal val="#ppt_x"/>
                                          </p:val>
                                        </p:tav>
                                      </p:tavLst>
                                    </p:anim>
                                    <p:anim calcmode="lin" valueType="num">
                                      <p:cBhvr>
                                        <p:cTn id="51"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42AAE8D-BEB7-4217-B7EA-0E95C6E16C5B}"/>
              </a:ext>
            </a:extLst>
          </p:cNvPr>
          <p:cNvSpPr txBox="1"/>
          <p:nvPr/>
        </p:nvSpPr>
        <p:spPr>
          <a:xfrm>
            <a:off x="272716" y="614977"/>
            <a:ext cx="11373852" cy="942053"/>
          </a:xfrm>
          <a:prstGeom prst="rect">
            <a:avLst/>
          </a:prstGeom>
          <a:noFill/>
        </p:spPr>
        <p:txBody>
          <a:bodyPr wrap="square" rtlCol="0">
            <a:spAutoFit/>
          </a:bodyPr>
          <a:lstStyle/>
          <a:p>
            <a:pPr marL="0" marR="0" algn="ctr">
              <a:lnSpc>
                <a:spcPct val="107000"/>
              </a:lnSpc>
              <a:spcBef>
                <a:spcPts val="0"/>
              </a:spcBef>
              <a:spcAft>
                <a:spcPts val="800"/>
              </a:spcAft>
            </a:pPr>
            <a:r>
              <a:rPr lang="en-US" sz="54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DES Encryption </a:t>
            </a:r>
          </a:p>
        </p:txBody>
      </p:sp>
      <p:pic>
        <p:nvPicPr>
          <p:cNvPr id="8" name="Picture 7">
            <a:extLst>
              <a:ext uri="{FF2B5EF4-FFF2-40B4-BE49-F238E27FC236}">
                <a16:creationId xmlns:a16="http://schemas.microsoft.com/office/drawing/2014/main" xmlns="" id="{0235956D-E3C7-42A6-8396-4EF8E71E1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761" y="1957355"/>
            <a:ext cx="7347514" cy="4523719"/>
          </a:xfrm>
          <a:prstGeom prst="rect">
            <a:avLst/>
          </a:prstGeom>
        </p:spPr>
      </p:pic>
      <p:sp>
        <p:nvSpPr>
          <p:cNvPr id="2" name="Date Placeholder 1">
            <a:extLst>
              <a:ext uri="{FF2B5EF4-FFF2-40B4-BE49-F238E27FC236}">
                <a16:creationId xmlns:a16="http://schemas.microsoft.com/office/drawing/2014/main" xmlns="" id="{48E388D2-40FD-4D61-B8C9-4BBAB351026C}"/>
              </a:ext>
            </a:extLst>
          </p:cNvPr>
          <p:cNvSpPr>
            <a:spLocks noGrp="1"/>
          </p:cNvSpPr>
          <p:nvPr>
            <p:ph type="dt" sz="half" idx="10"/>
          </p:nvPr>
        </p:nvSpPr>
        <p:spPr/>
        <p:txBody>
          <a:bodyPr/>
          <a:lstStyle/>
          <a:p>
            <a:fld id="{B68C3C3E-748C-40F7-9B53-B03CB26D48A3}" type="datetime1">
              <a:rPr lang="en-US" smtClean="0"/>
              <a:t>12/7/2021</a:t>
            </a:fld>
            <a:endParaRPr lang="en-US"/>
          </a:p>
        </p:txBody>
      </p:sp>
      <p:sp>
        <p:nvSpPr>
          <p:cNvPr id="3" name="Slide Number Placeholder 2">
            <a:extLst>
              <a:ext uri="{FF2B5EF4-FFF2-40B4-BE49-F238E27FC236}">
                <a16:creationId xmlns:a16="http://schemas.microsoft.com/office/drawing/2014/main" xmlns="" id="{CDA78527-BE8C-443C-8E57-D5B8CF61C2DD}"/>
              </a:ext>
            </a:extLst>
          </p:cNvPr>
          <p:cNvSpPr>
            <a:spLocks noGrp="1"/>
          </p:cNvSpPr>
          <p:nvPr>
            <p:ph type="sldNum" sz="quarter" idx="12"/>
          </p:nvPr>
        </p:nvSpPr>
        <p:spPr/>
        <p:txBody>
          <a:bodyPr/>
          <a:lstStyle/>
          <a:p>
            <a:fld id="{456FEDCF-45E0-413C-A9AC-B375C650852B}" type="slidenum">
              <a:rPr lang="en-US" smtClean="0"/>
              <a:t>7</a:t>
            </a:fld>
            <a:endParaRPr lang="en-US"/>
          </a:p>
        </p:txBody>
      </p:sp>
    </p:spTree>
    <p:extLst>
      <p:ext uri="{BB962C8B-B14F-4D97-AF65-F5344CB8AC3E}">
        <p14:creationId xmlns:p14="http://schemas.microsoft.com/office/powerpoint/2010/main" val="42214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F21CD45-68B1-486A-8B7B-548A2695175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36046" y="323422"/>
            <a:ext cx="8592749" cy="6134956"/>
          </a:xfrm>
          <a:prstGeom prst="rect">
            <a:avLst/>
          </a:prstGeom>
        </p:spPr>
      </p:pic>
      <p:sp>
        <p:nvSpPr>
          <p:cNvPr id="2" name="Date Placeholder 1">
            <a:extLst>
              <a:ext uri="{FF2B5EF4-FFF2-40B4-BE49-F238E27FC236}">
                <a16:creationId xmlns:a16="http://schemas.microsoft.com/office/drawing/2014/main" xmlns="" id="{0411B2FC-D556-4783-BEB8-A3AE6404752A}"/>
              </a:ext>
            </a:extLst>
          </p:cNvPr>
          <p:cNvSpPr>
            <a:spLocks noGrp="1"/>
          </p:cNvSpPr>
          <p:nvPr>
            <p:ph type="dt" sz="half" idx="10"/>
          </p:nvPr>
        </p:nvSpPr>
        <p:spPr/>
        <p:txBody>
          <a:bodyPr/>
          <a:lstStyle/>
          <a:p>
            <a:fld id="{09D8F420-5AED-430F-A64E-75F00198E64F}" type="datetime1">
              <a:rPr lang="en-US" smtClean="0"/>
              <a:t>12/7/2021</a:t>
            </a:fld>
            <a:endParaRPr lang="en-US"/>
          </a:p>
        </p:txBody>
      </p:sp>
      <p:sp>
        <p:nvSpPr>
          <p:cNvPr id="3" name="Slide Number Placeholder 2">
            <a:extLst>
              <a:ext uri="{FF2B5EF4-FFF2-40B4-BE49-F238E27FC236}">
                <a16:creationId xmlns:a16="http://schemas.microsoft.com/office/drawing/2014/main" xmlns="" id="{AA173721-27A0-482D-AD69-E9637A96BA92}"/>
              </a:ext>
            </a:extLst>
          </p:cNvPr>
          <p:cNvSpPr>
            <a:spLocks noGrp="1"/>
          </p:cNvSpPr>
          <p:nvPr>
            <p:ph type="sldNum" sz="quarter" idx="12"/>
          </p:nvPr>
        </p:nvSpPr>
        <p:spPr/>
        <p:txBody>
          <a:bodyPr/>
          <a:lstStyle/>
          <a:p>
            <a:fld id="{456FEDCF-45E0-413C-A9AC-B375C650852B}" type="slidenum">
              <a:rPr lang="en-US" smtClean="0"/>
              <a:t>8</a:t>
            </a:fld>
            <a:endParaRPr lang="en-US"/>
          </a:p>
        </p:txBody>
      </p:sp>
    </p:spTree>
    <p:extLst>
      <p:ext uri="{BB962C8B-B14F-4D97-AF65-F5344CB8AC3E}">
        <p14:creationId xmlns:p14="http://schemas.microsoft.com/office/powerpoint/2010/main" val="20782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2A6E2B3-8F6B-472A-8DBB-BEDAAB92456D}"/>
              </a:ext>
            </a:extLst>
          </p:cNvPr>
          <p:cNvSpPr txBox="1"/>
          <p:nvPr/>
        </p:nvSpPr>
        <p:spPr>
          <a:xfrm>
            <a:off x="272716" y="315792"/>
            <a:ext cx="9217648" cy="750975"/>
          </a:xfrm>
          <a:prstGeom prst="rect">
            <a:avLst/>
          </a:prstGeom>
          <a:noFill/>
        </p:spPr>
        <p:txBody>
          <a:bodyPr wrap="square" rtlCol="0">
            <a:spAutoFit/>
          </a:bodyPr>
          <a:lstStyle/>
          <a:p>
            <a:pPr marL="0" marR="0" algn="ctr">
              <a:lnSpc>
                <a:spcPct val="107000"/>
              </a:lnSpc>
              <a:spcBef>
                <a:spcPts val="0"/>
              </a:spcBef>
              <a:spcAft>
                <a:spcPts val="800"/>
              </a:spcAft>
            </a:pPr>
            <a:r>
              <a:rPr lang="en-US" sz="40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Rounds in Data Encryption Standard</a:t>
            </a:r>
          </a:p>
        </p:txBody>
      </p:sp>
      <p:sp>
        <p:nvSpPr>
          <p:cNvPr id="5" name="TextBox 4">
            <a:extLst>
              <a:ext uri="{FF2B5EF4-FFF2-40B4-BE49-F238E27FC236}">
                <a16:creationId xmlns:a16="http://schemas.microsoft.com/office/drawing/2014/main" xmlns="" id="{6A05C6BA-5983-41EE-AE09-512946D19886}"/>
              </a:ext>
            </a:extLst>
          </p:cNvPr>
          <p:cNvSpPr txBox="1"/>
          <p:nvPr/>
        </p:nvSpPr>
        <p:spPr>
          <a:xfrm>
            <a:off x="272716" y="1214150"/>
            <a:ext cx="9217648" cy="2727029"/>
          </a:xfrm>
          <a:prstGeom prst="rect">
            <a:avLst/>
          </a:prstGeom>
          <a:noFill/>
        </p:spPr>
        <p:txBody>
          <a:bodyPr wrap="square" rtlCol="0">
            <a:spAutoFit/>
          </a:bodyPr>
          <a:lstStyle/>
          <a:p>
            <a:pPr marL="0" marR="0" algn="just">
              <a:lnSpc>
                <a:spcPct val="107000"/>
              </a:lnSpc>
              <a:spcBef>
                <a:spcPts val="0"/>
              </a:spcBef>
              <a:spcAft>
                <a:spcPts val="800"/>
              </a:spcAft>
            </a:pPr>
            <a:r>
              <a:rPr lang="en-US" sz="32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Now, we will discuss the process that takes place during 16 rounds of DES algorithm. Each round of DES performed the same function. So, below are the steps of the function performed in each round of DES algorithm.</a:t>
            </a:r>
            <a:endParaRPr lang="en-US" sz="48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A40F43FC-60CF-4DF4-A56D-F735C9C7488E}"/>
              </a:ext>
            </a:extLst>
          </p:cNvPr>
          <p:cNvSpPr>
            <a:spLocks noGrp="1"/>
          </p:cNvSpPr>
          <p:nvPr>
            <p:ph type="dt" sz="half" idx="10"/>
          </p:nvPr>
        </p:nvSpPr>
        <p:spPr/>
        <p:txBody>
          <a:bodyPr/>
          <a:lstStyle/>
          <a:p>
            <a:fld id="{6DCF450A-5C98-41E6-BDCF-97A5CDB2852D}" type="datetime1">
              <a:rPr lang="en-US" smtClean="0"/>
              <a:t>12/7/2021</a:t>
            </a:fld>
            <a:endParaRPr lang="en-US"/>
          </a:p>
        </p:txBody>
      </p:sp>
      <p:sp>
        <p:nvSpPr>
          <p:cNvPr id="3" name="Slide Number Placeholder 2">
            <a:extLst>
              <a:ext uri="{FF2B5EF4-FFF2-40B4-BE49-F238E27FC236}">
                <a16:creationId xmlns:a16="http://schemas.microsoft.com/office/drawing/2014/main" xmlns="" id="{FCE37413-0454-4DAB-A3F6-1BDC2C73918D}"/>
              </a:ext>
            </a:extLst>
          </p:cNvPr>
          <p:cNvSpPr>
            <a:spLocks noGrp="1"/>
          </p:cNvSpPr>
          <p:nvPr>
            <p:ph type="sldNum" sz="quarter" idx="12"/>
          </p:nvPr>
        </p:nvSpPr>
        <p:spPr/>
        <p:txBody>
          <a:bodyPr/>
          <a:lstStyle/>
          <a:p>
            <a:fld id="{456FEDCF-45E0-413C-A9AC-B375C650852B}" type="slidenum">
              <a:rPr lang="en-US" smtClean="0"/>
              <a:t>9</a:t>
            </a:fld>
            <a:endParaRPr lang="en-US"/>
          </a:p>
        </p:txBody>
      </p:sp>
    </p:spTree>
    <p:extLst>
      <p:ext uri="{BB962C8B-B14F-4D97-AF65-F5344CB8AC3E}">
        <p14:creationId xmlns:p14="http://schemas.microsoft.com/office/powerpoint/2010/main" val="225350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Facet">
  <a:themeElements>
    <a:clrScheme name="Violet">
      <a:dk1>
        <a:sysClr val="windowText" lastClr="DEDEDE"/>
      </a:dk1>
      <a:lt1>
        <a:sysClr val="window" lastClr="181B28"/>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DEDEDE"/>
      </a:dk1>
      <a:lt1>
        <a:sysClr val="window" lastClr="181B28"/>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DEDEDE"/>
      </a:dk1>
      <a:lt1>
        <a:sysClr val="window" lastClr="181B28"/>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1986</TotalTime>
  <Words>1295</Words>
  <Application>Microsoft Office PowerPoint</Application>
  <PresentationFormat>Custom</PresentationFormat>
  <Paragraphs>275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Facet</vt:lpstr>
      <vt:lpstr>Presentation  on  DES Advantage &amp; Attack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 Decryption</vt:lpstr>
      <vt:lpstr>Advantages of DES</vt:lpstr>
      <vt:lpstr>Avalanche Effect in DES</vt:lpstr>
      <vt:lpstr>Major cryptanalytic attacks against DES</vt:lpstr>
      <vt:lpstr>Attacks on DES</vt:lpstr>
      <vt:lpstr>Davices attack</vt:lpstr>
      <vt:lpstr>Timing attack</vt:lpstr>
      <vt:lpstr> Differential cryptanalysis</vt:lpstr>
      <vt:lpstr>Linear cryptanalysis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marjanmitu2000@outlook.com</dc:creator>
  <cp:lastModifiedBy>Tahmid</cp:lastModifiedBy>
  <cp:revision>54</cp:revision>
  <dcterms:created xsi:type="dcterms:W3CDTF">2021-03-15T14:22:42Z</dcterms:created>
  <dcterms:modified xsi:type="dcterms:W3CDTF">2021-12-07T16:02:38Z</dcterms:modified>
</cp:coreProperties>
</file>