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4"/>
  </p:sldMasterIdLst>
  <p:notesMasterIdLst>
    <p:notesMasterId r:id="rId27"/>
  </p:notesMasterIdLst>
  <p:handoutMasterIdLst>
    <p:handoutMasterId r:id="rId28"/>
  </p:handoutMasterIdLst>
  <p:sldIdLst>
    <p:sldId id="256" r:id="rId5"/>
    <p:sldId id="268" r:id="rId6"/>
    <p:sldId id="273" r:id="rId7"/>
    <p:sldId id="278" r:id="rId8"/>
    <p:sldId id="279" r:id="rId9"/>
    <p:sldId id="280" r:id="rId10"/>
    <p:sldId id="282" r:id="rId11"/>
    <p:sldId id="283" r:id="rId12"/>
    <p:sldId id="284" r:id="rId13"/>
    <p:sldId id="285" r:id="rId14"/>
    <p:sldId id="281" r:id="rId15"/>
    <p:sldId id="286" r:id="rId16"/>
    <p:sldId id="287" r:id="rId17"/>
    <p:sldId id="294" r:id="rId18"/>
    <p:sldId id="296" r:id="rId19"/>
    <p:sldId id="297" r:id="rId20"/>
    <p:sldId id="293" r:id="rId21"/>
    <p:sldId id="288" r:id="rId22"/>
    <p:sldId id="289" r:id="rId23"/>
    <p:sldId id="290" r:id="rId24"/>
    <p:sldId id="29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CE4"/>
    <a:srgbClr val="CE4C65"/>
    <a:srgbClr val="A50307"/>
    <a:srgbClr val="133A61"/>
    <a:srgbClr val="D36573"/>
    <a:srgbClr val="8F0305"/>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7AC3CCA-C797-4891-BE02-D94E43425B7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74"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F7DBF-7B7C-4557-928B-D319D598A481}" type="doc">
      <dgm:prSet loTypeId="urn:microsoft.com/office/officeart/2005/8/layout/pList2" loCatId="list" qsTypeId="urn:microsoft.com/office/officeart/2005/8/quickstyle/3d3" qsCatId="3D" csTypeId="urn:microsoft.com/office/officeart/2005/8/colors/accent5_5" csCatId="accent5" phldr="1"/>
      <dgm:spPr/>
    </dgm:pt>
    <dgm:pt modelId="{19207BBE-69E2-4CF1-8883-F4FCE213F1E4}">
      <dgm:prSet phldrT="[Text]" custT="1"/>
      <dgm:spPr/>
      <dgm:t>
        <a:bodyPr/>
        <a:lstStyle/>
        <a:p>
          <a:endParaRPr lang="en-US" sz="2000" dirty="0" smtClean="0"/>
        </a:p>
        <a:p>
          <a:r>
            <a:rPr lang="en-US" sz="2000" dirty="0" smtClean="0"/>
            <a:t>Four Square ,Two Square</a:t>
          </a:r>
        </a:p>
      </dgm:t>
    </dgm:pt>
    <dgm:pt modelId="{A6F21E59-92E1-43AA-B125-AE77B4E5C33C}" type="parTrans" cxnId="{A2937470-B68F-4B32-8F66-15D89A001450}">
      <dgm:prSet/>
      <dgm:spPr/>
      <dgm:t>
        <a:bodyPr/>
        <a:lstStyle/>
        <a:p>
          <a:endParaRPr lang="en-US"/>
        </a:p>
      </dgm:t>
    </dgm:pt>
    <dgm:pt modelId="{94EEE2D6-E448-42ED-987D-DC471CDA69F1}" type="sibTrans" cxnId="{A2937470-B68F-4B32-8F66-15D89A001450}">
      <dgm:prSet/>
      <dgm:spPr/>
      <dgm:t>
        <a:bodyPr/>
        <a:lstStyle/>
        <a:p>
          <a:endParaRPr lang="en-US"/>
        </a:p>
      </dgm:t>
    </dgm:pt>
    <dgm:pt modelId="{954CD906-C69C-4F73-A8F3-2AC859BC7DD9}">
      <dgm:prSet phldrT="[Text]" custT="1"/>
      <dgm:spPr/>
      <dgm:t>
        <a:bodyPr/>
        <a:lstStyle/>
        <a:p>
          <a:r>
            <a:rPr lang="en-US" sz="2000" dirty="0" smtClean="0"/>
            <a:t>(Lester H. Hill) Hill Cipher</a:t>
          </a:r>
          <a:endParaRPr lang="en-US" sz="2000" dirty="0"/>
        </a:p>
      </dgm:t>
    </dgm:pt>
    <dgm:pt modelId="{5DC07E34-54CA-4C1C-849D-3622ECB88CA4}" type="sibTrans" cxnId="{81E7CA85-AF72-4EF8-B771-5924D7F08278}">
      <dgm:prSet/>
      <dgm:spPr/>
      <dgm:t>
        <a:bodyPr/>
        <a:lstStyle/>
        <a:p>
          <a:endParaRPr lang="en-US"/>
        </a:p>
      </dgm:t>
    </dgm:pt>
    <dgm:pt modelId="{075C2929-57AC-4033-A0F7-55E10348844F}" type="parTrans" cxnId="{81E7CA85-AF72-4EF8-B771-5924D7F08278}">
      <dgm:prSet/>
      <dgm:spPr/>
      <dgm:t>
        <a:bodyPr/>
        <a:lstStyle/>
        <a:p>
          <a:endParaRPr lang="en-US"/>
        </a:p>
      </dgm:t>
    </dgm:pt>
    <dgm:pt modelId="{CC5BC672-33F6-40FB-B391-49684538FB49}">
      <dgm:prSet phldrT="[Text]" custT="1"/>
      <dgm:spPr/>
      <dgm:t>
        <a:bodyPr/>
        <a:lstStyle/>
        <a:p>
          <a:r>
            <a:rPr lang="en-US" sz="2400" dirty="0" smtClean="0"/>
            <a:t>(In 1854 , </a:t>
          </a:r>
          <a:r>
            <a:rPr lang="en-US" sz="2400" dirty="0" err="1" smtClean="0"/>
            <a:t>charleswheatstone</a:t>
          </a:r>
          <a:r>
            <a:rPr lang="en-US" sz="2400" dirty="0" smtClean="0"/>
            <a:t>)</a:t>
          </a:r>
        </a:p>
        <a:p>
          <a:r>
            <a:rPr lang="en-US" sz="2400" dirty="0" err="1" smtClean="0"/>
            <a:t>Playfair</a:t>
          </a:r>
          <a:r>
            <a:rPr lang="en-US" sz="2400" dirty="0" smtClean="0"/>
            <a:t> cipher</a:t>
          </a:r>
          <a:endParaRPr lang="en-US" sz="2400" dirty="0"/>
        </a:p>
      </dgm:t>
    </dgm:pt>
    <dgm:pt modelId="{C48F154D-97ED-4A7B-9F01-9F7741809544}" type="sibTrans" cxnId="{46D4A929-6C99-41E1-8B7F-7405BAD959CF}">
      <dgm:prSet/>
      <dgm:spPr/>
      <dgm:t>
        <a:bodyPr/>
        <a:lstStyle/>
        <a:p>
          <a:endParaRPr lang="en-US"/>
        </a:p>
      </dgm:t>
    </dgm:pt>
    <dgm:pt modelId="{8ECBAB0A-208C-42DE-A086-03BE340C0A2D}" type="parTrans" cxnId="{46D4A929-6C99-41E1-8B7F-7405BAD959CF}">
      <dgm:prSet/>
      <dgm:spPr/>
      <dgm:t>
        <a:bodyPr/>
        <a:lstStyle/>
        <a:p>
          <a:endParaRPr lang="en-US"/>
        </a:p>
      </dgm:t>
    </dgm:pt>
    <dgm:pt modelId="{A00B9E9C-9A5F-4B48-82D4-50179062D730}" type="pres">
      <dgm:prSet presAssocID="{FCDF7DBF-7B7C-4557-928B-D319D598A481}" presName="Name0" presStyleCnt="0">
        <dgm:presLayoutVars>
          <dgm:dir/>
          <dgm:resizeHandles val="exact"/>
        </dgm:presLayoutVars>
      </dgm:prSet>
      <dgm:spPr/>
    </dgm:pt>
    <dgm:pt modelId="{E5505F4A-D36A-450E-BFDC-EC067CDDF671}" type="pres">
      <dgm:prSet presAssocID="{FCDF7DBF-7B7C-4557-928B-D319D598A481}" presName="bkgdShp" presStyleLbl="alignAccFollowNode1" presStyleIdx="0" presStyleCnt="1" custScaleY="89964"/>
      <dgm:spPr/>
    </dgm:pt>
    <dgm:pt modelId="{37A751C2-A890-457D-A602-8C1D9806B546}" type="pres">
      <dgm:prSet presAssocID="{FCDF7DBF-7B7C-4557-928B-D319D598A481}" presName="linComp" presStyleCnt="0"/>
      <dgm:spPr/>
    </dgm:pt>
    <dgm:pt modelId="{9CA2E198-21E3-4292-98A5-28877396E8D3}" type="pres">
      <dgm:prSet presAssocID="{CC5BC672-33F6-40FB-B391-49684538FB49}" presName="compNode" presStyleCnt="0"/>
      <dgm:spPr/>
    </dgm:pt>
    <dgm:pt modelId="{7CAF0312-3D00-41F3-9387-9EE6F13E138D}" type="pres">
      <dgm:prSet presAssocID="{CC5BC672-33F6-40FB-B391-49684538FB49}" presName="node" presStyleLbl="node1" presStyleIdx="0" presStyleCnt="3">
        <dgm:presLayoutVars>
          <dgm:bulletEnabled val="1"/>
        </dgm:presLayoutVars>
      </dgm:prSet>
      <dgm:spPr/>
      <dgm:t>
        <a:bodyPr/>
        <a:lstStyle/>
        <a:p>
          <a:endParaRPr lang="en-US"/>
        </a:p>
      </dgm:t>
    </dgm:pt>
    <dgm:pt modelId="{1ECC6F9D-E92D-49F4-9B7B-DCEB32932556}" type="pres">
      <dgm:prSet presAssocID="{CC5BC672-33F6-40FB-B391-49684538FB49}" presName="invisiNode" presStyleLbl="node1" presStyleIdx="0" presStyleCnt="3"/>
      <dgm:spPr/>
    </dgm:pt>
    <dgm:pt modelId="{F1D79A1D-FB43-4A2C-AD49-22758FE0C3F5}" type="pres">
      <dgm:prSet presAssocID="{CC5BC672-33F6-40FB-B391-49684538FB49}" presName="imagNode" presStyleLbl="fgImgPlace1" presStyleIdx="0" presStyleCnt="3" custScaleY="96964" custLinFactNeighborX="-602" custLinFactNeighborY="2792"/>
      <dgm:spPr>
        <a:blipFill>
          <a:blip xmlns:r="http://schemas.openxmlformats.org/officeDocument/2006/relationships" r:embed="rId1">
            <a:extLst>
              <a:ext uri="{28A0092B-C50C-407E-A947-70E740481C1C}">
                <a14:useLocalDpi xmlns:a14="http://schemas.microsoft.com/office/drawing/2010/main" val="0"/>
              </a:ext>
            </a:extLst>
          </a:blip>
          <a:srcRect/>
          <a:stretch>
            <a:fillRect t="-43000" b="-43000"/>
          </a:stretch>
        </a:blipFill>
      </dgm:spPr>
    </dgm:pt>
    <dgm:pt modelId="{CACB296B-764D-4926-95F0-3F345F220470}" type="pres">
      <dgm:prSet presAssocID="{C48F154D-97ED-4A7B-9F01-9F7741809544}" presName="sibTrans" presStyleLbl="sibTrans2D1" presStyleIdx="0" presStyleCnt="0"/>
      <dgm:spPr/>
      <dgm:t>
        <a:bodyPr/>
        <a:lstStyle/>
        <a:p>
          <a:endParaRPr lang="en-US"/>
        </a:p>
      </dgm:t>
    </dgm:pt>
    <dgm:pt modelId="{89966D69-A346-4E6B-9870-00F6D194EAB4}" type="pres">
      <dgm:prSet presAssocID="{19207BBE-69E2-4CF1-8883-F4FCE213F1E4}" presName="compNode" presStyleCnt="0"/>
      <dgm:spPr/>
    </dgm:pt>
    <dgm:pt modelId="{E3542BF6-4B7F-4B1C-8D70-4CB26639C356}" type="pres">
      <dgm:prSet presAssocID="{19207BBE-69E2-4CF1-8883-F4FCE213F1E4}" presName="node" presStyleLbl="node1" presStyleIdx="1" presStyleCnt="3" custScaleX="111795">
        <dgm:presLayoutVars>
          <dgm:bulletEnabled val="1"/>
        </dgm:presLayoutVars>
      </dgm:prSet>
      <dgm:spPr/>
      <dgm:t>
        <a:bodyPr/>
        <a:lstStyle/>
        <a:p>
          <a:endParaRPr lang="en-US"/>
        </a:p>
      </dgm:t>
    </dgm:pt>
    <dgm:pt modelId="{E8F366B8-A221-4F16-B011-CAE24342279E}" type="pres">
      <dgm:prSet presAssocID="{19207BBE-69E2-4CF1-8883-F4FCE213F1E4}" presName="invisiNode" presStyleLbl="node1" presStyleIdx="1" presStyleCnt="3"/>
      <dgm:spPr/>
    </dgm:pt>
    <dgm:pt modelId="{F7388FCF-66E6-491B-97E0-DC045EDE2994}" type="pres">
      <dgm:prSet presAssocID="{19207BBE-69E2-4CF1-8883-F4FCE213F1E4}" presName="imagNode"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3000" b="-43000"/>
          </a:stretch>
        </a:blipFill>
      </dgm:spPr>
    </dgm:pt>
    <dgm:pt modelId="{8DF6359E-7FF6-46E4-97DA-7878780EF864}" type="pres">
      <dgm:prSet presAssocID="{94EEE2D6-E448-42ED-987D-DC471CDA69F1}" presName="sibTrans" presStyleLbl="sibTrans2D1" presStyleIdx="0" presStyleCnt="0"/>
      <dgm:spPr/>
      <dgm:t>
        <a:bodyPr/>
        <a:lstStyle/>
        <a:p>
          <a:endParaRPr lang="en-US"/>
        </a:p>
      </dgm:t>
    </dgm:pt>
    <dgm:pt modelId="{56BD7B4C-123D-4986-BE26-030F5B8BB9F6}" type="pres">
      <dgm:prSet presAssocID="{954CD906-C69C-4F73-A8F3-2AC859BC7DD9}" presName="compNode" presStyleCnt="0"/>
      <dgm:spPr/>
    </dgm:pt>
    <dgm:pt modelId="{7AF236F2-DA50-4D2C-A026-26E90A6E45CA}" type="pres">
      <dgm:prSet presAssocID="{954CD906-C69C-4F73-A8F3-2AC859BC7DD9}" presName="node" presStyleLbl="node1" presStyleIdx="2" presStyleCnt="3">
        <dgm:presLayoutVars>
          <dgm:bulletEnabled val="1"/>
        </dgm:presLayoutVars>
      </dgm:prSet>
      <dgm:spPr/>
      <dgm:t>
        <a:bodyPr/>
        <a:lstStyle/>
        <a:p>
          <a:endParaRPr lang="en-US"/>
        </a:p>
      </dgm:t>
    </dgm:pt>
    <dgm:pt modelId="{118BCD88-2175-468D-B9AD-D1008F9B24CB}" type="pres">
      <dgm:prSet presAssocID="{954CD906-C69C-4F73-A8F3-2AC859BC7DD9}" presName="invisiNode" presStyleLbl="node1" presStyleIdx="2" presStyleCnt="3"/>
      <dgm:spPr/>
    </dgm:pt>
    <dgm:pt modelId="{09A324D1-36BE-47A4-9A54-18654D92D7E5}" type="pres">
      <dgm:prSet presAssocID="{954CD906-C69C-4F73-A8F3-2AC859BC7DD9}" presName="imagNode" presStyleLbl="fgImgPlace1" presStyleIdx="2"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Lst>
  <dgm:cxnLst>
    <dgm:cxn modelId="{161D0B2D-4A06-4799-83FC-40E5A3500067}" type="presOf" srcId="{954CD906-C69C-4F73-A8F3-2AC859BC7DD9}" destId="{7AF236F2-DA50-4D2C-A026-26E90A6E45CA}" srcOrd="0" destOrd="0" presId="urn:microsoft.com/office/officeart/2005/8/layout/pList2"/>
    <dgm:cxn modelId="{81E7CA85-AF72-4EF8-B771-5924D7F08278}" srcId="{FCDF7DBF-7B7C-4557-928B-D319D598A481}" destId="{954CD906-C69C-4F73-A8F3-2AC859BC7DD9}" srcOrd="2" destOrd="0" parTransId="{075C2929-57AC-4033-A0F7-55E10348844F}" sibTransId="{5DC07E34-54CA-4C1C-849D-3622ECB88CA4}"/>
    <dgm:cxn modelId="{0293560E-88D6-4671-997E-E7695259E04B}" type="presOf" srcId="{CC5BC672-33F6-40FB-B391-49684538FB49}" destId="{7CAF0312-3D00-41F3-9387-9EE6F13E138D}" srcOrd="0" destOrd="0" presId="urn:microsoft.com/office/officeart/2005/8/layout/pList2"/>
    <dgm:cxn modelId="{A8232D20-DD89-40E9-B965-52496891E9A3}" type="presOf" srcId="{19207BBE-69E2-4CF1-8883-F4FCE213F1E4}" destId="{E3542BF6-4B7F-4B1C-8D70-4CB26639C356}" srcOrd="0" destOrd="0" presId="urn:microsoft.com/office/officeart/2005/8/layout/pList2"/>
    <dgm:cxn modelId="{9A8FFA72-EBE2-4FDD-92A2-312DC2AD0BEA}" type="presOf" srcId="{FCDF7DBF-7B7C-4557-928B-D319D598A481}" destId="{A00B9E9C-9A5F-4B48-82D4-50179062D730}" srcOrd="0" destOrd="0" presId="urn:microsoft.com/office/officeart/2005/8/layout/pList2"/>
    <dgm:cxn modelId="{BF2EE16A-C423-4D33-9965-4916B0CC5234}" type="presOf" srcId="{C48F154D-97ED-4A7B-9F01-9F7741809544}" destId="{CACB296B-764D-4926-95F0-3F345F220470}" srcOrd="0" destOrd="0" presId="urn:microsoft.com/office/officeart/2005/8/layout/pList2"/>
    <dgm:cxn modelId="{A2937470-B68F-4B32-8F66-15D89A001450}" srcId="{FCDF7DBF-7B7C-4557-928B-D319D598A481}" destId="{19207BBE-69E2-4CF1-8883-F4FCE213F1E4}" srcOrd="1" destOrd="0" parTransId="{A6F21E59-92E1-43AA-B125-AE77B4E5C33C}" sibTransId="{94EEE2D6-E448-42ED-987D-DC471CDA69F1}"/>
    <dgm:cxn modelId="{46D4A929-6C99-41E1-8B7F-7405BAD959CF}" srcId="{FCDF7DBF-7B7C-4557-928B-D319D598A481}" destId="{CC5BC672-33F6-40FB-B391-49684538FB49}" srcOrd="0" destOrd="0" parTransId="{8ECBAB0A-208C-42DE-A086-03BE340C0A2D}" sibTransId="{C48F154D-97ED-4A7B-9F01-9F7741809544}"/>
    <dgm:cxn modelId="{ED2BC3B1-A4AE-4B58-BB07-4282B87F6D67}" type="presOf" srcId="{94EEE2D6-E448-42ED-987D-DC471CDA69F1}" destId="{8DF6359E-7FF6-46E4-97DA-7878780EF864}" srcOrd="0" destOrd="0" presId="urn:microsoft.com/office/officeart/2005/8/layout/pList2"/>
    <dgm:cxn modelId="{B70FABC4-0416-4E67-A5CC-887689F6E7BB}" type="presParOf" srcId="{A00B9E9C-9A5F-4B48-82D4-50179062D730}" destId="{E5505F4A-D36A-450E-BFDC-EC067CDDF671}" srcOrd="0" destOrd="0" presId="urn:microsoft.com/office/officeart/2005/8/layout/pList2"/>
    <dgm:cxn modelId="{922B2762-0944-4854-9BC0-7F8F47639CFC}" type="presParOf" srcId="{A00B9E9C-9A5F-4B48-82D4-50179062D730}" destId="{37A751C2-A890-457D-A602-8C1D9806B546}" srcOrd="1" destOrd="0" presId="urn:microsoft.com/office/officeart/2005/8/layout/pList2"/>
    <dgm:cxn modelId="{339DBD89-F16A-4CC4-A14F-8A0597278598}" type="presParOf" srcId="{37A751C2-A890-457D-A602-8C1D9806B546}" destId="{9CA2E198-21E3-4292-98A5-28877396E8D3}" srcOrd="0" destOrd="0" presId="urn:microsoft.com/office/officeart/2005/8/layout/pList2"/>
    <dgm:cxn modelId="{0FE29682-9B60-43C9-96EB-85CE00C06A4A}" type="presParOf" srcId="{9CA2E198-21E3-4292-98A5-28877396E8D3}" destId="{7CAF0312-3D00-41F3-9387-9EE6F13E138D}" srcOrd="0" destOrd="0" presId="urn:microsoft.com/office/officeart/2005/8/layout/pList2"/>
    <dgm:cxn modelId="{E6EEDD39-0E1F-46FC-B273-18B29D94F1C7}" type="presParOf" srcId="{9CA2E198-21E3-4292-98A5-28877396E8D3}" destId="{1ECC6F9D-E92D-49F4-9B7B-DCEB32932556}" srcOrd="1" destOrd="0" presId="urn:microsoft.com/office/officeart/2005/8/layout/pList2"/>
    <dgm:cxn modelId="{EF77B0FC-EAEE-4F44-B283-5CBC5242604E}" type="presParOf" srcId="{9CA2E198-21E3-4292-98A5-28877396E8D3}" destId="{F1D79A1D-FB43-4A2C-AD49-22758FE0C3F5}" srcOrd="2" destOrd="0" presId="urn:microsoft.com/office/officeart/2005/8/layout/pList2"/>
    <dgm:cxn modelId="{F381438E-2216-4206-8600-538DE8015B3C}" type="presParOf" srcId="{37A751C2-A890-457D-A602-8C1D9806B546}" destId="{CACB296B-764D-4926-95F0-3F345F220470}" srcOrd="1" destOrd="0" presId="urn:microsoft.com/office/officeart/2005/8/layout/pList2"/>
    <dgm:cxn modelId="{3310C6E7-414B-49F1-B3A9-E7314A962120}" type="presParOf" srcId="{37A751C2-A890-457D-A602-8C1D9806B546}" destId="{89966D69-A346-4E6B-9870-00F6D194EAB4}" srcOrd="2" destOrd="0" presId="urn:microsoft.com/office/officeart/2005/8/layout/pList2"/>
    <dgm:cxn modelId="{C96427EF-5F91-495B-8CF7-0C8C2FAF05D1}" type="presParOf" srcId="{89966D69-A346-4E6B-9870-00F6D194EAB4}" destId="{E3542BF6-4B7F-4B1C-8D70-4CB26639C356}" srcOrd="0" destOrd="0" presId="urn:microsoft.com/office/officeart/2005/8/layout/pList2"/>
    <dgm:cxn modelId="{47C6EC58-63B5-4B88-87E9-EC80AAC2A3F0}" type="presParOf" srcId="{89966D69-A346-4E6B-9870-00F6D194EAB4}" destId="{E8F366B8-A221-4F16-B011-CAE24342279E}" srcOrd="1" destOrd="0" presId="urn:microsoft.com/office/officeart/2005/8/layout/pList2"/>
    <dgm:cxn modelId="{EB41B329-3AE3-4958-ABB1-89758F81ABC9}" type="presParOf" srcId="{89966D69-A346-4E6B-9870-00F6D194EAB4}" destId="{F7388FCF-66E6-491B-97E0-DC045EDE2994}" srcOrd="2" destOrd="0" presId="urn:microsoft.com/office/officeart/2005/8/layout/pList2"/>
    <dgm:cxn modelId="{AA8BECCB-3EFB-4746-BEE2-AA96C0F01C80}" type="presParOf" srcId="{37A751C2-A890-457D-A602-8C1D9806B546}" destId="{8DF6359E-7FF6-46E4-97DA-7878780EF864}" srcOrd="3" destOrd="0" presId="urn:microsoft.com/office/officeart/2005/8/layout/pList2"/>
    <dgm:cxn modelId="{7B1D0691-AB22-416E-B62D-DF893C87596E}" type="presParOf" srcId="{37A751C2-A890-457D-A602-8C1D9806B546}" destId="{56BD7B4C-123D-4986-BE26-030F5B8BB9F6}" srcOrd="4" destOrd="0" presId="urn:microsoft.com/office/officeart/2005/8/layout/pList2"/>
    <dgm:cxn modelId="{0227860F-0B78-4277-882E-E0E5BB6E2553}" type="presParOf" srcId="{56BD7B4C-123D-4986-BE26-030F5B8BB9F6}" destId="{7AF236F2-DA50-4D2C-A026-26E90A6E45CA}" srcOrd="0" destOrd="0" presId="urn:microsoft.com/office/officeart/2005/8/layout/pList2"/>
    <dgm:cxn modelId="{9780F0CB-2605-4D52-8AC2-D67C496B84B6}" type="presParOf" srcId="{56BD7B4C-123D-4986-BE26-030F5B8BB9F6}" destId="{118BCD88-2175-468D-B9AD-D1008F9B24CB}" srcOrd="1" destOrd="0" presId="urn:microsoft.com/office/officeart/2005/8/layout/pList2"/>
    <dgm:cxn modelId="{2BB44A80-A404-46CC-B2D9-60D95B933BBF}" type="presParOf" srcId="{56BD7B4C-123D-4986-BE26-030F5B8BB9F6}" destId="{09A324D1-36BE-47A4-9A54-18654D92D7E5}"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05F4A-D36A-450E-BFDC-EC067CDDF671}">
      <dsp:nvSpPr>
        <dsp:cNvPr id="0" name=""/>
        <dsp:cNvSpPr/>
      </dsp:nvSpPr>
      <dsp:spPr>
        <a:xfrm>
          <a:off x="0" y="74598"/>
          <a:ext cx="7496542" cy="1337429"/>
        </a:xfrm>
        <a:prstGeom prst="roundRect">
          <a:avLst>
            <a:gd name="adj" fmla="val 10000"/>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F1D79A1D-FB43-4A2C-AD49-22758FE0C3F5}">
      <dsp:nvSpPr>
        <dsp:cNvPr id="0" name=""/>
        <dsp:cNvSpPr/>
      </dsp:nvSpPr>
      <dsp:spPr>
        <a:xfrm>
          <a:off x="213535" y="245204"/>
          <a:ext cx="2122970" cy="105709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3000" b="-43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CAF0312-3D00-41F3-9387-9EE6F13E138D}">
      <dsp:nvSpPr>
        <dsp:cNvPr id="0" name=""/>
        <dsp:cNvSpPr/>
      </dsp:nvSpPr>
      <dsp:spPr>
        <a:xfrm rot="10800000">
          <a:off x="226315" y="1486627"/>
          <a:ext cx="2122970" cy="1816989"/>
        </a:xfrm>
        <a:prstGeom prst="round2SameRect">
          <a:avLst>
            <a:gd name="adj1" fmla="val 10500"/>
            <a:gd name="adj2" fmla="val 0"/>
          </a:avLst>
        </a:prstGeom>
        <a:solidFill>
          <a:schemeClr val="accent5">
            <a:alpha val="90000"/>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smtClean="0"/>
            <a:t>(In 1854 , </a:t>
          </a:r>
          <a:r>
            <a:rPr lang="en-US" sz="2400" kern="1200" dirty="0" err="1" smtClean="0"/>
            <a:t>charleswheatstone</a:t>
          </a:r>
          <a:r>
            <a:rPr lang="en-US" sz="2400" kern="1200" dirty="0" smtClean="0"/>
            <a:t>)</a:t>
          </a:r>
        </a:p>
        <a:p>
          <a:pPr lvl="0" algn="ctr" defTabSz="1066800">
            <a:lnSpc>
              <a:spcPct val="90000"/>
            </a:lnSpc>
            <a:spcBef>
              <a:spcPct val="0"/>
            </a:spcBef>
            <a:spcAft>
              <a:spcPct val="35000"/>
            </a:spcAft>
          </a:pPr>
          <a:r>
            <a:rPr lang="en-US" sz="2400" kern="1200" dirty="0" err="1" smtClean="0"/>
            <a:t>Playfair</a:t>
          </a:r>
          <a:r>
            <a:rPr lang="en-US" sz="2400" kern="1200" dirty="0" smtClean="0"/>
            <a:t> cipher</a:t>
          </a:r>
          <a:endParaRPr lang="en-US" sz="2400" kern="1200" dirty="0"/>
        </a:p>
      </dsp:txBody>
      <dsp:txXfrm rot="10800000">
        <a:off x="282194" y="1486627"/>
        <a:ext cx="2011212" cy="1761110"/>
      </dsp:txXfrm>
    </dsp:sp>
    <dsp:sp modelId="{F7388FCF-66E6-491B-97E0-DC045EDE2994}">
      <dsp:nvSpPr>
        <dsp:cNvPr id="0" name=""/>
        <dsp:cNvSpPr/>
      </dsp:nvSpPr>
      <dsp:spPr>
        <a:xfrm>
          <a:off x="2686785" y="198217"/>
          <a:ext cx="2122970" cy="109019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3000" b="-43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3542BF6-4B7F-4B1C-8D70-4CB26639C356}">
      <dsp:nvSpPr>
        <dsp:cNvPr id="0" name=""/>
        <dsp:cNvSpPr/>
      </dsp:nvSpPr>
      <dsp:spPr>
        <a:xfrm rot="10800000">
          <a:off x="2561583" y="1486627"/>
          <a:ext cx="2373375" cy="1816989"/>
        </a:xfrm>
        <a:prstGeom prst="round2SameRect">
          <a:avLst>
            <a:gd name="adj1" fmla="val 10500"/>
            <a:gd name="adj2" fmla="val 0"/>
          </a:avLst>
        </a:prstGeom>
        <a:solidFill>
          <a:schemeClr val="accent5">
            <a:alpha val="90000"/>
            <a:hueOff val="0"/>
            <a:satOff val="0"/>
            <a:lumOff val="0"/>
            <a:alphaOff val="-2000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r>
            <a:rPr lang="en-US" sz="2000" kern="1200" dirty="0" smtClean="0"/>
            <a:t>Four Square ,Two Square</a:t>
          </a:r>
        </a:p>
      </dsp:txBody>
      <dsp:txXfrm rot="10800000">
        <a:off x="2617462" y="1486627"/>
        <a:ext cx="2261617" cy="1761110"/>
      </dsp:txXfrm>
    </dsp:sp>
    <dsp:sp modelId="{09A324D1-36BE-47A4-9A54-18654D92D7E5}">
      <dsp:nvSpPr>
        <dsp:cNvPr id="0" name=""/>
        <dsp:cNvSpPr/>
      </dsp:nvSpPr>
      <dsp:spPr>
        <a:xfrm>
          <a:off x="5147255" y="198217"/>
          <a:ext cx="2122970" cy="109019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AF236F2-DA50-4D2C-A026-26E90A6E45CA}">
      <dsp:nvSpPr>
        <dsp:cNvPr id="0" name=""/>
        <dsp:cNvSpPr/>
      </dsp:nvSpPr>
      <dsp:spPr>
        <a:xfrm rot="10800000">
          <a:off x="5147255" y="1486627"/>
          <a:ext cx="2122970" cy="1816989"/>
        </a:xfrm>
        <a:prstGeom prst="round2SameRect">
          <a:avLst>
            <a:gd name="adj1" fmla="val 10500"/>
            <a:gd name="adj2" fmla="val 0"/>
          </a:avLst>
        </a:prstGeom>
        <a:solidFill>
          <a:schemeClr val="accent5">
            <a:alpha val="90000"/>
            <a:hueOff val="0"/>
            <a:satOff val="0"/>
            <a:lumOff val="0"/>
            <a:alphaOff val="-4000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t>(Lester H. Hill) Hill Cipher</a:t>
          </a:r>
          <a:endParaRPr lang="en-US" sz="2000" kern="1200" dirty="0"/>
        </a:p>
      </dsp:txBody>
      <dsp:txXfrm rot="10800000">
        <a:off x="5203134" y="1486627"/>
        <a:ext cx="2011212" cy="176111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B809CF-4F7B-4BE4-8A32-8679CB2689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7E19D8-3399-40AA-9454-8894AA6071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B1F5FB-7567-45AD-8495-03E1713608C4}" type="datetimeFigureOut">
              <a:rPr lang="en-US" smtClean="0"/>
              <a:t>10/14/2021</a:t>
            </a:fld>
            <a:endParaRPr lang="en-US" dirty="0"/>
          </a:p>
        </p:txBody>
      </p:sp>
      <p:sp>
        <p:nvSpPr>
          <p:cNvPr id="4" name="Footer Placeholder 3">
            <a:extLst>
              <a:ext uri="{FF2B5EF4-FFF2-40B4-BE49-F238E27FC236}">
                <a16:creationId xmlns:a16="http://schemas.microsoft.com/office/drawing/2014/main" id="{7EED47F8-AA1F-4332-BC73-5F00A0A5A7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A251D3-D305-4590-9FE3-31F71740A1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A2D7B9-98DD-4850-82E9-E964919A4A5F}" type="slidenum">
              <a:rPr lang="en-US" smtClean="0"/>
              <a:t>‹#›</a:t>
            </a:fld>
            <a:endParaRPr lang="en-US" dirty="0"/>
          </a:p>
        </p:txBody>
      </p:sp>
    </p:spTree>
    <p:extLst>
      <p:ext uri="{BB962C8B-B14F-4D97-AF65-F5344CB8AC3E}">
        <p14:creationId xmlns:p14="http://schemas.microsoft.com/office/powerpoint/2010/main" val="370256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43E1C-BE52-45D3-B3DA-AB00685B4BD3}" type="datetimeFigureOut">
              <a:rPr lang="en-US" smtClean="0"/>
              <a:t>10/14/2021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3E6AC-EE2A-4D92-BFD4-7D35F37B4FE2}" type="slidenum">
              <a:rPr lang="en-US" smtClean="0"/>
              <a:t>‹#›</a:t>
            </a:fld>
            <a:endParaRPr lang="en-US" dirty="0"/>
          </a:p>
        </p:txBody>
      </p:sp>
    </p:spTree>
    <p:extLst>
      <p:ext uri="{BB962C8B-B14F-4D97-AF65-F5344CB8AC3E}">
        <p14:creationId xmlns:p14="http://schemas.microsoft.com/office/powerpoint/2010/main" val="239679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F3E6AC-EE2A-4D92-BFD4-7D35F37B4FE2}" type="slidenum">
              <a:rPr lang="en-US" smtClean="0"/>
              <a:t>1</a:t>
            </a:fld>
            <a:endParaRPr lang="en-US" dirty="0"/>
          </a:p>
        </p:txBody>
      </p:sp>
    </p:spTree>
    <p:extLst>
      <p:ext uri="{BB962C8B-B14F-4D97-AF65-F5344CB8AC3E}">
        <p14:creationId xmlns:p14="http://schemas.microsoft.com/office/powerpoint/2010/main" val="2416470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F3E6AC-EE2A-4D92-BFD4-7D35F37B4FE2}" type="slidenum">
              <a:rPr lang="en-US" smtClean="0"/>
              <a:t>2</a:t>
            </a:fld>
            <a:endParaRPr lang="en-US" dirty="0"/>
          </a:p>
        </p:txBody>
      </p:sp>
    </p:spTree>
    <p:extLst>
      <p:ext uri="{BB962C8B-B14F-4D97-AF65-F5344CB8AC3E}">
        <p14:creationId xmlns:p14="http://schemas.microsoft.com/office/powerpoint/2010/main" val="221147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F3E6AC-EE2A-4D92-BFD4-7D35F37B4FE2}" type="slidenum">
              <a:rPr lang="en-US" smtClean="0"/>
              <a:t>3</a:t>
            </a:fld>
            <a:endParaRPr lang="en-US" dirty="0"/>
          </a:p>
        </p:txBody>
      </p:sp>
    </p:spTree>
    <p:extLst>
      <p:ext uri="{BB962C8B-B14F-4D97-AF65-F5344CB8AC3E}">
        <p14:creationId xmlns:p14="http://schemas.microsoft.com/office/powerpoint/2010/main" val="331020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F3E6AC-EE2A-4D92-BFD4-7D35F37B4FE2}" type="slidenum">
              <a:rPr lang="en-US" smtClean="0"/>
              <a:t>22</a:t>
            </a:fld>
            <a:endParaRPr lang="en-US" dirty="0"/>
          </a:p>
        </p:txBody>
      </p:sp>
    </p:spTree>
    <p:extLst>
      <p:ext uri="{BB962C8B-B14F-4D97-AF65-F5344CB8AC3E}">
        <p14:creationId xmlns:p14="http://schemas.microsoft.com/office/powerpoint/2010/main" val="358968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6C9E718-F6EB-474C-9B11-560651563A8A}" type="datetime1">
              <a:rPr lang="en-US" noProof="0" smtClean="0"/>
              <a:t>10/14/2021</a:t>
            </a:fld>
            <a:endParaRPr lang="en-US" noProof="0" dirty="0"/>
          </a:p>
        </p:txBody>
      </p:sp>
      <p:sp>
        <p:nvSpPr>
          <p:cNvPr id="5" name="Footer Placeholder 4"/>
          <p:cNvSpPr>
            <a:spLocks noGrp="1"/>
          </p:cNvSpPr>
          <p:nvPr>
            <p:ph type="ftr" sz="quarter" idx="11"/>
          </p:nvPr>
        </p:nvSpPr>
        <p:spPr>
          <a:xfrm>
            <a:off x="2692397" y="5037663"/>
            <a:ext cx="5214635" cy="279400"/>
          </a:xfrm>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a:xfrm>
            <a:off x="8956900" y="5037663"/>
            <a:ext cx="551167" cy="279400"/>
          </a:xfrm>
        </p:spPr>
        <p:txBody>
          <a:bodyPr/>
          <a:lstStyle/>
          <a:p>
            <a:fld id="{9D164B4E-BB64-4235-AA14-F42088F189EC}" type="slidenum">
              <a:rPr lang="en-US" noProof="0" smtClean="0"/>
              <a:t>‹#›</a:t>
            </a:fld>
            <a:endParaRPr lang="en-US" noProof="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87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8481A-6841-4170-AE47-3A20134EBDCF}" type="datetime1">
              <a:rPr lang="en-US" noProof="0" smtClean="0"/>
              <a:t>10/14/2021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60521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5C8665-7022-4954-9796-EC6E4BC18CCE}"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600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BA7C0-C149-4E82-B596-F73DBD99147A}"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37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EF45F-2A0D-4D0E-A282-3C0473620005}"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517932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582841-6765-452D-A7B0-F6B64CA4F3E4}"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97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B54AB4-CD23-4553-9E5F-867CA334AEFA}"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262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C66F5-1C3E-41F2-8B1B-60270553538D}"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919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485208-12FD-4ACE-9C2D-F865B9A9DD86}"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8900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Centere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9B749-F2BE-45BB-B34D-42D465670D73}"/>
              </a:ext>
            </a:extLst>
          </p:cNvPr>
          <p:cNvSpPr>
            <a:spLocks noGrp="1"/>
          </p:cNvSpPr>
          <p:nvPr>
            <p:ph idx="1" hasCustomPrompt="1"/>
          </p:nvPr>
        </p:nvSpPr>
        <p:spPr>
          <a:xfrm>
            <a:off x="1352550" y="4629150"/>
            <a:ext cx="9486900" cy="63481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17F2E03-8BBF-4A9C-A004-C3807BB5A7F1}"/>
              </a:ext>
            </a:extLst>
          </p:cNvPr>
          <p:cNvSpPr>
            <a:spLocks noGrp="1"/>
          </p:cNvSpPr>
          <p:nvPr>
            <p:ph type="dt" sz="half" idx="10"/>
          </p:nvPr>
        </p:nvSpPr>
        <p:spPr/>
        <p:txBody>
          <a:bodyPr/>
          <a:lstStyle/>
          <a:p>
            <a:fld id="{9C558DEC-85EB-4BC3-8044-9AF943741E9D}" type="datetime1">
              <a:rPr lang="en-US" noProof="0" smtClean="0"/>
              <a:t>10/14/2021</a:t>
            </a:fld>
            <a:endParaRPr lang="en-US" noProof="0" dirty="0"/>
          </a:p>
        </p:txBody>
      </p:sp>
      <p:sp>
        <p:nvSpPr>
          <p:cNvPr id="5" name="Footer Placeholder 4">
            <a:extLst>
              <a:ext uri="{FF2B5EF4-FFF2-40B4-BE49-F238E27FC236}">
                <a16:creationId xmlns:a16="http://schemas.microsoft.com/office/drawing/2014/main" id="{886C8BC3-3FA7-4F23-B793-4F5DA2082820}"/>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E7CEF240-DD06-4F27-8707-2E6A53497AA1}"/>
              </a:ext>
            </a:extLst>
          </p:cNvPr>
          <p:cNvSpPr>
            <a:spLocks noGrp="1"/>
          </p:cNvSpPr>
          <p:nvPr>
            <p:ph type="sldNum" sz="quarter" idx="12"/>
          </p:nvPr>
        </p:nvSpPr>
        <p:spPr/>
        <p:txBody>
          <a:bodyPr/>
          <a:lstStyle/>
          <a:p>
            <a:fld id="{9D164B4E-BB64-4235-AA14-F42088F189EC}" type="slidenum">
              <a:rPr lang="en-US" noProof="0" smtClean="0"/>
              <a:t>‹#›</a:t>
            </a:fld>
            <a:endParaRPr lang="en-US" noProof="0" dirty="0"/>
          </a:p>
        </p:txBody>
      </p:sp>
      <p:sp>
        <p:nvSpPr>
          <p:cNvPr id="2" name="Title 1">
            <a:extLst>
              <a:ext uri="{FF2B5EF4-FFF2-40B4-BE49-F238E27FC236}">
                <a16:creationId xmlns:a16="http://schemas.microsoft.com/office/drawing/2014/main" id="{0A6EB33C-1430-4381-BC10-3C6BC5D2A866}"/>
              </a:ext>
            </a:extLst>
          </p:cNvPr>
          <p:cNvSpPr>
            <a:spLocks noGrp="1"/>
          </p:cNvSpPr>
          <p:nvPr>
            <p:ph type="title"/>
          </p:nvPr>
        </p:nvSpPr>
        <p:spPr>
          <a:xfrm>
            <a:off x="1352550" y="1476375"/>
            <a:ext cx="9486900" cy="2628900"/>
          </a:xfrm>
        </p:spPr>
        <p:txBody>
          <a:bodyPr anchor="t" anchorCtr="0"/>
          <a:lstStyle>
            <a:lvl1pPr algn="ctr">
              <a:defRPr i="0">
                <a:solidFill>
                  <a:schemeClr val="tx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1491239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enter Title and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ABF6-BCBB-4979-A429-A8C53EAF4D16}"/>
              </a:ext>
            </a:extLst>
          </p:cNvPr>
          <p:cNvSpPr>
            <a:spLocks noGrp="1"/>
          </p:cNvSpPr>
          <p:nvPr>
            <p:ph type="title"/>
          </p:nvPr>
        </p:nvSpPr>
        <p:spPr>
          <a:xfrm>
            <a:off x="588781" y="365125"/>
            <a:ext cx="11014435" cy="3616325"/>
          </a:xfrm>
        </p:spPr>
        <p:txBody>
          <a:bodyPr anchor="t" anchorCtr="0"/>
          <a:lstStyle>
            <a:lvl1pPr algn="ctr">
              <a:defRPr/>
            </a:lvl1p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B7940B77-ABE7-4DC7-A608-AB1779437C8C}"/>
              </a:ext>
            </a:extLst>
          </p:cNvPr>
          <p:cNvSpPr>
            <a:spLocks noGrp="1"/>
          </p:cNvSpPr>
          <p:nvPr>
            <p:ph type="dt" sz="half" idx="10"/>
          </p:nvPr>
        </p:nvSpPr>
        <p:spPr/>
        <p:txBody>
          <a:bodyPr/>
          <a:lstStyle/>
          <a:p>
            <a:fld id="{44561837-AFF0-4A5A-907D-3C1E54596C49}" type="datetime1">
              <a:rPr lang="en-US" noProof="0" smtClean="0"/>
              <a:t>10/14/2021</a:t>
            </a:fld>
            <a:endParaRPr lang="en-US" noProof="0" dirty="0"/>
          </a:p>
        </p:txBody>
      </p:sp>
      <p:sp>
        <p:nvSpPr>
          <p:cNvPr id="4" name="Footer Placeholder 3">
            <a:extLst>
              <a:ext uri="{FF2B5EF4-FFF2-40B4-BE49-F238E27FC236}">
                <a16:creationId xmlns:a16="http://schemas.microsoft.com/office/drawing/2014/main" id="{54FD022E-97C1-4D08-B1C8-18C6109D0F5C}"/>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A0B26426-C17F-4D34-BD4F-CE33FA0E936B}"/>
              </a:ext>
            </a:extLst>
          </p:cNvPr>
          <p:cNvSpPr>
            <a:spLocks noGrp="1"/>
          </p:cNvSpPr>
          <p:nvPr>
            <p:ph type="sldNum" sz="quarter" idx="12"/>
          </p:nvPr>
        </p:nvSpPr>
        <p:spPr/>
        <p:txBody>
          <a:bodyPr/>
          <a:lstStyle/>
          <a:p>
            <a:fld id="{9D164B4E-BB64-4235-AA14-F42088F189EC}" type="slidenum">
              <a:rPr lang="en-US" noProof="0" smtClean="0"/>
              <a:t>‹#›</a:t>
            </a:fld>
            <a:endParaRPr lang="en-US" noProof="0" dirty="0"/>
          </a:p>
        </p:txBody>
      </p:sp>
      <p:sp>
        <p:nvSpPr>
          <p:cNvPr id="9" name="Content Placeholder 8">
            <a:extLst>
              <a:ext uri="{FF2B5EF4-FFF2-40B4-BE49-F238E27FC236}">
                <a16:creationId xmlns:a16="http://schemas.microsoft.com/office/drawing/2014/main" id="{89B21A59-00E0-403F-9E1E-43C43756FD4D}"/>
              </a:ext>
            </a:extLst>
          </p:cNvPr>
          <p:cNvSpPr>
            <a:spLocks noGrp="1"/>
          </p:cNvSpPr>
          <p:nvPr>
            <p:ph sz="quarter" idx="13" hasCustomPrompt="1"/>
          </p:nvPr>
        </p:nvSpPr>
        <p:spPr>
          <a:xfrm>
            <a:off x="1352550" y="6154738"/>
            <a:ext cx="9486900" cy="365125"/>
          </a:xfrm>
        </p:spPr>
        <p:txBody>
          <a:bodyPr>
            <a:no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noProof="0"/>
              <a:t>Edit Master text styles</a:t>
            </a:r>
          </a:p>
        </p:txBody>
      </p:sp>
    </p:spTree>
    <p:extLst>
      <p:ext uri="{BB962C8B-B14F-4D97-AF65-F5344CB8AC3E}">
        <p14:creationId xmlns:p14="http://schemas.microsoft.com/office/powerpoint/2010/main" val="31511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FBB991-A1B8-481C-A45D-45E3233B6691}"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384641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Top and Sub Bottom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272-9C66-4BAF-ADB2-BB960F5703AC}"/>
              </a:ext>
            </a:extLst>
          </p:cNvPr>
          <p:cNvSpPr>
            <a:spLocks noGrp="1"/>
          </p:cNvSpPr>
          <p:nvPr>
            <p:ph type="title"/>
          </p:nvPr>
        </p:nvSpPr>
        <p:spPr>
          <a:xfrm>
            <a:off x="764927" y="285749"/>
            <a:ext cx="10588873" cy="3011365"/>
          </a:xfrm>
        </p:spPr>
        <p:txBody>
          <a:bodyPr anchor="t"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C1F3AE6-2CF4-4F8E-9A91-243A57993666}"/>
              </a:ext>
            </a:extLst>
          </p:cNvPr>
          <p:cNvSpPr>
            <a:spLocks noGrp="1"/>
          </p:cNvSpPr>
          <p:nvPr>
            <p:ph type="dt" sz="half" idx="10"/>
          </p:nvPr>
        </p:nvSpPr>
        <p:spPr/>
        <p:txBody>
          <a:bodyPr/>
          <a:lstStyle/>
          <a:p>
            <a:fld id="{F3A67360-8BD1-4D35-95AF-326E3E9AB0BD}" type="datetime1">
              <a:rPr lang="en-US" noProof="0" smtClean="0"/>
              <a:t>10/14/2021</a:t>
            </a:fld>
            <a:endParaRPr lang="en-US" noProof="0" dirty="0"/>
          </a:p>
        </p:txBody>
      </p:sp>
      <p:sp>
        <p:nvSpPr>
          <p:cNvPr id="9" name="Content Placeholder 8">
            <a:extLst>
              <a:ext uri="{FF2B5EF4-FFF2-40B4-BE49-F238E27FC236}">
                <a16:creationId xmlns:a16="http://schemas.microsoft.com/office/drawing/2014/main" id="{D0BEF955-A913-4A15-AB41-00128DC34D5B}"/>
              </a:ext>
            </a:extLst>
          </p:cNvPr>
          <p:cNvSpPr>
            <a:spLocks noGrp="1"/>
          </p:cNvSpPr>
          <p:nvPr>
            <p:ph sz="quarter" idx="13" hasCustomPrompt="1"/>
          </p:nvPr>
        </p:nvSpPr>
        <p:spPr>
          <a:xfrm>
            <a:off x="2238375" y="6169024"/>
            <a:ext cx="9505950" cy="365125"/>
          </a:xfrm>
        </p:spPr>
        <p:txBody>
          <a:bodyPr>
            <a:noAutofit/>
          </a:bodyPr>
          <a:lstStyle>
            <a:lvl1pPr marL="0" indent="0" algn="r">
              <a:buNone/>
              <a:defRPr sz="2000"/>
            </a:lvl1pPr>
            <a:lvl2pPr marL="457200" indent="0" algn="r">
              <a:buNone/>
              <a:defRPr sz="2000"/>
            </a:lvl2pPr>
            <a:lvl3pPr marL="914400" indent="0" algn="r">
              <a:buNone/>
              <a:defRPr sz="2000"/>
            </a:lvl3pPr>
            <a:lvl4pPr marL="1371600" indent="0" algn="r">
              <a:buNone/>
              <a:defRPr sz="2000"/>
            </a:lvl4pPr>
            <a:lvl5pPr marL="1828800" indent="0" algn="r">
              <a:buNone/>
              <a:defRPr sz="2000"/>
            </a:lvl5pPr>
          </a:lstStyle>
          <a:p>
            <a:pPr lvl="0"/>
            <a:r>
              <a:rPr lang="en-US" noProof="0"/>
              <a:t>Edit Master text styles</a:t>
            </a:r>
          </a:p>
        </p:txBody>
      </p:sp>
    </p:spTree>
    <p:extLst>
      <p:ext uri="{BB962C8B-B14F-4D97-AF65-F5344CB8AC3E}">
        <p14:creationId xmlns:p14="http://schemas.microsoft.com/office/powerpoint/2010/main" val="3365787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607C96-5153-4190-BA97-E8AF5887796D}"/>
              </a:ext>
            </a:extLst>
          </p:cNvPr>
          <p:cNvSpPr>
            <a:spLocks noGrp="1"/>
          </p:cNvSpPr>
          <p:nvPr>
            <p:ph type="dt" sz="half" idx="10"/>
          </p:nvPr>
        </p:nvSpPr>
        <p:spPr/>
        <p:txBody>
          <a:bodyPr/>
          <a:lstStyle/>
          <a:p>
            <a:fld id="{3CAC0FC3-5E51-444B-90DF-520ADD46CD19}" type="datetime1">
              <a:rPr lang="en-US" noProof="0" smtClean="0"/>
              <a:t>10/14/2021</a:t>
            </a:fld>
            <a:endParaRPr lang="en-US" noProof="0" dirty="0"/>
          </a:p>
        </p:txBody>
      </p:sp>
      <p:sp>
        <p:nvSpPr>
          <p:cNvPr id="5" name="Footer Placeholder 4">
            <a:extLst>
              <a:ext uri="{FF2B5EF4-FFF2-40B4-BE49-F238E27FC236}">
                <a16:creationId xmlns:a16="http://schemas.microsoft.com/office/drawing/2014/main" id="{80822120-61A5-4970-B9BF-8B60825308E3}"/>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51A66616-AA6A-422C-9360-1D12495E2185}"/>
              </a:ext>
            </a:extLst>
          </p:cNvPr>
          <p:cNvSpPr>
            <a:spLocks noGrp="1"/>
          </p:cNvSpPr>
          <p:nvPr>
            <p:ph type="sldNum" sz="quarter" idx="12"/>
          </p:nvPr>
        </p:nvSpPr>
        <p:spPr/>
        <p:txBody>
          <a:bodyPr/>
          <a:lstStyle/>
          <a:p>
            <a:fld id="{9D164B4E-BB64-4235-AA14-F42088F189EC}" type="slidenum">
              <a:rPr lang="en-US" noProof="0" smtClean="0"/>
              <a:t>‹#›</a:t>
            </a:fld>
            <a:endParaRPr lang="en-US" noProof="0" dirty="0"/>
          </a:p>
        </p:txBody>
      </p:sp>
      <p:sp>
        <p:nvSpPr>
          <p:cNvPr id="7" name="Title 6">
            <a:extLst>
              <a:ext uri="{FF2B5EF4-FFF2-40B4-BE49-F238E27FC236}">
                <a16:creationId xmlns:a16="http://schemas.microsoft.com/office/drawing/2014/main" id="{7588C331-B180-41FC-8DD2-82D2B1615AB6}"/>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7595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4F73E-FD92-4928-A860-7B339E9F71EF}" type="datetime1">
              <a:rPr lang="en-US" noProof="0" smtClean="0"/>
              <a:t>10/14/2021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59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B1192C-B237-4505-B898-6198BA5668A6}" type="datetime1">
              <a:rPr lang="en-US" noProof="0" smtClean="0"/>
              <a:t>10/14/2021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91320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E30A79-11BA-467B-B1F1-79FC9A222065}" type="datetime1">
              <a:rPr lang="en-US" noProof="0" smtClean="0"/>
              <a:t>10/14/2021</a:t>
            </a:fld>
            <a:endParaRPr lang="en-US" noProof="0"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02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8EF9FD-0B70-4793-A2D8-7F0F02E1F288}" type="datetime1">
              <a:rPr lang="en-US" noProof="0" smtClean="0"/>
              <a:t>10/14/2021</a:t>
            </a:fld>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33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1B489-F304-484C-8243-FC07F74D5774}" type="datetime1">
              <a:rPr lang="en-US" noProof="0" smtClean="0"/>
              <a:t>10/14/2021</a:t>
            </a:fld>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4078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BA20F-AF5D-4FC3-9E40-D00888E281A5}" type="datetime1">
              <a:rPr lang="en-US" noProof="0" smtClean="0"/>
              <a:t>10/14/2021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00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3C943-6966-4A0E-8C1A-751A305BC158}" type="datetime1">
              <a:rPr lang="en-US" noProof="0" smtClean="0"/>
              <a:t>10/14/2021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03200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2E7189-8ED8-4D94-B2FE-398B81584B9D}" type="datetime1">
              <a:rPr lang="en-US" noProof="0" smtClean="0"/>
              <a:t>10/14/2021</a:t>
            </a:fld>
            <a:endParaRPr lang="en-US" noProof="0"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0293550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65" r:id="rId21"/>
  </p:sldLayoutIdLst>
  <p:hf hdr="0" ft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6000">
              <a:schemeClr val="tx1">
                <a:lumMod val="65000"/>
                <a:lumOff val="35000"/>
              </a:schemeClr>
            </a:gs>
            <a:gs pos="100000">
              <a:schemeClr val="tx1">
                <a:lumMod val="85000"/>
                <a:lumOff val="15000"/>
              </a:schemeClr>
            </a:gs>
          </a:gsLst>
          <a:path path="circle">
            <a:fillToRect l="50000" t="130000" r="50000" b="-30000"/>
          </a:path>
        </a:gradFill>
        <a:effectLst/>
      </p:bgPr>
    </p:bg>
    <p:spTree>
      <p:nvGrpSpPr>
        <p:cNvPr id="1" name=""/>
        <p:cNvGrpSpPr/>
        <p:nvPr/>
      </p:nvGrpSpPr>
      <p:grpSpPr>
        <a:xfrm>
          <a:off x="0" y="0"/>
          <a:ext cx="0" cy="0"/>
          <a:chOff x="0" y="0"/>
          <a:chExt cx="0" cy="0"/>
        </a:xfrm>
      </p:grpSpPr>
      <p:sp useBgFill="1">
        <p:nvSpPr>
          <p:cNvPr id="8" name="Rectangle 7" descr="decorative element">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ubtitle 3"/>
          <p:cNvSpPr>
            <a:spLocks noGrp="1"/>
          </p:cNvSpPr>
          <p:nvPr>
            <p:ph type="subTitle" idx="1"/>
          </p:nvPr>
        </p:nvSpPr>
        <p:spPr>
          <a:xfrm>
            <a:off x="206588" y="2029622"/>
            <a:ext cx="9838481" cy="2862445"/>
          </a:xfrm>
        </p:spPr>
        <p:txBody>
          <a:bodyPr>
            <a:normAutofit lnSpcReduction="10000"/>
          </a:bodyPr>
          <a:lstStyle/>
          <a:p>
            <a:pPr algn="ctr"/>
            <a:r>
              <a:rPr lang="en-US" sz="4800" b="1" dirty="0">
                <a:solidFill>
                  <a:schemeClr val="bg1"/>
                </a:solidFill>
                <a:cs typeface="Segoe UI" panose="020B0502040204020203" pitchFamily="34" charset="0"/>
              </a:rPr>
              <a:t>Presentation </a:t>
            </a:r>
            <a:br>
              <a:rPr lang="en-US" sz="4800" b="1" dirty="0">
                <a:solidFill>
                  <a:schemeClr val="bg1"/>
                </a:solidFill>
                <a:cs typeface="Segoe UI" panose="020B0502040204020203" pitchFamily="34" charset="0"/>
              </a:rPr>
            </a:br>
            <a:r>
              <a:rPr lang="en-US" sz="4800" b="1" dirty="0">
                <a:solidFill>
                  <a:schemeClr val="bg1"/>
                </a:solidFill>
                <a:cs typeface="Segoe UI" panose="020B0502040204020203" pitchFamily="34" charset="0"/>
              </a:rPr>
              <a:t>on</a:t>
            </a:r>
            <a:br>
              <a:rPr lang="en-US" sz="4800" b="1" dirty="0">
                <a:solidFill>
                  <a:schemeClr val="bg1"/>
                </a:solidFill>
                <a:cs typeface="Segoe UI" panose="020B0502040204020203" pitchFamily="34" charset="0"/>
              </a:rPr>
            </a:br>
            <a:r>
              <a:rPr lang="en-US" sz="4800" b="1" dirty="0" err="1">
                <a:solidFill>
                  <a:schemeClr val="bg1"/>
                </a:solidFill>
              </a:rPr>
              <a:t>Polygraphic</a:t>
            </a:r>
            <a:r>
              <a:rPr lang="en-US" sz="4800" b="1" dirty="0">
                <a:solidFill>
                  <a:schemeClr val="bg1"/>
                </a:solidFill>
              </a:rPr>
              <a:t> substitution</a:t>
            </a:r>
            <a:r>
              <a:rPr lang="en-US" sz="4800" b="1" dirty="0"/>
              <a:t/>
            </a:r>
            <a:br>
              <a:rPr lang="en-US" sz="4800" b="1" dirty="0"/>
            </a:br>
            <a:endParaRPr lang="en-US" sz="4800" dirty="0"/>
          </a:p>
        </p:txBody>
      </p:sp>
      <p:sp>
        <p:nvSpPr>
          <p:cNvPr id="6" name="Oval 5"/>
          <p:cNvSpPr/>
          <p:nvPr/>
        </p:nvSpPr>
        <p:spPr>
          <a:xfrm>
            <a:off x="428263" y="567159"/>
            <a:ext cx="2384385" cy="221076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p:cNvSpPr/>
          <p:nvPr/>
        </p:nvSpPr>
        <p:spPr>
          <a:xfrm>
            <a:off x="9728930" y="5614307"/>
            <a:ext cx="2463070" cy="1250996"/>
          </a:xfrm>
          <a:prstGeom prst="bevel">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336331D-2FF1-4C8D-8E61-E5D18AB365F8}" type="datetime1">
              <a:rPr lang="en-US" noProof="0" smtClean="0"/>
              <a:t>10/14/2021</a:t>
            </a:fld>
            <a:endParaRPr lang="en-US" noProof="0" dirty="0"/>
          </a:p>
        </p:txBody>
      </p:sp>
      <p:sp>
        <p:nvSpPr>
          <p:cNvPr id="3" name="Slide Number Placeholder 2"/>
          <p:cNvSpPr>
            <a:spLocks noGrp="1"/>
          </p:cNvSpPr>
          <p:nvPr>
            <p:ph type="sldNum" sz="quarter" idx="12"/>
          </p:nvPr>
        </p:nvSpPr>
        <p:spPr/>
        <p:txBody>
          <a:bodyPr/>
          <a:lstStyle/>
          <a:p>
            <a:fld id="{9D164B4E-BB64-4235-AA14-F42088F189EC}" type="slidenum">
              <a:rPr lang="en-US" noProof="0" smtClean="0"/>
              <a:t>1</a:t>
            </a:fld>
            <a:endParaRPr lang="en-US" noProof="0" dirty="0"/>
          </a:p>
        </p:txBody>
      </p:sp>
    </p:spTree>
    <p:extLst>
      <p:ext uri="{BB962C8B-B14F-4D97-AF65-F5344CB8AC3E}">
        <p14:creationId xmlns:p14="http://schemas.microsoft.com/office/powerpoint/2010/main" val="246243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Hill cipher: </a:t>
            </a:r>
            <a:r>
              <a:rPr lang="en-AU" smtClean="0"/>
              <a:t>Encrypting and Decrypting</a:t>
            </a:r>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1631504" y="2160589"/>
            <a:ext cx="7920880" cy="3881437"/>
          </a:xfrm>
          <a:blipFill rotWithShape="0">
            <a:blip r:embed="rId2"/>
            <a:stretch>
              <a:fillRect l="-1848"/>
            </a:stretch>
          </a:blipFill>
          <a:extLst/>
        </p:spPr>
        <p:txBody>
          <a:bodyPr/>
          <a:lstStyle/>
          <a:p>
            <a:pPr>
              <a:defRPr/>
            </a:pPr>
            <a:r>
              <a:rPr lang="en-US">
                <a:noFill/>
              </a:rPr>
              <a:t> </a:t>
            </a:r>
          </a:p>
        </p:txBody>
      </p:sp>
      <p:sp>
        <p:nvSpPr>
          <p:cNvPr id="2" name="Date Placeholder 1"/>
          <p:cNvSpPr>
            <a:spLocks noGrp="1"/>
          </p:cNvSpPr>
          <p:nvPr>
            <p:ph type="dt" sz="half" idx="10"/>
          </p:nvPr>
        </p:nvSpPr>
        <p:spPr/>
        <p:txBody>
          <a:bodyPr/>
          <a:lstStyle/>
          <a:p>
            <a:fld id="{D83C6557-E40A-497F-835F-7E52720E7A2D}" type="datetime1">
              <a:rPr lang="en-US" noProof="0" smtClean="0"/>
              <a:t>10/14/2021</a:t>
            </a:fld>
            <a:endParaRPr lang="en-US" noProof="0" dirty="0"/>
          </a:p>
        </p:txBody>
      </p:sp>
      <p:sp>
        <p:nvSpPr>
          <p:cNvPr id="4" name="Slide Number Placeholder 3"/>
          <p:cNvSpPr>
            <a:spLocks noGrp="1"/>
          </p:cNvSpPr>
          <p:nvPr>
            <p:ph type="sldNum" sz="quarter" idx="12"/>
          </p:nvPr>
        </p:nvSpPr>
        <p:spPr/>
        <p:txBody>
          <a:bodyPr/>
          <a:lstStyle/>
          <a:p>
            <a:fld id="{9D164B4E-BB64-4235-AA14-F42088F189EC}" type="slidenum">
              <a:rPr lang="en-US" noProof="0" smtClean="0"/>
              <a:t>10</a:t>
            </a:fld>
            <a:endParaRPr lang="en-US"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82" y="687854"/>
            <a:ext cx="11011547" cy="925793"/>
          </a:xfrm>
        </p:spPr>
        <p:txBody>
          <a:bodyPr/>
          <a:lstStyle/>
          <a:p>
            <a:pPr algn="l"/>
            <a:r>
              <a:rPr lang="en-US" dirty="0" smtClean="0">
                <a:solidFill>
                  <a:srgbClr val="00B050"/>
                </a:solidFill>
              </a:rPr>
              <a:t>Four Square</a:t>
            </a:r>
            <a:endParaRPr lang="en-US" dirty="0">
              <a:solidFill>
                <a:srgbClr val="00B050"/>
              </a:solidFill>
            </a:endParaRPr>
          </a:p>
        </p:txBody>
      </p:sp>
      <p:sp>
        <p:nvSpPr>
          <p:cNvPr id="3" name="Content Placeholder 2"/>
          <p:cNvSpPr>
            <a:spLocks noGrp="1"/>
          </p:cNvSpPr>
          <p:nvPr>
            <p:ph sz="quarter" idx="13"/>
          </p:nvPr>
        </p:nvSpPr>
        <p:spPr>
          <a:xfrm>
            <a:off x="787774" y="1824785"/>
            <a:ext cx="10713944" cy="4109850"/>
          </a:xfrm>
        </p:spPr>
        <p:txBody>
          <a:bodyPr/>
          <a:lstStyle/>
          <a:p>
            <a:pPr algn="l"/>
            <a:r>
              <a:rPr lang="en-US" sz="2800" dirty="0"/>
              <a:t>The four-square cipher is a modified version of the </a:t>
            </a:r>
            <a:r>
              <a:rPr lang="en-US" sz="2800" dirty="0" err="1"/>
              <a:t>Playfair</a:t>
            </a:r>
            <a:r>
              <a:rPr lang="en-US" sz="2800" dirty="0"/>
              <a:t> cipher. It provides better security of protected data. It was invented by a French cryptanalyst </a:t>
            </a:r>
            <a:r>
              <a:rPr lang="en-US" sz="2800" dirty="0" smtClean="0">
                <a:solidFill>
                  <a:srgbClr val="00B050"/>
                </a:solidFill>
              </a:rPr>
              <a:t>Félix </a:t>
            </a:r>
            <a:r>
              <a:rPr lang="en-US" sz="2800" dirty="0" err="1">
                <a:solidFill>
                  <a:srgbClr val="00B050"/>
                </a:solidFill>
              </a:rPr>
              <a:t>Delastelle</a:t>
            </a:r>
            <a:r>
              <a:rPr lang="en-US" sz="2800" dirty="0">
                <a:solidFill>
                  <a:srgbClr val="00B050"/>
                </a:solidFill>
              </a:rPr>
              <a:t> </a:t>
            </a:r>
            <a:r>
              <a:rPr lang="en-US" sz="2800" dirty="0"/>
              <a:t>in 19th century</a:t>
            </a:r>
            <a:r>
              <a:rPr lang="en-US" sz="2800" dirty="0" smtClean="0"/>
              <a:t>.</a:t>
            </a:r>
          </a:p>
          <a:p>
            <a:pPr algn="l" fontAlgn="base"/>
            <a:r>
              <a:rPr lang="en-US" sz="2800" b="1" dirty="0">
                <a:solidFill>
                  <a:srgbClr val="0070C0"/>
                </a:solidFill>
              </a:rPr>
              <a:t>Usage</a:t>
            </a:r>
          </a:p>
          <a:p>
            <a:pPr algn="l" fontAlgn="base"/>
            <a:r>
              <a:rPr lang="en-US" sz="2800" dirty="0"/>
              <a:t>It was used by all armies during World War II. Nowadays, it is considered to be easily breakable by </a:t>
            </a:r>
            <a:r>
              <a:rPr lang="en-US" sz="2800" dirty="0" smtClean="0"/>
              <a:t>using brute force attacks.</a:t>
            </a:r>
            <a:endParaRPr lang="en-US" sz="2800" dirty="0"/>
          </a:p>
          <a:p>
            <a:endParaRPr lang="en-US" sz="2800" dirty="0"/>
          </a:p>
        </p:txBody>
      </p:sp>
      <p:sp>
        <p:nvSpPr>
          <p:cNvPr id="4" name="Date Placeholder 3"/>
          <p:cNvSpPr>
            <a:spLocks noGrp="1"/>
          </p:cNvSpPr>
          <p:nvPr>
            <p:ph type="dt" sz="half" idx="10"/>
          </p:nvPr>
        </p:nvSpPr>
        <p:spPr/>
        <p:txBody>
          <a:bodyPr/>
          <a:lstStyle/>
          <a:p>
            <a:fld id="{1506E55B-E083-4357-B789-5EBB20B782D3}" type="datetime1">
              <a:rPr lang="en-US" noProof="0" smtClean="0"/>
              <a:t>10/14/2021</a:t>
            </a:fld>
            <a:endParaRPr lang="en-US" noProof="0" dirty="0"/>
          </a:p>
        </p:txBody>
      </p:sp>
      <p:sp>
        <p:nvSpPr>
          <p:cNvPr id="5" name="Slide Number Placeholder 4"/>
          <p:cNvSpPr>
            <a:spLocks noGrp="1"/>
          </p:cNvSpPr>
          <p:nvPr>
            <p:ph type="sldNum" sz="quarter" idx="12"/>
          </p:nvPr>
        </p:nvSpPr>
        <p:spPr/>
        <p:txBody>
          <a:bodyPr/>
          <a:lstStyle/>
          <a:p>
            <a:fld id="{9D164B4E-BB64-4235-AA14-F42088F189EC}" type="slidenum">
              <a:rPr lang="en-US" noProof="0" smtClean="0"/>
              <a:t>11</a:t>
            </a:fld>
            <a:endParaRPr lang="en-US" noProof="0" dirty="0"/>
          </a:p>
        </p:txBody>
      </p:sp>
    </p:spTree>
    <p:extLst>
      <p:ext uri="{BB962C8B-B14F-4D97-AF65-F5344CB8AC3E}">
        <p14:creationId xmlns:p14="http://schemas.microsoft.com/office/powerpoint/2010/main" val="3650379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82" y="634067"/>
            <a:ext cx="11014435" cy="805236"/>
          </a:xfrm>
        </p:spPr>
        <p:txBody>
          <a:bodyPr>
            <a:normAutofit fontScale="90000"/>
          </a:bodyPr>
          <a:lstStyle/>
          <a:p>
            <a:pPr marL="457200" indent="-457200" algn="l">
              <a:buFont typeface="Wingdings" panose="05000000000000000000" pitchFamily="2" charset="2"/>
              <a:buChar char="Ø"/>
            </a:pPr>
            <a:r>
              <a:rPr lang="en-US" sz="2800" dirty="0" smtClean="0"/>
              <a:t>The</a:t>
            </a:r>
            <a:r>
              <a:rPr lang="en-US" sz="2800" dirty="0"/>
              <a:t> four-square cipher is a </a:t>
            </a:r>
            <a:r>
              <a:rPr lang="en-US" sz="2800" dirty="0" err="1"/>
              <a:t>polygraphic</a:t>
            </a:r>
            <a:r>
              <a:rPr lang="en-US" sz="2800" dirty="0"/>
              <a:t> substitution cipher</a:t>
            </a:r>
            <a:r>
              <a:rPr lang="en-US" sz="2800" dirty="0" smtClean="0"/>
              <a:t>.</a:t>
            </a:r>
            <a:br>
              <a:rPr lang="en-US" sz="2800" dirty="0" smtClean="0"/>
            </a:br>
            <a:r>
              <a:rPr lang="en-US" sz="2800" dirty="0" smtClean="0"/>
              <a:t>                                    </a:t>
            </a:r>
            <a:r>
              <a:rPr lang="en-US" sz="4000" dirty="0" smtClean="0">
                <a:solidFill>
                  <a:srgbClr val="0070C0"/>
                </a:solidFill>
              </a:rPr>
              <a:t>Algorithm</a:t>
            </a:r>
            <a:endParaRPr lang="en-US" sz="4000" dirty="0">
              <a:solidFill>
                <a:srgbClr val="0070C0"/>
              </a:solidFill>
            </a:endParaRPr>
          </a:p>
        </p:txBody>
      </p:sp>
      <p:sp>
        <p:nvSpPr>
          <p:cNvPr id="3" name="Content Placeholder 2"/>
          <p:cNvSpPr>
            <a:spLocks noGrp="1"/>
          </p:cNvSpPr>
          <p:nvPr>
            <p:ph sz="quarter" idx="13"/>
          </p:nvPr>
        </p:nvSpPr>
        <p:spPr>
          <a:xfrm>
            <a:off x="1262903" y="1744103"/>
            <a:ext cx="9486900" cy="4208462"/>
          </a:xfrm>
        </p:spPr>
        <p:txBody>
          <a:bodyPr/>
          <a:lstStyle/>
          <a:p>
            <a:pPr marL="342900" indent="-342900" algn="l">
              <a:buFont typeface="Wingdings" panose="05000000000000000000" pitchFamily="2" charset="2"/>
              <a:buChar char="Ø"/>
            </a:pPr>
            <a:r>
              <a:rPr lang="en-US" dirty="0"/>
              <a:t>The whole </a:t>
            </a:r>
            <a:r>
              <a:rPr lang="en-US" dirty="0" smtClean="0"/>
              <a:t>plaintext </a:t>
            </a:r>
            <a:r>
              <a:rPr lang="en-US" dirty="0"/>
              <a:t>is divided into groups of letters</a:t>
            </a:r>
            <a:r>
              <a:rPr lang="en-US" dirty="0" smtClean="0"/>
              <a:t>.</a:t>
            </a:r>
          </a:p>
          <a:p>
            <a:pPr marL="342900" indent="-342900" algn="l">
              <a:buFont typeface="Wingdings" panose="05000000000000000000" pitchFamily="2" charset="2"/>
              <a:buChar char="Ø"/>
            </a:pPr>
            <a:r>
              <a:rPr lang="en-US" dirty="0"/>
              <a:t>Then, each group is replaced by another previously determined group of characters. </a:t>
            </a:r>
            <a:endParaRPr lang="en-US" dirty="0" smtClean="0"/>
          </a:p>
          <a:p>
            <a:pPr marL="342900" indent="-342900" algn="l">
              <a:buFont typeface="Wingdings" panose="05000000000000000000" pitchFamily="2" charset="2"/>
              <a:buChar char="Ø"/>
            </a:pPr>
            <a:r>
              <a:rPr lang="en-US" dirty="0"/>
              <a:t>Before encryption, it is necessary </a:t>
            </a:r>
            <a:r>
              <a:rPr lang="en-US" dirty="0" smtClean="0"/>
              <a:t>to </a:t>
            </a:r>
            <a:r>
              <a:rPr lang="en-US" dirty="0"/>
              <a:t>prepare four </a:t>
            </a:r>
            <a:r>
              <a:rPr lang="en-US" dirty="0" smtClean="0"/>
              <a:t>tables.</a:t>
            </a:r>
          </a:p>
          <a:p>
            <a:pPr marL="342900" indent="-342900" algn="l">
              <a:buFont typeface="Wingdings" panose="05000000000000000000" pitchFamily="2" charset="2"/>
              <a:buChar char="Ø"/>
            </a:pPr>
            <a:r>
              <a:rPr lang="en-US" dirty="0"/>
              <a:t>All the tables have dimensions of </a:t>
            </a:r>
            <a:r>
              <a:rPr lang="en-US" dirty="0" smtClean="0"/>
              <a:t>5 by </a:t>
            </a:r>
            <a:r>
              <a:rPr lang="en-US" dirty="0"/>
              <a:t>5 letters and contain </a:t>
            </a:r>
            <a:r>
              <a:rPr lang="en-US" dirty="0" smtClean="0"/>
              <a:t>26</a:t>
            </a:r>
            <a:r>
              <a:rPr lang="en-US" dirty="0"/>
              <a:t> letters of </a:t>
            </a:r>
            <a:r>
              <a:rPr lang="en-US" dirty="0" smtClean="0"/>
              <a:t>alphabets.</a:t>
            </a:r>
          </a:p>
          <a:p>
            <a:pPr marL="342900" indent="-342900" algn="l">
              <a:buFont typeface="Wingdings" panose="05000000000000000000" pitchFamily="2" charset="2"/>
              <a:buChar char="Ø"/>
            </a:pPr>
            <a:r>
              <a:rPr lang="en-US" dirty="0" smtClean="0"/>
              <a:t>There are two type of table plaintext table and cipher table</a:t>
            </a:r>
          </a:p>
          <a:p>
            <a:pPr marL="342900" indent="-342900" algn="l">
              <a:buFont typeface="Wingdings" panose="05000000000000000000" pitchFamily="2" charset="2"/>
              <a:buChar char="Ø"/>
            </a:pPr>
            <a:r>
              <a:rPr lang="en-US" dirty="0" smtClean="0"/>
              <a:t>Each text make a pair then calculate the cipher </a:t>
            </a:r>
            <a:endParaRPr lang="en-US" dirty="0"/>
          </a:p>
        </p:txBody>
      </p:sp>
      <p:sp>
        <p:nvSpPr>
          <p:cNvPr id="4" name="Date Placeholder 3"/>
          <p:cNvSpPr>
            <a:spLocks noGrp="1"/>
          </p:cNvSpPr>
          <p:nvPr>
            <p:ph type="dt" sz="half" idx="10"/>
          </p:nvPr>
        </p:nvSpPr>
        <p:spPr/>
        <p:txBody>
          <a:bodyPr/>
          <a:lstStyle/>
          <a:p>
            <a:fld id="{2F3E8CAB-6445-46DA-8E79-A3D08E92D393}" type="datetime1">
              <a:rPr lang="en-US" noProof="0" smtClean="0"/>
              <a:t>10/14/2021</a:t>
            </a:fld>
            <a:endParaRPr lang="en-US" noProof="0" dirty="0"/>
          </a:p>
        </p:txBody>
      </p:sp>
      <p:sp>
        <p:nvSpPr>
          <p:cNvPr id="5" name="Slide Number Placeholder 4"/>
          <p:cNvSpPr>
            <a:spLocks noGrp="1"/>
          </p:cNvSpPr>
          <p:nvPr>
            <p:ph type="sldNum" sz="quarter" idx="12"/>
          </p:nvPr>
        </p:nvSpPr>
        <p:spPr/>
        <p:txBody>
          <a:bodyPr/>
          <a:lstStyle/>
          <a:p>
            <a:fld id="{9D164B4E-BB64-4235-AA14-F42088F189EC}" type="slidenum">
              <a:rPr lang="en-US" noProof="0" smtClean="0"/>
              <a:t>12</a:t>
            </a:fld>
            <a:endParaRPr lang="en-US" noProof="0" dirty="0"/>
          </a:p>
        </p:txBody>
      </p:sp>
    </p:spTree>
    <p:extLst>
      <p:ext uri="{BB962C8B-B14F-4D97-AF65-F5344CB8AC3E}">
        <p14:creationId xmlns:p14="http://schemas.microsoft.com/office/powerpoint/2010/main" val="2775056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699247"/>
            <a:ext cx="10930863" cy="5271247"/>
          </a:xfrm>
        </p:spPr>
        <p:txBody>
          <a:bodyPr>
            <a:normAutofit/>
          </a:bodyPr>
          <a:lstStyle/>
          <a:p>
            <a:pPr algn="l" fontAlgn="t"/>
            <a:r>
              <a:rPr lang="en-US" sz="2800" dirty="0" smtClean="0"/>
              <a:t>Plaintext : </a:t>
            </a:r>
            <a:r>
              <a:rPr lang="en-US" sz="2800" dirty="0" smtClean="0">
                <a:solidFill>
                  <a:srgbClr val="FF0000"/>
                </a:solidFill>
              </a:rPr>
              <a:t>HELP ME</a:t>
            </a:r>
            <a:r>
              <a:rPr lang="en-US" sz="2800" dirty="0" smtClean="0"/>
              <a:t>, Key : </a:t>
            </a:r>
            <a:r>
              <a:rPr lang="en-US" sz="2800" dirty="0" smtClean="0">
                <a:solidFill>
                  <a:srgbClr val="0070C0"/>
                </a:solidFill>
              </a:rPr>
              <a:t>Example Keyword</a:t>
            </a:r>
            <a:r>
              <a:rPr lang="en-US" sz="2800" dirty="0">
                <a:solidFill>
                  <a:srgbClr val="0070C0"/>
                </a:solidFill>
              </a:rPr>
              <a:t/>
            </a:r>
            <a:br>
              <a:rPr lang="en-US" sz="2800" dirty="0">
                <a:solidFill>
                  <a:srgbClr val="0070C0"/>
                </a:solidFill>
              </a:rPr>
            </a:br>
            <a:r>
              <a:rPr lang="en-US" sz="2000" dirty="0" smtClean="0">
                <a:solidFill>
                  <a:schemeClr val="tx1">
                    <a:lumMod val="65000"/>
                    <a:lumOff val="35000"/>
                  </a:schemeClr>
                </a:solidFill>
              </a:rPr>
              <a:t>Here 1 and 4 are Plaintext </a:t>
            </a:r>
            <a:r>
              <a:rPr lang="en-US" sz="2000" dirty="0">
                <a:solidFill>
                  <a:schemeClr val="tx1">
                    <a:lumMod val="65000"/>
                    <a:lumOff val="35000"/>
                  </a:schemeClr>
                </a:solidFill>
              </a:rPr>
              <a:t>table </a:t>
            </a:r>
            <a:r>
              <a:rPr lang="en-US" sz="2000" dirty="0" smtClean="0">
                <a:solidFill>
                  <a:schemeClr val="tx1">
                    <a:lumMod val="65000"/>
                    <a:lumOff val="35000"/>
                  </a:schemeClr>
                </a:solidFill>
              </a:rPr>
              <a:t> and 2,3 are cipher table                                 </a:t>
            </a:r>
            <a:br>
              <a:rPr lang="en-US" sz="2000" dirty="0" smtClean="0">
                <a:solidFill>
                  <a:schemeClr val="tx1">
                    <a:lumMod val="65000"/>
                    <a:lumOff val="35000"/>
                  </a:schemeClr>
                </a:solidFill>
              </a:rPr>
            </a:br>
            <a:r>
              <a:rPr lang="en-US" sz="2000" dirty="0">
                <a:solidFill>
                  <a:schemeClr val="tx1">
                    <a:lumMod val="65000"/>
                    <a:lumOff val="35000"/>
                  </a:schemeClr>
                </a:solidFill>
              </a:rPr>
              <a:t> </a:t>
            </a:r>
            <a:r>
              <a:rPr lang="en-US" sz="2000" dirty="0" smtClean="0">
                <a:solidFill>
                  <a:schemeClr val="tx1">
                    <a:lumMod val="65000"/>
                    <a:lumOff val="35000"/>
                  </a:schemeClr>
                </a:solidFill>
              </a:rPr>
              <a:t>                                                                                                                   </a:t>
            </a:r>
            <a:r>
              <a:rPr lang="en-US" sz="2000" dirty="0" smtClean="0">
                <a:solidFill>
                  <a:srgbClr val="00B050"/>
                </a:solidFill>
              </a:rPr>
              <a:t>Now the pair is</a:t>
            </a:r>
            <a:br>
              <a:rPr lang="en-US" sz="2000" dirty="0" smtClean="0">
                <a:solidFill>
                  <a:srgbClr val="00B050"/>
                </a:solidFill>
              </a:rPr>
            </a:br>
            <a:r>
              <a:rPr lang="en-US" sz="2000" dirty="0">
                <a:solidFill>
                  <a:srgbClr val="00B050"/>
                </a:solidFill>
              </a:rPr>
              <a:t> </a:t>
            </a:r>
            <a:r>
              <a:rPr lang="en-US" sz="2000" dirty="0" smtClean="0">
                <a:solidFill>
                  <a:srgbClr val="00B050"/>
                </a:solidFill>
              </a:rPr>
              <a:t>                                                                                                                   </a:t>
            </a:r>
            <a:r>
              <a:rPr lang="en-US" sz="2000" dirty="0" smtClean="0">
                <a:solidFill>
                  <a:srgbClr val="FF0000"/>
                </a:solidFill>
              </a:rPr>
              <a:t>H</a:t>
            </a:r>
            <a:r>
              <a:rPr lang="en-US" sz="2000" dirty="0" smtClean="0">
                <a:solidFill>
                  <a:srgbClr val="00B050"/>
                </a:solidFill>
              </a:rPr>
              <a:t>E=</a:t>
            </a:r>
            <a:r>
              <a:rPr lang="en-US" sz="2000" dirty="0" err="1" smtClean="0">
                <a:solidFill>
                  <a:srgbClr val="2B0CE4"/>
                </a:solidFill>
              </a:rPr>
              <a:t>f</a:t>
            </a:r>
            <a:r>
              <a:rPr lang="en-US" sz="2000" dirty="0" err="1" smtClean="0">
                <a:solidFill>
                  <a:srgbClr val="00B050"/>
                </a:solidFill>
              </a:rPr>
              <a:t>y</a:t>
            </a:r>
            <a:r>
              <a:rPr lang="en-US" sz="2000" dirty="0" smtClean="0">
                <a:solidFill>
                  <a:srgbClr val="00B050"/>
                </a:solidFill>
              </a:rPr>
              <a:t> (</a:t>
            </a:r>
            <a:r>
              <a:rPr lang="en-US" sz="2000" dirty="0" smtClean="0">
                <a:solidFill>
                  <a:srgbClr val="FF0000"/>
                </a:solidFill>
              </a:rPr>
              <a:t>r2+c10</a:t>
            </a:r>
            <a:r>
              <a:rPr lang="en-US" sz="2000" dirty="0" smtClean="0">
                <a:solidFill>
                  <a:srgbClr val="00B050"/>
                </a:solidFill>
              </a:rPr>
              <a:t>,r6+c3)</a:t>
            </a:r>
            <a:br>
              <a:rPr lang="en-US" sz="2000" dirty="0" smtClean="0">
                <a:solidFill>
                  <a:srgbClr val="00B050"/>
                </a:solidFill>
              </a:rPr>
            </a:br>
            <a:r>
              <a:rPr lang="en-US" sz="2000" dirty="0">
                <a:solidFill>
                  <a:srgbClr val="00B050"/>
                </a:solidFill>
              </a:rPr>
              <a:t> </a:t>
            </a:r>
            <a:r>
              <a:rPr lang="en-US" sz="2000" dirty="0" smtClean="0">
                <a:solidFill>
                  <a:srgbClr val="00B050"/>
                </a:solidFill>
              </a:rPr>
              <a:t>                                                                                                                    </a:t>
            </a:r>
            <a:br>
              <a:rPr lang="en-US" sz="2000" dirty="0" smtClean="0">
                <a:solidFill>
                  <a:srgbClr val="00B050"/>
                </a:solidFill>
              </a:rPr>
            </a:br>
            <a:r>
              <a:rPr lang="en-US" sz="2000" dirty="0">
                <a:solidFill>
                  <a:srgbClr val="00B050"/>
                </a:solidFill>
              </a:rPr>
              <a:t> </a:t>
            </a:r>
            <a:r>
              <a:rPr lang="en-US" sz="2000" dirty="0" smtClean="0">
                <a:solidFill>
                  <a:srgbClr val="00B050"/>
                </a:solidFill>
              </a:rPr>
              <a:t>                                                                                                                    </a:t>
            </a:r>
            <a:br>
              <a:rPr lang="en-US" sz="2000" dirty="0" smtClean="0">
                <a:solidFill>
                  <a:srgbClr val="00B050"/>
                </a:solidFill>
              </a:rPr>
            </a:br>
            <a:r>
              <a:rPr lang="en-US" sz="2000" dirty="0">
                <a:solidFill>
                  <a:srgbClr val="00B050"/>
                </a:solidFill>
              </a:rPr>
              <a:t> </a:t>
            </a:r>
            <a:r>
              <a:rPr lang="en-US" sz="2000" dirty="0" smtClean="0">
                <a:solidFill>
                  <a:srgbClr val="00B050"/>
                </a:solidFill>
              </a:rPr>
              <a:t>                                                                                                                  </a:t>
            </a:r>
            <a:br>
              <a:rPr lang="en-US" sz="2000" dirty="0" smtClean="0">
                <a:solidFill>
                  <a:srgbClr val="00B050"/>
                </a:solidFill>
              </a:rPr>
            </a:br>
            <a:r>
              <a:rPr lang="en-US" sz="2000" dirty="0">
                <a:solidFill>
                  <a:srgbClr val="00B050"/>
                </a:solidFill>
              </a:rPr>
              <a:t> </a:t>
            </a:r>
            <a:r>
              <a:rPr lang="en-US" sz="2000" dirty="0" smtClean="0">
                <a:solidFill>
                  <a:srgbClr val="00B050"/>
                </a:solidFill>
              </a:rPr>
              <a:t>                                                                                                                     </a:t>
            </a:r>
            <a:endParaRPr lang="en-US" sz="2000" dirty="0">
              <a:solidFill>
                <a:srgbClr val="00B050"/>
              </a:solidFill>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385054606"/>
              </p:ext>
            </p:extLst>
          </p:nvPr>
        </p:nvGraphicFramePr>
        <p:xfrm>
          <a:off x="1962153" y="1667436"/>
          <a:ext cx="2538130" cy="1981200"/>
        </p:xfrm>
        <a:graphic>
          <a:graphicData uri="http://schemas.openxmlformats.org/drawingml/2006/table">
            <a:tbl>
              <a:tblPr firstRow="1" bandRow="1">
                <a:tableStyleId>{D7AC3CCA-C797-4891-BE02-D94E43425B78}</a:tableStyleId>
              </a:tblPr>
              <a:tblGrid>
                <a:gridCol w="507626">
                  <a:extLst>
                    <a:ext uri="{9D8B030D-6E8A-4147-A177-3AD203B41FA5}">
                      <a16:colId xmlns:a16="http://schemas.microsoft.com/office/drawing/2014/main" val="20000"/>
                    </a:ext>
                  </a:extLst>
                </a:gridCol>
                <a:gridCol w="507626">
                  <a:extLst>
                    <a:ext uri="{9D8B030D-6E8A-4147-A177-3AD203B41FA5}">
                      <a16:colId xmlns:a16="http://schemas.microsoft.com/office/drawing/2014/main" val="20001"/>
                    </a:ext>
                  </a:extLst>
                </a:gridCol>
                <a:gridCol w="507626">
                  <a:extLst>
                    <a:ext uri="{9D8B030D-6E8A-4147-A177-3AD203B41FA5}">
                      <a16:colId xmlns:a16="http://schemas.microsoft.com/office/drawing/2014/main" val="20002"/>
                    </a:ext>
                  </a:extLst>
                </a:gridCol>
                <a:gridCol w="507626">
                  <a:extLst>
                    <a:ext uri="{9D8B030D-6E8A-4147-A177-3AD203B41FA5}">
                      <a16:colId xmlns:a16="http://schemas.microsoft.com/office/drawing/2014/main" val="20003"/>
                    </a:ext>
                  </a:extLst>
                </a:gridCol>
                <a:gridCol w="507626">
                  <a:extLst>
                    <a:ext uri="{9D8B030D-6E8A-4147-A177-3AD203B41FA5}">
                      <a16:colId xmlns:a16="http://schemas.microsoft.com/office/drawing/2014/main" val="20004"/>
                    </a:ext>
                  </a:extLst>
                </a:gridCol>
              </a:tblGrid>
              <a:tr h="3962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10000"/>
                  </a:ext>
                </a:extLst>
              </a:tr>
              <a:tr h="396240">
                <a:tc>
                  <a:txBody>
                    <a:bodyPr/>
                    <a:lstStyle/>
                    <a:p>
                      <a:r>
                        <a:rPr lang="en-US" dirty="0" smtClean="0">
                          <a:solidFill>
                            <a:schemeClr val="tx1"/>
                          </a:solidFill>
                        </a:rPr>
                        <a:t>f</a:t>
                      </a:r>
                      <a:endParaRPr lang="en-US" dirty="0">
                        <a:solidFill>
                          <a:schemeClr val="tx1"/>
                        </a:solidFill>
                      </a:endParaRPr>
                    </a:p>
                  </a:txBody>
                  <a:tcPr/>
                </a:tc>
                <a:tc>
                  <a:txBody>
                    <a:bodyPr/>
                    <a:lstStyle/>
                    <a:p>
                      <a:r>
                        <a:rPr lang="en-US" dirty="0" smtClean="0"/>
                        <a:t>g</a:t>
                      </a:r>
                      <a:endParaRPr lang="en-US" dirty="0"/>
                    </a:p>
                  </a:txBody>
                  <a:tcPr/>
                </a:tc>
                <a:tc>
                  <a:txBody>
                    <a:bodyPr/>
                    <a:lstStyle/>
                    <a:p>
                      <a:r>
                        <a:rPr lang="en-US" dirty="0" smtClean="0">
                          <a:solidFill>
                            <a:srgbClr val="FF0000"/>
                          </a:solidFill>
                        </a:rPr>
                        <a:t>h</a:t>
                      </a:r>
                      <a:endParaRPr lang="en-US" dirty="0">
                        <a:solidFill>
                          <a:srgbClr val="FF0000"/>
                        </a:solidFill>
                      </a:endParaRPr>
                    </a:p>
                  </a:txBody>
                  <a:tcPr/>
                </a:tc>
                <a:tc>
                  <a:txBody>
                    <a:bodyPr/>
                    <a:lstStyle/>
                    <a:p>
                      <a:r>
                        <a:rPr lang="en-US" dirty="0" err="1" smtClean="0"/>
                        <a:t>i</a:t>
                      </a:r>
                      <a:r>
                        <a:rPr lang="en-US" dirty="0" smtClean="0"/>
                        <a:t>/j</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396240">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t>p</a:t>
                      </a:r>
                      <a:endParaRPr lang="en-US" dirty="0"/>
                    </a:p>
                  </a:txBody>
                  <a:tcPr/>
                </a:tc>
                <a:extLst>
                  <a:ext uri="{0D108BD9-81ED-4DB2-BD59-A6C34878D82A}">
                    <a16:rowId xmlns:a16="http://schemas.microsoft.com/office/drawing/2014/main" val="10002"/>
                  </a:ext>
                </a:extLst>
              </a:tr>
              <a:tr h="396240">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396240">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noGrp="1"/>
          </p:cNvGraphicFramePr>
          <p:nvPr>
            <p:ph sz="quarter" idx="13"/>
            <p:extLst>
              <p:ext uri="{D42A27DB-BD31-4B8C-83A1-F6EECF244321}">
                <p14:modId xmlns:p14="http://schemas.microsoft.com/office/powerpoint/2010/main" val="3284927682"/>
              </p:ext>
            </p:extLst>
          </p:nvPr>
        </p:nvGraphicFramePr>
        <p:xfrm>
          <a:off x="5449419" y="1613645"/>
          <a:ext cx="2331945" cy="2097745"/>
        </p:xfrm>
        <a:graphic>
          <a:graphicData uri="http://schemas.openxmlformats.org/drawingml/2006/table">
            <a:tbl>
              <a:tblPr firstRow="1" bandRow="1">
                <a:tableStyleId>{D7AC3CCA-C797-4891-BE02-D94E43425B78}</a:tableStyleId>
              </a:tblPr>
              <a:tblGrid>
                <a:gridCol w="466389">
                  <a:extLst>
                    <a:ext uri="{9D8B030D-6E8A-4147-A177-3AD203B41FA5}">
                      <a16:colId xmlns:a16="http://schemas.microsoft.com/office/drawing/2014/main" val="20000"/>
                    </a:ext>
                  </a:extLst>
                </a:gridCol>
                <a:gridCol w="466389">
                  <a:extLst>
                    <a:ext uri="{9D8B030D-6E8A-4147-A177-3AD203B41FA5}">
                      <a16:colId xmlns:a16="http://schemas.microsoft.com/office/drawing/2014/main" val="20001"/>
                    </a:ext>
                  </a:extLst>
                </a:gridCol>
                <a:gridCol w="466389">
                  <a:extLst>
                    <a:ext uri="{9D8B030D-6E8A-4147-A177-3AD203B41FA5}">
                      <a16:colId xmlns:a16="http://schemas.microsoft.com/office/drawing/2014/main" val="20002"/>
                    </a:ext>
                  </a:extLst>
                </a:gridCol>
                <a:gridCol w="466389">
                  <a:extLst>
                    <a:ext uri="{9D8B030D-6E8A-4147-A177-3AD203B41FA5}">
                      <a16:colId xmlns:a16="http://schemas.microsoft.com/office/drawing/2014/main" val="20003"/>
                    </a:ext>
                  </a:extLst>
                </a:gridCol>
                <a:gridCol w="466389">
                  <a:extLst>
                    <a:ext uri="{9D8B030D-6E8A-4147-A177-3AD203B41FA5}">
                      <a16:colId xmlns:a16="http://schemas.microsoft.com/office/drawing/2014/main" val="20004"/>
                    </a:ext>
                  </a:extLst>
                </a:gridCol>
              </a:tblGrid>
              <a:tr h="419549">
                <a:tc>
                  <a:txBody>
                    <a:bodyPr/>
                    <a:lstStyle/>
                    <a:p>
                      <a:r>
                        <a:rPr lang="en-US" dirty="0" smtClean="0">
                          <a:solidFill>
                            <a:schemeClr val="tx1"/>
                          </a:solidFill>
                        </a:rPr>
                        <a:t>E</a:t>
                      </a:r>
                      <a:endParaRPr lang="en-US" dirty="0">
                        <a:solidFill>
                          <a:schemeClr val="tx1"/>
                        </a:solidFill>
                      </a:endParaRPr>
                    </a:p>
                  </a:txBody>
                  <a:tcPr/>
                </a:tc>
                <a:tc>
                  <a:txBody>
                    <a:bodyPr/>
                    <a:lstStyle/>
                    <a:p>
                      <a:r>
                        <a:rPr lang="en-US" dirty="0" smtClean="0">
                          <a:solidFill>
                            <a:schemeClr val="tx1"/>
                          </a:solidFill>
                        </a:rPr>
                        <a:t>X</a:t>
                      </a:r>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M</a:t>
                      </a:r>
                      <a:endParaRPr lang="en-US" dirty="0">
                        <a:solidFill>
                          <a:schemeClr val="tx1"/>
                        </a:solidFill>
                      </a:endParaRPr>
                    </a:p>
                  </a:txBody>
                  <a:tcPr/>
                </a:tc>
                <a:tc>
                  <a:txBody>
                    <a:bodyPr/>
                    <a:lstStyle/>
                    <a:p>
                      <a:r>
                        <a:rPr lang="en-US" dirty="0" smtClean="0">
                          <a:solidFill>
                            <a:schemeClr val="tx1"/>
                          </a:solidFill>
                        </a:rPr>
                        <a:t>P</a:t>
                      </a:r>
                      <a:endParaRPr lang="en-US" dirty="0">
                        <a:solidFill>
                          <a:schemeClr val="tx1"/>
                        </a:solidFill>
                      </a:endParaRPr>
                    </a:p>
                  </a:txBody>
                  <a:tcPr/>
                </a:tc>
                <a:extLst>
                  <a:ext uri="{0D108BD9-81ED-4DB2-BD59-A6C34878D82A}">
                    <a16:rowId xmlns:a16="http://schemas.microsoft.com/office/drawing/2014/main" val="10000"/>
                  </a:ext>
                </a:extLst>
              </a:tr>
              <a:tr h="419549">
                <a:tc>
                  <a:txBody>
                    <a:bodyPr/>
                    <a:lstStyle/>
                    <a:p>
                      <a:r>
                        <a:rPr lang="en-US" dirty="0" smtClean="0">
                          <a:solidFill>
                            <a:schemeClr val="tx1"/>
                          </a:solidFill>
                        </a:rPr>
                        <a:t>L</a:t>
                      </a:r>
                      <a:endParaRPr lang="en-US" dirty="0">
                        <a:solidFill>
                          <a:schemeClr val="tx1"/>
                        </a:solidFill>
                      </a:endParaRPr>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solidFill>
                            <a:srgbClr val="2B0CE4"/>
                          </a:solidFill>
                        </a:rPr>
                        <a:t>F</a:t>
                      </a:r>
                      <a:endParaRPr lang="en-US" dirty="0">
                        <a:solidFill>
                          <a:srgbClr val="2B0CE4"/>
                        </a:solidFill>
                      </a:endParaRPr>
                    </a:p>
                  </a:txBody>
                  <a:tcPr/>
                </a:tc>
                <a:extLst>
                  <a:ext uri="{0D108BD9-81ED-4DB2-BD59-A6C34878D82A}">
                    <a16:rowId xmlns:a16="http://schemas.microsoft.com/office/drawing/2014/main" val="10001"/>
                  </a:ext>
                </a:extLst>
              </a:tr>
              <a:tr h="419549">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10002"/>
                  </a:ext>
                </a:extLst>
              </a:tr>
              <a:tr h="419549">
                <a:tc>
                  <a:txBody>
                    <a:bodyPr/>
                    <a:lstStyle/>
                    <a:p>
                      <a:r>
                        <a:rPr lang="en-US" dirty="0" smtClean="0"/>
                        <a:t>O</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419549">
                <a:tc>
                  <a:txBody>
                    <a:bodyPr/>
                    <a:lstStyle/>
                    <a:p>
                      <a:r>
                        <a:rPr lang="en-US" dirty="0" smtClean="0"/>
                        <a:t>U</a:t>
                      </a:r>
                      <a:endParaRPr lang="en-US" dirty="0"/>
                    </a:p>
                  </a:txBody>
                  <a:tcPr/>
                </a:tc>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6" name="Content Placeholder 3"/>
          <p:cNvGraphicFramePr>
            <a:graphicFrameLocks noGrp="1"/>
          </p:cNvGraphicFramePr>
          <p:nvPr>
            <p:ph sz="quarter" idx="13"/>
            <p:extLst>
              <p:ext uri="{D42A27DB-BD31-4B8C-83A1-F6EECF244321}">
                <p14:modId xmlns:p14="http://schemas.microsoft.com/office/powerpoint/2010/main" val="1075176005"/>
              </p:ext>
            </p:extLst>
          </p:nvPr>
        </p:nvGraphicFramePr>
        <p:xfrm>
          <a:off x="1917327" y="3926541"/>
          <a:ext cx="2618815" cy="1909485"/>
        </p:xfrm>
        <a:graphic>
          <a:graphicData uri="http://schemas.openxmlformats.org/drawingml/2006/table">
            <a:tbl>
              <a:tblPr firstRow="1" bandRow="1">
                <a:tableStyleId>{D7AC3CCA-C797-4891-BE02-D94E43425B78}</a:tableStyleId>
              </a:tblPr>
              <a:tblGrid>
                <a:gridCol w="523763">
                  <a:extLst>
                    <a:ext uri="{9D8B030D-6E8A-4147-A177-3AD203B41FA5}">
                      <a16:colId xmlns:a16="http://schemas.microsoft.com/office/drawing/2014/main" val="20000"/>
                    </a:ext>
                  </a:extLst>
                </a:gridCol>
                <a:gridCol w="523763">
                  <a:extLst>
                    <a:ext uri="{9D8B030D-6E8A-4147-A177-3AD203B41FA5}">
                      <a16:colId xmlns:a16="http://schemas.microsoft.com/office/drawing/2014/main" val="20001"/>
                    </a:ext>
                  </a:extLst>
                </a:gridCol>
                <a:gridCol w="523763">
                  <a:extLst>
                    <a:ext uri="{9D8B030D-6E8A-4147-A177-3AD203B41FA5}">
                      <a16:colId xmlns:a16="http://schemas.microsoft.com/office/drawing/2014/main" val="20002"/>
                    </a:ext>
                  </a:extLst>
                </a:gridCol>
                <a:gridCol w="523763">
                  <a:extLst>
                    <a:ext uri="{9D8B030D-6E8A-4147-A177-3AD203B41FA5}">
                      <a16:colId xmlns:a16="http://schemas.microsoft.com/office/drawing/2014/main" val="20003"/>
                    </a:ext>
                  </a:extLst>
                </a:gridCol>
                <a:gridCol w="523763">
                  <a:extLst>
                    <a:ext uri="{9D8B030D-6E8A-4147-A177-3AD203B41FA5}">
                      <a16:colId xmlns:a16="http://schemas.microsoft.com/office/drawing/2014/main" val="20004"/>
                    </a:ext>
                  </a:extLst>
                </a:gridCol>
              </a:tblGrid>
              <a:tr h="381897">
                <a:tc>
                  <a:txBody>
                    <a:bodyPr/>
                    <a:lstStyle/>
                    <a:p>
                      <a:r>
                        <a:rPr lang="en-US" dirty="0" smtClean="0">
                          <a:solidFill>
                            <a:schemeClr val="tx1"/>
                          </a:solidFill>
                        </a:rPr>
                        <a:t>K</a:t>
                      </a:r>
                      <a:endParaRPr lang="en-US" dirty="0">
                        <a:solidFill>
                          <a:schemeClr val="tx1"/>
                        </a:solidFill>
                      </a:endParaRPr>
                    </a:p>
                  </a:txBody>
                  <a:tcPr/>
                </a:tc>
                <a:tc>
                  <a:txBody>
                    <a:bodyPr/>
                    <a:lstStyle/>
                    <a:p>
                      <a:r>
                        <a:rPr lang="en-US" dirty="0" smtClean="0">
                          <a:solidFill>
                            <a:srgbClr val="00B050"/>
                          </a:solidFill>
                        </a:rPr>
                        <a:t>E</a:t>
                      </a:r>
                      <a:endParaRPr lang="en-US" dirty="0">
                        <a:solidFill>
                          <a:srgbClr val="00B050"/>
                        </a:solidFill>
                      </a:endParaRPr>
                    </a:p>
                  </a:txBody>
                  <a:tcPr/>
                </a:tc>
                <a:tc>
                  <a:txBody>
                    <a:bodyPr/>
                    <a:lstStyle/>
                    <a:p>
                      <a:r>
                        <a:rPr lang="en-US" dirty="0" smtClean="0">
                          <a:solidFill>
                            <a:schemeClr val="tx1"/>
                          </a:solidFill>
                        </a:rPr>
                        <a:t>Y</a:t>
                      </a:r>
                      <a:endParaRPr lang="en-US" dirty="0">
                        <a:solidFill>
                          <a:schemeClr val="tx1"/>
                        </a:solidFill>
                      </a:endParaRPr>
                    </a:p>
                  </a:txBody>
                  <a:tcPr/>
                </a:tc>
                <a:tc>
                  <a:txBody>
                    <a:bodyPr/>
                    <a:lstStyle/>
                    <a:p>
                      <a:r>
                        <a:rPr lang="en-US" dirty="0" smtClean="0">
                          <a:solidFill>
                            <a:schemeClr val="tx1"/>
                          </a:solidFill>
                        </a:rPr>
                        <a:t>W</a:t>
                      </a:r>
                      <a:endParaRPr lang="en-US" dirty="0">
                        <a:solidFill>
                          <a:schemeClr val="tx1"/>
                        </a:solidFill>
                      </a:endParaRPr>
                    </a:p>
                  </a:txBody>
                  <a:tcPr/>
                </a:tc>
                <a:tc>
                  <a:txBody>
                    <a:bodyPr/>
                    <a:lstStyle/>
                    <a:p>
                      <a:r>
                        <a:rPr lang="en-US" dirty="0" smtClean="0">
                          <a:solidFill>
                            <a:schemeClr val="tx1"/>
                          </a:solidFill>
                        </a:rPr>
                        <a:t>O</a:t>
                      </a:r>
                      <a:endParaRPr lang="en-US" dirty="0">
                        <a:solidFill>
                          <a:schemeClr val="tx1"/>
                        </a:solidFill>
                      </a:endParaRPr>
                    </a:p>
                  </a:txBody>
                  <a:tcPr/>
                </a:tc>
                <a:extLst>
                  <a:ext uri="{0D108BD9-81ED-4DB2-BD59-A6C34878D82A}">
                    <a16:rowId xmlns:a16="http://schemas.microsoft.com/office/drawing/2014/main" val="10000"/>
                  </a:ext>
                </a:extLst>
              </a:tr>
              <a:tr h="381897">
                <a:tc>
                  <a:txBody>
                    <a:bodyPr/>
                    <a:lstStyle/>
                    <a:p>
                      <a:r>
                        <a:rPr lang="en-US" dirty="0" smtClean="0">
                          <a:solidFill>
                            <a:schemeClr val="tx1"/>
                          </a:solidFill>
                        </a:rPr>
                        <a:t>R</a:t>
                      </a:r>
                      <a:endParaRPr lang="en-US" dirty="0">
                        <a:solidFill>
                          <a:schemeClr val="tx1"/>
                        </a:solidFill>
                      </a:endParaRPr>
                    </a:p>
                  </a:txBody>
                  <a:tcPr/>
                </a:tc>
                <a:tc>
                  <a:txBody>
                    <a:bodyPr/>
                    <a:lstStyle/>
                    <a:p>
                      <a:r>
                        <a:rPr lang="en-US" dirty="0" smtClean="0">
                          <a:solidFill>
                            <a:schemeClr val="tx1"/>
                          </a:solidFill>
                        </a:rPr>
                        <a:t>D</a:t>
                      </a:r>
                      <a:endParaRPr lang="en-US" dirty="0">
                        <a:solidFill>
                          <a:schemeClr val="tx1"/>
                        </a:solidFill>
                      </a:endParaRPr>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1"/>
                  </a:ext>
                </a:extLst>
              </a:tr>
              <a:tr h="381897">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I/J</a:t>
                      </a:r>
                      <a:endParaRPr lang="en-US" dirty="0"/>
                    </a:p>
                  </a:txBody>
                  <a:tcPr/>
                </a:tc>
                <a:tc>
                  <a:txBody>
                    <a:bodyPr/>
                    <a:lstStyle/>
                    <a:p>
                      <a:r>
                        <a:rPr lang="en-US" dirty="0" smtClean="0"/>
                        <a:t>L</a:t>
                      </a:r>
                      <a:endParaRPr lang="en-US" dirty="0"/>
                    </a:p>
                  </a:txBody>
                  <a:tcPr/>
                </a:tc>
                <a:extLst>
                  <a:ext uri="{0D108BD9-81ED-4DB2-BD59-A6C34878D82A}">
                    <a16:rowId xmlns:a16="http://schemas.microsoft.com/office/drawing/2014/main" val="10002"/>
                  </a:ext>
                </a:extLst>
              </a:tr>
              <a:tr h="381897">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S</a:t>
                      </a:r>
                      <a:endParaRPr lang="en-US" dirty="0"/>
                    </a:p>
                  </a:txBody>
                  <a:tcPr/>
                </a:tc>
                <a:extLst>
                  <a:ext uri="{0D108BD9-81ED-4DB2-BD59-A6C34878D82A}">
                    <a16:rowId xmlns:a16="http://schemas.microsoft.com/office/drawing/2014/main" val="10003"/>
                  </a:ext>
                </a:extLst>
              </a:tr>
              <a:tr h="381897">
                <a:tc>
                  <a:txBody>
                    <a:bodyPr/>
                    <a:lstStyle/>
                    <a:p>
                      <a:r>
                        <a:rPr lang="en-US" dirty="0" smtClean="0"/>
                        <a:t>T</a:t>
                      </a:r>
                      <a:endParaRPr lang="en-US" dirty="0"/>
                    </a:p>
                  </a:txBody>
                  <a:tcPr/>
                </a:tc>
                <a:tc>
                  <a:txBody>
                    <a:bodyPr/>
                    <a:lstStyle/>
                    <a:p>
                      <a:r>
                        <a:rPr lang="en-US" dirty="0" smtClean="0"/>
                        <a:t>U</a:t>
                      </a:r>
                      <a:endParaRPr lang="en-US" dirty="0"/>
                    </a:p>
                  </a:txBody>
                  <a:tcPr/>
                </a:tc>
                <a:tc>
                  <a:txBody>
                    <a:bodyPr/>
                    <a:lstStyle/>
                    <a:p>
                      <a:r>
                        <a:rPr lang="en-US" dirty="0" smtClean="0"/>
                        <a:t>V</a:t>
                      </a:r>
                      <a:endParaRPr lang="en-US" dirty="0"/>
                    </a:p>
                  </a:txBody>
                  <a:tcPr/>
                </a:tc>
                <a:tc>
                  <a:txBody>
                    <a:bodyPr/>
                    <a:lstStyle/>
                    <a:p>
                      <a:r>
                        <a:rPr lang="en-US" dirty="0" smtClean="0"/>
                        <a:t>X</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7" name="Content Placeholder 3"/>
          <p:cNvGraphicFramePr>
            <a:graphicFrameLocks noGrp="1"/>
          </p:cNvGraphicFramePr>
          <p:nvPr>
            <p:ph sz="quarter" idx="13"/>
            <p:extLst>
              <p:ext uri="{D42A27DB-BD31-4B8C-83A1-F6EECF244321}">
                <p14:modId xmlns:p14="http://schemas.microsoft.com/office/powerpoint/2010/main" val="2094727827"/>
              </p:ext>
            </p:extLst>
          </p:nvPr>
        </p:nvGraphicFramePr>
        <p:xfrm>
          <a:off x="5440455" y="3992749"/>
          <a:ext cx="2358840" cy="1828800"/>
        </p:xfrm>
        <a:graphic>
          <a:graphicData uri="http://schemas.openxmlformats.org/drawingml/2006/table">
            <a:tbl>
              <a:tblPr firstRow="1" bandRow="1">
                <a:tableStyleId>{D7AC3CCA-C797-4891-BE02-D94E43425B78}</a:tableStyleId>
              </a:tblPr>
              <a:tblGrid>
                <a:gridCol w="471768">
                  <a:extLst>
                    <a:ext uri="{9D8B030D-6E8A-4147-A177-3AD203B41FA5}">
                      <a16:colId xmlns:a16="http://schemas.microsoft.com/office/drawing/2014/main" val="20000"/>
                    </a:ext>
                  </a:extLst>
                </a:gridCol>
                <a:gridCol w="471768">
                  <a:extLst>
                    <a:ext uri="{9D8B030D-6E8A-4147-A177-3AD203B41FA5}">
                      <a16:colId xmlns:a16="http://schemas.microsoft.com/office/drawing/2014/main" val="20001"/>
                    </a:ext>
                  </a:extLst>
                </a:gridCol>
                <a:gridCol w="471768">
                  <a:extLst>
                    <a:ext uri="{9D8B030D-6E8A-4147-A177-3AD203B41FA5}">
                      <a16:colId xmlns:a16="http://schemas.microsoft.com/office/drawing/2014/main" val="20002"/>
                    </a:ext>
                  </a:extLst>
                </a:gridCol>
                <a:gridCol w="471768">
                  <a:extLst>
                    <a:ext uri="{9D8B030D-6E8A-4147-A177-3AD203B41FA5}">
                      <a16:colId xmlns:a16="http://schemas.microsoft.com/office/drawing/2014/main" val="20003"/>
                    </a:ext>
                  </a:extLst>
                </a:gridCol>
                <a:gridCol w="471768">
                  <a:extLst>
                    <a:ext uri="{9D8B030D-6E8A-4147-A177-3AD203B41FA5}">
                      <a16:colId xmlns:a16="http://schemas.microsoft.com/office/drawing/2014/main" val="20004"/>
                    </a:ext>
                  </a:extLst>
                </a:gridCol>
              </a:tblGrid>
              <a:tr h="335971">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solidFill>
                            <a:srgbClr val="FF0000"/>
                          </a:solidFill>
                        </a:rPr>
                        <a:t>e</a:t>
                      </a:r>
                      <a:endParaRPr lang="en-US" dirty="0">
                        <a:solidFill>
                          <a:srgbClr val="FF0000"/>
                        </a:solidFill>
                      </a:endParaRPr>
                    </a:p>
                  </a:txBody>
                  <a:tcPr/>
                </a:tc>
                <a:extLst>
                  <a:ext uri="{0D108BD9-81ED-4DB2-BD59-A6C34878D82A}">
                    <a16:rowId xmlns:a16="http://schemas.microsoft.com/office/drawing/2014/main" val="10000"/>
                  </a:ext>
                </a:extLst>
              </a:tr>
              <a:tr h="335971">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err="1" smtClean="0"/>
                        <a:t>i</a:t>
                      </a:r>
                      <a:r>
                        <a:rPr lang="en-US" dirty="0" smtClean="0"/>
                        <a:t>/j</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335971">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t>p</a:t>
                      </a:r>
                      <a:endParaRPr lang="en-US" dirty="0"/>
                    </a:p>
                  </a:txBody>
                  <a:tcPr/>
                </a:tc>
                <a:extLst>
                  <a:ext uri="{0D108BD9-81ED-4DB2-BD59-A6C34878D82A}">
                    <a16:rowId xmlns:a16="http://schemas.microsoft.com/office/drawing/2014/main" val="10002"/>
                  </a:ext>
                </a:extLst>
              </a:tr>
              <a:tr h="335971">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335971">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sp>
        <p:nvSpPr>
          <p:cNvPr id="13" name="Oval 12"/>
          <p:cNvSpPr/>
          <p:nvPr/>
        </p:nvSpPr>
        <p:spPr>
          <a:xfrm>
            <a:off x="1371598" y="1492624"/>
            <a:ext cx="519953" cy="5378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14" name="Oval 13"/>
          <p:cNvSpPr/>
          <p:nvPr/>
        </p:nvSpPr>
        <p:spPr>
          <a:xfrm>
            <a:off x="4849905" y="1456765"/>
            <a:ext cx="519953" cy="5378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2</a:t>
            </a:r>
            <a:endParaRPr lang="en-US" dirty="0"/>
          </a:p>
        </p:txBody>
      </p:sp>
      <p:sp>
        <p:nvSpPr>
          <p:cNvPr id="15" name="Oval 14"/>
          <p:cNvSpPr/>
          <p:nvPr/>
        </p:nvSpPr>
        <p:spPr>
          <a:xfrm>
            <a:off x="1371598" y="3827929"/>
            <a:ext cx="519953" cy="5378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3</a:t>
            </a:r>
            <a:endParaRPr lang="en-US" dirty="0"/>
          </a:p>
        </p:txBody>
      </p:sp>
      <p:sp>
        <p:nvSpPr>
          <p:cNvPr id="16" name="Oval 15"/>
          <p:cNvSpPr/>
          <p:nvPr/>
        </p:nvSpPr>
        <p:spPr>
          <a:xfrm>
            <a:off x="4849906" y="3827929"/>
            <a:ext cx="519953" cy="5378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4</a:t>
            </a:r>
            <a:endParaRPr lang="en-US" dirty="0"/>
          </a:p>
        </p:txBody>
      </p:sp>
      <p:sp>
        <p:nvSpPr>
          <p:cNvPr id="17" name="Down Arrow 16"/>
          <p:cNvSpPr/>
          <p:nvPr/>
        </p:nvSpPr>
        <p:spPr>
          <a:xfrm rot="16200000">
            <a:off x="1339115" y="1636630"/>
            <a:ext cx="117077" cy="96650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7374872" y="833718"/>
            <a:ext cx="101693" cy="76928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1339114" y="3752300"/>
            <a:ext cx="117077" cy="96650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3107672" y="1264024"/>
            <a:ext cx="140549" cy="35690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E0011BC-8117-4AAF-B428-9D7DC6F8F674}" type="datetime1">
              <a:rPr lang="en-US" noProof="0" smtClean="0"/>
              <a:t>10/14/2021</a:t>
            </a:fld>
            <a:endParaRPr lang="en-US" noProof="0" dirty="0"/>
          </a:p>
        </p:txBody>
      </p:sp>
      <p:sp>
        <p:nvSpPr>
          <p:cNvPr id="8" name="Slide Number Placeholder 7"/>
          <p:cNvSpPr>
            <a:spLocks noGrp="1"/>
          </p:cNvSpPr>
          <p:nvPr>
            <p:ph type="sldNum" sz="quarter" idx="12"/>
          </p:nvPr>
        </p:nvSpPr>
        <p:spPr/>
        <p:txBody>
          <a:bodyPr/>
          <a:lstStyle/>
          <a:p>
            <a:fld id="{9D164B4E-BB64-4235-AA14-F42088F189EC}" type="slidenum">
              <a:rPr lang="en-US" noProof="0" smtClean="0"/>
              <a:t>13</a:t>
            </a:fld>
            <a:endParaRPr lang="en-US" noProof="0" dirty="0"/>
          </a:p>
        </p:txBody>
      </p:sp>
    </p:spTree>
    <p:extLst>
      <p:ext uri="{BB962C8B-B14F-4D97-AF65-F5344CB8AC3E}">
        <p14:creationId xmlns:p14="http://schemas.microsoft.com/office/powerpoint/2010/main" val="2777023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88" y="365125"/>
            <a:ext cx="10939828" cy="5820522"/>
          </a:xfrm>
        </p:spPr>
        <p:txBody>
          <a:bodyPr/>
          <a:lstStyle/>
          <a:p>
            <a:r>
              <a:rPr lang="en-US" dirty="0" smtClean="0"/>
              <a:t/>
            </a:r>
            <a:br>
              <a:rPr lang="en-US" dirty="0" smtClean="0"/>
            </a:br>
            <a:r>
              <a:rPr lang="en-US" dirty="0"/>
              <a:t> </a:t>
            </a:r>
            <a:r>
              <a:rPr lang="en-US" dirty="0" smtClean="0"/>
              <a:t>             </a:t>
            </a:r>
            <a:br>
              <a:rPr lang="en-US" dirty="0" smtClean="0"/>
            </a:br>
            <a:r>
              <a:rPr lang="en-US" dirty="0"/>
              <a:t> </a:t>
            </a:r>
            <a:r>
              <a:rPr lang="en-US" dirty="0" smtClean="0"/>
              <a:t>                                                   </a:t>
            </a:r>
            <a:r>
              <a:rPr lang="en-US" sz="2400" dirty="0" smtClean="0">
                <a:solidFill>
                  <a:srgbClr val="FF0000"/>
                </a:solidFill>
              </a:rPr>
              <a:t>L</a:t>
            </a:r>
            <a:r>
              <a:rPr lang="en-US" sz="2400" dirty="0" smtClean="0">
                <a:solidFill>
                  <a:srgbClr val="00B050"/>
                </a:solidFill>
              </a:rPr>
              <a:t>P=</a:t>
            </a:r>
            <a:r>
              <a:rPr lang="en-US" sz="2400" dirty="0" smtClean="0">
                <a:solidFill>
                  <a:srgbClr val="2B0CE4"/>
                </a:solidFill>
              </a:rPr>
              <a:t>n</a:t>
            </a:r>
            <a:r>
              <a:rPr lang="en-US" sz="2400" dirty="0" smtClean="0">
                <a:solidFill>
                  <a:srgbClr val="CE4C65"/>
                </a:solidFill>
              </a:rPr>
              <a:t>g</a:t>
            </a:r>
            <a:r>
              <a:rPr lang="en-US" sz="2400" dirty="0" smtClean="0">
                <a:solidFill>
                  <a:srgbClr val="00B050"/>
                </a:solidFill>
              </a:rPr>
              <a:t>(</a:t>
            </a:r>
            <a:r>
              <a:rPr lang="en-US" sz="2400" dirty="0" smtClean="0">
                <a:solidFill>
                  <a:srgbClr val="FF0000"/>
                </a:solidFill>
              </a:rPr>
              <a:t>r3+c10</a:t>
            </a:r>
            <a:r>
              <a:rPr lang="en-US" sz="2400" dirty="0" smtClean="0">
                <a:solidFill>
                  <a:srgbClr val="00B050"/>
                </a:solidFill>
              </a:rPr>
              <a:t>, r8+c1</a:t>
            </a:r>
            <a:r>
              <a:rPr lang="en-US" sz="2400" dirty="0" smtClean="0">
                <a:solidFill>
                  <a:srgbClr val="00B050"/>
                </a:solidFill>
              </a:rPr>
              <a:t>)</a:t>
            </a:r>
            <a:r>
              <a:rPr lang="en-US" dirty="0">
                <a:solidFill>
                  <a:srgbClr val="00B050"/>
                </a:solidFill>
              </a:rPr>
              <a:t/>
            </a:r>
            <a:br>
              <a:rPr lang="en-US" dirty="0">
                <a:solidFill>
                  <a:srgbClr val="00B050"/>
                </a:solidFill>
              </a:rPr>
            </a:b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77974261"/>
              </p:ext>
            </p:extLst>
          </p:nvPr>
        </p:nvGraphicFramePr>
        <p:xfrm>
          <a:off x="1120586" y="1084729"/>
          <a:ext cx="2743205" cy="2298420"/>
        </p:xfrm>
        <a:graphic>
          <a:graphicData uri="http://schemas.openxmlformats.org/drawingml/2006/table">
            <a:tbl>
              <a:tblPr firstRow="1" bandRow="1">
                <a:tableStyleId>{D7AC3CCA-C797-4891-BE02-D94E43425B78}</a:tableStyleId>
              </a:tblPr>
              <a:tblGrid>
                <a:gridCol w="548641">
                  <a:extLst>
                    <a:ext uri="{9D8B030D-6E8A-4147-A177-3AD203B41FA5}">
                      <a16:colId xmlns:a16="http://schemas.microsoft.com/office/drawing/2014/main" val="20000"/>
                    </a:ext>
                  </a:extLst>
                </a:gridCol>
                <a:gridCol w="548641">
                  <a:extLst>
                    <a:ext uri="{9D8B030D-6E8A-4147-A177-3AD203B41FA5}">
                      <a16:colId xmlns:a16="http://schemas.microsoft.com/office/drawing/2014/main" val="20001"/>
                    </a:ext>
                  </a:extLst>
                </a:gridCol>
                <a:gridCol w="548641">
                  <a:extLst>
                    <a:ext uri="{9D8B030D-6E8A-4147-A177-3AD203B41FA5}">
                      <a16:colId xmlns:a16="http://schemas.microsoft.com/office/drawing/2014/main" val="20002"/>
                    </a:ext>
                  </a:extLst>
                </a:gridCol>
                <a:gridCol w="548641">
                  <a:extLst>
                    <a:ext uri="{9D8B030D-6E8A-4147-A177-3AD203B41FA5}">
                      <a16:colId xmlns:a16="http://schemas.microsoft.com/office/drawing/2014/main" val="20003"/>
                    </a:ext>
                  </a:extLst>
                </a:gridCol>
                <a:gridCol w="548641">
                  <a:extLst>
                    <a:ext uri="{9D8B030D-6E8A-4147-A177-3AD203B41FA5}">
                      <a16:colId xmlns:a16="http://schemas.microsoft.com/office/drawing/2014/main" val="20004"/>
                    </a:ext>
                  </a:extLst>
                </a:gridCol>
              </a:tblGrid>
              <a:tr h="459684">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10000"/>
                  </a:ext>
                </a:extLst>
              </a:tr>
              <a:tr h="459684">
                <a:tc>
                  <a:txBody>
                    <a:bodyPr/>
                    <a:lstStyle/>
                    <a:p>
                      <a:r>
                        <a:rPr lang="en-US" dirty="0" smtClean="0">
                          <a:solidFill>
                            <a:schemeClr val="tx1"/>
                          </a:solidFill>
                        </a:rPr>
                        <a:t>f</a:t>
                      </a:r>
                      <a:endParaRPr lang="en-US" dirty="0">
                        <a:solidFill>
                          <a:schemeClr val="tx1"/>
                        </a:solidFill>
                      </a:endParaRPr>
                    </a:p>
                  </a:txBody>
                  <a:tcPr/>
                </a:tc>
                <a:tc>
                  <a:txBody>
                    <a:bodyPr/>
                    <a:lstStyle/>
                    <a:p>
                      <a:r>
                        <a:rPr lang="en-US" dirty="0" smtClean="0"/>
                        <a:t>g</a:t>
                      </a:r>
                      <a:endParaRPr lang="en-US" dirty="0"/>
                    </a:p>
                  </a:txBody>
                  <a:tcPr/>
                </a:tc>
                <a:tc>
                  <a:txBody>
                    <a:bodyPr/>
                    <a:lstStyle/>
                    <a:p>
                      <a:r>
                        <a:rPr lang="en-US" dirty="0" smtClean="0">
                          <a:solidFill>
                            <a:schemeClr val="tx1"/>
                          </a:solidFill>
                        </a:rPr>
                        <a:t>h</a:t>
                      </a:r>
                      <a:endParaRPr lang="en-US" dirty="0">
                        <a:solidFill>
                          <a:schemeClr val="tx1"/>
                        </a:solidFill>
                      </a:endParaRPr>
                    </a:p>
                  </a:txBody>
                  <a:tcPr/>
                </a:tc>
                <a:tc>
                  <a:txBody>
                    <a:bodyPr/>
                    <a:lstStyle/>
                    <a:p>
                      <a:r>
                        <a:rPr lang="en-US" dirty="0" err="1" smtClean="0"/>
                        <a:t>i</a:t>
                      </a:r>
                      <a:r>
                        <a:rPr lang="en-US" dirty="0" smtClean="0"/>
                        <a:t>/j</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459684">
                <a:tc>
                  <a:txBody>
                    <a:bodyPr/>
                    <a:lstStyle/>
                    <a:p>
                      <a:r>
                        <a:rPr lang="en-US" dirty="0" smtClean="0">
                          <a:solidFill>
                            <a:srgbClr val="C00000"/>
                          </a:solidFill>
                        </a:rPr>
                        <a:t>l</a:t>
                      </a:r>
                      <a:endParaRPr lang="en-US" dirty="0">
                        <a:solidFill>
                          <a:srgbClr val="C00000"/>
                        </a:solidFill>
                      </a:endParaRPr>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t>p</a:t>
                      </a:r>
                      <a:endParaRPr lang="en-US" dirty="0"/>
                    </a:p>
                  </a:txBody>
                  <a:tcPr/>
                </a:tc>
                <a:extLst>
                  <a:ext uri="{0D108BD9-81ED-4DB2-BD59-A6C34878D82A}">
                    <a16:rowId xmlns:a16="http://schemas.microsoft.com/office/drawing/2014/main" val="10002"/>
                  </a:ext>
                </a:extLst>
              </a:tr>
              <a:tr h="459684">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59684">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noGrp="1"/>
          </p:cNvGraphicFramePr>
          <p:nvPr>
            <p:ph sz="quarter" idx="13"/>
            <p:extLst>
              <p:ext uri="{D42A27DB-BD31-4B8C-83A1-F6EECF244321}">
                <p14:modId xmlns:p14="http://schemas.microsoft.com/office/powerpoint/2010/main" val="577762849"/>
              </p:ext>
            </p:extLst>
          </p:nvPr>
        </p:nvGraphicFramePr>
        <p:xfrm>
          <a:off x="5091951" y="1066801"/>
          <a:ext cx="2743205" cy="2316350"/>
        </p:xfrm>
        <a:graphic>
          <a:graphicData uri="http://schemas.openxmlformats.org/drawingml/2006/table">
            <a:tbl>
              <a:tblPr firstRow="1" bandRow="1">
                <a:tableStyleId>{D7AC3CCA-C797-4891-BE02-D94E43425B78}</a:tableStyleId>
              </a:tblPr>
              <a:tblGrid>
                <a:gridCol w="548641">
                  <a:extLst>
                    <a:ext uri="{9D8B030D-6E8A-4147-A177-3AD203B41FA5}">
                      <a16:colId xmlns:a16="http://schemas.microsoft.com/office/drawing/2014/main" val="20000"/>
                    </a:ext>
                  </a:extLst>
                </a:gridCol>
                <a:gridCol w="548641">
                  <a:extLst>
                    <a:ext uri="{9D8B030D-6E8A-4147-A177-3AD203B41FA5}">
                      <a16:colId xmlns:a16="http://schemas.microsoft.com/office/drawing/2014/main" val="20001"/>
                    </a:ext>
                  </a:extLst>
                </a:gridCol>
                <a:gridCol w="548641">
                  <a:extLst>
                    <a:ext uri="{9D8B030D-6E8A-4147-A177-3AD203B41FA5}">
                      <a16:colId xmlns:a16="http://schemas.microsoft.com/office/drawing/2014/main" val="20002"/>
                    </a:ext>
                  </a:extLst>
                </a:gridCol>
                <a:gridCol w="548641">
                  <a:extLst>
                    <a:ext uri="{9D8B030D-6E8A-4147-A177-3AD203B41FA5}">
                      <a16:colId xmlns:a16="http://schemas.microsoft.com/office/drawing/2014/main" val="20003"/>
                    </a:ext>
                  </a:extLst>
                </a:gridCol>
                <a:gridCol w="548641">
                  <a:extLst>
                    <a:ext uri="{9D8B030D-6E8A-4147-A177-3AD203B41FA5}">
                      <a16:colId xmlns:a16="http://schemas.microsoft.com/office/drawing/2014/main" val="20004"/>
                    </a:ext>
                  </a:extLst>
                </a:gridCol>
              </a:tblGrid>
              <a:tr h="463270">
                <a:tc>
                  <a:txBody>
                    <a:bodyPr/>
                    <a:lstStyle/>
                    <a:p>
                      <a:r>
                        <a:rPr lang="en-US" dirty="0" smtClean="0">
                          <a:solidFill>
                            <a:schemeClr val="tx1"/>
                          </a:solidFill>
                        </a:rPr>
                        <a:t>E</a:t>
                      </a:r>
                      <a:endParaRPr lang="en-US" dirty="0">
                        <a:solidFill>
                          <a:schemeClr val="tx1"/>
                        </a:solidFill>
                      </a:endParaRPr>
                    </a:p>
                  </a:txBody>
                  <a:tcPr/>
                </a:tc>
                <a:tc>
                  <a:txBody>
                    <a:bodyPr/>
                    <a:lstStyle/>
                    <a:p>
                      <a:r>
                        <a:rPr lang="en-US" dirty="0" smtClean="0">
                          <a:solidFill>
                            <a:schemeClr val="tx1"/>
                          </a:solidFill>
                        </a:rPr>
                        <a:t>X</a:t>
                      </a:r>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M</a:t>
                      </a:r>
                      <a:endParaRPr lang="en-US" dirty="0">
                        <a:solidFill>
                          <a:schemeClr val="tx1"/>
                        </a:solidFill>
                      </a:endParaRPr>
                    </a:p>
                  </a:txBody>
                  <a:tcPr/>
                </a:tc>
                <a:tc>
                  <a:txBody>
                    <a:bodyPr/>
                    <a:lstStyle/>
                    <a:p>
                      <a:r>
                        <a:rPr lang="en-US" dirty="0" smtClean="0">
                          <a:solidFill>
                            <a:schemeClr val="tx1"/>
                          </a:solidFill>
                        </a:rPr>
                        <a:t>P</a:t>
                      </a:r>
                      <a:endParaRPr lang="en-US" dirty="0">
                        <a:solidFill>
                          <a:schemeClr val="tx1"/>
                        </a:solidFill>
                      </a:endParaRPr>
                    </a:p>
                  </a:txBody>
                  <a:tcPr/>
                </a:tc>
                <a:extLst>
                  <a:ext uri="{0D108BD9-81ED-4DB2-BD59-A6C34878D82A}">
                    <a16:rowId xmlns:a16="http://schemas.microsoft.com/office/drawing/2014/main" val="10000"/>
                  </a:ext>
                </a:extLst>
              </a:tr>
              <a:tr h="463270">
                <a:tc>
                  <a:txBody>
                    <a:bodyPr/>
                    <a:lstStyle/>
                    <a:p>
                      <a:r>
                        <a:rPr lang="en-US" dirty="0" smtClean="0">
                          <a:solidFill>
                            <a:schemeClr val="tx1"/>
                          </a:solidFill>
                        </a:rPr>
                        <a:t>L</a:t>
                      </a:r>
                      <a:endParaRPr lang="en-US" dirty="0">
                        <a:solidFill>
                          <a:schemeClr val="tx1"/>
                        </a:solidFill>
                      </a:endParaRPr>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solidFill>
                            <a:schemeClr val="tx1"/>
                          </a:solidFill>
                        </a:rPr>
                        <a:t>F</a:t>
                      </a:r>
                      <a:endParaRPr lang="en-US" dirty="0">
                        <a:solidFill>
                          <a:schemeClr val="tx1"/>
                        </a:solidFill>
                      </a:endParaRPr>
                    </a:p>
                  </a:txBody>
                  <a:tcPr/>
                </a:tc>
                <a:extLst>
                  <a:ext uri="{0D108BD9-81ED-4DB2-BD59-A6C34878D82A}">
                    <a16:rowId xmlns:a16="http://schemas.microsoft.com/office/drawing/2014/main" val="10001"/>
                  </a:ext>
                </a:extLst>
              </a:tr>
              <a:tr h="463270">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solidFill>
                            <a:srgbClr val="2B0CE4"/>
                          </a:solidFill>
                        </a:rPr>
                        <a:t>N</a:t>
                      </a:r>
                      <a:endParaRPr lang="en-US" dirty="0">
                        <a:solidFill>
                          <a:srgbClr val="2B0CE4"/>
                        </a:solidFill>
                      </a:endParaRPr>
                    </a:p>
                  </a:txBody>
                  <a:tcPr/>
                </a:tc>
                <a:extLst>
                  <a:ext uri="{0D108BD9-81ED-4DB2-BD59-A6C34878D82A}">
                    <a16:rowId xmlns:a16="http://schemas.microsoft.com/office/drawing/2014/main" val="10002"/>
                  </a:ext>
                </a:extLst>
              </a:tr>
              <a:tr h="463270">
                <a:tc>
                  <a:txBody>
                    <a:bodyPr/>
                    <a:lstStyle/>
                    <a:p>
                      <a:r>
                        <a:rPr lang="en-US" dirty="0" smtClean="0"/>
                        <a:t>O</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463270">
                <a:tc>
                  <a:txBody>
                    <a:bodyPr/>
                    <a:lstStyle/>
                    <a:p>
                      <a:r>
                        <a:rPr lang="en-US" dirty="0" smtClean="0"/>
                        <a:t>U</a:t>
                      </a:r>
                      <a:endParaRPr lang="en-US" dirty="0"/>
                    </a:p>
                  </a:txBody>
                  <a:tcPr/>
                </a:tc>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6" name="Content Placeholder 3"/>
          <p:cNvGraphicFramePr>
            <a:graphicFrameLocks noGrp="1"/>
          </p:cNvGraphicFramePr>
          <p:nvPr>
            <p:ph sz="quarter" idx="13"/>
            <p:extLst>
              <p:ext uri="{D42A27DB-BD31-4B8C-83A1-F6EECF244321}">
                <p14:modId xmlns:p14="http://schemas.microsoft.com/office/powerpoint/2010/main" val="2266532321"/>
              </p:ext>
            </p:extLst>
          </p:nvPr>
        </p:nvGraphicFramePr>
        <p:xfrm>
          <a:off x="5091950" y="3657600"/>
          <a:ext cx="2743205" cy="2232210"/>
        </p:xfrm>
        <a:graphic>
          <a:graphicData uri="http://schemas.openxmlformats.org/drawingml/2006/table">
            <a:tbl>
              <a:tblPr firstRow="1" bandRow="1">
                <a:tableStyleId>{D7AC3CCA-C797-4891-BE02-D94E43425B78}</a:tableStyleId>
              </a:tblPr>
              <a:tblGrid>
                <a:gridCol w="548641">
                  <a:extLst>
                    <a:ext uri="{9D8B030D-6E8A-4147-A177-3AD203B41FA5}">
                      <a16:colId xmlns:a16="http://schemas.microsoft.com/office/drawing/2014/main" val="20000"/>
                    </a:ext>
                  </a:extLst>
                </a:gridCol>
                <a:gridCol w="548641">
                  <a:extLst>
                    <a:ext uri="{9D8B030D-6E8A-4147-A177-3AD203B41FA5}">
                      <a16:colId xmlns:a16="http://schemas.microsoft.com/office/drawing/2014/main" val="20001"/>
                    </a:ext>
                  </a:extLst>
                </a:gridCol>
                <a:gridCol w="548641">
                  <a:extLst>
                    <a:ext uri="{9D8B030D-6E8A-4147-A177-3AD203B41FA5}">
                      <a16:colId xmlns:a16="http://schemas.microsoft.com/office/drawing/2014/main" val="20002"/>
                    </a:ext>
                  </a:extLst>
                </a:gridCol>
                <a:gridCol w="548641">
                  <a:extLst>
                    <a:ext uri="{9D8B030D-6E8A-4147-A177-3AD203B41FA5}">
                      <a16:colId xmlns:a16="http://schemas.microsoft.com/office/drawing/2014/main" val="20003"/>
                    </a:ext>
                  </a:extLst>
                </a:gridCol>
                <a:gridCol w="548641">
                  <a:extLst>
                    <a:ext uri="{9D8B030D-6E8A-4147-A177-3AD203B41FA5}">
                      <a16:colId xmlns:a16="http://schemas.microsoft.com/office/drawing/2014/main" val="20004"/>
                    </a:ext>
                  </a:extLst>
                </a:gridCol>
              </a:tblGrid>
              <a:tr h="446442">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10000"/>
                  </a:ext>
                </a:extLst>
              </a:tr>
              <a:tr h="446442">
                <a:tc>
                  <a:txBody>
                    <a:bodyPr/>
                    <a:lstStyle/>
                    <a:p>
                      <a:r>
                        <a:rPr lang="en-US" dirty="0" smtClean="0">
                          <a:solidFill>
                            <a:schemeClr val="tx1"/>
                          </a:solidFill>
                        </a:rPr>
                        <a:t>f</a:t>
                      </a:r>
                      <a:endParaRPr lang="en-US" dirty="0">
                        <a:solidFill>
                          <a:schemeClr val="tx1"/>
                        </a:solidFill>
                      </a:endParaRPr>
                    </a:p>
                  </a:txBody>
                  <a:tcPr/>
                </a:tc>
                <a:tc>
                  <a:txBody>
                    <a:bodyPr/>
                    <a:lstStyle/>
                    <a:p>
                      <a:r>
                        <a:rPr lang="en-US" dirty="0" smtClean="0"/>
                        <a:t>g</a:t>
                      </a:r>
                      <a:endParaRPr lang="en-US" dirty="0"/>
                    </a:p>
                  </a:txBody>
                  <a:tcPr/>
                </a:tc>
                <a:tc>
                  <a:txBody>
                    <a:bodyPr/>
                    <a:lstStyle/>
                    <a:p>
                      <a:r>
                        <a:rPr lang="en-US" dirty="0" smtClean="0">
                          <a:solidFill>
                            <a:schemeClr val="tx1"/>
                          </a:solidFill>
                        </a:rPr>
                        <a:t>h</a:t>
                      </a:r>
                      <a:endParaRPr lang="en-US" dirty="0">
                        <a:solidFill>
                          <a:schemeClr val="tx1"/>
                        </a:solidFill>
                      </a:endParaRPr>
                    </a:p>
                  </a:txBody>
                  <a:tcPr/>
                </a:tc>
                <a:tc>
                  <a:txBody>
                    <a:bodyPr/>
                    <a:lstStyle/>
                    <a:p>
                      <a:r>
                        <a:rPr lang="en-US" dirty="0" err="1" smtClean="0"/>
                        <a:t>i</a:t>
                      </a:r>
                      <a:r>
                        <a:rPr lang="en-US" dirty="0" smtClean="0"/>
                        <a:t>/j</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446442">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solidFill>
                            <a:srgbClr val="C00000"/>
                          </a:solidFill>
                        </a:rPr>
                        <a:t>p</a:t>
                      </a:r>
                      <a:endParaRPr lang="en-US" dirty="0">
                        <a:solidFill>
                          <a:srgbClr val="C00000"/>
                        </a:solidFill>
                      </a:endParaRPr>
                    </a:p>
                  </a:txBody>
                  <a:tcPr/>
                </a:tc>
                <a:extLst>
                  <a:ext uri="{0D108BD9-81ED-4DB2-BD59-A6C34878D82A}">
                    <a16:rowId xmlns:a16="http://schemas.microsoft.com/office/drawing/2014/main" val="10002"/>
                  </a:ext>
                </a:extLst>
              </a:tr>
              <a:tr h="446442">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46442">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7" name="Content Placeholder 3"/>
          <p:cNvGraphicFramePr>
            <a:graphicFrameLocks noGrp="1"/>
          </p:cNvGraphicFramePr>
          <p:nvPr>
            <p:ph sz="quarter" idx="13"/>
            <p:extLst>
              <p:ext uri="{D42A27DB-BD31-4B8C-83A1-F6EECF244321}">
                <p14:modId xmlns:p14="http://schemas.microsoft.com/office/powerpoint/2010/main" val="1211254457"/>
              </p:ext>
            </p:extLst>
          </p:nvPr>
        </p:nvGraphicFramePr>
        <p:xfrm>
          <a:off x="1120586" y="3657601"/>
          <a:ext cx="2743205" cy="2316350"/>
        </p:xfrm>
        <a:graphic>
          <a:graphicData uri="http://schemas.openxmlformats.org/drawingml/2006/table">
            <a:tbl>
              <a:tblPr firstRow="1" bandRow="1">
                <a:tableStyleId>{D7AC3CCA-C797-4891-BE02-D94E43425B78}</a:tableStyleId>
              </a:tblPr>
              <a:tblGrid>
                <a:gridCol w="548641">
                  <a:extLst>
                    <a:ext uri="{9D8B030D-6E8A-4147-A177-3AD203B41FA5}">
                      <a16:colId xmlns:a16="http://schemas.microsoft.com/office/drawing/2014/main" val="20000"/>
                    </a:ext>
                  </a:extLst>
                </a:gridCol>
                <a:gridCol w="548641">
                  <a:extLst>
                    <a:ext uri="{9D8B030D-6E8A-4147-A177-3AD203B41FA5}">
                      <a16:colId xmlns:a16="http://schemas.microsoft.com/office/drawing/2014/main" val="20001"/>
                    </a:ext>
                  </a:extLst>
                </a:gridCol>
                <a:gridCol w="548641">
                  <a:extLst>
                    <a:ext uri="{9D8B030D-6E8A-4147-A177-3AD203B41FA5}">
                      <a16:colId xmlns:a16="http://schemas.microsoft.com/office/drawing/2014/main" val="20002"/>
                    </a:ext>
                  </a:extLst>
                </a:gridCol>
                <a:gridCol w="548641">
                  <a:extLst>
                    <a:ext uri="{9D8B030D-6E8A-4147-A177-3AD203B41FA5}">
                      <a16:colId xmlns:a16="http://schemas.microsoft.com/office/drawing/2014/main" val="20003"/>
                    </a:ext>
                  </a:extLst>
                </a:gridCol>
                <a:gridCol w="548641">
                  <a:extLst>
                    <a:ext uri="{9D8B030D-6E8A-4147-A177-3AD203B41FA5}">
                      <a16:colId xmlns:a16="http://schemas.microsoft.com/office/drawing/2014/main" val="20004"/>
                    </a:ext>
                  </a:extLst>
                </a:gridCol>
              </a:tblGrid>
              <a:tr h="463270">
                <a:tc>
                  <a:txBody>
                    <a:bodyPr/>
                    <a:lstStyle/>
                    <a:p>
                      <a:r>
                        <a:rPr lang="en-US" dirty="0" smtClean="0">
                          <a:solidFill>
                            <a:srgbClr val="CE4C65"/>
                          </a:solidFill>
                        </a:rPr>
                        <a:t>E</a:t>
                      </a:r>
                      <a:endParaRPr lang="en-US" dirty="0">
                        <a:solidFill>
                          <a:srgbClr val="CE4C65"/>
                        </a:solidFill>
                      </a:endParaRPr>
                    </a:p>
                  </a:txBody>
                  <a:tcPr/>
                </a:tc>
                <a:tc>
                  <a:txBody>
                    <a:bodyPr/>
                    <a:lstStyle/>
                    <a:p>
                      <a:r>
                        <a:rPr lang="en-US" dirty="0" smtClean="0">
                          <a:solidFill>
                            <a:schemeClr val="tx1"/>
                          </a:solidFill>
                        </a:rPr>
                        <a:t>X</a:t>
                      </a:r>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M</a:t>
                      </a:r>
                      <a:endParaRPr lang="en-US" dirty="0">
                        <a:solidFill>
                          <a:schemeClr val="tx1"/>
                        </a:solidFill>
                      </a:endParaRPr>
                    </a:p>
                  </a:txBody>
                  <a:tcPr/>
                </a:tc>
                <a:tc>
                  <a:txBody>
                    <a:bodyPr/>
                    <a:lstStyle/>
                    <a:p>
                      <a:r>
                        <a:rPr lang="en-US" dirty="0" smtClean="0">
                          <a:solidFill>
                            <a:schemeClr val="tx1"/>
                          </a:solidFill>
                        </a:rPr>
                        <a:t>P</a:t>
                      </a:r>
                      <a:endParaRPr lang="en-US" dirty="0">
                        <a:solidFill>
                          <a:schemeClr val="tx1"/>
                        </a:solidFill>
                      </a:endParaRPr>
                    </a:p>
                  </a:txBody>
                  <a:tcPr/>
                </a:tc>
                <a:extLst>
                  <a:ext uri="{0D108BD9-81ED-4DB2-BD59-A6C34878D82A}">
                    <a16:rowId xmlns:a16="http://schemas.microsoft.com/office/drawing/2014/main" val="10000"/>
                  </a:ext>
                </a:extLst>
              </a:tr>
              <a:tr h="463270">
                <a:tc>
                  <a:txBody>
                    <a:bodyPr/>
                    <a:lstStyle/>
                    <a:p>
                      <a:r>
                        <a:rPr lang="en-US" dirty="0" smtClean="0">
                          <a:solidFill>
                            <a:schemeClr val="tx1"/>
                          </a:solidFill>
                        </a:rPr>
                        <a:t>L</a:t>
                      </a:r>
                      <a:endParaRPr lang="en-US" dirty="0">
                        <a:solidFill>
                          <a:schemeClr val="tx1"/>
                        </a:solidFill>
                      </a:endParaRPr>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solidFill>
                            <a:schemeClr val="tx1"/>
                          </a:solidFill>
                        </a:rPr>
                        <a:t>F</a:t>
                      </a:r>
                      <a:endParaRPr lang="en-US" dirty="0">
                        <a:solidFill>
                          <a:schemeClr val="tx1"/>
                        </a:solidFill>
                      </a:endParaRPr>
                    </a:p>
                  </a:txBody>
                  <a:tcPr/>
                </a:tc>
                <a:extLst>
                  <a:ext uri="{0D108BD9-81ED-4DB2-BD59-A6C34878D82A}">
                    <a16:rowId xmlns:a16="http://schemas.microsoft.com/office/drawing/2014/main" val="10001"/>
                  </a:ext>
                </a:extLst>
              </a:tr>
              <a:tr h="463270">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10002"/>
                  </a:ext>
                </a:extLst>
              </a:tr>
              <a:tr h="463270">
                <a:tc>
                  <a:txBody>
                    <a:bodyPr/>
                    <a:lstStyle/>
                    <a:p>
                      <a:r>
                        <a:rPr lang="en-US" dirty="0" smtClean="0"/>
                        <a:t>O</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463270">
                <a:tc>
                  <a:txBody>
                    <a:bodyPr/>
                    <a:lstStyle/>
                    <a:p>
                      <a:r>
                        <a:rPr lang="en-US" dirty="0" smtClean="0"/>
                        <a:t>U</a:t>
                      </a:r>
                      <a:endParaRPr lang="en-US" dirty="0"/>
                    </a:p>
                  </a:txBody>
                  <a:tcPr/>
                </a:tc>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cxnSp>
        <p:nvCxnSpPr>
          <p:cNvPr id="9" name="Straight Arrow Connector 8"/>
          <p:cNvCxnSpPr/>
          <p:nvPr/>
        </p:nvCxnSpPr>
        <p:spPr>
          <a:xfrm flipV="1">
            <a:off x="663388" y="2200836"/>
            <a:ext cx="500903" cy="134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565091" y="681318"/>
            <a:ext cx="10086" cy="318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63388" y="3939989"/>
            <a:ext cx="500903" cy="134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361515" y="690282"/>
            <a:ext cx="10086" cy="31824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00F1C799-13BC-4766-A096-F181764698CC}" type="datetime1">
              <a:rPr lang="en-US" noProof="0" smtClean="0"/>
              <a:t>10/14/2021</a:t>
            </a:fld>
            <a:endParaRPr lang="en-US" noProof="0" dirty="0"/>
          </a:p>
        </p:txBody>
      </p:sp>
      <p:sp>
        <p:nvSpPr>
          <p:cNvPr id="8" name="Slide Number Placeholder 7"/>
          <p:cNvSpPr>
            <a:spLocks noGrp="1"/>
          </p:cNvSpPr>
          <p:nvPr>
            <p:ph type="sldNum" sz="quarter" idx="12"/>
          </p:nvPr>
        </p:nvSpPr>
        <p:spPr/>
        <p:txBody>
          <a:bodyPr/>
          <a:lstStyle/>
          <a:p>
            <a:fld id="{9D164B4E-BB64-4235-AA14-F42088F189EC}" type="slidenum">
              <a:rPr lang="en-US" noProof="0" smtClean="0"/>
              <a:t>14</a:t>
            </a:fld>
            <a:endParaRPr lang="en-US" noProof="0" dirty="0"/>
          </a:p>
        </p:txBody>
      </p:sp>
    </p:spTree>
    <p:extLst>
      <p:ext uri="{BB962C8B-B14F-4D97-AF65-F5344CB8AC3E}">
        <p14:creationId xmlns:p14="http://schemas.microsoft.com/office/powerpoint/2010/main" val="803067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88" y="365125"/>
            <a:ext cx="10939828" cy="5820522"/>
          </a:xfrm>
        </p:spPr>
        <p:txBody>
          <a:bodyPr/>
          <a:lstStyle/>
          <a:p>
            <a:r>
              <a:rPr lang="en-US" dirty="0" smtClean="0"/>
              <a:t/>
            </a:r>
            <a:br>
              <a:rPr lang="en-US" dirty="0" smtClean="0"/>
            </a:br>
            <a:r>
              <a:rPr lang="en-US" dirty="0"/>
              <a:t> </a:t>
            </a:r>
            <a:r>
              <a:rPr lang="en-US" dirty="0" smtClean="0"/>
              <a:t>             </a:t>
            </a:r>
            <a:br>
              <a:rPr lang="en-US" dirty="0" smtClean="0"/>
            </a:br>
            <a:r>
              <a:rPr lang="en-US" dirty="0" smtClean="0"/>
              <a:t>                                                  </a:t>
            </a:r>
            <a:r>
              <a:rPr lang="en-US" sz="2400" dirty="0" smtClean="0"/>
              <a:t> </a:t>
            </a:r>
            <a:r>
              <a:rPr lang="en-US" sz="2400" dirty="0">
                <a:solidFill>
                  <a:srgbClr val="FF0000"/>
                </a:solidFill>
              </a:rPr>
              <a:t>M</a:t>
            </a:r>
            <a:r>
              <a:rPr lang="en-US" sz="2400" dirty="0">
                <a:solidFill>
                  <a:srgbClr val="00B050"/>
                </a:solidFill>
              </a:rPr>
              <a:t>E </a:t>
            </a:r>
            <a:r>
              <a:rPr lang="en-US" sz="2400" dirty="0" smtClean="0">
                <a:solidFill>
                  <a:srgbClr val="00B050"/>
                </a:solidFill>
              </a:rPr>
              <a:t>=</a:t>
            </a:r>
            <a:r>
              <a:rPr lang="en-US" sz="2400" dirty="0" err="1" smtClean="0">
                <a:solidFill>
                  <a:srgbClr val="2B0CE4"/>
                </a:solidFill>
              </a:rPr>
              <a:t>n</a:t>
            </a:r>
            <a:r>
              <a:rPr lang="en-US" sz="2400" dirty="0" err="1">
                <a:solidFill>
                  <a:srgbClr val="00B050"/>
                </a:solidFill>
              </a:rPr>
              <a:t>x</a:t>
            </a:r>
            <a:r>
              <a:rPr lang="en-US" sz="2400" dirty="0" smtClean="0">
                <a:solidFill>
                  <a:srgbClr val="00B050"/>
                </a:solidFill>
              </a:rPr>
              <a:t>(</a:t>
            </a:r>
            <a:r>
              <a:rPr lang="en-US" sz="2400" dirty="0" smtClean="0">
                <a:solidFill>
                  <a:srgbClr val="FF0000"/>
                </a:solidFill>
              </a:rPr>
              <a:t>r3+c10</a:t>
            </a:r>
            <a:r>
              <a:rPr lang="en-US" sz="2400" dirty="0" smtClean="0">
                <a:solidFill>
                  <a:srgbClr val="00B050"/>
                </a:solidFill>
              </a:rPr>
              <a:t>,r6+c2</a:t>
            </a:r>
            <a:r>
              <a:rPr lang="en-US" sz="2400" dirty="0" smtClean="0">
                <a:solidFill>
                  <a:srgbClr val="00B050"/>
                </a:solidFill>
              </a:rPr>
              <a:t>)</a:t>
            </a:r>
            <a:endParaRPr lang="en-US" sz="2400"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12903645"/>
              </p:ext>
            </p:extLst>
          </p:nvPr>
        </p:nvGraphicFramePr>
        <p:xfrm>
          <a:off x="1164291" y="1084730"/>
          <a:ext cx="2681570" cy="2348750"/>
        </p:xfrm>
        <a:graphic>
          <a:graphicData uri="http://schemas.openxmlformats.org/drawingml/2006/table">
            <a:tbl>
              <a:tblPr firstRow="1" bandRow="1">
                <a:tableStyleId>{D7AC3CCA-C797-4891-BE02-D94E43425B78}</a:tableStyleId>
              </a:tblPr>
              <a:tblGrid>
                <a:gridCol w="536314">
                  <a:extLst>
                    <a:ext uri="{9D8B030D-6E8A-4147-A177-3AD203B41FA5}">
                      <a16:colId xmlns:a16="http://schemas.microsoft.com/office/drawing/2014/main" val="20000"/>
                    </a:ext>
                  </a:extLst>
                </a:gridCol>
                <a:gridCol w="536314">
                  <a:extLst>
                    <a:ext uri="{9D8B030D-6E8A-4147-A177-3AD203B41FA5}">
                      <a16:colId xmlns:a16="http://schemas.microsoft.com/office/drawing/2014/main" val="20001"/>
                    </a:ext>
                  </a:extLst>
                </a:gridCol>
                <a:gridCol w="536314">
                  <a:extLst>
                    <a:ext uri="{9D8B030D-6E8A-4147-A177-3AD203B41FA5}">
                      <a16:colId xmlns:a16="http://schemas.microsoft.com/office/drawing/2014/main" val="20002"/>
                    </a:ext>
                  </a:extLst>
                </a:gridCol>
                <a:gridCol w="536314">
                  <a:extLst>
                    <a:ext uri="{9D8B030D-6E8A-4147-A177-3AD203B41FA5}">
                      <a16:colId xmlns:a16="http://schemas.microsoft.com/office/drawing/2014/main" val="20003"/>
                    </a:ext>
                  </a:extLst>
                </a:gridCol>
                <a:gridCol w="536314">
                  <a:extLst>
                    <a:ext uri="{9D8B030D-6E8A-4147-A177-3AD203B41FA5}">
                      <a16:colId xmlns:a16="http://schemas.microsoft.com/office/drawing/2014/main" val="20004"/>
                    </a:ext>
                  </a:extLst>
                </a:gridCol>
              </a:tblGrid>
              <a:tr h="46975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10000"/>
                  </a:ext>
                </a:extLst>
              </a:tr>
              <a:tr h="469750">
                <a:tc>
                  <a:txBody>
                    <a:bodyPr/>
                    <a:lstStyle/>
                    <a:p>
                      <a:r>
                        <a:rPr lang="en-US" dirty="0" smtClean="0">
                          <a:solidFill>
                            <a:schemeClr val="tx1"/>
                          </a:solidFill>
                        </a:rPr>
                        <a:t>f</a:t>
                      </a:r>
                      <a:endParaRPr lang="en-US" dirty="0">
                        <a:solidFill>
                          <a:schemeClr val="tx1"/>
                        </a:solidFill>
                      </a:endParaRPr>
                    </a:p>
                  </a:txBody>
                  <a:tcPr/>
                </a:tc>
                <a:tc>
                  <a:txBody>
                    <a:bodyPr/>
                    <a:lstStyle/>
                    <a:p>
                      <a:r>
                        <a:rPr lang="en-US" dirty="0" smtClean="0"/>
                        <a:t>g</a:t>
                      </a:r>
                      <a:endParaRPr lang="en-US" dirty="0"/>
                    </a:p>
                  </a:txBody>
                  <a:tcPr/>
                </a:tc>
                <a:tc>
                  <a:txBody>
                    <a:bodyPr/>
                    <a:lstStyle/>
                    <a:p>
                      <a:r>
                        <a:rPr lang="en-US" dirty="0" smtClean="0">
                          <a:solidFill>
                            <a:schemeClr val="tx1"/>
                          </a:solidFill>
                        </a:rPr>
                        <a:t>h</a:t>
                      </a:r>
                      <a:endParaRPr lang="en-US" dirty="0">
                        <a:solidFill>
                          <a:schemeClr val="tx1"/>
                        </a:solidFill>
                      </a:endParaRPr>
                    </a:p>
                  </a:txBody>
                  <a:tcPr/>
                </a:tc>
                <a:tc>
                  <a:txBody>
                    <a:bodyPr/>
                    <a:lstStyle/>
                    <a:p>
                      <a:r>
                        <a:rPr lang="en-US" dirty="0" err="1" smtClean="0"/>
                        <a:t>i</a:t>
                      </a:r>
                      <a:r>
                        <a:rPr lang="en-US" dirty="0" smtClean="0"/>
                        <a:t>/j</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469750">
                <a:tc>
                  <a:txBody>
                    <a:bodyPr/>
                    <a:lstStyle/>
                    <a:p>
                      <a:r>
                        <a:rPr lang="en-US" dirty="0" smtClean="0">
                          <a:solidFill>
                            <a:srgbClr val="2B0CE4"/>
                          </a:solidFill>
                        </a:rPr>
                        <a:t>l</a:t>
                      </a:r>
                      <a:endParaRPr lang="en-US" dirty="0">
                        <a:solidFill>
                          <a:srgbClr val="2B0CE4"/>
                        </a:solidFill>
                      </a:endParaRPr>
                    </a:p>
                  </a:txBody>
                  <a:tcPr/>
                </a:tc>
                <a:tc>
                  <a:txBody>
                    <a:bodyPr/>
                    <a:lstStyle/>
                    <a:p>
                      <a:r>
                        <a:rPr lang="en-US" dirty="0" smtClean="0">
                          <a:solidFill>
                            <a:srgbClr val="FF0000"/>
                          </a:solidFill>
                        </a:rPr>
                        <a:t>m</a:t>
                      </a:r>
                      <a:endParaRPr lang="en-US" dirty="0">
                        <a:solidFill>
                          <a:srgbClr val="FF0000"/>
                        </a:solidFill>
                      </a:endParaRPr>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t>p</a:t>
                      </a:r>
                      <a:endParaRPr lang="en-US" dirty="0"/>
                    </a:p>
                  </a:txBody>
                  <a:tcPr/>
                </a:tc>
                <a:extLst>
                  <a:ext uri="{0D108BD9-81ED-4DB2-BD59-A6C34878D82A}">
                    <a16:rowId xmlns:a16="http://schemas.microsoft.com/office/drawing/2014/main" val="10002"/>
                  </a:ext>
                </a:extLst>
              </a:tr>
              <a:tr h="469750">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69750">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noGrp="1"/>
          </p:cNvGraphicFramePr>
          <p:nvPr>
            <p:ph sz="quarter" idx="13"/>
            <p:extLst>
              <p:ext uri="{D42A27DB-BD31-4B8C-83A1-F6EECF244321}">
                <p14:modId xmlns:p14="http://schemas.microsoft.com/office/powerpoint/2010/main" val="835910105"/>
              </p:ext>
            </p:extLst>
          </p:nvPr>
        </p:nvGraphicFramePr>
        <p:xfrm>
          <a:off x="5091951" y="1066799"/>
          <a:ext cx="2814920" cy="2366680"/>
        </p:xfrm>
        <a:graphic>
          <a:graphicData uri="http://schemas.openxmlformats.org/drawingml/2006/table">
            <a:tbl>
              <a:tblPr firstRow="1" bandRow="1">
                <a:tableStyleId>{D7AC3CCA-C797-4891-BE02-D94E43425B78}</a:tableStyleId>
              </a:tblPr>
              <a:tblGrid>
                <a:gridCol w="562984">
                  <a:extLst>
                    <a:ext uri="{9D8B030D-6E8A-4147-A177-3AD203B41FA5}">
                      <a16:colId xmlns:a16="http://schemas.microsoft.com/office/drawing/2014/main" val="20000"/>
                    </a:ext>
                  </a:extLst>
                </a:gridCol>
                <a:gridCol w="562984">
                  <a:extLst>
                    <a:ext uri="{9D8B030D-6E8A-4147-A177-3AD203B41FA5}">
                      <a16:colId xmlns:a16="http://schemas.microsoft.com/office/drawing/2014/main" val="20001"/>
                    </a:ext>
                  </a:extLst>
                </a:gridCol>
                <a:gridCol w="562984">
                  <a:extLst>
                    <a:ext uri="{9D8B030D-6E8A-4147-A177-3AD203B41FA5}">
                      <a16:colId xmlns:a16="http://schemas.microsoft.com/office/drawing/2014/main" val="20002"/>
                    </a:ext>
                  </a:extLst>
                </a:gridCol>
                <a:gridCol w="562984">
                  <a:extLst>
                    <a:ext uri="{9D8B030D-6E8A-4147-A177-3AD203B41FA5}">
                      <a16:colId xmlns:a16="http://schemas.microsoft.com/office/drawing/2014/main" val="20003"/>
                    </a:ext>
                  </a:extLst>
                </a:gridCol>
                <a:gridCol w="562984">
                  <a:extLst>
                    <a:ext uri="{9D8B030D-6E8A-4147-A177-3AD203B41FA5}">
                      <a16:colId xmlns:a16="http://schemas.microsoft.com/office/drawing/2014/main" val="20004"/>
                    </a:ext>
                  </a:extLst>
                </a:gridCol>
              </a:tblGrid>
              <a:tr h="473336">
                <a:tc>
                  <a:txBody>
                    <a:bodyPr/>
                    <a:lstStyle/>
                    <a:p>
                      <a:r>
                        <a:rPr lang="en-US" dirty="0" smtClean="0">
                          <a:solidFill>
                            <a:schemeClr val="tx1"/>
                          </a:solidFill>
                        </a:rPr>
                        <a:t>E</a:t>
                      </a:r>
                      <a:endParaRPr lang="en-US" dirty="0">
                        <a:solidFill>
                          <a:schemeClr val="tx1"/>
                        </a:solidFill>
                      </a:endParaRPr>
                    </a:p>
                  </a:txBody>
                  <a:tcPr/>
                </a:tc>
                <a:tc>
                  <a:txBody>
                    <a:bodyPr/>
                    <a:lstStyle/>
                    <a:p>
                      <a:r>
                        <a:rPr lang="en-US" dirty="0" smtClean="0">
                          <a:solidFill>
                            <a:schemeClr val="tx1"/>
                          </a:solidFill>
                        </a:rPr>
                        <a:t>X</a:t>
                      </a:r>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M</a:t>
                      </a:r>
                      <a:endParaRPr lang="en-US" dirty="0">
                        <a:solidFill>
                          <a:schemeClr val="tx1"/>
                        </a:solidFill>
                      </a:endParaRPr>
                    </a:p>
                  </a:txBody>
                  <a:tcPr/>
                </a:tc>
                <a:tc>
                  <a:txBody>
                    <a:bodyPr/>
                    <a:lstStyle/>
                    <a:p>
                      <a:r>
                        <a:rPr lang="en-US" dirty="0" smtClean="0">
                          <a:solidFill>
                            <a:schemeClr val="tx1"/>
                          </a:solidFill>
                        </a:rPr>
                        <a:t>P</a:t>
                      </a:r>
                      <a:endParaRPr lang="en-US" dirty="0">
                        <a:solidFill>
                          <a:schemeClr val="tx1"/>
                        </a:solidFill>
                      </a:endParaRPr>
                    </a:p>
                  </a:txBody>
                  <a:tcPr/>
                </a:tc>
                <a:extLst>
                  <a:ext uri="{0D108BD9-81ED-4DB2-BD59-A6C34878D82A}">
                    <a16:rowId xmlns:a16="http://schemas.microsoft.com/office/drawing/2014/main" val="10000"/>
                  </a:ext>
                </a:extLst>
              </a:tr>
              <a:tr h="473336">
                <a:tc>
                  <a:txBody>
                    <a:bodyPr/>
                    <a:lstStyle/>
                    <a:p>
                      <a:r>
                        <a:rPr lang="en-US" dirty="0" smtClean="0">
                          <a:solidFill>
                            <a:schemeClr val="tx1"/>
                          </a:solidFill>
                        </a:rPr>
                        <a:t>L</a:t>
                      </a:r>
                      <a:endParaRPr lang="en-US" dirty="0">
                        <a:solidFill>
                          <a:schemeClr val="tx1"/>
                        </a:solidFill>
                      </a:endParaRPr>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solidFill>
                            <a:schemeClr val="tx1"/>
                          </a:solidFill>
                        </a:rPr>
                        <a:t>F</a:t>
                      </a:r>
                      <a:endParaRPr lang="en-US" dirty="0">
                        <a:solidFill>
                          <a:schemeClr val="tx1"/>
                        </a:solidFill>
                      </a:endParaRPr>
                    </a:p>
                  </a:txBody>
                  <a:tcPr/>
                </a:tc>
                <a:extLst>
                  <a:ext uri="{0D108BD9-81ED-4DB2-BD59-A6C34878D82A}">
                    <a16:rowId xmlns:a16="http://schemas.microsoft.com/office/drawing/2014/main" val="10001"/>
                  </a:ext>
                </a:extLst>
              </a:tr>
              <a:tr h="473336">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solidFill>
                            <a:srgbClr val="2B0CE4"/>
                          </a:solidFill>
                        </a:rPr>
                        <a:t>N</a:t>
                      </a:r>
                      <a:endParaRPr lang="en-US" dirty="0">
                        <a:solidFill>
                          <a:srgbClr val="2B0CE4"/>
                        </a:solidFill>
                      </a:endParaRPr>
                    </a:p>
                  </a:txBody>
                  <a:tcPr/>
                </a:tc>
                <a:extLst>
                  <a:ext uri="{0D108BD9-81ED-4DB2-BD59-A6C34878D82A}">
                    <a16:rowId xmlns:a16="http://schemas.microsoft.com/office/drawing/2014/main" val="10002"/>
                  </a:ext>
                </a:extLst>
              </a:tr>
              <a:tr h="473336">
                <a:tc>
                  <a:txBody>
                    <a:bodyPr/>
                    <a:lstStyle/>
                    <a:p>
                      <a:r>
                        <a:rPr lang="en-US" dirty="0" smtClean="0"/>
                        <a:t>O</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473336">
                <a:tc>
                  <a:txBody>
                    <a:bodyPr/>
                    <a:lstStyle/>
                    <a:p>
                      <a:r>
                        <a:rPr lang="en-US" dirty="0" smtClean="0"/>
                        <a:t>U</a:t>
                      </a:r>
                      <a:endParaRPr lang="en-US" dirty="0"/>
                    </a:p>
                  </a:txBody>
                  <a:tcPr/>
                </a:tc>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6" name="Content Placeholder 3"/>
          <p:cNvGraphicFramePr>
            <a:graphicFrameLocks noGrp="1"/>
          </p:cNvGraphicFramePr>
          <p:nvPr>
            <p:ph sz="quarter" idx="13"/>
            <p:extLst>
              <p:ext uri="{D42A27DB-BD31-4B8C-83A1-F6EECF244321}">
                <p14:modId xmlns:p14="http://schemas.microsoft.com/office/powerpoint/2010/main" val="4252854444"/>
              </p:ext>
            </p:extLst>
          </p:nvPr>
        </p:nvGraphicFramePr>
        <p:xfrm>
          <a:off x="5135655" y="3630707"/>
          <a:ext cx="2771215" cy="2259105"/>
        </p:xfrm>
        <a:graphic>
          <a:graphicData uri="http://schemas.openxmlformats.org/drawingml/2006/table">
            <a:tbl>
              <a:tblPr firstRow="1" bandRow="1">
                <a:tableStyleId>{D7AC3CCA-C797-4891-BE02-D94E43425B78}</a:tableStyleId>
              </a:tblPr>
              <a:tblGrid>
                <a:gridCol w="554243">
                  <a:extLst>
                    <a:ext uri="{9D8B030D-6E8A-4147-A177-3AD203B41FA5}">
                      <a16:colId xmlns:a16="http://schemas.microsoft.com/office/drawing/2014/main" val="20000"/>
                    </a:ext>
                  </a:extLst>
                </a:gridCol>
                <a:gridCol w="554243">
                  <a:extLst>
                    <a:ext uri="{9D8B030D-6E8A-4147-A177-3AD203B41FA5}">
                      <a16:colId xmlns:a16="http://schemas.microsoft.com/office/drawing/2014/main" val="20001"/>
                    </a:ext>
                  </a:extLst>
                </a:gridCol>
                <a:gridCol w="554243">
                  <a:extLst>
                    <a:ext uri="{9D8B030D-6E8A-4147-A177-3AD203B41FA5}">
                      <a16:colId xmlns:a16="http://schemas.microsoft.com/office/drawing/2014/main" val="20002"/>
                    </a:ext>
                  </a:extLst>
                </a:gridCol>
                <a:gridCol w="554243">
                  <a:extLst>
                    <a:ext uri="{9D8B030D-6E8A-4147-A177-3AD203B41FA5}">
                      <a16:colId xmlns:a16="http://schemas.microsoft.com/office/drawing/2014/main" val="20003"/>
                    </a:ext>
                  </a:extLst>
                </a:gridCol>
                <a:gridCol w="554243">
                  <a:extLst>
                    <a:ext uri="{9D8B030D-6E8A-4147-A177-3AD203B41FA5}">
                      <a16:colId xmlns:a16="http://schemas.microsoft.com/office/drawing/2014/main" val="20004"/>
                    </a:ext>
                  </a:extLst>
                </a:gridCol>
              </a:tblGrid>
              <a:tr h="451821">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solidFill>
                            <a:srgbClr val="FF0000"/>
                          </a:solidFill>
                        </a:rPr>
                        <a:t>e</a:t>
                      </a:r>
                      <a:endParaRPr lang="en-US" dirty="0">
                        <a:solidFill>
                          <a:srgbClr val="FF0000"/>
                        </a:solidFill>
                      </a:endParaRPr>
                    </a:p>
                  </a:txBody>
                  <a:tcPr/>
                </a:tc>
                <a:extLst>
                  <a:ext uri="{0D108BD9-81ED-4DB2-BD59-A6C34878D82A}">
                    <a16:rowId xmlns:a16="http://schemas.microsoft.com/office/drawing/2014/main" val="10000"/>
                  </a:ext>
                </a:extLst>
              </a:tr>
              <a:tr h="451821">
                <a:tc>
                  <a:txBody>
                    <a:bodyPr/>
                    <a:lstStyle/>
                    <a:p>
                      <a:r>
                        <a:rPr lang="en-US" dirty="0" smtClean="0">
                          <a:solidFill>
                            <a:schemeClr val="tx1"/>
                          </a:solidFill>
                        </a:rPr>
                        <a:t>f</a:t>
                      </a:r>
                      <a:endParaRPr lang="en-US" dirty="0">
                        <a:solidFill>
                          <a:schemeClr val="tx1"/>
                        </a:solidFill>
                      </a:endParaRPr>
                    </a:p>
                  </a:txBody>
                  <a:tcPr/>
                </a:tc>
                <a:tc>
                  <a:txBody>
                    <a:bodyPr/>
                    <a:lstStyle/>
                    <a:p>
                      <a:r>
                        <a:rPr lang="en-US" dirty="0" smtClean="0"/>
                        <a:t>g</a:t>
                      </a:r>
                      <a:endParaRPr lang="en-US" dirty="0"/>
                    </a:p>
                  </a:txBody>
                  <a:tcPr/>
                </a:tc>
                <a:tc>
                  <a:txBody>
                    <a:bodyPr/>
                    <a:lstStyle/>
                    <a:p>
                      <a:r>
                        <a:rPr lang="en-US" dirty="0" smtClean="0">
                          <a:solidFill>
                            <a:schemeClr val="tx1"/>
                          </a:solidFill>
                        </a:rPr>
                        <a:t>h</a:t>
                      </a:r>
                      <a:endParaRPr lang="en-US" dirty="0">
                        <a:solidFill>
                          <a:schemeClr val="tx1"/>
                        </a:solidFill>
                      </a:endParaRPr>
                    </a:p>
                  </a:txBody>
                  <a:tcPr/>
                </a:tc>
                <a:tc>
                  <a:txBody>
                    <a:bodyPr/>
                    <a:lstStyle/>
                    <a:p>
                      <a:r>
                        <a:rPr lang="en-US" dirty="0" err="1" smtClean="0"/>
                        <a:t>i</a:t>
                      </a:r>
                      <a:r>
                        <a:rPr lang="en-US" dirty="0" smtClean="0"/>
                        <a:t>/j</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451821">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solidFill>
                            <a:schemeClr val="tx1"/>
                          </a:solidFill>
                        </a:rPr>
                        <a:t>p</a:t>
                      </a:r>
                      <a:endParaRPr lang="en-US" dirty="0">
                        <a:solidFill>
                          <a:schemeClr val="tx1"/>
                        </a:solidFill>
                      </a:endParaRPr>
                    </a:p>
                  </a:txBody>
                  <a:tcPr/>
                </a:tc>
                <a:extLst>
                  <a:ext uri="{0D108BD9-81ED-4DB2-BD59-A6C34878D82A}">
                    <a16:rowId xmlns:a16="http://schemas.microsoft.com/office/drawing/2014/main" val="10002"/>
                  </a:ext>
                </a:extLst>
              </a:tr>
              <a:tr h="451821">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51821">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7" name="Content Placeholder 3"/>
          <p:cNvGraphicFramePr>
            <a:graphicFrameLocks noGrp="1"/>
          </p:cNvGraphicFramePr>
          <p:nvPr>
            <p:ph sz="quarter" idx="13"/>
            <p:extLst>
              <p:ext uri="{D42A27DB-BD31-4B8C-83A1-F6EECF244321}">
                <p14:modId xmlns:p14="http://schemas.microsoft.com/office/powerpoint/2010/main" val="3938933141"/>
              </p:ext>
            </p:extLst>
          </p:nvPr>
        </p:nvGraphicFramePr>
        <p:xfrm>
          <a:off x="1120586" y="3657601"/>
          <a:ext cx="2743205" cy="2316350"/>
        </p:xfrm>
        <a:graphic>
          <a:graphicData uri="http://schemas.openxmlformats.org/drawingml/2006/table">
            <a:tbl>
              <a:tblPr firstRow="1" bandRow="1">
                <a:tableStyleId>{D7AC3CCA-C797-4891-BE02-D94E43425B78}</a:tableStyleId>
              </a:tblPr>
              <a:tblGrid>
                <a:gridCol w="548641">
                  <a:extLst>
                    <a:ext uri="{9D8B030D-6E8A-4147-A177-3AD203B41FA5}">
                      <a16:colId xmlns:a16="http://schemas.microsoft.com/office/drawing/2014/main" val="20000"/>
                    </a:ext>
                  </a:extLst>
                </a:gridCol>
                <a:gridCol w="548641">
                  <a:extLst>
                    <a:ext uri="{9D8B030D-6E8A-4147-A177-3AD203B41FA5}">
                      <a16:colId xmlns:a16="http://schemas.microsoft.com/office/drawing/2014/main" val="20001"/>
                    </a:ext>
                  </a:extLst>
                </a:gridCol>
                <a:gridCol w="548641">
                  <a:extLst>
                    <a:ext uri="{9D8B030D-6E8A-4147-A177-3AD203B41FA5}">
                      <a16:colId xmlns:a16="http://schemas.microsoft.com/office/drawing/2014/main" val="20002"/>
                    </a:ext>
                  </a:extLst>
                </a:gridCol>
                <a:gridCol w="548641">
                  <a:extLst>
                    <a:ext uri="{9D8B030D-6E8A-4147-A177-3AD203B41FA5}">
                      <a16:colId xmlns:a16="http://schemas.microsoft.com/office/drawing/2014/main" val="20003"/>
                    </a:ext>
                  </a:extLst>
                </a:gridCol>
                <a:gridCol w="548641">
                  <a:extLst>
                    <a:ext uri="{9D8B030D-6E8A-4147-A177-3AD203B41FA5}">
                      <a16:colId xmlns:a16="http://schemas.microsoft.com/office/drawing/2014/main" val="20004"/>
                    </a:ext>
                  </a:extLst>
                </a:gridCol>
              </a:tblGrid>
              <a:tr h="463270">
                <a:tc>
                  <a:txBody>
                    <a:bodyPr/>
                    <a:lstStyle/>
                    <a:p>
                      <a:r>
                        <a:rPr lang="en-US" dirty="0" smtClean="0">
                          <a:solidFill>
                            <a:srgbClr val="00B050"/>
                          </a:solidFill>
                        </a:rPr>
                        <a:t>E</a:t>
                      </a:r>
                      <a:endParaRPr lang="en-US" dirty="0">
                        <a:solidFill>
                          <a:srgbClr val="00B050"/>
                        </a:solidFill>
                      </a:endParaRPr>
                    </a:p>
                  </a:txBody>
                  <a:tcPr/>
                </a:tc>
                <a:tc>
                  <a:txBody>
                    <a:bodyPr/>
                    <a:lstStyle/>
                    <a:p>
                      <a:r>
                        <a:rPr lang="en-US" dirty="0" smtClean="0">
                          <a:solidFill>
                            <a:schemeClr val="tx1"/>
                          </a:solidFill>
                        </a:rPr>
                        <a:t>X</a:t>
                      </a:r>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M</a:t>
                      </a:r>
                      <a:endParaRPr lang="en-US" dirty="0">
                        <a:solidFill>
                          <a:schemeClr val="tx1"/>
                        </a:solidFill>
                      </a:endParaRPr>
                    </a:p>
                  </a:txBody>
                  <a:tcPr/>
                </a:tc>
                <a:tc>
                  <a:txBody>
                    <a:bodyPr/>
                    <a:lstStyle/>
                    <a:p>
                      <a:r>
                        <a:rPr lang="en-US" dirty="0" smtClean="0">
                          <a:solidFill>
                            <a:schemeClr val="tx1"/>
                          </a:solidFill>
                        </a:rPr>
                        <a:t>P</a:t>
                      </a:r>
                      <a:endParaRPr lang="en-US" dirty="0">
                        <a:solidFill>
                          <a:schemeClr val="tx1"/>
                        </a:solidFill>
                      </a:endParaRPr>
                    </a:p>
                  </a:txBody>
                  <a:tcPr/>
                </a:tc>
                <a:extLst>
                  <a:ext uri="{0D108BD9-81ED-4DB2-BD59-A6C34878D82A}">
                    <a16:rowId xmlns:a16="http://schemas.microsoft.com/office/drawing/2014/main" val="10000"/>
                  </a:ext>
                </a:extLst>
              </a:tr>
              <a:tr h="463270">
                <a:tc>
                  <a:txBody>
                    <a:bodyPr/>
                    <a:lstStyle/>
                    <a:p>
                      <a:r>
                        <a:rPr lang="en-US" dirty="0" smtClean="0">
                          <a:solidFill>
                            <a:schemeClr val="tx1"/>
                          </a:solidFill>
                        </a:rPr>
                        <a:t>L</a:t>
                      </a:r>
                      <a:endParaRPr lang="en-US" dirty="0">
                        <a:solidFill>
                          <a:schemeClr val="tx1"/>
                        </a:solidFill>
                      </a:endParaRPr>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solidFill>
                            <a:schemeClr val="tx1"/>
                          </a:solidFill>
                        </a:rPr>
                        <a:t>F</a:t>
                      </a:r>
                      <a:endParaRPr lang="en-US" dirty="0">
                        <a:solidFill>
                          <a:schemeClr val="tx1"/>
                        </a:solidFill>
                      </a:endParaRPr>
                    </a:p>
                  </a:txBody>
                  <a:tcPr/>
                </a:tc>
                <a:extLst>
                  <a:ext uri="{0D108BD9-81ED-4DB2-BD59-A6C34878D82A}">
                    <a16:rowId xmlns:a16="http://schemas.microsoft.com/office/drawing/2014/main" val="10001"/>
                  </a:ext>
                </a:extLst>
              </a:tr>
              <a:tr h="463270">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10002"/>
                  </a:ext>
                </a:extLst>
              </a:tr>
              <a:tr h="463270">
                <a:tc>
                  <a:txBody>
                    <a:bodyPr/>
                    <a:lstStyle/>
                    <a:p>
                      <a:r>
                        <a:rPr lang="en-US" dirty="0" smtClean="0"/>
                        <a:t>O</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463270">
                <a:tc>
                  <a:txBody>
                    <a:bodyPr/>
                    <a:lstStyle/>
                    <a:p>
                      <a:r>
                        <a:rPr lang="en-US" dirty="0" smtClean="0"/>
                        <a:t>U</a:t>
                      </a:r>
                      <a:endParaRPr lang="en-US" dirty="0"/>
                    </a:p>
                  </a:txBody>
                  <a:tcPr/>
                </a:tc>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cxnSp>
        <p:nvCxnSpPr>
          <p:cNvPr id="9" name="Straight Arrow Connector 8"/>
          <p:cNvCxnSpPr/>
          <p:nvPr/>
        </p:nvCxnSpPr>
        <p:spPr>
          <a:xfrm flipV="1">
            <a:off x="663388" y="2200836"/>
            <a:ext cx="500903" cy="134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565091" y="681318"/>
            <a:ext cx="10086" cy="318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63388" y="3939989"/>
            <a:ext cx="500903" cy="134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361515" y="690282"/>
            <a:ext cx="10086" cy="31824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950F7643-76AE-4236-882A-CB266A3D1487}" type="datetime1">
              <a:rPr lang="en-US" noProof="0" smtClean="0"/>
              <a:t>10/14/2021</a:t>
            </a:fld>
            <a:endParaRPr lang="en-US" noProof="0" dirty="0"/>
          </a:p>
        </p:txBody>
      </p:sp>
      <p:sp>
        <p:nvSpPr>
          <p:cNvPr id="8" name="Slide Number Placeholder 7"/>
          <p:cNvSpPr>
            <a:spLocks noGrp="1"/>
          </p:cNvSpPr>
          <p:nvPr>
            <p:ph type="sldNum" sz="quarter" idx="12"/>
          </p:nvPr>
        </p:nvSpPr>
        <p:spPr/>
        <p:txBody>
          <a:bodyPr/>
          <a:lstStyle/>
          <a:p>
            <a:fld id="{9D164B4E-BB64-4235-AA14-F42088F189EC}" type="slidenum">
              <a:rPr lang="en-US" noProof="0" smtClean="0"/>
              <a:t>15</a:t>
            </a:fld>
            <a:endParaRPr lang="en-US" noProof="0" dirty="0"/>
          </a:p>
        </p:txBody>
      </p:sp>
    </p:spTree>
    <p:extLst>
      <p:ext uri="{BB962C8B-B14F-4D97-AF65-F5344CB8AC3E}">
        <p14:creationId xmlns:p14="http://schemas.microsoft.com/office/powerpoint/2010/main" val="2729735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11" y="1380565"/>
            <a:ext cx="10957760" cy="2635623"/>
          </a:xfrm>
        </p:spPr>
        <p:txBody>
          <a:bodyPr>
            <a:normAutofit/>
          </a:bodyPr>
          <a:lstStyle/>
          <a:p>
            <a:r>
              <a:rPr lang="en-US" dirty="0" smtClean="0">
                <a:solidFill>
                  <a:srgbClr val="00B050"/>
                </a:solidFill>
              </a:rPr>
              <a:t/>
            </a:r>
            <a:br>
              <a:rPr lang="en-US" dirty="0" smtClean="0">
                <a:solidFill>
                  <a:srgbClr val="00B050"/>
                </a:solidFill>
              </a:rPr>
            </a:br>
            <a:r>
              <a:rPr lang="en-US" dirty="0" smtClean="0">
                <a:solidFill>
                  <a:srgbClr val="00B050"/>
                </a:solidFill>
              </a:rPr>
              <a:t>Cipher </a:t>
            </a:r>
            <a:r>
              <a:rPr lang="en-US" dirty="0">
                <a:solidFill>
                  <a:srgbClr val="00B050"/>
                </a:solidFill>
              </a:rPr>
              <a:t>text =</a:t>
            </a:r>
            <a:r>
              <a:rPr lang="en-US" dirty="0" err="1" smtClean="0">
                <a:solidFill>
                  <a:schemeClr val="tx1"/>
                </a:solidFill>
              </a:rPr>
              <a:t>fy</a:t>
            </a:r>
            <a:r>
              <a:rPr lang="en-US" dirty="0" err="1" smtClean="0">
                <a:solidFill>
                  <a:srgbClr val="2B0CE4"/>
                </a:solidFill>
              </a:rPr>
              <a:t>n</a:t>
            </a:r>
            <a:r>
              <a:rPr lang="en-US" dirty="0" err="1" smtClean="0">
                <a:solidFill>
                  <a:srgbClr val="CE4C65"/>
                </a:solidFill>
              </a:rPr>
              <a:t>g</a:t>
            </a:r>
            <a:r>
              <a:rPr lang="en-US" dirty="0" err="1" smtClean="0">
                <a:solidFill>
                  <a:srgbClr val="2B0CE4"/>
                </a:solidFill>
              </a:rPr>
              <a:t>n</a:t>
            </a:r>
            <a:r>
              <a:rPr lang="en-US" dirty="0" err="1">
                <a:solidFill>
                  <a:srgbClr val="00B050"/>
                </a:solidFill>
              </a:rPr>
              <a:t>x</a:t>
            </a:r>
            <a:r>
              <a:rPr lang="en-US" dirty="0">
                <a:solidFill>
                  <a:srgbClr val="00B050"/>
                </a:solidFill>
              </a:rPr>
              <a:t/>
            </a:r>
            <a:br>
              <a:rPr lang="en-US" dirty="0">
                <a:solidFill>
                  <a:srgbClr val="00B050"/>
                </a:solidFill>
              </a:rPr>
            </a:br>
            <a:endParaRPr lang="en-US" dirty="0"/>
          </a:p>
        </p:txBody>
      </p:sp>
      <p:sp>
        <p:nvSpPr>
          <p:cNvPr id="3" name="Date Placeholder 2"/>
          <p:cNvSpPr>
            <a:spLocks noGrp="1"/>
          </p:cNvSpPr>
          <p:nvPr>
            <p:ph type="dt" sz="half" idx="10"/>
          </p:nvPr>
        </p:nvSpPr>
        <p:spPr/>
        <p:txBody>
          <a:bodyPr/>
          <a:lstStyle/>
          <a:p>
            <a:fld id="{B1D91F84-5565-4AE7-A141-735164152FCB}" type="datetime1">
              <a:rPr lang="en-US" noProof="0" smtClean="0"/>
              <a:t>10/14/2021</a:t>
            </a:fld>
            <a:endParaRPr lang="en-US" noProof="0" dirty="0"/>
          </a:p>
        </p:txBody>
      </p:sp>
      <p:sp>
        <p:nvSpPr>
          <p:cNvPr id="4" name="Slide Number Placeholder 3"/>
          <p:cNvSpPr>
            <a:spLocks noGrp="1"/>
          </p:cNvSpPr>
          <p:nvPr>
            <p:ph type="sldNum" sz="quarter" idx="12"/>
          </p:nvPr>
        </p:nvSpPr>
        <p:spPr/>
        <p:txBody>
          <a:bodyPr/>
          <a:lstStyle/>
          <a:p>
            <a:fld id="{9D164B4E-BB64-4235-AA14-F42088F189EC}" type="slidenum">
              <a:rPr lang="en-US" noProof="0" smtClean="0"/>
              <a:t>16</a:t>
            </a:fld>
            <a:endParaRPr lang="en-US" noProof="0" dirty="0"/>
          </a:p>
        </p:txBody>
      </p:sp>
    </p:spTree>
    <p:extLst>
      <p:ext uri="{BB962C8B-B14F-4D97-AF65-F5344CB8AC3E}">
        <p14:creationId xmlns:p14="http://schemas.microsoft.com/office/powerpoint/2010/main" val="1309473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81" y="636494"/>
            <a:ext cx="11014435" cy="3344956"/>
          </a:xfrm>
        </p:spPr>
        <p:txBody>
          <a:bodyPr>
            <a:normAutofit fontScale="90000"/>
          </a:bodyPr>
          <a:lstStyle/>
          <a:p>
            <a:pPr algn="l"/>
            <a:r>
              <a:rPr lang="en-US" dirty="0" smtClean="0"/>
              <a:t>                               </a:t>
            </a:r>
            <a:r>
              <a:rPr lang="en-US" b="1" dirty="0" smtClean="0">
                <a:solidFill>
                  <a:schemeClr val="accent1">
                    <a:lumMod val="75000"/>
                  </a:schemeClr>
                </a:solidFill>
              </a:rPr>
              <a:t>Advantage</a:t>
            </a:r>
            <a:r>
              <a:rPr lang="en-US" dirty="0" smtClean="0"/>
              <a:t/>
            </a:r>
            <a:br>
              <a:rPr lang="en-US" dirty="0" smtClean="0"/>
            </a:br>
            <a:r>
              <a:rPr lang="en-US" sz="2400" dirty="0"/>
              <a:t>The algorithm of the four-square cipher provides better security than </a:t>
            </a:r>
            <a:r>
              <a:rPr lang="en-US" sz="2400" dirty="0" smtClean="0"/>
              <a:t>the </a:t>
            </a:r>
            <a:r>
              <a:rPr lang="en-US" sz="2400" dirty="0" err="1" smtClean="0"/>
              <a:t>playfair</a:t>
            </a:r>
            <a:r>
              <a:rPr lang="en-US" sz="2400" dirty="0" smtClean="0"/>
              <a:t> and two square.</a:t>
            </a:r>
            <a:r>
              <a:rPr lang="en-US" dirty="0"/>
              <a:t> </a:t>
            </a:r>
            <a:r>
              <a:rPr lang="en-US" sz="2700" dirty="0"/>
              <a:t>here are not plaintext letters appearing in the </a:t>
            </a:r>
            <a:r>
              <a:rPr lang="en-US" sz="2700" dirty="0" err="1"/>
              <a:t>ciphertext</a:t>
            </a:r>
            <a:r>
              <a:rPr lang="en-US" sz="2700" dirty="0"/>
              <a:t>, or the reversed plaintext pairs are not encrypted by using the same </a:t>
            </a:r>
            <a:r>
              <a:rPr lang="en-US" sz="2700" dirty="0" smtClean="0"/>
              <a:t>letters</a:t>
            </a:r>
            <a:r>
              <a:rPr lang="en-US" dirty="0" smtClean="0"/>
              <a:t/>
            </a:r>
            <a:br>
              <a:rPr lang="en-US" dirty="0" smtClean="0"/>
            </a:br>
            <a:r>
              <a:rPr lang="en-US" dirty="0" smtClean="0"/>
              <a:t>                              </a:t>
            </a:r>
            <a:r>
              <a:rPr lang="en-US" b="1" dirty="0" smtClean="0">
                <a:solidFill>
                  <a:schemeClr val="accent1">
                    <a:lumMod val="75000"/>
                  </a:schemeClr>
                </a:solidFill>
              </a:rPr>
              <a:t>Disadvantage</a:t>
            </a:r>
            <a:r>
              <a:rPr lang="en-US" dirty="0" smtClean="0"/>
              <a:t/>
            </a:r>
            <a:br>
              <a:rPr lang="en-US" dirty="0" smtClean="0"/>
            </a:br>
            <a:r>
              <a:rPr lang="en-US" dirty="0" smtClean="0"/>
              <a:t> </a:t>
            </a:r>
            <a:r>
              <a:rPr lang="en-US" sz="2700" dirty="0" smtClean="0"/>
              <a:t>The</a:t>
            </a:r>
            <a:r>
              <a:rPr lang="en-US" sz="2700" dirty="0"/>
              <a:t> small disadvantage of the four-square cipher is the fact that it is slightly slower and more difficult to use (when comparing to the two ciphers mentioned above). It happens because there are more tables and secret keys involved in the operations that needs to be remembered.</a:t>
            </a:r>
          </a:p>
        </p:txBody>
      </p:sp>
      <p:sp>
        <p:nvSpPr>
          <p:cNvPr id="3" name="Date Placeholder 2"/>
          <p:cNvSpPr>
            <a:spLocks noGrp="1"/>
          </p:cNvSpPr>
          <p:nvPr>
            <p:ph type="dt" sz="half" idx="10"/>
          </p:nvPr>
        </p:nvSpPr>
        <p:spPr/>
        <p:txBody>
          <a:bodyPr/>
          <a:lstStyle/>
          <a:p>
            <a:fld id="{E4906C0A-6FF6-471B-B260-62AB93828FA1}" type="datetime1">
              <a:rPr lang="en-US" noProof="0" smtClean="0"/>
              <a:t>10/14/2021</a:t>
            </a:fld>
            <a:endParaRPr lang="en-US" noProof="0" dirty="0"/>
          </a:p>
        </p:txBody>
      </p:sp>
      <p:sp>
        <p:nvSpPr>
          <p:cNvPr id="4" name="Slide Number Placeholder 3"/>
          <p:cNvSpPr>
            <a:spLocks noGrp="1"/>
          </p:cNvSpPr>
          <p:nvPr>
            <p:ph type="sldNum" sz="quarter" idx="12"/>
          </p:nvPr>
        </p:nvSpPr>
        <p:spPr/>
        <p:txBody>
          <a:bodyPr/>
          <a:lstStyle/>
          <a:p>
            <a:fld id="{9D164B4E-BB64-4235-AA14-F42088F189EC}" type="slidenum">
              <a:rPr lang="en-US" noProof="0" smtClean="0"/>
              <a:t>17</a:t>
            </a:fld>
            <a:endParaRPr lang="en-US" noProof="0" dirty="0"/>
          </a:p>
        </p:txBody>
      </p:sp>
    </p:spTree>
    <p:extLst>
      <p:ext uri="{BB962C8B-B14F-4D97-AF65-F5344CB8AC3E}">
        <p14:creationId xmlns:p14="http://schemas.microsoft.com/office/powerpoint/2010/main" val="187290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424" y="499595"/>
            <a:ext cx="10936941" cy="5847417"/>
          </a:xfrm>
        </p:spPr>
        <p:txBody>
          <a:bodyPr>
            <a:normAutofit fontScale="90000"/>
          </a:bodyPr>
          <a:lstStyle/>
          <a:p>
            <a:pPr algn="l"/>
            <a:r>
              <a:rPr lang="en-US" b="1" dirty="0" smtClean="0">
                <a:solidFill>
                  <a:srgbClr val="00B0F0"/>
                </a:solidFill>
              </a:rPr>
              <a:t>Two Square Cipher: </a:t>
            </a:r>
            <a:r>
              <a:rPr lang="en-US" sz="2800" dirty="0" smtClean="0">
                <a:solidFill>
                  <a:schemeClr val="tx1"/>
                </a:solidFill>
              </a:rPr>
              <a:t>The</a:t>
            </a:r>
            <a:r>
              <a:rPr lang="en-US" sz="2800" b="1" dirty="0" smtClean="0">
                <a:solidFill>
                  <a:srgbClr val="00B0F0"/>
                </a:solidFill>
              </a:rPr>
              <a:t> </a:t>
            </a:r>
            <a:r>
              <a:rPr lang="en-US" sz="2800" dirty="0"/>
              <a:t>Two-Square Cipher is a variant of the Four-Square cipher, intended to be easier to use (and as a result less secure) than the Four-Square cipher, though still more secure than the single-square </a:t>
            </a:r>
            <a:r>
              <a:rPr lang="en-US" sz="2800" dirty="0" err="1"/>
              <a:t>Playfair</a:t>
            </a:r>
            <a:r>
              <a:rPr lang="en-US" sz="2800" dirty="0"/>
              <a:t> cipher</a:t>
            </a:r>
            <a:r>
              <a:rPr lang="en-US" sz="2800" dirty="0" smtClean="0"/>
              <a:t>.</a:t>
            </a:r>
            <a:br>
              <a:rPr lang="en-US" sz="2800" dirty="0" smtClean="0"/>
            </a:br>
            <a:r>
              <a:rPr lang="en-US" sz="2800" b="1" dirty="0" smtClean="0">
                <a:solidFill>
                  <a:srgbClr val="00B0F0"/>
                </a:solidFill>
              </a:rPr>
              <a:t>Algorithm</a:t>
            </a:r>
            <a:r>
              <a:rPr lang="en-US" sz="2800" dirty="0" smtClean="0">
                <a:solidFill>
                  <a:srgbClr val="00B0F0"/>
                </a:solidFill>
              </a:rPr>
              <a:t/>
            </a:r>
            <a:br>
              <a:rPr lang="en-US" sz="2800" dirty="0" smtClean="0">
                <a:solidFill>
                  <a:srgbClr val="00B0F0"/>
                </a:solidFill>
              </a:rPr>
            </a:br>
            <a:r>
              <a:rPr lang="en-US" sz="2800" dirty="0" smtClean="0">
                <a:solidFill>
                  <a:schemeClr val="tx1"/>
                </a:solidFill>
              </a:rPr>
              <a:t>1.First create two key</a:t>
            </a:r>
            <a:br>
              <a:rPr lang="en-US" sz="2800" dirty="0" smtClean="0">
                <a:solidFill>
                  <a:schemeClr val="tx1"/>
                </a:solidFill>
              </a:rPr>
            </a:br>
            <a:r>
              <a:rPr lang="en-US" sz="2800" dirty="0" smtClean="0">
                <a:solidFill>
                  <a:schemeClr val="tx1"/>
                </a:solidFill>
              </a:rPr>
              <a:t>2.Splide the message into alphabets in the pairs of 2.</a:t>
            </a:r>
            <a:br>
              <a:rPr lang="en-US" sz="2800" dirty="0" smtClean="0">
                <a:solidFill>
                  <a:schemeClr val="tx1"/>
                </a:solidFill>
              </a:rPr>
            </a:br>
            <a:r>
              <a:rPr lang="en-US" sz="2800" dirty="0" smtClean="0">
                <a:solidFill>
                  <a:schemeClr val="tx1"/>
                </a:solidFill>
              </a:rPr>
              <a:t>3.Form 5 by 5 matrix using two key word and the alphabets.</a:t>
            </a:r>
            <a:br>
              <a:rPr lang="en-US" sz="2800" dirty="0" smtClean="0">
                <a:solidFill>
                  <a:schemeClr val="tx1"/>
                </a:solidFill>
              </a:rPr>
            </a:br>
            <a:r>
              <a:rPr lang="en-US" sz="2800" dirty="0" smtClean="0">
                <a:solidFill>
                  <a:schemeClr val="tx1"/>
                </a:solidFill>
              </a:rPr>
              <a:t>4.In the both case ,Q is omitted or </a:t>
            </a:r>
            <a:r>
              <a:rPr lang="en-US" sz="2800" dirty="0" err="1" smtClean="0">
                <a:solidFill>
                  <a:schemeClr val="tx1"/>
                </a:solidFill>
              </a:rPr>
              <a:t>i</a:t>
            </a:r>
            <a:r>
              <a:rPr lang="en-US" sz="2800" dirty="0" smtClean="0">
                <a:solidFill>
                  <a:schemeClr val="tx1"/>
                </a:solidFill>
              </a:rPr>
              <a:t> and j are in  same group.</a:t>
            </a:r>
            <a:br>
              <a:rPr lang="en-US" sz="2800" dirty="0" smtClean="0">
                <a:solidFill>
                  <a:schemeClr val="tx1"/>
                </a:solidFill>
              </a:rPr>
            </a:br>
            <a:r>
              <a:rPr lang="en-US" sz="2800" dirty="0" smtClean="0">
                <a:solidFill>
                  <a:schemeClr val="tx1"/>
                </a:solidFill>
              </a:rPr>
              <a:t>5.Find the first letter in the digraph in the </a:t>
            </a:r>
            <a:r>
              <a:rPr lang="en-US" sz="2800" dirty="0">
                <a:solidFill>
                  <a:schemeClr val="tx1"/>
                </a:solidFill>
              </a:rPr>
              <a:t>lower/lest </a:t>
            </a:r>
            <a:r>
              <a:rPr lang="en-US" sz="2800" dirty="0" smtClean="0">
                <a:solidFill>
                  <a:schemeClr val="tx1"/>
                </a:solidFill>
              </a:rPr>
              <a:t>text matrix </a:t>
            </a:r>
            <a:br>
              <a:rPr lang="en-US" sz="2800" dirty="0" smtClean="0">
                <a:solidFill>
                  <a:schemeClr val="tx1"/>
                </a:solidFill>
              </a:rPr>
            </a:br>
            <a:r>
              <a:rPr lang="en-US" sz="2800" dirty="0">
                <a:solidFill>
                  <a:schemeClr val="tx1"/>
                </a:solidFill>
              </a:rPr>
              <a:t>Find the </a:t>
            </a:r>
            <a:r>
              <a:rPr lang="en-US" sz="2800" dirty="0" smtClean="0">
                <a:solidFill>
                  <a:schemeClr val="tx1"/>
                </a:solidFill>
              </a:rPr>
              <a:t>second </a:t>
            </a:r>
            <a:r>
              <a:rPr lang="en-US" sz="2800" dirty="0">
                <a:solidFill>
                  <a:schemeClr val="tx1"/>
                </a:solidFill>
              </a:rPr>
              <a:t>letter </a:t>
            </a:r>
            <a:r>
              <a:rPr lang="en-US" sz="2800" dirty="0" smtClean="0">
                <a:solidFill>
                  <a:schemeClr val="tx1"/>
                </a:solidFill>
              </a:rPr>
              <a:t>in </a:t>
            </a:r>
            <a:r>
              <a:rPr lang="en-US" sz="2800" dirty="0">
                <a:solidFill>
                  <a:schemeClr val="tx1"/>
                </a:solidFill>
              </a:rPr>
              <a:t>the digraph in the </a:t>
            </a:r>
            <a:r>
              <a:rPr lang="en-US" sz="2800" dirty="0" smtClean="0">
                <a:solidFill>
                  <a:schemeClr val="tx1"/>
                </a:solidFill>
              </a:rPr>
              <a:t>upper/right </a:t>
            </a:r>
            <a:r>
              <a:rPr lang="en-US" sz="2800" dirty="0">
                <a:solidFill>
                  <a:schemeClr val="tx1"/>
                </a:solidFill>
              </a:rPr>
              <a:t>text matrix </a:t>
            </a:r>
            <a:r>
              <a:rPr lang="en-US" sz="2800" dirty="0" smtClean="0">
                <a:solidFill>
                  <a:schemeClr val="tx1"/>
                </a:solidFill>
              </a:rPr>
              <a:t/>
            </a:r>
            <a:br>
              <a:rPr lang="en-US" sz="2800" dirty="0" smtClean="0">
                <a:solidFill>
                  <a:schemeClr val="tx1"/>
                </a:solidFill>
              </a:rPr>
            </a:br>
            <a:r>
              <a:rPr lang="en-US" sz="2800" dirty="0" smtClean="0">
                <a:solidFill>
                  <a:schemeClr val="tx1"/>
                </a:solidFill>
              </a:rPr>
              <a:t>6.A rectangle id define by two plaintext character and the opposite corners define the cipher text diagrams</a:t>
            </a:r>
            <a:br>
              <a:rPr lang="en-US" sz="2800" dirty="0" smtClean="0">
                <a:solidFill>
                  <a:schemeClr val="tx1"/>
                </a:solidFill>
              </a:rPr>
            </a:br>
            <a:r>
              <a:rPr lang="en-US" sz="2800" dirty="0" smtClean="0">
                <a:solidFill>
                  <a:schemeClr val="tx1"/>
                </a:solidFill>
              </a:rPr>
              <a:t>7.When  two letters in a diagram fall on the same column/row for either the vertical two square or horizontal two square .this is known as transparency.</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endParaRPr lang="en-US" sz="2800" dirty="0">
              <a:solidFill>
                <a:schemeClr val="tx1"/>
              </a:solidFill>
            </a:endParaRPr>
          </a:p>
        </p:txBody>
      </p:sp>
      <p:sp>
        <p:nvSpPr>
          <p:cNvPr id="3" name="Date Placeholder 2"/>
          <p:cNvSpPr>
            <a:spLocks noGrp="1"/>
          </p:cNvSpPr>
          <p:nvPr>
            <p:ph type="dt" sz="half" idx="10"/>
          </p:nvPr>
        </p:nvSpPr>
        <p:spPr/>
        <p:txBody>
          <a:bodyPr/>
          <a:lstStyle/>
          <a:p>
            <a:fld id="{2FB9CDBA-D677-4121-B452-CAB148A551C7}" type="datetime1">
              <a:rPr lang="en-US" noProof="0" smtClean="0"/>
              <a:t>10/14/2021</a:t>
            </a:fld>
            <a:endParaRPr lang="en-US" noProof="0" dirty="0"/>
          </a:p>
        </p:txBody>
      </p:sp>
      <p:sp>
        <p:nvSpPr>
          <p:cNvPr id="4" name="Slide Number Placeholder 3"/>
          <p:cNvSpPr>
            <a:spLocks noGrp="1"/>
          </p:cNvSpPr>
          <p:nvPr>
            <p:ph type="sldNum" sz="quarter" idx="12"/>
          </p:nvPr>
        </p:nvSpPr>
        <p:spPr/>
        <p:txBody>
          <a:bodyPr/>
          <a:lstStyle/>
          <a:p>
            <a:fld id="{9D164B4E-BB64-4235-AA14-F42088F189EC}" type="slidenum">
              <a:rPr lang="en-US" noProof="0" smtClean="0"/>
              <a:t>18</a:t>
            </a:fld>
            <a:endParaRPr lang="en-US" noProof="0" dirty="0"/>
          </a:p>
        </p:txBody>
      </p:sp>
    </p:spTree>
    <p:extLst>
      <p:ext uri="{BB962C8B-B14F-4D97-AF65-F5344CB8AC3E}">
        <p14:creationId xmlns:p14="http://schemas.microsoft.com/office/powerpoint/2010/main" val="2814289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82" y="591671"/>
            <a:ext cx="11011548" cy="2259105"/>
          </a:xfrm>
        </p:spPr>
        <p:txBody>
          <a:bodyPr>
            <a:normAutofit fontScale="90000"/>
          </a:bodyPr>
          <a:lstStyle/>
          <a:p>
            <a:pPr algn="l"/>
            <a:r>
              <a:rPr lang="en-US" dirty="0" smtClean="0">
                <a:solidFill>
                  <a:srgbClr val="002060"/>
                </a:solidFill>
              </a:rPr>
              <a:t>        First we need to select a message to send</a:t>
            </a:r>
            <a:r>
              <a:rPr lang="en-US" dirty="0" smtClean="0"/>
              <a:t/>
            </a:r>
            <a:br>
              <a:rPr lang="en-US" dirty="0" smtClean="0"/>
            </a:br>
            <a:r>
              <a:rPr lang="en-US" dirty="0" smtClean="0"/>
              <a:t>Plaintext : </a:t>
            </a:r>
            <a:r>
              <a:rPr lang="en-US" sz="3200" dirty="0" smtClean="0">
                <a:solidFill>
                  <a:srgbClr val="00B0F0"/>
                </a:solidFill>
              </a:rPr>
              <a:t>TWO SQUARE CIPHER IS AMAZING.</a:t>
            </a:r>
            <a:r>
              <a:rPr lang="en-US" dirty="0" smtClean="0">
                <a:solidFill>
                  <a:srgbClr val="00B0F0"/>
                </a:solidFill>
              </a:rPr>
              <a:t/>
            </a:r>
            <a:br>
              <a:rPr lang="en-US" dirty="0" smtClean="0">
                <a:solidFill>
                  <a:srgbClr val="00B0F0"/>
                </a:solidFill>
              </a:rPr>
            </a:br>
            <a:r>
              <a:rPr lang="en-US" dirty="0" smtClean="0">
                <a:solidFill>
                  <a:schemeClr val="tx1"/>
                </a:solidFill>
              </a:rPr>
              <a:t>Key</a:t>
            </a:r>
            <a:r>
              <a:rPr lang="en-US" dirty="0" smtClean="0">
                <a:solidFill>
                  <a:srgbClr val="00B0F0"/>
                </a:solidFill>
              </a:rPr>
              <a:t> </a:t>
            </a:r>
            <a:r>
              <a:rPr lang="en-US" dirty="0" smtClean="0">
                <a:solidFill>
                  <a:schemeClr val="tx1"/>
                </a:solidFill>
              </a:rPr>
              <a:t>:</a:t>
            </a:r>
            <a:r>
              <a:rPr lang="en-US" dirty="0" smtClean="0">
                <a:solidFill>
                  <a:srgbClr val="00B0F0"/>
                </a:solidFill>
              </a:rPr>
              <a:t> </a:t>
            </a:r>
            <a:r>
              <a:rPr lang="en-US" sz="2800" dirty="0" smtClean="0">
                <a:solidFill>
                  <a:srgbClr val="00B0F0"/>
                </a:solidFill>
              </a:rPr>
              <a:t>MATH CID</a:t>
            </a:r>
            <a:r>
              <a:rPr lang="en-US" dirty="0" smtClean="0"/>
              <a:t/>
            </a:r>
            <a:br>
              <a:rPr lang="en-US" dirty="0" smtClean="0"/>
            </a:br>
            <a:endParaRPr lang="en-US" dirty="0"/>
          </a:p>
        </p:txBody>
      </p:sp>
      <p:sp>
        <p:nvSpPr>
          <p:cNvPr id="3" name="Content Placeholder 2"/>
          <p:cNvSpPr>
            <a:spLocks noGrp="1"/>
          </p:cNvSpPr>
          <p:nvPr>
            <p:ph sz="quarter" idx="13"/>
          </p:nvPr>
        </p:nvSpPr>
        <p:spPr>
          <a:xfrm>
            <a:off x="949138" y="2223247"/>
            <a:ext cx="10400180" cy="3980329"/>
          </a:xfrm>
        </p:spPr>
        <p:txBody>
          <a:bodyPr/>
          <a:lstStyle/>
          <a:p>
            <a:r>
              <a:rPr lang="en-US" dirty="0" smtClean="0"/>
              <a:t>Now the making the pair </a:t>
            </a:r>
          </a:p>
          <a:p>
            <a:r>
              <a:rPr lang="en-US" sz="2800" dirty="0" smtClean="0">
                <a:solidFill>
                  <a:srgbClr val="00B0F0"/>
                </a:solidFill>
              </a:rPr>
              <a:t>TW OS QU AR EC IP HE RI SA MA ZI NG</a:t>
            </a:r>
            <a:endParaRPr lang="en-US" sz="2800" dirty="0" smtClean="0"/>
          </a:p>
          <a:p>
            <a:r>
              <a:rPr lang="en-US" dirty="0" smtClean="0"/>
              <a:t>*5 BY 5  matrix is created using key word and alphabet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0353506"/>
              </p:ext>
            </p:extLst>
          </p:nvPr>
        </p:nvGraphicFramePr>
        <p:xfrm>
          <a:off x="3036052" y="3935272"/>
          <a:ext cx="2405530" cy="1982195"/>
        </p:xfrm>
        <a:graphic>
          <a:graphicData uri="http://schemas.openxmlformats.org/drawingml/2006/table">
            <a:tbl>
              <a:tblPr firstRow="1" bandRow="1">
                <a:tableStyleId>{D7AC3CCA-C797-4891-BE02-D94E43425B78}</a:tableStyleId>
              </a:tblPr>
              <a:tblGrid>
                <a:gridCol w="481106">
                  <a:extLst>
                    <a:ext uri="{9D8B030D-6E8A-4147-A177-3AD203B41FA5}">
                      <a16:colId xmlns:a16="http://schemas.microsoft.com/office/drawing/2014/main" val="20000"/>
                    </a:ext>
                  </a:extLst>
                </a:gridCol>
                <a:gridCol w="481106">
                  <a:extLst>
                    <a:ext uri="{9D8B030D-6E8A-4147-A177-3AD203B41FA5}">
                      <a16:colId xmlns:a16="http://schemas.microsoft.com/office/drawing/2014/main" val="20001"/>
                    </a:ext>
                  </a:extLst>
                </a:gridCol>
                <a:gridCol w="481106">
                  <a:extLst>
                    <a:ext uri="{9D8B030D-6E8A-4147-A177-3AD203B41FA5}">
                      <a16:colId xmlns:a16="http://schemas.microsoft.com/office/drawing/2014/main" val="20002"/>
                    </a:ext>
                  </a:extLst>
                </a:gridCol>
                <a:gridCol w="481106">
                  <a:extLst>
                    <a:ext uri="{9D8B030D-6E8A-4147-A177-3AD203B41FA5}">
                      <a16:colId xmlns:a16="http://schemas.microsoft.com/office/drawing/2014/main" val="20003"/>
                    </a:ext>
                  </a:extLst>
                </a:gridCol>
                <a:gridCol w="481106">
                  <a:extLst>
                    <a:ext uri="{9D8B030D-6E8A-4147-A177-3AD203B41FA5}">
                      <a16:colId xmlns:a16="http://schemas.microsoft.com/office/drawing/2014/main" val="20004"/>
                    </a:ext>
                  </a:extLst>
                </a:gridCol>
              </a:tblGrid>
              <a:tr h="396439">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T</a:t>
                      </a:r>
                      <a:endParaRPr lang="en-US" dirty="0"/>
                    </a:p>
                  </a:txBody>
                  <a:tcPr/>
                </a:tc>
                <a:tc>
                  <a:txBody>
                    <a:bodyPr/>
                    <a:lstStyle/>
                    <a:p>
                      <a:r>
                        <a:rPr lang="en-US" dirty="0" smtClean="0"/>
                        <a:t>H</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0"/>
                  </a:ext>
                </a:extLst>
              </a:tr>
              <a:tr h="396439">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extLst>
                  <a:ext uri="{0D108BD9-81ED-4DB2-BD59-A6C34878D82A}">
                    <a16:rowId xmlns:a16="http://schemas.microsoft.com/office/drawing/2014/main" val="10001"/>
                  </a:ext>
                </a:extLst>
              </a:tr>
              <a:tr h="396439">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t>L</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extLst>
                  <a:ext uri="{0D108BD9-81ED-4DB2-BD59-A6C34878D82A}">
                    <a16:rowId xmlns:a16="http://schemas.microsoft.com/office/drawing/2014/main" val="10002"/>
                  </a:ext>
                </a:extLst>
              </a:tr>
              <a:tr h="396439">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396439">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52921965"/>
              </p:ext>
            </p:extLst>
          </p:nvPr>
        </p:nvGraphicFramePr>
        <p:xfrm>
          <a:off x="6929720" y="3900156"/>
          <a:ext cx="2931460" cy="2052426"/>
        </p:xfrm>
        <a:graphic>
          <a:graphicData uri="http://schemas.openxmlformats.org/drawingml/2006/table">
            <a:tbl>
              <a:tblPr firstRow="1" bandRow="1">
                <a:tableStyleId>{D7AC3CCA-C797-4891-BE02-D94E43425B78}</a:tableStyleId>
              </a:tblPr>
              <a:tblGrid>
                <a:gridCol w="586292">
                  <a:extLst>
                    <a:ext uri="{9D8B030D-6E8A-4147-A177-3AD203B41FA5}">
                      <a16:colId xmlns:a16="http://schemas.microsoft.com/office/drawing/2014/main" val="20000"/>
                    </a:ext>
                  </a:extLst>
                </a:gridCol>
                <a:gridCol w="586292">
                  <a:extLst>
                    <a:ext uri="{9D8B030D-6E8A-4147-A177-3AD203B41FA5}">
                      <a16:colId xmlns:a16="http://schemas.microsoft.com/office/drawing/2014/main" val="20001"/>
                    </a:ext>
                  </a:extLst>
                </a:gridCol>
                <a:gridCol w="586292">
                  <a:extLst>
                    <a:ext uri="{9D8B030D-6E8A-4147-A177-3AD203B41FA5}">
                      <a16:colId xmlns:a16="http://schemas.microsoft.com/office/drawing/2014/main" val="20002"/>
                    </a:ext>
                  </a:extLst>
                </a:gridCol>
                <a:gridCol w="586292">
                  <a:extLst>
                    <a:ext uri="{9D8B030D-6E8A-4147-A177-3AD203B41FA5}">
                      <a16:colId xmlns:a16="http://schemas.microsoft.com/office/drawing/2014/main" val="20003"/>
                    </a:ext>
                  </a:extLst>
                </a:gridCol>
                <a:gridCol w="586292">
                  <a:extLst>
                    <a:ext uri="{9D8B030D-6E8A-4147-A177-3AD203B41FA5}">
                      <a16:colId xmlns:a16="http://schemas.microsoft.com/office/drawing/2014/main" val="20004"/>
                    </a:ext>
                  </a:extLst>
                </a:gridCol>
              </a:tblGrid>
              <a:tr h="589386">
                <a:tc>
                  <a:txBody>
                    <a:bodyPr/>
                    <a:lstStyle/>
                    <a:p>
                      <a:r>
                        <a:rPr lang="en-US" dirty="0" smtClean="0"/>
                        <a:t>C</a:t>
                      </a:r>
                      <a:endParaRPr lang="en-US" dirty="0"/>
                    </a:p>
                  </a:txBody>
                  <a:tcPr/>
                </a:tc>
                <a:tc>
                  <a:txBody>
                    <a:bodyPr/>
                    <a:lstStyle/>
                    <a:p>
                      <a:r>
                        <a:rPr lang="en-US" dirty="0" smtClean="0"/>
                        <a:t>I/J</a:t>
                      </a:r>
                      <a:endParaRPr lang="en-US" dirty="0"/>
                    </a:p>
                  </a:txBody>
                  <a:tcPr/>
                </a:tc>
                <a:tc>
                  <a:txBody>
                    <a:bodyPr/>
                    <a:lstStyle/>
                    <a:p>
                      <a:r>
                        <a:rPr lang="en-US" dirty="0" smtClean="0"/>
                        <a:t>D</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0"/>
                  </a:ext>
                </a:extLst>
              </a:tr>
              <a:tr h="342888">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342888">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t>P</a:t>
                      </a:r>
                      <a:endParaRPr lang="en-US" dirty="0"/>
                    </a:p>
                  </a:txBody>
                  <a:tcPr/>
                </a:tc>
                <a:extLst>
                  <a:ext uri="{0D108BD9-81ED-4DB2-BD59-A6C34878D82A}">
                    <a16:rowId xmlns:a16="http://schemas.microsoft.com/office/drawing/2014/main" val="10002"/>
                  </a:ext>
                </a:extLst>
              </a:tr>
              <a:tr h="342888">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342888">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fld id="{C335FAE9-50B2-446E-9425-BA0257423413}" type="datetime1">
              <a:rPr lang="en-US" noProof="0" smtClean="0"/>
              <a:t>10/14/2021</a:t>
            </a:fld>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19</a:t>
            </a:fld>
            <a:endParaRPr lang="en-US" noProof="0" dirty="0"/>
          </a:p>
        </p:txBody>
      </p:sp>
    </p:spTree>
    <p:extLst>
      <p:ext uri="{BB962C8B-B14F-4D97-AF65-F5344CB8AC3E}">
        <p14:creationId xmlns:p14="http://schemas.microsoft.com/office/powerpoint/2010/main" val="1149677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A3A90AD-1CD8-41D2-936B-337F9C4B5729}"/>
              </a:ext>
              <a:ext uri="{C183D7F6-B498-43B3-948B-1728B52AA6E4}">
                <adec:decorative xmlns:adec="http://schemas.microsoft.com/office/drawing/2017/decorative" xmlns="" val="1"/>
              </a:ext>
            </a:extLst>
          </p:cNvPr>
          <p:cNvGrpSpPr/>
          <p:nvPr/>
        </p:nvGrpSpPr>
        <p:grpSpPr bwMode="white">
          <a:xfrm>
            <a:off x="942974" y="1800225"/>
            <a:ext cx="10306051" cy="3076576"/>
            <a:chOff x="942974" y="742950"/>
            <a:chExt cx="10306051" cy="3076576"/>
          </a:xfrm>
        </p:grpSpPr>
        <p:cxnSp>
          <p:nvCxnSpPr>
            <p:cNvPr id="6" name="Straight Connector 5">
              <a:extLst>
                <a:ext uri="{FF2B5EF4-FFF2-40B4-BE49-F238E27FC236}">
                  <a16:creationId xmlns:a16="http://schemas.microsoft.com/office/drawing/2014/main" id="{39F3A2BB-40C1-42CA-A4A3-4A1D3D9187CC}"/>
                </a:ext>
              </a:extLst>
            </p:cNvPr>
            <p:cNvCxnSpPr/>
            <p:nvPr/>
          </p:nvCxnSpPr>
          <p:spPr bwMode="white">
            <a:xfrm>
              <a:off x="9182100" y="752475"/>
              <a:ext cx="2066925" cy="0"/>
            </a:xfrm>
            <a:prstGeom prst="line">
              <a:avLst/>
            </a:prstGeom>
            <a:ln>
              <a:solidFill>
                <a:schemeClr val="bg1">
                  <a:alpha val="63000"/>
                </a:schemeClr>
              </a:solidFill>
              <a:prstDash val="solid"/>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94F1E25-ED74-4D7A-B245-5EB4CCB3BC1C}"/>
                </a:ext>
              </a:extLst>
            </p:cNvPr>
            <p:cNvCxnSpPr>
              <a:cxnSpLocks/>
            </p:cNvCxnSpPr>
            <p:nvPr/>
          </p:nvCxnSpPr>
          <p:spPr bwMode="white">
            <a:xfrm>
              <a:off x="11249025" y="742950"/>
              <a:ext cx="0" cy="3076575"/>
            </a:xfrm>
            <a:prstGeom prst="line">
              <a:avLst/>
            </a:prstGeom>
            <a:ln>
              <a:solidFill>
                <a:schemeClr val="bg1">
                  <a:alpha val="63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2E6A9B-9018-4F00-97AA-854FDCF8CDAD}"/>
                </a:ext>
              </a:extLst>
            </p:cNvPr>
            <p:cNvCxnSpPr>
              <a:cxnSpLocks/>
            </p:cNvCxnSpPr>
            <p:nvPr/>
          </p:nvCxnSpPr>
          <p:spPr bwMode="white">
            <a:xfrm flipV="1">
              <a:off x="942975" y="762000"/>
              <a:ext cx="0" cy="3057525"/>
            </a:xfrm>
            <a:prstGeom prst="line">
              <a:avLst/>
            </a:prstGeom>
            <a:ln>
              <a:solidFill>
                <a:schemeClr val="bg1">
                  <a:alpha val="63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CCD207-4A0F-4D3D-9325-E03163EC28D6}"/>
                </a:ext>
              </a:extLst>
            </p:cNvPr>
            <p:cNvCxnSpPr/>
            <p:nvPr/>
          </p:nvCxnSpPr>
          <p:spPr bwMode="white">
            <a:xfrm>
              <a:off x="942974" y="762000"/>
              <a:ext cx="2209800" cy="0"/>
            </a:xfrm>
            <a:prstGeom prst="straightConnector1">
              <a:avLst/>
            </a:prstGeom>
            <a:ln>
              <a:solidFill>
                <a:schemeClr val="bg1">
                  <a:alpha val="63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0C3325-BB31-4612-9C80-94B32B592862}"/>
                </a:ext>
              </a:extLst>
            </p:cNvPr>
            <p:cNvCxnSpPr/>
            <p:nvPr/>
          </p:nvCxnSpPr>
          <p:spPr bwMode="white">
            <a:xfrm>
              <a:off x="7716715" y="3819525"/>
              <a:ext cx="3528000" cy="0"/>
            </a:xfrm>
            <a:prstGeom prst="line">
              <a:avLst/>
            </a:prstGeom>
            <a:ln>
              <a:solidFill>
                <a:schemeClr val="bg1">
                  <a:alpha val="63000"/>
                </a:schemeClr>
              </a:solidFill>
              <a:prstDash val="soli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3833A57-3DDD-41F3-88A1-C20FCAA46845}"/>
                </a:ext>
              </a:extLst>
            </p:cNvPr>
            <p:cNvCxnSpPr/>
            <p:nvPr/>
          </p:nvCxnSpPr>
          <p:spPr bwMode="white">
            <a:xfrm>
              <a:off x="942974" y="3819526"/>
              <a:ext cx="3636000" cy="0"/>
            </a:xfrm>
            <a:prstGeom prst="straightConnector1">
              <a:avLst/>
            </a:prstGeom>
            <a:ln>
              <a:solidFill>
                <a:schemeClr val="bg1">
                  <a:alpha val="63000"/>
                </a:schemeClr>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98DA4ED5-D2AA-4A50-8739-CBD0C97716D0}"/>
              </a:ext>
            </a:extLst>
          </p:cNvPr>
          <p:cNvSpPr>
            <a:spLocks noGrp="1"/>
          </p:cNvSpPr>
          <p:nvPr>
            <p:ph type="title"/>
          </p:nvPr>
        </p:nvSpPr>
        <p:spPr bwMode="white">
          <a:xfrm>
            <a:off x="717631" y="4423428"/>
            <a:ext cx="10949650" cy="3076574"/>
          </a:xfrm>
        </p:spPr>
        <p:txBody>
          <a:bodyPr>
            <a:noAutofit/>
          </a:bodyPr>
          <a:lstStyle/>
          <a:p>
            <a:r>
              <a:rPr lang="en-US" altLang="ja-JP" sz="3200" dirty="0" smtClean="0"/>
              <a:t>Presented By</a:t>
            </a:r>
            <a:r>
              <a:rPr lang="ja-JP" altLang="en-US" sz="3200" dirty="0" smtClean="0"/>
              <a:t> </a:t>
            </a:r>
            <a:r>
              <a:rPr lang="en-US" altLang="ja-JP" sz="4900" dirty="0"/>
              <a:t/>
            </a:r>
            <a:br>
              <a:rPr lang="en-US" altLang="ja-JP" sz="4900" dirty="0"/>
            </a:br>
            <a:r>
              <a:rPr lang="en-US" altLang="ja-JP" sz="3200" dirty="0" err="1" smtClean="0"/>
              <a:t>Md</a:t>
            </a:r>
            <a:r>
              <a:rPr lang="en-US" altLang="ja-JP" sz="3200" dirty="0" smtClean="0"/>
              <a:t> Raju Biswas                              ASH1925001M</a:t>
            </a:r>
            <a:br>
              <a:rPr lang="en-US" altLang="ja-JP" sz="3200" dirty="0" smtClean="0"/>
            </a:br>
            <a:r>
              <a:rPr lang="en-US" altLang="ja-JP" sz="3200" dirty="0" err="1" smtClean="0"/>
              <a:t>Md</a:t>
            </a:r>
            <a:r>
              <a:rPr lang="en-US" altLang="ja-JP" sz="3200" dirty="0" smtClean="0"/>
              <a:t> </a:t>
            </a:r>
            <a:r>
              <a:rPr lang="en-US" altLang="ja-JP" sz="3200" dirty="0" err="1" smtClean="0"/>
              <a:t>Nayeem</a:t>
            </a:r>
            <a:r>
              <a:rPr lang="en-US" altLang="ja-JP" sz="3200" dirty="0" smtClean="0"/>
              <a:t> Khan                           ASH1925027M</a:t>
            </a:r>
            <a:r>
              <a:rPr lang="en-US" altLang="ja-JP" sz="3600" dirty="0">
                <a:solidFill>
                  <a:prstClr val="white"/>
                </a:solidFill>
              </a:rPr>
              <a:t/>
            </a:r>
            <a:br>
              <a:rPr lang="en-US" altLang="ja-JP" sz="3600" dirty="0">
                <a:solidFill>
                  <a:prstClr val="white"/>
                </a:solidFill>
              </a:rPr>
            </a:br>
            <a:endParaRPr lang="en-US" dirty="0"/>
          </a:p>
        </p:txBody>
      </p:sp>
      <p:sp>
        <p:nvSpPr>
          <p:cNvPr id="13" name="Title 2">
            <a:extLst>
              <a:ext uri="{FF2B5EF4-FFF2-40B4-BE49-F238E27FC236}">
                <a16:creationId xmlns:a16="http://schemas.microsoft.com/office/drawing/2014/main" id="{98DA4ED5-D2AA-4A50-8739-CBD0C97716D0}"/>
              </a:ext>
            </a:extLst>
          </p:cNvPr>
          <p:cNvSpPr txBox="1">
            <a:spLocks/>
          </p:cNvSpPr>
          <p:nvPr/>
        </p:nvSpPr>
        <p:spPr bwMode="white">
          <a:xfrm>
            <a:off x="3209595" y="1063547"/>
            <a:ext cx="5276070" cy="3076574"/>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ct val="0"/>
              </a:spcBef>
              <a:buNone/>
              <a:defRPr sz="4400" i="0" kern="1200">
                <a:solidFill>
                  <a:schemeClr val="tx1"/>
                </a:solidFill>
                <a:latin typeface="+mj-lt"/>
                <a:ea typeface="+mj-ea"/>
                <a:cs typeface="+mj-cs"/>
              </a:defRPr>
            </a:lvl1pPr>
          </a:lstStyle>
          <a:p>
            <a:r>
              <a:rPr lang="en-US" altLang="ja-JP" sz="4900" dirty="0" smtClean="0"/>
              <a:t>Presented To</a:t>
            </a:r>
          </a:p>
          <a:p>
            <a:r>
              <a:rPr lang="en-US" sz="5400" dirty="0"/>
              <a:t> </a:t>
            </a:r>
            <a:r>
              <a:rPr lang="en-US" sz="3600" dirty="0" err="1">
                <a:latin typeface="Times New Roman" pitchFamily="18" charset="0"/>
                <a:cs typeface="Times New Roman" pitchFamily="18" charset="0"/>
              </a:rPr>
              <a:t>Falguni</a:t>
            </a:r>
            <a:r>
              <a:rPr lang="en-US" sz="3600" dirty="0">
                <a:latin typeface="Times New Roman" pitchFamily="18" charset="0"/>
                <a:cs typeface="Times New Roman" pitchFamily="18" charset="0"/>
              </a:rPr>
              <a:t> Roy</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Assistant Professor</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IIT,NSTU</a:t>
            </a:r>
            <a:r>
              <a:rPr lang="ja-JP" altLang="en-US" sz="3600" dirty="0" smtClean="0"/>
              <a:t> </a:t>
            </a:r>
            <a:r>
              <a:rPr lang="en-US" altLang="ja-JP" sz="4900" dirty="0" smtClean="0">
                <a:solidFill>
                  <a:prstClr val="white"/>
                </a:solidFill>
              </a:rPr>
              <a:t/>
            </a:r>
            <a:br>
              <a:rPr lang="en-US" altLang="ja-JP" sz="4900" dirty="0" smtClean="0">
                <a:solidFill>
                  <a:prstClr val="white"/>
                </a:solidFill>
              </a:rPr>
            </a:br>
            <a:r>
              <a:rPr lang="en-US" altLang="ja-JP" sz="3600" dirty="0" smtClean="0">
                <a:solidFill>
                  <a:prstClr val="white"/>
                </a:solidFill>
              </a:rPr>
              <a:t/>
            </a:r>
            <a:br>
              <a:rPr lang="en-US" altLang="ja-JP" sz="3600" dirty="0" smtClean="0">
                <a:solidFill>
                  <a:prstClr val="white"/>
                </a:solidFill>
              </a:rPr>
            </a:br>
            <a:endParaRPr lang="en-US" dirty="0"/>
          </a:p>
        </p:txBody>
      </p:sp>
      <p:sp>
        <p:nvSpPr>
          <p:cNvPr id="2" name="Date Placeholder 1"/>
          <p:cNvSpPr>
            <a:spLocks noGrp="1"/>
          </p:cNvSpPr>
          <p:nvPr>
            <p:ph type="dt" sz="half" idx="10"/>
          </p:nvPr>
        </p:nvSpPr>
        <p:spPr/>
        <p:txBody>
          <a:bodyPr/>
          <a:lstStyle/>
          <a:p>
            <a:fld id="{F792BD77-D028-4201-B9B0-1DBA9069E06C}" type="datetime1">
              <a:rPr lang="en-US" noProof="0" smtClean="0"/>
              <a:t>10/14/2021</a:t>
            </a:fld>
            <a:endParaRPr lang="en-US" noProof="0" dirty="0"/>
          </a:p>
        </p:txBody>
      </p:sp>
      <p:sp>
        <p:nvSpPr>
          <p:cNvPr id="12" name="Slide Number Placeholder 11"/>
          <p:cNvSpPr>
            <a:spLocks noGrp="1"/>
          </p:cNvSpPr>
          <p:nvPr>
            <p:ph type="sldNum" sz="quarter" idx="12"/>
          </p:nvPr>
        </p:nvSpPr>
        <p:spPr/>
        <p:txBody>
          <a:bodyPr/>
          <a:lstStyle/>
          <a:p>
            <a:fld id="{9D164B4E-BB64-4235-AA14-F42088F189EC}" type="slidenum">
              <a:rPr lang="en-US" noProof="0" smtClean="0"/>
              <a:t>2</a:t>
            </a:fld>
            <a:endParaRPr lang="en-US" noProof="0" dirty="0"/>
          </a:p>
        </p:txBody>
      </p:sp>
    </p:spTree>
    <p:extLst>
      <p:ext uri="{BB962C8B-B14F-4D97-AF65-F5344CB8AC3E}">
        <p14:creationId xmlns:p14="http://schemas.microsoft.com/office/powerpoint/2010/main" val="54832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44" y="600635"/>
            <a:ext cx="11014435" cy="5414683"/>
          </a:xfrm>
        </p:spPr>
        <p:txBody>
          <a:bodyPr>
            <a:normAutofit fontScale="90000"/>
          </a:bodyPr>
          <a:lstStyle/>
          <a:p>
            <a:r>
              <a:rPr lang="en-US" dirty="0">
                <a:solidFill>
                  <a:srgbClr val="FF0000"/>
                </a:solidFill>
              </a:rPr>
              <a:t>TW</a:t>
            </a:r>
            <a:r>
              <a:rPr lang="en-US" dirty="0">
                <a:solidFill>
                  <a:srgbClr val="00B0F0"/>
                </a:solidFill>
              </a:rPr>
              <a:t> OS QU AR EC IP HE RI SA MA ZI </a:t>
            </a:r>
            <a:r>
              <a:rPr lang="en-US" dirty="0" smtClean="0">
                <a:solidFill>
                  <a:srgbClr val="00B0F0"/>
                </a:solidFill>
              </a:rPr>
              <a:t>NG</a:t>
            </a:r>
            <a:br>
              <a:rPr lang="en-US" dirty="0" smtClean="0">
                <a:solidFill>
                  <a:srgbClr val="00B0F0"/>
                </a:solidFill>
              </a:rPr>
            </a:br>
            <a:r>
              <a:rPr lang="en-US" dirty="0">
                <a:solidFill>
                  <a:srgbClr val="00B0F0"/>
                </a:solidFill>
              </a:rPr>
              <a:t/>
            </a:r>
            <a:br>
              <a:rPr lang="en-US" dirty="0">
                <a:solidFill>
                  <a:srgbClr val="00B0F0"/>
                </a:solidFill>
              </a:rPr>
            </a:br>
            <a:r>
              <a:rPr lang="en-US" dirty="0" smtClean="0">
                <a:solidFill>
                  <a:srgbClr val="00B0F0"/>
                </a:solidFill>
              </a:rPr>
              <a:t/>
            </a:r>
            <a:br>
              <a:rPr lang="en-US" dirty="0" smtClean="0">
                <a:solidFill>
                  <a:srgbClr val="00B0F0"/>
                </a:solidFill>
              </a:rPr>
            </a:br>
            <a:r>
              <a:rPr lang="en-US" dirty="0">
                <a:solidFill>
                  <a:srgbClr val="00B0F0"/>
                </a:solidFill>
              </a:rPr>
              <a:t/>
            </a:r>
            <a:br>
              <a:rPr lang="en-US" dirty="0">
                <a:solidFill>
                  <a:srgbClr val="00B0F0"/>
                </a:solidFill>
              </a:rPr>
            </a:br>
            <a:r>
              <a:rPr lang="en-US" dirty="0" smtClean="0">
                <a:solidFill>
                  <a:srgbClr val="00B0F0"/>
                </a:solidFill>
              </a:rPr>
              <a:t/>
            </a:r>
            <a:br>
              <a:rPr lang="en-US" dirty="0" smtClean="0">
                <a:solidFill>
                  <a:srgbClr val="00B0F0"/>
                </a:solidFill>
              </a:rPr>
            </a:br>
            <a:r>
              <a:rPr lang="en-US" dirty="0">
                <a:solidFill>
                  <a:srgbClr val="00B0F0"/>
                </a:solidFill>
              </a:rPr>
              <a:t/>
            </a:r>
            <a:br>
              <a:rPr lang="en-US" dirty="0">
                <a:solidFill>
                  <a:srgbClr val="00B0F0"/>
                </a:solidFill>
              </a:rPr>
            </a:br>
            <a:r>
              <a:rPr lang="en-US" dirty="0">
                <a:solidFill>
                  <a:srgbClr val="00B0F0"/>
                </a:solidFill>
              </a:rPr>
              <a:t/>
            </a:r>
            <a:br>
              <a:rPr lang="en-US" dirty="0">
                <a:solidFill>
                  <a:srgbClr val="00B0F0"/>
                </a:solidFill>
              </a:rPr>
            </a:br>
            <a:r>
              <a:rPr lang="en-US" sz="3100" dirty="0" smtClean="0">
                <a:solidFill>
                  <a:schemeClr val="tx1"/>
                </a:solidFill>
              </a:rPr>
              <a:t>Now  </a:t>
            </a:r>
            <a:r>
              <a:rPr lang="en-US" sz="3100" dirty="0" smtClean="0">
                <a:solidFill>
                  <a:schemeClr val="tx1"/>
                </a:solidFill>
              </a:rPr>
              <a:t>T =X,W=I</a:t>
            </a:r>
            <a:br>
              <a:rPr lang="en-US" sz="3100" dirty="0" smtClean="0">
                <a:solidFill>
                  <a:schemeClr val="tx1"/>
                </a:solidFill>
              </a:rPr>
            </a:br>
            <a:r>
              <a:rPr lang="en-US" sz="3100" dirty="0" smtClean="0">
                <a:solidFill>
                  <a:schemeClr val="tx1"/>
                </a:solidFill>
              </a:rPr>
              <a:t>TW=XI</a:t>
            </a:r>
            <a:br>
              <a:rPr lang="en-US" sz="3100" dirty="0" smtClean="0">
                <a:solidFill>
                  <a:schemeClr val="tx1"/>
                </a:solidFill>
              </a:rPr>
            </a:br>
            <a:r>
              <a:rPr lang="en-US" dirty="0">
                <a:solidFill>
                  <a:srgbClr val="00B0F0"/>
                </a:solidFill>
              </a:rPr>
              <a:t/>
            </a:r>
            <a:br>
              <a:rPr lang="en-US" dirty="0">
                <a:solidFill>
                  <a:srgbClr val="00B0F0"/>
                </a:solidFill>
              </a:rPr>
            </a:br>
            <a:r>
              <a:rPr lang="en-US" dirty="0" smtClean="0">
                <a:solidFill>
                  <a:srgbClr val="00B0F0"/>
                </a:solidFill>
              </a:rPr>
              <a:t/>
            </a:r>
            <a:br>
              <a:rPr lang="en-US" dirty="0" smtClean="0">
                <a:solidFill>
                  <a:srgbClr val="00B0F0"/>
                </a:solidFill>
              </a:rPr>
            </a:br>
            <a:r>
              <a:rPr lang="en-US" dirty="0">
                <a:solidFill>
                  <a:srgbClr val="00B0F0"/>
                </a:solidFill>
              </a:rPr>
              <a:t/>
            </a:r>
            <a:br>
              <a:rPr lang="en-US" dirty="0">
                <a:solidFill>
                  <a:srgbClr val="00B0F0"/>
                </a:solidFill>
              </a:rPr>
            </a:br>
            <a:r>
              <a:rPr lang="en-US" dirty="0" smtClean="0">
                <a:solidFill>
                  <a:srgbClr val="00B0F0"/>
                </a:solidFill>
              </a:rPr>
              <a:t/>
            </a:r>
            <a:br>
              <a:rPr lang="en-US" dirty="0" smtClean="0">
                <a:solidFill>
                  <a:srgbClr val="00B0F0"/>
                </a:solidFill>
              </a:rPr>
            </a:br>
            <a:r>
              <a:rPr lang="en-US" dirty="0"/>
              <a:t/>
            </a:r>
            <a:br>
              <a:rPr lang="en-US" dirty="0"/>
            </a:b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900217491"/>
              </p:ext>
            </p:extLst>
          </p:nvPr>
        </p:nvGraphicFramePr>
        <p:xfrm>
          <a:off x="1944220" y="1766048"/>
          <a:ext cx="3353920" cy="2107825"/>
        </p:xfrm>
        <a:graphic>
          <a:graphicData uri="http://schemas.openxmlformats.org/drawingml/2006/table">
            <a:tbl>
              <a:tblPr firstRow="1" bandRow="1">
                <a:tableStyleId>{D7AC3CCA-C797-4891-BE02-D94E43425B78}</a:tableStyleId>
              </a:tblPr>
              <a:tblGrid>
                <a:gridCol w="670784">
                  <a:extLst>
                    <a:ext uri="{9D8B030D-6E8A-4147-A177-3AD203B41FA5}">
                      <a16:colId xmlns:a16="http://schemas.microsoft.com/office/drawing/2014/main" val="20000"/>
                    </a:ext>
                  </a:extLst>
                </a:gridCol>
                <a:gridCol w="670784">
                  <a:extLst>
                    <a:ext uri="{9D8B030D-6E8A-4147-A177-3AD203B41FA5}">
                      <a16:colId xmlns:a16="http://schemas.microsoft.com/office/drawing/2014/main" val="20001"/>
                    </a:ext>
                  </a:extLst>
                </a:gridCol>
                <a:gridCol w="670784">
                  <a:extLst>
                    <a:ext uri="{9D8B030D-6E8A-4147-A177-3AD203B41FA5}">
                      <a16:colId xmlns:a16="http://schemas.microsoft.com/office/drawing/2014/main" val="20002"/>
                    </a:ext>
                  </a:extLst>
                </a:gridCol>
                <a:gridCol w="670784">
                  <a:extLst>
                    <a:ext uri="{9D8B030D-6E8A-4147-A177-3AD203B41FA5}">
                      <a16:colId xmlns:a16="http://schemas.microsoft.com/office/drawing/2014/main" val="20003"/>
                    </a:ext>
                  </a:extLst>
                </a:gridCol>
                <a:gridCol w="670784">
                  <a:extLst>
                    <a:ext uri="{9D8B030D-6E8A-4147-A177-3AD203B41FA5}">
                      <a16:colId xmlns:a16="http://schemas.microsoft.com/office/drawing/2014/main" val="20004"/>
                    </a:ext>
                  </a:extLst>
                </a:gridCol>
              </a:tblGrid>
              <a:tr h="421565">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T</a:t>
                      </a:r>
                      <a:endParaRPr lang="en-US" dirty="0"/>
                    </a:p>
                  </a:txBody>
                  <a:tcPr/>
                </a:tc>
                <a:tc>
                  <a:txBody>
                    <a:bodyPr/>
                    <a:lstStyle/>
                    <a:p>
                      <a:r>
                        <a:rPr lang="en-US" dirty="0" smtClean="0"/>
                        <a:t>H</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0"/>
                  </a:ext>
                </a:extLst>
              </a:tr>
              <a:tr h="421565">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extLst>
                  <a:ext uri="{0D108BD9-81ED-4DB2-BD59-A6C34878D82A}">
                    <a16:rowId xmlns:a16="http://schemas.microsoft.com/office/drawing/2014/main" val="10001"/>
                  </a:ext>
                </a:extLst>
              </a:tr>
              <a:tr h="421565">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t>L</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extLst>
                  <a:ext uri="{0D108BD9-81ED-4DB2-BD59-A6C34878D82A}">
                    <a16:rowId xmlns:a16="http://schemas.microsoft.com/office/drawing/2014/main" val="10002"/>
                  </a:ext>
                </a:extLst>
              </a:tr>
              <a:tr h="421565">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21565">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noGrp="1"/>
          </p:cNvGraphicFramePr>
          <p:nvPr>
            <p:ph sz="quarter" idx="13"/>
            <p:extLst>
              <p:ext uri="{D42A27DB-BD31-4B8C-83A1-F6EECF244321}">
                <p14:modId xmlns:p14="http://schemas.microsoft.com/office/powerpoint/2010/main" val="454785766"/>
              </p:ext>
            </p:extLst>
          </p:nvPr>
        </p:nvGraphicFramePr>
        <p:xfrm>
          <a:off x="6041090" y="1766048"/>
          <a:ext cx="3353920" cy="2107825"/>
        </p:xfrm>
        <a:graphic>
          <a:graphicData uri="http://schemas.openxmlformats.org/drawingml/2006/table">
            <a:tbl>
              <a:tblPr firstRow="1" bandRow="1">
                <a:tableStyleId>{D7AC3CCA-C797-4891-BE02-D94E43425B78}</a:tableStyleId>
              </a:tblPr>
              <a:tblGrid>
                <a:gridCol w="670784">
                  <a:extLst>
                    <a:ext uri="{9D8B030D-6E8A-4147-A177-3AD203B41FA5}">
                      <a16:colId xmlns:a16="http://schemas.microsoft.com/office/drawing/2014/main" val="20000"/>
                    </a:ext>
                  </a:extLst>
                </a:gridCol>
                <a:gridCol w="670784">
                  <a:extLst>
                    <a:ext uri="{9D8B030D-6E8A-4147-A177-3AD203B41FA5}">
                      <a16:colId xmlns:a16="http://schemas.microsoft.com/office/drawing/2014/main" val="20001"/>
                    </a:ext>
                  </a:extLst>
                </a:gridCol>
                <a:gridCol w="670784">
                  <a:extLst>
                    <a:ext uri="{9D8B030D-6E8A-4147-A177-3AD203B41FA5}">
                      <a16:colId xmlns:a16="http://schemas.microsoft.com/office/drawing/2014/main" val="20002"/>
                    </a:ext>
                  </a:extLst>
                </a:gridCol>
                <a:gridCol w="670784">
                  <a:extLst>
                    <a:ext uri="{9D8B030D-6E8A-4147-A177-3AD203B41FA5}">
                      <a16:colId xmlns:a16="http://schemas.microsoft.com/office/drawing/2014/main" val="20003"/>
                    </a:ext>
                  </a:extLst>
                </a:gridCol>
                <a:gridCol w="670784">
                  <a:extLst>
                    <a:ext uri="{9D8B030D-6E8A-4147-A177-3AD203B41FA5}">
                      <a16:colId xmlns:a16="http://schemas.microsoft.com/office/drawing/2014/main" val="20004"/>
                    </a:ext>
                  </a:extLst>
                </a:gridCol>
              </a:tblGrid>
              <a:tr h="421565">
                <a:tc>
                  <a:txBody>
                    <a:bodyPr/>
                    <a:lstStyle/>
                    <a:p>
                      <a:r>
                        <a:rPr lang="en-US" dirty="0" smtClean="0"/>
                        <a:t>C</a:t>
                      </a:r>
                      <a:endParaRPr lang="en-US" dirty="0"/>
                    </a:p>
                  </a:txBody>
                  <a:tcPr/>
                </a:tc>
                <a:tc>
                  <a:txBody>
                    <a:bodyPr/>
                    <a:lstStyle/>
                    <a:p>
                      <a:r>
                        <a:rPr lang="en-US" dirty="0" smtClean="0"/>
                        <a:t>I/J</a:t>
                      </a:r>
                      <a:endParaRPr lang="en-US" dirty="0"/>
                    </a:p>
                  </a:txBody>
                  <a:tcPr/>
                </a:tc>
                <a:tc>
                  <a:txBody>
                    <a:bodyPr/>
                    <a:lstStyle/>
                    <a:p>
                      <a:r>
                        <a:rPr lang="en-US" dirty="0" smtClean="0"/>
                        <a:t>D</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0"/>
                  </a:ext>
                </a:extLst>
              </a:tr>
              <a:tr h="421565">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421565">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t>P</a:t>
                      </a:r>
                      <a:endParaRPr lang="en-US" dirty="0"/>
                    </a:p>
                  </a:txBody>
                  <a:tcPr/>
                </a:tc>
                <a:extLst>
                  <a:ext uri="{0D108BD9-81ED-4DB2-BD59-A6C34878D82A}">
                    <a16:rowId xmlns:a16="http://schemas.microsoft.com/office/drawing/2014/main" val="10002"/>
                  </a:ext>
                </a:extLst>
              </a:tr>
              <a:tr h="421565">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21565">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pSp>
        <p:nvGrpSpPr>
          <p:cNvPr id="16" name="Group 15"/>
          <p:cNvGrpSpPr/>
          <p:nvPr/>
        </p:nvGrpSpPr>
        <p:grpSpPr>
          <a:xfrm>
            <a:off x="3651197" y="1912813"/>
            <a:ext cx="3431241" cy="1823165"/>
            <a:chOff x="3598945" y="1873624"/>
            <a:chExt cx="3431241" cy="1823165"/>
          </a:xfrm>
        </p:grpSpPr>
        <p:cxnSp>
          <p:nvCxnSpPr>
            <p:cNvPr id="7" name="Straight Connector 6"/>
            <p:cNvCxnSpPr/>
            <p:nvPr/>
          </p:nvCxnSpPr>
          <p:spPr>
            <a:xfrm>
              <a:off x="3598945" y="1873624"/>
              <a:ext cx="35859" cy="18231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47867" y="3690640"/>
              <a:ext cx="3379694" cy="0"/>
            </a:xfrm>
            <a:prstGeom prst="line">
              <a:avLst/>
            </a:prstGeom>
            <a:ln>
              <a:solidFill>
                <a:srgbClr val="A5030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014498" y="1873627"/>
              <a:ext cx="15688" cy="1823162"/>
            </a:xfrm>
            <a:prstGeom prst="line">
              <a:avLst/>
            </a:prstGeom>
            <a:ln>
              <a:solidFill>
                <a:srgbClr val="A5030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3598945" y="1873624"/>
              <a:ext cx="3399865"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Date Placeholder 2"/>
          <p:cNvSpPr>
            <a:spLocks noGrp="1"/>
          </p:cNvSpPr>
          <p:nvPr>
            <p:ph type="dt" sz="half" idx="10"/>
          </p:nvPr>
        </p:nvSpPr>
        <p:spPr/>
        <p:txBody>
          <a:bodyPr/>
          <a:lstStyle/>
          <a:p>
            <a:fld id="{50EC931D-726B-4D9F-9726-4E267B26C2EA}" type="datetime1">
              <a:rPr lang="en-US" noProof="0" smtClean="0"/>
              <a:t>10/14/2021</a:t>
            </a:fld>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20</a:t>
            </a:fld>
            <a:endParaRPr lang="en-US" noProof="0" dirty="0"/>
          </a:p>
        </p:txBody>
      </p:sp>
    </p:spTree>
    <p:extLst>
      <p:ext uri="{BB962C8B-B14F-4D97-AF65-F5344CB8AC3E}">
        <p14:creationId xmlns:p14="http://schemas.microsoft.com/office/powerpoint/2010/main" val="3824709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81" y="609599"/>
            <a:ext cx="11014435" cy="5450542"/>
          </a:xfrm>
        </p:spPr>
        <p:txBody>
          <a:bodyPr>
            <a:normAutofit fontScale="90000"/>
          </a:bodyPr>
          <a:lstStyle/>
          <a:p>
            <a:r>
              <a:rPr lang="en-US" dirty="0">
                <a:solidFill>
                  <a:srgbClr val="FF0000"/>
                </a:solidFill>
              </a:rPr>
              <a:t>TW</a:t>
            </a:r>
            <a:r>
              <a:rPr lang="en-US" dirty="0">
                <a:solidFill>
                  <a:srgbClr val="00B0F0"/>
                </a:solidFill>
              </a:rPr>
              <a:t> </a:t>
            </a:r>
            <a:r>
              <a:rPr lang="en-US" dirty="0">
                <a:solidFill>
                  <a:srgbClr val="FF0000"/>
                </a:solidFill>
              </a:rPr>
              <a:t>OS</a:t>
            </a:r>
            <a:r>
              <a:rPr lang="en-US" dirty="0">
                <a:solidFill>
                  <a:srgbClr val="00B0F0"/>
                </a:solidFill>
              </a:rPr>
              <a:t> QU AR EC IP HE RI SA MA ZI </a:t>
            </a:r>
            <a:r>
              <a:rPr lang="en-US" dirty="0" smtClean="0">
                <a:solidFill>
                  <a:srgbClr val="00B0F0"/>
                </a:solidFill>
              </a:rPr>
              <a:t>NG</a:t>
            </a:r>
            <a:br>
              <a:rPr lang="en-US" dirty="0" smtClean="0">
                <a:solidFill>
                  <a:srgbClr val="00B0F0"/>
                </a:solidFill>
              </a:rPr>
            </a:br>
            <a:r>
              <a:rPr lang="en-US" dirty="0">
                <a:solidFill>
                  <a:srgbClr val="00B0F0"/>
                </a:solidFill>
              </a:rPr>
              <a:t/>
            </a:r>
            <a:br>
              <a:rPr lang="en-US" dirty="0">
                <a:solidFill>
                  <a:srgbClr val="00B0F0"/>
                </a:solidFill>
              </a:rPr>
            </a:br>
            <a:r>
              <a:rPr lang="en-US" dirty="0" smtClean="0">
                <a:solidFill>
                  <a:srgbClr val="00B0F0"/>
                </a:solidFill>
              </a:rPr>
              <a:t/>
            </a:r>
            <a:br>
              <a:rPr lang="en-US" dirty="0" smtClean="0">
                <a:solidFill>
                  <a:srgbClr val="00B0F0"/>
                </a:solidFill>
              </a:rPr>
            </a:br>
            <a:r>
              <a:rPr lang="en-US" dirty="0">
                <a:solidFill>
                  <a:srgbClr val="00B0F0"/>
                </a:solidFill>
              </a:rPr>
              <a:t/>
            </a:r>
            <a:br>
              <a:rPr lang="en-US" dirty="0">
                <a:solidFill>
                  <a:srgbClr val="00B0F0"/>
                </a:solidFill>
              </a:rPr>
            </a:br>
            <a:r>
              <a:rPr lang="en-US" dirty="0" smtClean="0">
                <a:solidFill>
                  <a:srgbClr val="00B0F0"/>
                </a:solidFill>
              </a:rPr>
              <a:t/>
            </a:r>
            <a:br>
              <a:rPr lang="en-US" dirty="0" smtClean="0">
                <a:solidFill>
                  <a:srgbClr val="00B0F0"/>
                </a:solidFill>
              </a:rPr>
            </a:br>
            <a:r>
              <a:rPr lang="en-US" dirty="0" smtClean="0">
                <a:solidFill>
                  <a:srgbClr val="00B0F0"/>
                </a:solidFill>
              </a:rPr>
              <a:t/>
            </a:r>
            <a:br>
              <a:rPr lang="en-US" dirty="0" smtClean="0">
                <a:solidFill>
                  <a:srgbClr val="00B0F0"/>
                </a:solidFill>
              </a:rPr>
            </a:br>
            <a:r>
              <a:rPr lang="en-US" sz="3100" dirty="0" smtClean="0">
                <a:solidFill>
                  <a:schemeClr val="tx1"/>
                </a:solidFill>
              </a:rPr>
              <a:t>Here, O=</a:t>
            </a:r>
            <a:r>
              <a:rPr lang="en-US" sz="3100" dirty="0">
                <a:solidFill>
                  <a:schemeClr val="tx1"/>
                </a:solidFill>
              </a:rPr>
              <a:t>U</a:t>
            </a:r>
            <a:r>
              <a:rPr lang="en-US" sz="3100" dirty="0" smtClean="0">
                <a:solidFill>
                  <a:schemeClr val="tx1"/>
                </a:solidFill>
              </a:rPr>
              <a:t>,S=N</a:t>
            </a:r>
            <a:r>
              <a:rPr lang="en-US" sz="3100" dirty="0" smtClean="0">
                <a:solidFill>
                  <a:schemeClr val="tx1"/>
                </a:solidFill>
              </a:rPr>
              <a:t/>
            </a:r>
            <a:br>
              <a:rPr lang="en-US" sz="3100" dirty="0" smtClean="0">
                <a:solidFill>
                  <a:schemeClr val="tx1"/>
                </a:solidFill>
              </a:rPr>
            </a:br>
            <a:r>
              <a:rPr lang="en-US" sz="3100" dirty="0" smtClean="0">
                <a:solidFill>
                  <a:schemeClr val="tx1"/>
                </a:solidFill>
              </a:rPr>
              <a:t>OS=UN</a:t>
            </a:r>
            <a:r>
              <a:rPr lang="en-US" sz="3100" dirty="0" smtClean="0">
                <a:solidFill>
                  <a:schemeClr val="tx1"/>
                </a:solidFill>
              </a:rPr>
              <a:t/>
            </a:r>
            <a:br>
              <a:rPr lang="en-US" sz="3100" dirty="0" smtClean="0">
                <a:solidFill>
                  <a:schemeClr val="tx1"/>
                </a:solidFill>
              </a:rPr>
            </a:br>
            <a:r>
              <a:rPr lang="en-US" sz="3100" dirty="0" smtClean="0">
                <a:solidFill>
                  <a:schemeClr val="tx1"/>
                </a:solidFill>
              </a:rPr>
              <a:t>Same as it is </a:t>
            </a:r>
            <a:r>
              <a:rPr lang="en-US" sz="2700" dirty="0" smtClean="0">
                <a:solidFill>
                  <a:srgbClr val="2B0CE4"/>
                </a:solidFill>
              </a:rPr>
              <a:t>QU=UQ, AR=QI, EC=TE, IP=PI, HE=FC, RI=TR, SA=HT, MA=AM, ZI=BW, NG=FN</a:t>
            </a:r>
            <a:r>
              <a:rPr lang="en-US" sz="2700" dirty="0" smtClean="0">
                <a:solidFill>
                  <a:schemeClr val="tx1"/>
                </a:solidFill>
              </a:rPr>
              <a:t>,</a:t>
            </a:r>
            <a:r>
              <a:rPr lang="en-US" sz="3100" dirty="0" smtClean="0">
                <a:solidFill>
                  <a:schemeClr val="tx1"/>
                </a:solidFill>
              </a:rPr>
              <a:t/>
            </a:r>
            <a:br>
              <a:rPr lang="en-US" sz="3100" dirty="0" smtClean="0">
                <a:solidFill>
                  <a:schemeClr val="tx1"/>
                </a:solidFill>
              </a:rPr>
            </a:br>
            <a:endParaRPr lang="en-US" sz="3100" dirty="0">
              <a:solidFill>
                <a:schemeClr val="tx1"/>
              </a:solidFill>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589304736"/>
              </p:ext>
            </p:extLst>
          </p:nvPr>
        </p:nvGraphicFramePr>
        <p:xfrm>
          <a:off x="2266951" y="1568825"/>
          <a:ext cx="3022225" cy="2146020"/>
        </p:xfrm>
        <a:graphic>
          <a:graphicData uri="http://schemas.openxmlformats.org/drawingml/2006/table">
            <a:tbl>
              <a:tblPr firstRow="1" bandRow="1">
                <a:tableStyleId>{D7AC3CCA-C797-4891-BE02-D94E43425B78}</a:tableStyleId>
              </a:tblPr>
              <a:tblGrid>
                <a:gridCol w="604445">
                  <a:extLst>
                    <a:ext uri="{9D8B030D-6E8A-4147-A177-3AD203B41FA5}">
                      <a16:colId xmlns:a16="http://schemas.microsoft.com/office/drawing/2014/main" val="20000"/>
                    </a:ext>
                  </a:extLst>
                </a:gridCol>
                <a:gridCol w="604445">
                  <a:extLst>
                    <a:ext uri="{9D8B030D-6E8A-4147-A177-3AD203B41FA5}">
                      <a16:colId xmlns:a16="http://schemas.microsoft.com/office/drawing/2014/main" val="20001"/>
                    </a:ext>
                  </a:extLst>
                </a:gridCol>
                <a:gridCol w="604445">
                  <a:extLst>
                    <a:ext uri="{9D8B030D-6E8A-4147-A177-3AD203B41FA5}">
                      <a16:colId xmlns:a16="http://schemas.microsoft.com/office/drawing/2014/main" val="20002"/>
                    </a:ext>
                  </a:extLst>
                </a:gridCol>
                <a:gridCol w="604445">
                  <a:extLst>
                    <a:ext uri="{9D8B030D-6E8A-4147-A177-3AD203B41FA5}">
                      <a16:colId xmlns:a16="http://schemas.microsoft.com/office/drawing/2014/main" val="20003"/>
                    </a:ext>
                  </a:extLst>
                </a:gridCol>
                <a:gridCol w="604445">
                  <a:extLst>
                    <a:ext uri="{9D8B030D-6E8A-4147-A177-3AD203B41FA5}">
                      <a16:colId xmlns:a16="http://schemas.microsoft.com/office/drawing/2014/main" val="20004"/>
                    </a:ext>
                  </a:extLst>
                </a:gridCol>
              </a:tblGrid>
              <a:tr h="429204">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T</a:t>
                      </a:r>
                      <a:endParaRPr lang="en-US" dirty="0"/>
                    </a:p>
                  </a:txBody>
                  <a:tcPr/>
                </a:tc>
                <a:tc>
                  <a:txBody>
                    <a:bodyPr/>
                    <a:lstStyle/>
                    <a:p>
                      <a:r>
                        <a:rPr lang="en-US" dirty="0" smtClean="0"/>
                        <a:t>H</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0"/>
                  </a:ext>
                </a:extLst>
              </a:tr>
              <a:tr h="429204">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extLst>
                  <a:ext uri="{0D108BD9-81ED-4DB2-BD59-A6C34878D82A}">
                    <a16:rowId xmlns:a16="http://schemas.microsoft.com/office/drawing/2014/main" val="10001"/>
                  </a:ext>
                </a:extLst>
              </a:tr>
              <a:tr h="429204">
                <a:tc>
                  <a:txBody>
                    <a:bodyPr/>
                    <a:lstStyle/>
                    <a:p>
                      <a:r>
                        <a:rPr lang="en-US" dirty="0" smtClean="0"/>
                        <a:t>I/J</a:t>
                      </a:r>
                      <a:endParaRPr lang="en-US" dirty="0"/>
                    </a:p>
                  </a:txBody>
                  <a:tcPr/>
                </a:tc>
                <a:tc>
                  <a:txBody>
                    <a:bodyPr/>
                    <a:lstStyle/>
                    <a:p>
                      <a:r>
                        <a:rPr lang="en-US" dirty="0" smtClean="0"/>
                        <a:t>K</a:t>
                      </a:r>
                      <a:endParaRPr lang="en-US" dirty="0"/>
                    </a:p>
                  </a:txBody>
                  <a:tcPr/>
                </a:tc>
                <a:tc>
                  <a:txBody>
                    <a:bodyPr/>
                    <a:lstStyle/>
                    <a:p>
                      <a:r>
                        <a:rPr lang="en-US" dirty="0" smtClean="0"/>
                        <a:t>L</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extLst>
                  <a:ext uri="{0D108BD9-81ED-4DB2-BD59-A6C34878D82A}">
                    <a16:rowId xmlns:a16="http://schemas.microsoft.com/office/drawing/2014/main" val="10002"/>
                  </a:ext>
                </a:extLst>
              </a:tr>
              <a:tr h="429204">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29204">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noGrp="1"/>
          </p:cNvGraphicFramePr>
          <p:nvPr>
            <p:ph sz="quarter" idx="13"/>
            <p:extLst>
              <p:ext uri="{D42A27DB-BD31-4B8C-83A1-F6EECF244321}">
                <p14:modId xmlns:p14="http://schemas.microsoft.com/office/powerpoint/2010/main" val="3138729698"/>
              </p:ext>
            </p:extLst>
          </p:nvPr>
        </p:nvGraphicFramePr>
        <p:xfrm>
          <a:off x="6803093" y="1586753"/>
          <a:ext cx="3022225" cy="2146020"/>
        </p:xfrm>
        <a:graphic>
          <a:graphicData uri="http://schemas.openxmlformats.org/drawingml/2006/table">
            <a:tbl>
              <a:tblPr firstRow="1" bandRow="1">
                <a:tableStyleId>{D7AC3CCA-C797-4891-BE02-D94E43425B78}</a:tableStyleId>
              </a:tblPr>
              <a:tblGrid>
                <a:gridCol w="604445">
                  <a:extLst>
                    <a:ext uri="{9D8B030D-6E8A-4147-A177-3AD203B41FA5}">
                      <a16:colId xmlns:a16="http://schemas.microsoft.com/office/drawing/2014/main" val="20000"/>
                    </a:ext>
                  </a:extLst>
                </a:gridCol>
                <a:gridCol w="604445">
                  <a:extLst>
                    <a:ext uri="{9D8B030D-6E8A-4147-A177-3AD203B41FA5}">
                      <a16:colId xmlns:a16="http://schemas.microsoft.com/office/drawing/2014/main" val="20001"/>
                    </a:ext>
                  </a:extLst>
                </a:gridCol>
                <a:gridCol w="604445">
                  <a:extLst>
                    <a:ext uri="{9D8B030D-6E8A-4147-A177-3AD203B41FA5}">
                      <a16:colId xmlns:a16="http://schemas.microsoft.com/office/drawing/2014/main" val="20002"/>
                    </a:ext>
                  </a:extLst>
                </a:gridCol>
                <a:gridCol w="604445">
                  <a:extLst>
                    <a:ext uri="{9D8B030D-6E8A-4147-A177-3AD203B41FA5}">
                      <a16:colId xmlns:a16="http://schemas.microsoft.com/office/drawing/2014/main" val="20003"/>
                    </a:ext>
                  </a:extLst>
                </a:gridCol>
                <a:gridCol w="604445">
                  <a:extLst>
                    <a:ext uri="{9D8B030D-6E8A-4147-A177-3AD203B41FA5}">
                      <a16:colId xmlns:a16="http://schemas.microsoft.com/office/drawing/2014/main" val="20004"/>
                    </a:ext>
                  </a:extLst>
                </a:gridCol>
              </a:tblGrid>
              <a:tr h="429204">
                <a:tc>
                  <a:txBody>
                    <a:bodyPr/>
                    <a:lstStyle/>
                    <a:p>
                      <a:r>
                        <a:rPr lang="en-US" dirty="0" smtClean="0"/>
                        <a:t>C</a:t>
                      </a:r>
                      <a:endParaRPr lang="en-US" dirty="0"/>
                    </a:p>
                  </a:txBody>
                  <a:tcPr/>
                </a:tc>
                <a:tc>
                  <a:txBody>
                    <a:bodyPr/>
                    <a:lstStyle/>
                    <a:p>
                      <a:r>
                        <a:rPr lang="en-US" dirty="0" smtClean="0"/>
                        <a:t>I/J</a:t>
                      </a:r>
                      <a:endParaRPr lang="en-US" dirty="0"/>
                    </a:p>
                  </a:txBody>
                  <a:tcPr/>
                </a:tc>
                <a:tc>
                  <a:txBody>
                    <a:bodyPr/>
                    <a:lstStyle/>
                    <a:p>
                      <a:r>
                        <a:rPr lang="en-US" dirty="0" smtClean="0"/>
                        <a:t>D</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0"/>
                  </a:ext>
                </a:extLst>
              </a:tr>
              <a:tr h="429204">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tc>
                  <a:txBody>
                    <a:bodyPr/>
                    <a:lstStyle/>
                    <a:p>
                      <a:r>
                        <a:rPr lang="en-US" dirty="0" smtClean="0"/>
                        <a:t>K</a:t>
                      </a:r>
                      <a:endParaRPr lang="en-US" dirty="0"/>
                    </a:p>
                  </a:txBody>
                  <a:tcPr/>
                </a:tc>
                <a:extLst>
                  <a:ext uri="{0D108BD9-81ED-4DB2-BD59-A6C34878D82A}">
                    <a16:rowId xmlns:a16="http://schemas.microsoft.com/office/drawing/2014/main" val="10001"/>
                  </a:ext>
                </a:extLst>
              </a:tr>
              <a:tr h="429204">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O</a:t>
                      </a:r>
                      <a:endParaRPr lang="en-US" dirty="0"/>
                    </a:p>
                  </a:txBody>
                  <a:tcPr/>
                </a:tc>
                <a:tc>
                  <a:txBody>
                    <a:bodyPr/>
                    <a:lstStyle/>
                    <a:p>
                      <a:r>
                        <a:rPr lang="en-US" dirty="0" smtClean="0"/>
                        <a:t>P</a:t>
                      </a:r>
                      <a:endParaRPr lang="en-US" dirty="0"/>
                    </a:p>
                  </a:txBody>
                  <a:tcPr/>
                </a:tc>
                <a:extLst>
                  <a:ext uri="{0D108BD9-81ED-4DB2-BD59-A6C34878D82A}">
                    <a16:rowId xmlns:a16="http://schemas.microsoft.com/office/drawing/2014/main" val="10002"/>
                  </a:ext>
                </a:extLst>
              </a:tr>
              <a:tr h="429204">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r>
                        <a:rPr lang="en-US" dirty="0" smtClean="0"/>
                        <a:t>U</a:t>
                      </a:r>
                      <a:endParaRPr lang="en-US" dirty="0"/>
                    </a:p>
                  </a:txBody>
                  <a:tcPr/>
                </a:tc>
                <a:extLst>
                  <a:ext uri="{0D108BD9-81ED-4DB2-BD59-A6C34878D82A}">
                    <a16:rowId xmlns:a16="http://schemas.microsoft.com/office/drawing/2014/main" val="10003"/>
                  </a:ext>
                </a:extLst>
              </a:tr>
              <a:tr h="429204">
                <a:tc>
                  <a:txBody>
                    <a:bodyPr/>
                    <a:lstStyle/>
                    <a:p>
                      <a:r>
                        <a:rPr lang="en-US" dirty="0" smtClean="0"/>
                        <a:t>V</a:t>
                      </a:r>
                      <a:endParaRPr lang="en-US" dirty="0"/>
                    </a:p>
                  </a:txBody>
                  <a:tcPr/>
                </a:tc>
                <a:tc>
                  <a:txBody>
                    <a:bodyPr/>
                    <a:lstStyle/>
                    <a:p>
                      <a:r>
                        <a:rPr lang="en-US" dirty="0" smtClean="0"/>
                        <a:t>W</a:t>
                      </a:r>
                      <a:endParaRPr lang="en-US" dirty="0"/>
                    </a:p>
                  </a:txBody>
                  <a:tcPr/>
                </a:tc>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val="10004"/>
                  </a:ext>
                </a:extLst>
              </a:tr>
            </a:tbl>
          </a:graphicData>
        </a:graphic>
      </p:graphicFrame>
      <p:cxnSp>
        <p:nvCxnSpPr>
          <p:cNvPr id="10" name="Straight Connector 9"/>
          <p:cNvCxnSpPr/>
          <p:nvPr/>
        </p:nvCxnSpPr>
        <p:spPr>
          <a:xfrm>
            <a:off x="4985402" y="3165053"/>
            <a:ext cx="3415553" cy="1"/>
          </a:xfrm>
          <a:prstGeom prst="line">
            <a:avLst/>
          </a:prstGeom>
          <a:ln>
            <a:solidFill>
              <a:srgbClr val="A5030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395244" y="2651375"/>
            <a:ext cx="5705" cy="509836"/>
          </a:xfrm>
          <a:prstGeom prst="line">
            <a:avLst/>
          </a:prstGeom>
          <a:ln>
            <a:solidFill>
              <a:srgbClr val="A50307"/>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73107" y="2653553"/>
            <a:ext cx="3415553"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C1A71297-25EC-43D5-816A-51990937DB03}" type="datetime1">
              <a:rPr lang="en-US" noProof="0" smtClean="0"/>
              <a:t>10/14/2021</a:t>
            </a:fld>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21</a:t>
            </a:fld>
            <a:endParaRPr lang="en-US" noProof="0" dirty="0"/>
          </a:p>
        </p:txBody>
      </p:sp>
      <p:cxnSp>
        <p:nvCxnSpPr>
          <p:cNvPr id="12" name="Straight Connector 11"/>
          <p:cNvCxnSpPr/>
          <p:nvPr/>
        </p:nvCxnSpPr>
        <p:spPr>
          <a:xfrm>
            <a:off x="4981476" y="2647019"/>
            <a:ext cx="5705" cy="509836"/>
          </a:xfrm>
          <a:prstGeom prst="line">
            <a:avLst/>
          </a:prstGeom>
          <a:ln>
            <a:solidFill>
              <a:srgbClr val="A503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078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7DA3-FFE1-46D9-B7C8-009877ACD7EB}"/>
              </a:ext>
            </a:extLst>
          </p:cNvPr>
          <p:cNvSpPr>
            <a:spLocks noGrp="1"/>
          </p:cNvSpPr>
          <p:nvPr>
            <p:ph type="title"/>
          </p:nvPr>
        </p:nvSpPr>
        <p:spPr bwMode="white">
          <a:xfrm>
            <a:off x="745877" y="95249"/>
            <a:ext cx="10588873" cy="3011365"/>
          </a:xfrm>
        </p:spPr>
        <p:txBody>
          <a:bodyPr/>
          <a:lstStyle/>
          <a:p>
            <a:pPr>
              <a:lnSpc>
                <a:spcPct val="100000"/>
              </a:lnSpc>
            </a:pPr>
            <a:r>
              <a:rPr lang="en-US" sz="7200" dirty="0">
                <a:solidFill>
                  <a:prstClr val="white"/>
                </a:solidFill>
                <a:latin typeface="Gill Sans MT" panose="020B0502020104020203" pitchFamily="34" charset="0"/>
                <a:ea typeface="+mn-ea"/>
                <a:cs typeface="+mn-cs"/>
              </a:rPr>
              <a:t/>
            </a:r>
            <a:br>
              <a:rPr lang="en-US" sz="7200" dirty="0">
                <a:solidFill>
                  <a:prstClr val="white"/>
                </a:solidFill>
                <a:latin typeface="Gill Sans MT" panose="020B0502020104020203" pitchFamily="34" charset="0"/>
                <a:ea typeface="+mn-ea"/>
                <a:cs typeface="+mn-cs"/>
              </a:rPr>
            </a:br>
            <a:r>
              <a:rPr lang="en-US" sz="4800" dirty="0">
                <a:solidFill>
                  <a:prstClr val="white"/>
                </a:solidFill>
                <a:latin typeface="Gill Sans MT" panose="020B0502020104020203" pitchFamily="34" charset="0"/>
                <a:ea typeface="+mn-ea"/>
                <a:cs typeface="+mn-cs"/>
              </a:rPr>
              <a:t>. </a:t>
            </a:r>
            <a:endParaRPr lang="en-US" dirty="0"/>
          </a:p>
        </p:txBody>
      </p:sp>
      <p:sp>
        <p:nvSpPr>
          <p:cNvPr id="7" name="Title 1">
            <a:extLst>
              <a:ext uri="{FF2B5EF4-FFF2-40B4-BE49-F238E27FC236}">
                <a16:creationId xmlns:a16="http://schemas.microsoft.com/office/drawing/2014/main" id="{3D7EC4A0-7CEB-FF45-B9FA-1E685F660C7E}"/>
              </a:ext>
            </a:extLst>
          </p:cNvPr>
          <p:cNvSpPr txBox="1">
            <a:spLocks/>
          </p:cNvSpPr>
          <p:nvPr/>
        </p:nvSpPr>
        <p:spPr bwMode="white">
          <a:xfrm>
            <a:off x="1024582" y="1466771"/>
            <a:ext cx="10142837" cy="392445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endParaRPr lang="en-US" sz="8000" dirty="0" smtClean="0"/>
          </a:p>
          <a:p>
            <a:pPr algn="ctr">
              <a:lnSpc>
                <a:spcPct val="100000"/>
              </a:lnSpc>
            </a:pPr>
            <a:r>
              <a:rPr lang="en-US" sz="9600" dirty="0" smtClean="0">
                <a:solidFill>
                  <a:srgbClr val="CE4C65"/>
                </a:solidFill>
              </a:rPr>
              <a:t>Thank you</a:t>
            </a:r>
            <a:r>
              <a:rPr lang="en-US" sz="9600" dirty="0" smtClean="0">
                <a:solidFill>
                  <a:srgbClr val="CE4C65"/>
                </a:solidFill>
              </a:rPr>
              <a:t>.</a:t>
            </a:r>
            <a:endParaRPr lang="en-US" dirty="0"/>
          </a:p>
        </p:txBody>
      </p:sp>
      <p:sp>
        <p:nvSpPr>
          <p:cNvPr id="5" name="Date Placeholder 4"/>
          <p:cNvSpPr>
            <a:spLocks noGrp="1"/>
          </p:cNvSpPr>
          <p:nvPr>
            <p:ph type="dt" sz="half" idx="10"/>
          </p:nvPr>
        </p:nvSpPr>
        <p:spPr/>
        <p:txBody>
          <a:bodyPr/>
          <a:lstStyle/>
          <a:p>
            <a:fld id="{8386A43F-4924-484B-B699-05A1648108BE}" type="datetime1">
              <a:rPr lang="en-US" noProof="0" smtClean="0"/>
              <a:t>10/14/2021</a:t>
            </a:fld>
            <a:endParaRPr lang="en-US" noProof="0" dirty="0"/>
          </a:p>
        </p:txBody>
      </p:sp>
    </p:spTree>
    <p:extLst>
      <p:ext uri="{BB962C8B-B14F-4D97-AF65-F5344CB8AC3E}">
        <p14:creationId xmlns:p14="http://schemas.microsoft.com/office/powerpoint/2010/main" val="3197869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CC88-ABDE-423F-B53E-99B1AFAE300D}"/>
              </a:ext>
            </a:extLst>
          </p:cNvPr>
          <p:cNvSpPr>
            <a:spLocks noGrp="1"/>
          </p:cNvSpPr>
          <p:nvPr>
            <p:ph type="title"/>
          </p:nvPr>
        </p:nvSpPr>
        <p:spPr bwMode="white">
          <a:xfrm>
            <a:off x="616235" y="578377"/>
            <a:ext cx="11014435" cy="2098488"/>
          </a:xfrm>
        </p:spPr>
        <p:txBody>
          <a:bodyPr>
            <a:normAutofit fontScale="90000"/>
          </a:bodyPr>
          <a:lstStyle/>
          <a:p>
            <a:r>
              <a:rPr lang="en-US" dirty="0" err="1">
                <a:solidFill>
                  <a:schemeClr val="tx1"/>
                </a:solidFill>
                <a:latin typeface="Franklin Gothic Book" panose="020B0503020102020204" pitchFamily="34" charset="0"/>
              </a:rPr>
              <a:t>Polygraphic</a:t>
            </a:r>
            <a:r>
              <a:rPr lang="en-US" dirty="0">
                <a:solidFill>
                  <a:schemeClr val="tx1"/>
                </a:solidFill>
                <a:latin typeface="Franklin Gothic Book" panose="020B0503020102020204" pitchFamily="34" charset="0"/>
              </a:rPr>
              <a:t> Substitution</a:t>
            </a:r>
            <a:br>
              <a:rPr lang="en-US" dirty="0">
                <a:solidFill>
                  <a:schemeClr val="tx1"/>
                </a:solidFill>
                <a:latin typeface="Franklin Gothic Book" panose="020B0503020102020204" pitchFamily="34" charset="0"/>
              </a:rPr>
            </a:br>
            <a:r>
              <a:rPr lang="en-US" sz="1400" dirty="0">
                <a:solidFill>
                  <a:schemeClr val="tx1"/>
                </a:solidFill>
                <a:latin typeface="Franklin Gothic Book" panose="020B0503020102020204" pitchFamily="34" charset="0"/>
              </a:rPr>
              <a:t> </a:t>
            </a:r>
            <a:r>
              <a:rPr lang="en-US" dirty="0">
                <a:solidFill>
                  <a:schemeClr val="tx1"/>
                </a:solidFill>
                <a:latin typeface="Franklin Gothic Book" panose="020B0503020102020204" pitchFamily="34" charset="0"/>
              </a:rPr>
              <a:t/>
            </a:r>
            <a:br>
              <a:rPr lang="en-US" dirty="0">
                <a:solidFill>
                  <a:schemeClr val="tx1"/>
                </a:solidFill>
                <a:latin typeface="Franklin Gothic Book" panose="020B0503020102020204" pitchFamily="34" charset="0"/>
              </a:rPr>
            </a:br>
            <a:r>
              <a:rPr lang="en-US" sz="3100" b="1" dirty="0" smtClean="0">
                <a:solidFill>
                  <a:schemeClr val="tx1"/>
                </a:solidFill>
                <a:latin typeface="Garamond" panose="02020404030301010803" pitchFamily="18" charset="0"/>
              </a:rPr>
              <a:t>Definition</a:t>
            </a:r>
            <a:r>
              <a:rPr lang="en-US" sz="3600" b="1" dirty="0" smtClean="0">
                <a:solidFill>
                  <a:schemeClr val="tx1"/>
                </a:solidFill>
                <a:latin typeface="Garamond" panose="02020404030301010803" pitchFamily="18" charset="0"/>
              </a:rPr>
              <a:t>: </a:t>
            </a:r>
            <a:r>
              <a:rPr lang="en-US" sz="2700" dirty="0" err="1" smtClean="0">
                <a:solidFill>
                  <a:schemeClr val="tx1"/>
                </a:solidFill>
              </a:rPr>
              <a:t>Polygraphic</a:t>
            </a:r>
            <a:r>
              <a:rPr lang="en-US" sz="2700" dirty="0" smtClean="0">
                <a:solidFill>
                  <a:schemeClr val="tx1"/>
                </a:solidFill>
              </a:rPr>
              <a:t> </a:t>
            </a:r>
            <a:r>
              <a:rPr lang="en-US" sz="2700" dirty="0">
                <a:solidFill>
                  <a:schemeClr val="tx1"/>
                </a:solidFill>
              </a:rPr>
              <a:t>substitution is a cipher in which a </a:t>
            </a:r>
            <a:r>
              <a:rPr lang="en-US" sz="2700" dirty="0" smtClean="0">
                <a:solidFill>
                  <a:schemeClr val="tx1"/>
                </a:solidFill>
              </a:rPr>
              <a:t>uniform substitution </a:t>
            </a:r>
            <a:r>
              <a:rPr lang="en-US" sz="2700" dirty="0">
                <a:solidFill>
                  <a:schemeClr val="tx1"/>
                </a:solidFill>
              </a:rPr>
              <a:t>is performed on blocks of </a:t>
            </a:r>
            <a:r>
              <a:rPr lang="en-US" sz="2700" dirty="0" smtClean="0">
                <a:solidFill>
                  <a:schemeClr val="tx1"/>
                </a:solidFill>
              </a:rPr>
              <a:t>letters.</a:t>
            </a:r>
            <a:br>
              <a:rPr lang="en-US" sz="2700" dirty="0" smtClean="0">
                <a:solidFill>
                  <a:schemeClr val="tx1"/>
                </a:solidFill>
              </a:rPr>
            </a:br>
            <a:r>
              <a:rPr lang="en-US" sz="3100" b="1" dirty="0" smtClean="0">
                <a:solidFill>
                  <a:schemeClr val="tx1"/>
                </a:solidFill>
              </a:rPr>
              <a:t>Classification: </a:t>
            </a:r>
            <a:endParaRPr lang="en-US" sz="3100" b="1" dirty="0">
              <a:solidFill>
                <a:schemeClr val="tx1"/>
              </a:solidFill>
            </a:endParaRPr>
          </a:p>
        </p:txBody>
      </p:sp>
      <p:sp>
        <p:nvSpPr>
          <p:cNvPr id="3" name="Content Placeholder 2">
            <a:extLst>
              <a:ext uri="{FF2B5EF4-FFF2-40B4-BE49-F238E27FC236}">
                <a16:creationId xmlns:a16="http://schemas.microsoft.com/office/drawing/2014/main" id="{8085BE90-4549-4F5F-AFFA-F56950579462}"/>
              </a:ext>
            </a:extLst>
          </p:cNvPr>
          <p:cNvSpPr>
            <a:spLocks noGrp="1"/>
          </p:cNvSpPr>
          <p:nvPr>
            <p:ph sz="quarter" idx="13"/>
          </p:nvPr>
        </p:nvSpPr>
        <p:spPr bwMode="white"/>
        <p:txBody>
          <a:bodyPr/>
          <a:lstStyle/>
          <a:p>
            <a:pPr lvl="0"/>
            <a:r>
              <a:rPr lang="en-US" i="1" dirty="0">
                <a:solidFill>
                  <a:prstClr val="white"/>
                </a:solidFill>
              </a:rPr>
              <a:t> </a:t>
            </a:r>
          </a:p>
          <a:p>
            <a:pPr lvl="0"/>
            <a:endParaRPr lang="en-US" i="1" dirty="0">
              <a:solidFill>
                <a:prstClr val="white"/>
              </a:solidFill>
            </a:endParaRPr>
          </a:p>
          <a:p>
            <a:endParaRPr lang="en-US" dirty="0"/>
          </a:p>
        </p:txBody>
      </p:sp>
      <p:cxnSp>
        <p:nvCxnSpPr>
          <p:cNvPr id="8" name="Straight Connector 7">
            <a:extLst>
              <a:ext uri="{FF2B5EF4-FFF2-40B4-BE49-F238E27FC236}">
                <a16:creationId xmlns:a16="http://schemas.microsoft.com/office/drawing/2014/main" id="{C87A9D13-4EB8-442A-BEA5-5147A4FD6090}"/>
              </a:ext>
              <a:ext uri="{C183D7F6-B498-43B3-948B-1728B52AA6E4}">
                <adec:decorative xmlns:adec="http://schemas.microsoft.com/office/drawing/2017/decorative" xmlns="" val="1"/>
              </a:ext>
            </a:extLst>
          </p:cNvPr>
          <p:cNvCxnSpPr/>
          <p:nvPr/>
        </p:nvCxnSpPr>
        <p:spPr bwMode="white">
          <a:xfrm>
            <a:off x="2967877" y="250009"/>
            <a:ext cx="6256246" cy="0"/>
          </a:xfrm>
          <a:prstGeom prst="line">
            <a:avLst/>
          </a:prstGeom>
          <a:ln w="47625" cmpd="dbl">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1" name="Diagram 20"/>
          <p:cNvGraphicFramePr/>
          <p:nvPr>
            <p:extLst>
              <p:ext uri="{D42A27DB-BD31-4B8C-83A1-F6EECF244321}">
                <p14:modId xmlns:p14="http://schemas.microsoft.com/office/powerpoint/2010/main" val="666186252"/>
              </p:ext>
            </p:extLst>
          </p:nvPr>
        </p:nvGraphicFramePr>
        <p:xfrm>
          <a:off x="2347729" y="2874388"/>
          <a:ext cx="7496542" cy="3303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7D66ECF5-039D-416A-A409-1F67D13155FC}" type="datetime1">
              <a:rPr lang="en-US" noProof="0" smtClean="0"/>
              <a:t>10/14/2021</a:t>
            </a:fld>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3</a:t>
            </a:fld>
            <a:endParaRPr lang="en-US" noProof="0" dirty="0"/>
          </a:p>
        </p:txBody>
      </p:sp>
    </p:spTree>
    <p:extLst>
      <p:ext uri="{BB962C8B-B14F-4D97-AF65-F5344CB8AC3E}">
        <p14:creationId xmlns:p14="http://schemas.microsoft.com/office/powerpoint/2010/main" val="3761375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22" y="508559"/>
            <a:ext cx="11244631" cy="1400923"/>
          </a:xfrm>
        </p:spPr>
        <p:txBody>
          <a:bodyPr>
            <a:normAutofit fontScale="90000"/>
          </a:bodyPr>
          <a:lstStyle/>
          <a:p>
            <a:pPr algn="l"/>
            <a:r>
              <a:rPr lang="en-US" dirty="0" err="1" smtClean="0">
                <a:solidFill>
                  <a:srgbClr val="0070C0"/>
                </a:solidFill>
                <a:latin typeface="Gill Sans MT" panose="020B0502020104020203" pitchFamily="34" charset="0"/>
              </a:rPr>
              <a:t>Playfair</a:t>
            </a:r>
            <a:r>
              <a:rPr lang="en-US" dirty="0" smtClean="0">
                <a:solidFill>
                  <a:srgbClr val="0070C0"/>
                </a:solidFill>
                <a:latin typeface="Gill Sans MT" panose="020B0502020104020203" pitchFamily="34" charset="0"/>
              </a:rPr>
              <a:t> Cipher</a:t>
            </a:r>
            <a:r>
              <a:rPr lang="en-US" dirty="0" smtClean="0">
                <a:latin typeface="Gill Sans MT" panose="020B0502020104020203" pitchFamily="34" charset="0"/>
              </a:rPr>
              <a:t/>
            </a:r>
            <a:br>
              <a:rPr lang="en-US" dirty="0" smtClean="0">
                <a:latin typeface="Gill Sans MT" panose="020B0502020104020203" pitchFamily="34" charset="0"/>
              </a:rPr>
            </a:br>
            <a:r>
              <a:rPr lang="en-US" sz="1800" dirty="0"/>
              <a:t>The </a:t>
            </a:r>
            <a:r>
              <a:rPr lang="en-US" sz="1800" b="1" dirty="0" err="1"/>
              <a:t>Playfair</a:t>
            </a:r>
            <a:r>
              <a:rPr lang="en-US" sz="1800" b="1" dirty="0"/>
              <a:t> cipher</a:t>
            </a:r>
            <a:r>
              <a:rPr lang="en-US" sz="1800" dirty="0"/>
              <a:t> was the first practical digraph substitution cipher. The scheme was invented in </a:t>
            </a:r>
            <a:r>
              <a:rPr lang="en-US" sz="1800" b="1" dirty="0"/>
              <a:t>1854</a:t>
            </a:r>
            <a:r>
              <a:rPr lang="en-US" sz="1800" dirty="0"/>
              <a:t> by </a:t>
            </a:r>
            <a:r>
              <a:rPr lang="en-US" sz="1800" b="1" dirty="0"/>
              <a:t>Charles Wheatstone</a:t>
            </a:r>
            <a:r>
              <a:rPr lang="en-US" sz="1800" dirty="0"/>
              <a:t> but was named after Lord </a:t>
            </a:r>
            <a:r>
              <a:rPr lang="en-US" sz="1800" dirty="0" err="1"/>
              <a:t>Playfair</a:t>
            </a:r>
            <a:r>
              <a:rPr lang="en-US" sz="1800" dirty="0"/>
              <a:t> who promoted the use of the cipher. </a:t>
            </a:r>
            <a:r>
              <a:rPr lang="en-US" dirty="0" smtClean="0">
                <a:solidFill>
                  <a:prstClr val="white"/>
                </a:solidFill>
                <a:latin typeface="Gill Sans MT" panose="020B0502020104020203" pitchFamily="34" charset="0"/>
              </a:rPr>
              <a:t>:</a:t>
            </a:r>
            <a:endParaRPr lang="en-US" dirty="0"/>
          </a:p>
        </p:txBody>
      </p:sp>
      <p:sp>
        <p:nvSpPr>
          <p:cNvPr id="3" name="Content Placeholder 2"/>
          <p:cNvSpPr>
            <a:spLocks noGrp="1"/>
          </p:cNvSpPr>
          <p:nvPr>
            <p:ph sz="quarter" idx="13"/>
          </p:nvPr>
        </p:nvSpPr>
        <p:spPr>
          <a:xfrm>
            <a:off x="570852" y="1824784"/>
            <a:ext cx="10892117" cy="4405687"/>
          </a:xfrm>
        </p:spPr>
        <p:txBody>
          <a:bodyPr/>
          <a:lstStyle/>
          <a:p>
            <a:endParaRPr lang="en-US" b="1" dirty="0" smtClean="0">
              <a:solidFill>
                <a:schemeClr val="accent5">
                  <a:lumMod val="75000"/>
                </a:schemeClr>
              </a:solidFill>
            </a:endParaRPr>
          </a:p>
          <a:p>
            <a:r>
              <a:rPr lang="en-US" b="1" dirty="0" smtClean="0">
                <a:solidFill>
                  <a:schemeClr val="accent5">
                    <a:lumMod val="75000"/>
                  </a:schemeClr>
                </a:solidFill>
              </a:rPr>
              <a:t>The </a:t>
            </a:r>
            <a:r>
              <a:rPr lang="en-US" b="1" dirty="0" err="1">
                <a:solidFill>
                  <a:schemeClr val="accent5">
                    <a:lumMod val="75000"/>
                  </a:schemeClr>
                </a:solidFill>
              </a:rPr>
              <a:t>Playfair</a:t>
            </a:r>
            <a:r>
              <a:rPr lang="en-US" b="1" dirty="0">
                <a:solidFill>
                  <a:schemeClr val="accent5">
                    <a:lumMod val="75000"/>
                  </a:schemeClr>
                </a:solidFill>
              </a:rPr>
              <a:t> Cipher Encryption Algorithm</a:t>
            </a:r>
            <a:r>
              <a:rPr lang="en-US" b="1" dirty="0" smtClean="0">
                <a:solidFill>
                  <a:schemeClr val="accent5">
                    <a:lumMod val="75000"/>
                  </a:schemeClr>
                </a:solidFill>
              </a:rPr>
              <a:t>:</a:t>
            </a:r>
          </a:p>
          <a:p>
            <a:pPr algn="l"/>
            <a:r>
              <a:rPr lang="en-US" sz="1800" dirty="0" smtClean="0"/>
              <a:t>      1.Choose a keyword</a:t>
            </a:r>
          </a:p>
          <a:p>
            <a:pPr algn="l"/>
            <a:r>
              <a:rPr lang="en-US" sz="1800" dirty="0" smtClean="0"/>
              <a:t>      2.Enter Characters of the keyword in 5*5 matrix row wise</a:t>
            </a:r>
            <a:r>
              <a:rPr lang="en-US" dirty="0"/>
              <a:t/>
            </a:r>
            <a:br>
              <a:rPr lang="en-US" dirty="0"/>
            </a:br>
            <a:r>
              <a:rPr lang="en-US" dirty="0" smtClean="0"/>
              <a:t>      </a:t>
            </a:r>
            <a:r>
              <a:rPr lang="en-US" sz="1800" dirty="0" smtClean="0"/>
              <a:t>3.Then fill the remaining gaps of the matrix with English alphabet putting </a:t>
            </a:r>
            <a:r>
              <a:rPr lang="en-US" sz="1800" dirty="0" smtClean="0">
                <a:solidFill>
                  <a:srgbClr val="FF0000"/>
                </a:solidFill>
              </a:rPr>
              <a:t>I </a:t>
            </a:r>
            <a:r>
              <a:rPr lang="en-US" sz="1800" dirty="0" smtClean="0"/>
              <a:t>and </a:t>
            </a:r>
            <a:r>
              <a:rPr lang="en-US" sz="1800" dirty="0" smtClean="0">
                <a:solidFill>
                  <a:srgbClr val="FF0000"/>
                </a:solidFill>
              </a:rPr>
              <a:t>J</a:t>
            </a:r>
            <a:r>
              <a:rPr lang="en-US" sz="1800" dirty="0" smtClean="0"/>
              <a:t> in  same cell</a:t>
            </a:r>
          </a:p>
          <a:p>
            <a:pPr algn="l"/>
            <a:r>
              <a:rPr lang="en-US" sz="1800" dirty="0" smtClean="0"/>
              <a:t>       4.Break the input plaintext in group(pairs) of two alphabets.</a:t>
            </a:r>
          </a:p>
          <a:p>
            <a:pPr algn="l"/>
            <a:r>
              <a:rPr lang="en-US" sz="1800" dirty="0" smtClean="0"/>
              <a:t>       5.If both of the alphabets are same or only one is left add an X after 1</a:t>
            </a:r>
            <a:r>
              <a:rPr lang="en-US" sz="1800" baseline="30000" dirty="0" smtClean="0"/>
              <a:t>st</a:t>
            </a:r>
            <a:r>
              <a:rPr lang="en-US" sz="1800" dirty="0" smtClean="0"/>
              <a:t> one.</a:t>
            </a:r>
          </a:p>
          <a:p>
            <a:pPr algn="l"/>
            <a:r>
              <a:rPr lang="en-US" sz="1800" dirty="0" smtClean="0"/>
              <a:t>       6.If the letter of a pair appear in same row replace them the letters to their immediate right respectively .</a:t>
            </a:r>
          </a:p>
          <a:p>
            <a:pPr algn="l"/>
            <a:r>
              <a:rPr lang="en-US" sz="1800" dirty="0" smtClean="0"/>
              <a:t>       7.</a:t>
            </a:r>
            <a:r>
              <a:rPr lang="en-US" sz="1800" dirty="0"/>
              <a:t> If the letter of a pair appear in same </a:t>
            </a:r>
            <a:r>
              <a:rPr lang="en-US" sz="1800" dirty="0" smtClean="0"/>
              <a:t>column </a:t>
            </a:r>
            <a:r>
              <a:rPr lang="en-US" sz="1800" dirty="0"/>
              <a:t>replace them the letters to their immediate </a:t>
            </a:r>
            <a:r>
              <a:rPr lang="en-US" sz="1800" dirty="0" smtClean="0"/>
              <a:t>below </a:t>
            </a:r>
            <a:r>
              <a:rPr lang="en-US" sz="1800" dirty="0"/>
              <a:t>respectively </a:t>
            </a:r>
            <a:r>
              <a:rPr lang="en-US" sz="1800" dirty="0" smtClean="0"/>
              <a:t>.</a:t>
            </a:r>
          </a:p>
          <a:p>
            <a:pPr algn="l"/>
            <a:r>
              <a:rPr lang="en-US" sz="1800" dirty="0" smtClean="0"/>
              <a:t>       8.If the letter are in different rows and columns, replace the pair with letters in the same row respectively but at         other pair of corners.</a:t>
            </a:r>
            <a:endParaRPr lang="en-US" sz="1800" dirty="0"/>
          </a:p>
          <a:p>
            <a:pPr algn="l"/>
            <a:endParaRPr lang="en-US" dirty="0" smtClean="0"/>
          </a:p>
          <a:p>
            <a:pPr algn="l"/>
            <a:endParaRPr lang="en-US" dirty="0"/>
          </a:p>
        </p:txBody>
      </p:sp>
      <p:sp>
        <p:nvSpPr>
          <p:cNvPr id="4" name="Date Placeholder 3"/>
          <p:cNvSpPr>
            <a:spLocks noGrp="1"/>
          </p:cNvSpPr>
          <p:nvPr>
            <p:ph type="dt" sz="half" idx="10"/>
          </p:nvPr>
        </p:nvSpPr>
        <p:spPr/>
        <p:txBody>
          <a:bodyPr/>
          <a:lstStyle/>
          <a:p>
            <a:fld id="{A942D353-7F62-4508-85EE-2E0327BFFC24}" type="datetime1">
              <a:rPr lang="en-US" noProof="0" smtClean="0"/>
              <a:t>10/14/2021</a:t>
            </a:fld>
            <a:endParaRPr lang="en-US" noProof="0" dirty="0"/>
          </a:p>
        </p:txBody>
      </p:sp>
      <p:sp>
        <p:nvSpPr>
          <p:cNvPr id="5" name="Slide Number Placeholder 4"/>
          <p:cNvSpPr>
            <a:spLocks noGrp="1"/>
          </p:cNvSpPr>
          <p:nvPr>
            <p:ph type="sldNum" sz="quarter" idx="12"/>
          </p:nvPr>
        </p:nvSpPr>
        <p:spPr/>
        <p:txBody>
          <a:bodyPr/>
          <a:lstStyle/>
          <a:p>
            <a:fld id="{9D164B4E-BB64-4235-AA14-F42088F189EC}" type="slidenum">
              <a:rPr lang="en-US" noProof="0" smtClean="0"/>
              <a:t>4</a:t>
            </a:fld>
            <a:endParaRPr lang="en-US" noProof="0" dirty="0"/>
          </a:p>
        </p:txBody>
      </p:sp>
    </p:spTree>
    <p:extLst>
      <p:ext uri="{BB962C8B-B14F-4D97-AF65-F5344CB8AC3E}">
        <p14:creationId xmlns:p14="http://schemas.microsoft.com/office/powerpoint/2010/main" val="3560570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181" y="499596"/>
            <a:ext cx="11014435" cy="5928099"/>
          </a:xfrm>
        </p:spPr>
        <p:txBody>
          <a:bodyPr/>
          <a:lstStyle/>
          <a:p>
            <a:pPr algn="l"/>
            <a:r>
              <a:rPr lang="en-US" dirty="0" smtClean="0">
                <a:solidFill>
                  <a:schemeClr val="accent6">
                    <a:lumMod val="50000"/>
                  </a:schemeClr>
                </a:solidFill>
              </a:rPr>
              <a:t>Example:</a:t>
            </a:r>
            <a:r>
              <a:rPr lang="en-US" dirty="0" smtClean="0">
                <a:solidFill>
                  <a:schemeClr val="accent6">
                    <a:lumMod val="75000"/>
                  </a:schemeClr>
                </a:solidFill>
              </a:rPr>
              <a:t/>
            </a:r>
            <a:br>
              <a:rPr lang="en-US" dirty="0" smtClean="0">
                <a:solidFill>
                  <a:schemeClr val="accent6">
                    <a:lumMod val="75000"/>
                  </a:schemeClr>
                </a:solidFill>
              </a:rPr>
            </a:br>
            <a:r>
              <a:rPr lang="en-US" sz="1600" dirty="0" smtClean="0"/>
              <a:t>Plaintext</a:t>
            </a:r>
            <a:r>
              <a:rPr lang="en-US" sz="1600" dirty="0" smtClean="0">
                <a:solidFill>
                  <a:schemeClr val="accent2">
                    <a:lumMod val="50000"/>
                  </a:schemeClr>
                </a:solidFill>
              </a:rPr>
              <a:t> :Memory</a:t>
            </a:r>
            <a:r>
              <a:rPr lang="en-US" sz="1600" dirty="0" smtClean="0"/>
              <a:t/>
            </a:r>
            <a:br>
              <a:rPr lang="en-US" sz="1600" dirty="0" smtClean="0"/>
            </a:br>
            <a:r>
              <a:rPr lang="en-US" sz="1600" dirty="0" smtClean="0"/>
              <a:t>keyword :</a:t>
            </a:r>
            <a:r>
              <a:rPr lang="en-US" sz="1600" dirty="0" smtClean="0">
                <a:solidFill>
                  <a:srgbClr val="C00000"/>
                </a:solidFill>
              </a:rPr>
              <a:t>MONARCHY</a:t>
            </a:r>
            <a:br>
              <a:rPr lang="en-US" sz="1600" dirty="0" smtClean="0">
                <a:solidFill>
                  <a:srgbClr val="C00000"/>
                </a:solidFill>
              </a:rPr>
            </a:br>
            <a:r>
              <a:rPr lang="en-US" sz="1600" dirty="0">
                <a:solidFill>
                  <a:srgbClr val="C00000"/>
                </a:solidFill>
              </a:rPr>
              <a:t> </a:t>
            </a:r>
            <a:r>
              <a:rPr lang="en-US" sz="1600" dirty="0" smtClean="0">
                <a:solidFill>
                  <a:srgbClr val="C00000"/>
                </a:solidFill>
              </a:rPr>
              <a:t>                                             </a:t>
            </a:r>
            <a:br>
              <a:rPr lang="en-US" sz="1600" dirty="0" smtClean="0">
                <a:solidFill>
                  <a:srgbClr val="C00000"/>
                </a:solidFill>
              </a:rPr>
            </a:br>
            <a:r>
              <a:rPr lang="en-US" sz="1600" dirty="0">
                <a:solidFill>
                  <a:srgbClr val="C00000"/>
                </a:solidFill>
              </a:rPr>
              <a:t> </a:t>
            </a:r>
            <a:r>
              <a:rPr lang="en-US" sz="1600" dirty="0" smtClean="0">
                <a:solidFill>
                  <a:srgbClr val="C00000"/>
                </a:solidFill>
              </a:rPr>
              <a:t>  </a:t>
            </a:r>
            <a:endParaRPr lang="en-US" sz="2800" dirty="0">
              <a:solidFill>
                <a:srgbClr val="C00000"/>
              </a:solidFill>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325718036"/>
              </p:ext>
            </p:extLst>
          </p:nvPr>
        </p:nvGraphicFramePr>
        <p:xfrm>
          <a:off x="1577788" y="1923396"/>
          <a:ext cx="5602940" cy="2980300"/>
        </p:xfrm>
        <a:graphic>
          <a:graphicData uri="http://schemas.openxmlformats.org/drawingml/2006/table">
            <a:tbl>
              <a:tblPr firstRow="1" bandRow="1">
                <a:tableStyleId>{D7AC3CCA-C797-4891-BE02-D94E43425B78}</a:tableStyleId>
              </a:tblPr>
              <a:tblGrid>
                <a:gridCol w="1120588">
                  <a:extLst>
                    <a:ext uri="{9D8B030D-6E8A-4147-A177-3AD203B41FA5}">
                      <a16:colId xmlns:a16="http://schemas.microsoft.com/office/drawing/2014/main" val="20000"/>
                    </a:ext>
                  </a:extLst>
                </a:gridCol>
                <a:gridCol w="1120588">
                  <a:extLst>
                    <a:ext uri="{9D8B030D-6E8A-4147-A177-3AD203B41FA5}">
                      <a16:colId xmlns:a16="http://schemas.microsoft.com/office/drawing/2014/main" val="20001"/>
                    </a:ext>
                  </a:extLst>
                </a:gridCol>
                <a:gridCol w="1120588">
                  <a:extLst>
                    <a:ext uri="{9D8B030D-6E8A-4147-A177-3AD203B41FA5}">
                      <a16:colId xmlns:a16="http://schemas.microsoft.com/office/drawing/2014/main" val="20002"/>
                    </a:ext>
                  </a:extLst>
                </a:gridCol>
                <a:gridCol w="1120588">
                  <a:extLst>
                    <a:ext uri="{9D8B030D-6E8A-4147-A177-3AD203B41FA5}">
                      <a16:colId xmlns:a16="http://schemas.microsoft.com/office/drawing/2014/main" val="20003"/>
                    </a:ext>
                  </a:extLst>
                </a:gridCol>
                <a:gridCol w="1120588">
                  <a:extLst>
                    <a:ext uri="{9D8B030D-6E8A-4147-A177-3AD203B41FA5}">
                      <a16:colId xmlns:a16="http://schemas.microsoft.com/office/drawing/2014/main" val="20004"/>
                    </a:ext>
                  </a:extLst>
                </a:gridCol>
              </a:tblGrid>
              <a:tr h="596060">
                <a:tc>
                  <a:txBody>
                    <a:bodyPr/>
                    <a:lstStyle/>
                    <a:p>
                      <a:r>
                        <a:rPr lang="en-US" dirty="0" smtClean="0">
                          <a:solidFill>
                            <a:srgbClr val="FF0000"/>
                          </a:solidFill>
                        </a:rPr>
                        <a:t>M</a:t>
                      </a:r>
                      <a:endParaRPr lang="en-US" dirty="0">
                        <a:solidFill>
                          <a:srgbClr val="FF0000"/>
                        </a:solidFill>
                      </a:endParaRPr>
                    </a:p>
                  </a:txBody>
                  <a:tcPr/>
                </a:tc>
                <a:tc>
                  <a:txBody>
                    <a:bodyPr/>
                    <a:lstStyle/>
                    <a:p>
                      <a:r>
                        <a:rPr lang="en-US" dirty="0" smtClean="0">
                          <a:solidFill>
                            <a:srgbClr val="FF0000"/>
                          </a:solidFill>
                        </a:rPr>
                        <a:t>O</a:t>
                      </a:r>
                      <a:endParaRPr lang="en-US" dirty="0">
                        <a:solidFill>
                          <a:srgbClr val="FF0000"/>
                        </a:solidFill>
                      </a:endParaRPr>
                    </a:p>
                  </a:txBody>
                  <a:tcPr/>
                </a:tc>
                <a:tc>
                  <a:txBody>
                    <a:bodyPr/>
                    <a:lstStyle/>
                    <a:p>
                      <a:r>
                        <a:rPr lang="en-US" dirty="0" smtClean="0">
                          <a:solidFill>
                            <a:srgbClr val="FF0000"/>
                          </a:solidFill>
                        </a:rPr>
                        <a:t>N</a:t>
                      </a:r>
                      <a:endParaRPr lang="en-US" dirty="0">
                        <a:solidFill>
                          <a:srgbClr val="FF0000"/>
                        </a:solidFill>
                      </a:endParaRPr>
                    </a:p>
                  </a:txBody>
                  <a:tcPr/>
                </a:tc>
                <a:tc>
                  <a:txBody>
                    <a:bodyPr/>
                    <a:lstStyle/>
                    <a:p>
                      <a:r>
                        <a:rPr lang="en-US" dirty="0" smtClean="0">
                          <a:solidFill>
                            <a:srgbClr val="FF0000"/>
                          </a:solidFill>
                        </a:rPr>
                        <a:t>A</a:t>
                      </a:r>
                      <a:endParaRPr lang="en-US" dirty="0">
                        <a:solidFill>
                          <a:srgbClr val="FF0000"/>
                        </a:solidFill>
                      </a:endParaRPr>
                    </a:p>
                  </a:txBody>
                  <a:tcPr/>
                </a:tc>
                <a:tc>
                  <a:txBody>
                    <a:bodyPr/>
                    <a:lstStyle/>
                    <a:p>
                      <a:r>
                        <a:rPr lang="en-US" dirty="0" smtClean="0">
                          <a:solidFill>
                            <a:srgbClr val="FF0000"/>
                          </a:solidFill>
                        </a:rPr>
                        <a:t>R</a:t>
                      </a:r>
                      <a:endParaRPr lang="en-US" dirty="0">
                        <a:solidFill>
                          <a:srgbClr val="FF0000"/>
                        </a:solidFill>
                      </a:endParaRPr>
                    </a:p>
                  </a:txBody>
                  <a:tcPr/>
                </a:tc>
                <a:extLst>
                  <a:ext uri="{0D108BD9-81ED-4DB2-BD59-A6C34878D82A}">
                    <a16:rowId xmlns:a16="http://schemas.microsoft.com/office/drawing/2014/main" val="10000"/>
                  </a:ext>
                </a:extLst>
              </a:tr>
              <a:tr h="596060">
                <a:tc>
                  <a:txBody>
                    <a:bodyPr/>
                    <a:lstStyle/>
                    <a:p>
                      <a:r>
                        <a:rPr lang="en-US" b="1" dirty="0" smtClean="0">
                          <a:solidFill>
                            <a:srgbClr val="FF0000"/>
                          </a:solidFill>
                        </a:rPr>
                        <a:t>C</a:t>
                      </a:r>
                      <a:endParaRPr lang="en-US" b="1" dirty="0">
                        <a:solidFill>
                          <a:srgbClr val="FF0000"/>
                        </a:solidFill>
                      </a:endParaRPr>
                    </a:p>
                  </a:txBody>
                  <a:tcPr/>
                </a:tc>
                <a:tc>
                  <a:txBody>
                    <a:bodyPr/>
                    <a:lstStyle/>
                    <a:p>
                      <a:r>
                        <a:rPr lang="en-US" b="1" dirty="0" smtClean="0">
                          <a:solidFill>
                            <a:srgbClr val="FF0000"/>
                          </a:solidFill>
                        </a:rPr>
                        <a:t>H</a:t>
                      </a:r>
                      <a:endParaRPr lang="en-US" b="1" dirty="0">
                        <a:solidFill>
                          <a:srgbClr val="FF0000"/>
                        </a:solidFill>
                      </a:endParaRPr>
                    </a:p>
                  </a:txBody>
                  <a:tcPr/>
                </a:tc>
                <a:tc>
                  <a:txBody>
                    <a:bodyPr/>
                    <a:lstStyle/>
                    <a:p>
                      <a:r>
                        <a:rPr lang="en-US" b="1" dirty="0" smtClean="0">
                          <a:solidFill>
                            <a:srgbClr val="FF0000"/>
                          </a:solidFill>
                        </a:rPr>
                        <a:t>Y</a:t>
                      </a:r>
                      <a:endParaRPr lang="en-US" b="1" dirty="0">
                        <a:solidFill>
                          <a:srgbClr val="FF0000"/>
                        </a:solidFill>
                      </a:endParaRPr>
                    </a:p>
                  </a:txBody>
                  <a:tcPr/>
                </a:tc>
                <a:tc>
                  <a:txBody>
                    <a:bodyPr/>
                    <a:lstStyle/>
                    <a:p>
                      <a:r>
                        <a:rPr lang="en-US" b="1" dirty="0" smtClean="0"/>
                        <a:t>B</a:t>
                      </a:r>
                      <a:endParaRPr lang="en-US" b="1" dirty="0"/>
                    </a:p>
                  </a:txBody>
                  <a:tcPr/>
                </a:tc>
                <a:tc>
                  <a:txBody>
                    <a:bodyPr/>
                    <a:lstStyle/>
                    <a:p>
                      <a:r>
                        <a:rPr lang="en-US" b="1" dirty="0" smtClean="0"/>
                        <a:t>D</a:t>
                      </a:r>
                      <a:endParaRPr lang="en-US" b="1" dirty="0"/>
                    </a:p>
                  </a:txBody>
                  <a:tcPr/>
                </a:tc>
                <a:extLst>
                  <a:ext uri="{0D108BD9-81ED-4DB2-BD59-A6C34878D82A}">
                    <a16:rowId xmlns:a16="http://schemas.microsoft.com/office/drawing/2014/main" val="10001"/>
                  </a:ext>
                </a:extLst>
              </a:tr>
              <a:tr h="596060">
                <a:tc>
                  <a:txBody>
                    <a:bodyPr/>
                    <a:lstStyle/>
                    <a:p>
                      <a:r>
                        <a:rPr lang="en-US" b="1" dirty="0" smtClean="0"/>
                        <a:t>E</a:t>
                      </a:r>
                      <a:endParaRPr lang="en-US" b="1" dirty="0"/>
                    </a:p>
                  </a:txBody>
                  <a:tcPr/>
                </a:tc>
                <a:tc>
                  <a:txBody>
                    <a:bodyPr/>
                    <a:lstStyle/>
                    <a:p>
                      <a:r>
                        <a:rPr lang="en-US" b="1" dirty="0" smtClean="0"/>
                        <a:t>F</a:t>
                      </a:r>
                      <a:endParaRPr lang="en-US" b="1" dirty="0"/>
                    </a:p>
                  </a:txBody>
                  <a:tcPr/>
                </a:tc>
                <a:tc>
                  <a:txBody>
                    <a:bodyPr/>
                    <a:lstStyle/>
                    <a:p>
                      <a:r>
                        <a:rPr lang="en-US" b="1" dirty="0" smtClean="0"/>
                        <a:t>G</a:t>
                      </a:r>
                      <a:endParaRPr lang="en-US" b="1" dirty="0"/>
                    </a:p>
                  </a:txBody>
                  <a:tcPr/>
                </a:tc>
                <a:tc>
                  <a:txBody>
                    <a:bodyPr/>
                    <a:lstStyle/>
                    <a:p>
                      <a:r>
                        <a:rPr lang="en-US" b="1" dirty="0" smtClean="0"/>
                        <a:t>I/J</a:t>
                      </a:r>
                      <a:endParaRPr lang="en-US" b="1" dirty="0"/>
                    </a:p>
                  </a:txBody>
                  <a:tcPr/>
                </a:tc>
                <a:tc>
                  <a:txBody>
                    <a:bodyPr/>
                    <a:lstStyle/>
                    <a:p>
                      <a:r>
                        <a:rPr lang="en-US" b="1" dirty="0" smtClean="0"/>
                        <a:t>K</a:t>
                      </a:r>
                      <a:endParaRPr lang="en-US" b="1" dirty="0"/>
                    </a:p>
                  </a:txBody>
                  <a:tcPr/>
                </a:tc>
                <a:extLst>
                  <a:ext uri="{0D108BD9-81ED-4DB2-BD59-A6C34878D82A}">
                    <a16:rowId xmlns:a16="http://schemas.microsoft.com/office/drawing/2014/main" val="10002"/>
                  </a:ext>
                </a:extLst>
              </a:tr>
              <a:tr h="596060">
                <a:tc>
                  <a:txBody>
                    <a:bodyPr/>
                    <a:lstStyle/>
                    <a:p>
                      <a:r>
                        <a:rPr lang="en-US" b="1" dirty="0" smtClean="0"/>
                        <a:t>L</a:t>
                      </a:r>
                      <a:endParaRPr lang="en-US" b="1" dirty="0"/>
                    </a:p>
                  </a:txBody>
                  <a:tcPr/>
                </a:tc>
                <a:tc>
                  <a:txBody>
                    <a:bodyPr/>
                    <a:lstStyle/>
                    <a:p>
                      <a:r>
                        <a:rPr lang="en-US" b="1" dirty="0" smtClean="0"/>
                        <a:t>P</a:t>
                      </a:r>
                      <a:endParaRPr lang="en-US" b="1" dirty="0"/>
                    </a:p>
                  </a:txBody>
                  <a:tcPr/>
                </a:tc>
                <a:tc>
                  <a:txBody>
                    <a:bodyPr/>
                    <a:lstStyle/>
                    <a:p>
                      <a:r>
                        <a:rPr lang="en-US" b="1" dirty="0" smtClean="0"/>
                        <a:t>Q</a:t>
                      </a:r>
                      <a:endParaRPr lang="en-US" b="1" dirty="0"/>
                    </a:p>
                  </a:txBody>
                  <a:tcPr/>
                </a:tc>
                <a:tc>
                  <a:txBody>
                    <a:bodyPr/>
                    <a:lstStyle/>
                    <a:p>
                      <a:r>
                        <a:rPr lang="en-US" b="1" dirty="0" smtClean="0"/>
                        <a:t>S</a:t>
                      </a:r>
                      <a:endParaRPr lang="en-US" b="1" dirty="0"/>
                    </a:p>
                  </a:txBody>
                  <a:tcPr/>
                </a:tc>
                <a:tc>
                  <a:txBody>
                    <a:bodyPr/>
                    <a:lstStyle/>
                    <a:p>
                      <a:r>
                        <a:rPr lang="en-US" b="1" dirty="0" smtClean="0"/>
                        <a:t>T</a:t>
                      </a:r>
                      <a:endParaRPr lang="en-US" b="1" dirty="0"/>
                    </a:p>
                  </a:txBody>
                  <a:tcPr/>
                </a:tc>
                <a:extLst>
                  <a:ext uri="{0D108BD9-81ED-4DB2-BD59-A6C34878D82A}">
                    <a16:rowId xmlns:a16="http://schemas.microsoft.com/office/drawing/2014/main" val="10003"/>
                  </a:ext>
                </a:extLst>
              </a:tr>
              <a:tr h="596060">
                <a:tc>
                  <a:txBody>
                    <a:bodyPr/>
                    <a:lstStyle/>
                    <a:p>
                      <a:r>
                        <a:rPr lang="en-US" b="1" dirty="0" smtClean="0"/>
                        <a:t>U</a:t>
                      </a:r>
                      <a:endParaRPr lang="en-US" b="1" dirty="0"/>
                    </a:p>
                  </a:txBody>
                  <a:tcPr/>
                </a:tc>
                <a:tc>
                  <a:txBody>
                    <a:bodyPr/>
                    <a:lstStyle/>
                    <a:p>
                      <a:r>
                        <a:rPr lang="en-US" b="1" dirty="0" smtClean="0"/>
                        <a:t>V</a:t>
                      </a:r>
                      <a:endParaRPr lang="en-US" b="1" dirty="0"/>
                    </a:p>
                  </a:txBody>
                  <a:tcPr/>
                </a:tc>
                <a:tc>
                  <a:txBody>
                    <a:bodyPr/>
                    <a:lstStyle/>
                    <a:p>
                      <a:r>
                        <a:rPr lang="en-US" b="1" dirty="0" smtClean="0"/>
                        <a:t>W</a:t>
                      </a:r>
                      <a:endParaRPr lang="en-US" b="1" dirty="0"/>
                    </a:p>
                  </a:txBody>
                  <a:tcPr/>
                </a:tc>
                <a:tc>
                  <a:txBody>
                    <a:bodyPr/>
                    <a:lstStyle/>
                    <a:p>
                      <a:r>
                        <a:rPr lang="en-US" b="1" dirty="0" smtClean="0"/>
                        <a:t>X</a:t>
                      </a:r>
                      <a:endParaRPr lang="en-US" b="1" dirty="0"/>
                    </a:p>
                  </a:txBody>
                  <a:tcPr/>
                </a:tc>
                <a:tc>
                  <a:txBody>
                    <a:bodyPr/>
                    <a:lstStyle/>
                    <a:p>
                      <a:r>
                        <a:rPr lang="en-US" b="1" dirty="0" smtClean="0"/>
                        <a:t>Z</a:t>
                      </a:r>
                      <a:endParaRPr lang="en-US" b="1" dirty="0"/>
                    </a:p>
                  </a:txBody>
                  <a:tcPr/>
                </a:tc>
                <a:extLst>
                  <a:ext uri="{0D108BD9-81ED-4DB2-BD59-A6C34878D82A}">
                    <a16:rowId xmlns:a16="http://schemas.microsoft.com/office/drawing/2014/main" val="10004"/>
                  </a:ext>
                </a:extLst>
              </a:tr>
            </a:tbl>
          </a:graphicData>
        </a:graphic>
      </p:graphicFrame>
      <p:sp>
        <p:nvSpPr>
          <p:cNvPr id="5" name="Content Placeholder 2">
            <a:extLst>
              <a:ext uri="{FF2B5EF4-FFF2-40B4-BE49-F238E27FC236}">
                <a16:creationId xmlns:a16="http://schemas.microsoft.com/office/drawing/2014/main" id="{121AC3DE-209D-4963-8757-B53F9DC22DB3}"/>
              </a:ext>
            </a:extLst>
          </p:cNvPr>
          <p:cNvSpPr txBox="1">
            <a:spLocks/>
          </p:cNvSpPr>
          <p:nvPr/>
        </p:nvSpPr>
        <p:spPr bwMode="white">
          <a:xfrm>
            <a:off x="7386917" y="1981200"/>
            <a:ext cx="4132730" cy="3442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Plaintext :</a:t>
            </a:r>
            <a:r>
              <a:rPr lang="en-US" sz="2400" dirty="0" smtClean="0">
                <a:solidFill>
                  <a:schemeClr val="bg2">
                    <a:lumMod val="50000"/>
                  </a:schemeClr>
                </a:solidFill>
              </a:rPr>
              <a:t>memory</a:t>
            </a:r>
          </a:p>
          <a:p>
            <a:r>
              <a:rPr lang="en-US" sz="2400" dirty="0" smtClean="0"/>
              <a:t>Pair of the word :</a:t>
            </a:r>
            <a:r>
              <a:rPr lang="en-US" sz="2400" dirty="0" smtClean="0">
                <a:solidFill>
                  <a:srgbClr val="A50307"/>
                </a:solidFill>
              </a:rPr>
              <a:t>me</a:t>
            </a:r>
            <a:r>
              <a:rPr lang="en-US" sz="2400" dirty="0" smtClean="0"/>
              <a:t> </a:t>
            </a:r>
            <a:r>
              <a:rPr lang="en-US" sz="2400" dirty="0" err="1" smtClean="0">
                <a:solidFill>
                  <a:schemeClr val="accent6">
                    <a:lumMod val="50000"/>
                  </a:schemeClr>
                </a:solidFill>
              </a:rPr>
              <a:t>mo</a:t>
            </a:r>
            <a:r>
              <a:rPr lang="en-US" sz="2400" dirty="0" smtClean="0">
                <a:solidFill>
                  <a:schemeClr val="accent4"/>
                </a:solidFill>
              </a:rPr>
              <a:t> </a:t>
            </a:r>
            <a:r>
              <a:rPr lang="en-US" sz="2400" dirty="0" err="1" smtClean="0">
                <a:solidFill>
                  <a:schemeClr val="accent4"/>
                </a:solidFill>
              </a:rPr>
              <a:t>ry</a:t>
            </a:r>
            <a:r>
              <a:rPr lang="en-US" sz="2400" dirty="0" smtClean="0">
                <a:solidFill>
                  <a:schemeClr val="accent4"/>
                </a:solidFill>
              </a:rPr>
              <a:t> </a:t>
            </a:r>
          </a:p>
          <a:p>
            <a:endParaRPr lang="en-US" sz="2400" dirty="0" smtClean="0"/>
          </a:p>
          <a:p>
            <a:r>
              <a:rPr lang="en-US" sz="2400" dirty="0" smtClean="0">
                <a:solidFill>
                  <a:srgbClr val="133A61"/>
                </a:solidFill>
              </a:rPr>
              <a:t>                           CL  ON   ND </a:t>
            </a:r>
            <a:endParaRPr lang="en-US" sz="2400" dirty="0">
              <a:solidFill>
                <a:srgbClr val="133A61"/>
              </a:solidFill>
            </a:endParaRPr>
          </a:p>
          <a:p>
            <a:endParaRPr lang="en-US" dirty="0" smtClean="0"/>
          </a:p>
          <a:p>
            <a:endParaRPr lang="en-US" dirty="0"/>
          </a:p>
          <a:p>
            <a:r>
              <a:rPr lang="en-US" dirty="0" smtClean="0"/>
              <a:t>Cipher text :CLONND</a:t>
            </a:r>
          </a:p>
          <a:p>
            <a:endParaRPr lang="en-US" dirty="0" smtClean="0">
              <a:solidFill>
                <a:prstClr val="white"/>
              </a:solidFill>
            </a:endParaRPr>
          </a:p>
          <a:p>
            <a:endParaRPr lang="en-US" dirty="0"/>
          </a:p>
        </p:txBody>
      </p:sp>
      <p:cxnSp>
        <p:nvCxnSpPr>
          <p:cNvPr id="7" name="Straight Arrow Connector 6"/>
          <p:cNvCxnSpPr/>
          <p:nvPr/>
        </p:nvCxnSpPr>
        <p:spPr>
          <a:xfrm flipH="1">
            <a:off x="9883855" y="2836109"/>
            <a:ext cx="228605" cy="448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451165" y="2845077"/>
            <a:ext cx="26894" cy="44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980644" y="2854045"/>
            <a:ext cx="26894" cy="44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1054947" y="5095642"/>
            <a:ext cx="11011547" cy="925793"/>
          </a:xfrm>
          <a:prstGeom prst="rect">
            <a:avLst/>
          </a:prstGeom>
          <a:effectLst/>
        </p:spPr>
        <p:txBody>
          <a:bodyPr vert="horz" lIns="91440" tIns="45720" rIns="91440" bIns="45720" rtlCol="0" anchor="t" anchorCtr="0">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smtClean="0">
                <a:solidFill>
                  <a:schemeClr val="tx1"/>
                </a:solidFill>
              </a:rPr>
              <a:t>**Plaintext :</a:t>
            </a:r>
            <a:r>
              <a:rPr lang="en-US" sz="2800" dirty="0" smtClean="0">
                <a:solidFill>
                  <a:srgbClr val="00B0F0"/>
                </a:solidFill>
              </a:rPr>
              <a:t>GREET</a:t>
            </a:r>
            <a:r>
              <a:rPr lang="en-US" sz="2800" dirty="0" smtClean="0">
                <a:solidFill>
                  <a:schemeClr val="tx1"/>
                </a:solidFill>
              </a:rPr>
              <a:t> then the pair will be  </a:t>
            </a:r>
            <a:r>
              <a:rPr lang="en-US" sz="2800" dirty="0" smtClean="0">
                <a:solidFill>
                  <a:srgbClr val="002060"/>
                </a:solidFill>
              </a:rPr>
              <a:t>GR</a:t>
            </a:r>
            <a:r>
              <a:rPr lang="en-US" sz="2800" dirty="0" smtClean="0">
                <a:solidFill>
                  <a:schemeClr val="tx1"/>
                </a:solidFill>
              </a:rPr>
              <a:t> </a:t>
            </a:r>
            <a:r>
              <a:rPr lang="en-US" sz="2800" dirty="0" smtClean="0">
                <a:solidFill>
                  <a:schemeClr val="accent1"/>
                </a:solidFill>
              </a:rPr>
              <a:t>E</a:t>
            </a:r>
            <a:r>
              <a:rPr lang="en-US" sz="2800" dirty="0" smtClean="0">
                <a:solidFill>
                  <a:srgbClr val="C00000"/>
                </a:solidFill>
              </a:rPr>
              <a:t>X</a:t>
            </a:r>
            <a:r>
              <a:rPr lang="en-US" sz="2800" dirty="0" smtClean="0">
                <a:solidFill>
                  <a:schemeClr val="tx1"/>
                </a:solidFill>
              </a:rPr>
              <a:t> </a:t>
            </a:r>
            <a:r>
              <a:rPr lang="en-US" sz="2800" dirty="0" err="1" smtClean="0">
                <a:solidFill>
                  <a:schemeClr val="accent6">
                    <a:lumMod val="75000"/>
                  </a:schemeClr>
                </a:solidFill>
              </a:rPr>
              <a:t>E</a:t>
            </a:r>
            <a:r>
              <a:rPr lang="en-US" sz="2800" dirty="0" err="1" smtClean="0">
                <a:solidFill>
                  <a:srgbClr val="C00000"/>
                </a:solidFill>
              </a:rPr>
              <a:t>X</a:t>
            </a:r>
            <a:r>
              <a:rPr lang="en-US" sz="2800" dirty="0" smtClean="0">
                <a:solidFill>
                  <a:schemeClr val="tx1"/>
                </a:solidFill>
              </a:rPr>
              <a:t> </a:t>
            </a:r>
            <a:r>
              <a:rPr lang="en-US" sz="2800" dirty="0" smtClean="0">
                <a:solidFill>
                  <a:srgbClr val="002060"/>
                </a:solidFill>
              </a:rPr>
              <a:t>T</a:t>
            </a:r>
            <a:r>
              <a:rPr lang="en-US" sz="2800" dirty="0" smtClean="0">
                <a:solidFill>
                  <a:srgbClr val="C00000"/>
                </a:solidFill>
              </a:rPr>
              <a:t>X</a:t>
            </a:r>
            <a:endParaRPr lang="en-US" sz="2800" dirty="0">
              <a:solidFill>
                <a:srgbClr val="C00000"/>
              </a:solidFill>
            </a:endParaRPr>
          </a:p>
        </p:txBody>
      </p:sp>
      <p:sp>
        <p:nvSpPr>
          <p:cNvPr id="3" name="Date Placeholder 2"/>
          <p:cNvSpPr>
            <a:spLocks noGrp="1"/>
          </p:cNvSpPr>
          <p:nvPr>
            <p:ph type="dt" sz="half" idx="10"/>
          </p:nvPr>
        </p:nvSpPr>
        <p:spPr/>
        <p:txBody>
          <a:bodyPr/>
          <a:lstStyle/>
          <a:p>
            <a:fld id="{9CCBA1A7-3D20-4F97-ACEE-9BB1F5E74FA2}" type="datetime1">
              <a:rPr lang="en-US" noProof="0" smtClean="0"/>
              <a:t>10/14/2021</a:t>
            </a:fld>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5</a:t>
            </a:fld>
            <a:endParaRPr lang="en-US" noProof="0" dirty="0"/>
          </a:p>
        </p:txBody>
      </p:sp>
    </p:spTree>
    <p:extLst>
      <p:ext uri="{BB962C8B-B14F-4D97-AF65-F5344CB8AC3E}">
        <p14:creationId xmlns:p14="http://schemas.microsoft.com/office/powerpoint/2010/main" val="182897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33" y="580278"/>
            <a:ext cx="11014435" cy="889934"/>
          </a:xfrm>
        </p:spPr>
        <p:txBody>
          <a:bodyPr>
            <a:normAutofit/>
          </a:bodyPr>
          <a:lstStyle/>
          <a:p>
            <a:pPr algn="l"/>
            <a:r>
              <a:rPr lang="en-US" sz="3200" dirty="0" smtClean="0">
                <a:solidFill>
                  <a:schemeClr val="accent6">
                    <a:lumMod val="75000"/>
                  </a:schemeClr>
                </a:solidFill>
              </a:rPr>
              <a:t>Hill Cipher</a:t>
            </a:r>
            <a:endParaRPr lang="en-US" sz="3200" dirty="0">
              <a:solidFill>
                <a:schemeClr val="accent6">
                  <a:lumMod val="75000"/>
                </a:schemeClr>
              </a:solidFill>
            </a:endParaRPr>
          </a:p>
        </p:txBody>
      </p:sp>
      <p:sp>
        <p:nvSpPr>
          <p:cNvPr id="3" name="Content Placeholder 2"/>
          <p:cNvSpPr>
            <a:spLocks noGrp="1"/>
          </p:cNvSpPr>
          <p:nvPr>
            <p:ph sz="quarter" idx="13"/>
          </p:nvPr>
        </p:nvSpPr>
        <p:spPr>
          <a:xfrm>
            <a:off x="815788" y="1255060"/>
            <a:ext cx="10023662" cy="5264803"/>
          </a:xfrm>
        </p:spPr>
        <p:txBody>
          <a:bodyPr/>
          <a:lstStyle/>
          <a:p>
            <a:pPr algn="l"/>
            <a:r>
              <a:rPr lang="en-US" dirty="0" smtClean="0">
                <a:solidFill>
                  <a:schemeClr val="bg2">
                    <a:lumMod val="50000"/>
                  </a:schemeClr>
                </a:solidFill>
              </a:rPr>
              <a:t>     &gt;</a:t>
            </a:r>
            <a:r>
              <a:rPr lang="en-US" dirty="0" smtClean="0"/>
              <a:t>Hill </a:t>
            </a:r>
            <a:r>
              <a:rPr lang="en-US" dirty="0"/>
              <a:t>cipher is a substitution cipher based on linear algebra.</a:t>
            </a:r>
          </a:p>
          <a:p>
            <a:pPr lvl="1"/>
            <a:r>
              <a:rPr lang="en-US" dirty="0" smtClean="0">
                <a:solidFill>
                  <a:schemeClr val="accent2"/>
                </a:solidFill>
              </a:rPr>
              <a:t>&gt;</a:t>
            </a:r>
            <a:r>
              <a:rPr lang="en-US" dirty="0" smtClean="0"/>
              <a:t>Each </a:t>
            </a:r>
            <a:r>
              <a:rPr lang="en-US" dirty="0"/>
              <a:t>letter is represented by a number modulo 26</a:t>
            </a:r>
            <a:r>
              <a:rPr lang="en-US" dirty="0" smtClean="0"/>
              <a:t>. </a:t>
            </a:r>
            <a:endParaRPr lang="en-US" dirty="0"/>
          </a:p>
          <a:p>
            <a:pPr lvl="1"/>
            <a:r>
              <a:rPr lang="en-US" dirty="0" smtClean="0">
                <a:solidFill>
                  <a:schemeClr val="bg2">
                    <a:lumMod val="50000"/>
                  </a:schemeClr>
                </a:solidFill>
              </a:rPr>
              <a:t>&gt;</a:t>
            </a:r>
            <a:r>
              <a:rPr lang="en-US" dirty="0" smtClean="0"/>
              <a:t>Though </a:t>
            </a:r>
            <a:r>
              <a:rPr lang="en-US" dirty="0"/>
              <a:t>this is not an essential feature of the cipher, this simple scheme is often used</a:t>
            </a:r>
          </a:p>
          <a:p>
            <a:pPr lvl="1"/>
            <a:r>
              <a:rPr lang="en-US" dirty="0" smtClean="0">
                <a:solidFill>
                  <a:schemeClr val="bg2">
                    <a:lumMod val="50000"/>
                  </a:schemeClr>
                </a:solidFill>
              </a:rPr>
              <a:t>&gt;</a:t>
            </a:r>
            <a:r>
              <a:rPr lang="en-US" dirty="0" smtClean="0"/>
              <a:t>To </a:t>
            </a:r>
            <a:r>
              <a:rPr lang="en-US" dirty="0"/>
              <a:t>encrypt a message, each block of n letters is multiplied by an invertible n × n matrix, against modulus 26. </a:t>
            </a:r>
          </a:p>
          <a:p>
            <a:pPr lvl="1"/>
            <a:r>
              <a:rPr lang="en-US" dirty="0" smtClean="0">
                <a:solidFill>
                  <a:schemeClr val="bg2">
                    <a:lumMod val="50000"/>
                  </a:schemeClr>
                </a:solidFill>
              </a:rPr>
              <a:t>&gt;</a:t>
            </a:r>
            <a:r>
              <a:rPr lang="en-US" dirty="0" smtClean="0"/>
              <a:t>To </a:t>
            </a:r>
            <a:r>
              <a:rPr lang="en-US" dirty="0"/>
              <a:t>decrypt the message, each block is multiplied by the inverse of the matrix used for encryption.</a:t>
            </a:r>
          </a:p>
          <a:p>
            <a:pPr lvl="1"/>
            <a:r>
              <a:rPr lang="en-US" dirty="0">
                <a:solidFill>
                  <a:schemeClr val="bg2">
                    <a:lumMod val="50000"/>
                  </a:schemeClr>
                </a:solidFill>
              </a:rPr>
              <a:t>&gt;</a:t>
            </a:r>
            <a:r>
              <a:rPr lang="en-US" dirty="0" smtClean="0"/>
              <a:t>The </a:t>
            </a:r>
            <a:r>
              <a:rPr lang="en-US" dirty="0"/>
              <a:t>matrix used for encryption is the cipher key, and it should be chosen randomly from the set of invertible n × n matrices (modulo 26).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8425" y="5140046"/>
            <a:ext cx="8486822" cy="90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EFE76E73-1A94-4106-8233-B0BB284FEBCA}" type="datetime1">
              <a:rPr lang="en-US" noProof="0" smtClean="0"/>
              <a:t>10/14/2021</a:t>
            </a:fld>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6</a:t>
            </a:fld>
            <a:endParaRPr lang="en-US" noProof="0" dirty="0"/>
          </a:p>
        </p:txBody>
      </p:sp>
    </p:spTree>
    <p:extLst>
      <p:ext uri="{BB962C8B-B14F-4D97-AF65-F5344CB8AC3E}">
        <p14:creationId xmlns:p14="http://schemas.microsoft.com/office/powerpoint/2010/main" val="109560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Hill cipher: </a:t>
            </a:r>
            <a:r>
              <a:rPr lang="en-AU" dirty="0" smtClean="0"/>
              <a:t>Encrypting and Decrypting</a:t>
            </a:r>
            <a:endParaRPr lang="en-US" dirty="0" smtClean="0"/>
          </a:p>
        </p:txBody>
      </p:sp>
      <p:sp>
        <p:nvSpPr>
          <p:cNvPr id="36867" name="Content Placeholder 2"/>
          <p:cNvSpPr>
            <a:spLocks noGrp="1"/>
          </p:cNvSpPr>
          <p:nvPr>
            <p:ph idx="1"/>
          </p:nvPr>
        </p:nvSpPr>
        <p:spPr/>
        <p:txBody>
          <a:bodyPr/>
          <a:lstStyle/>
          <a:p>
            <a:pPr eaLnBrk="1" hangingPunct="1"/>
            <a:r>
              <a:rPr lang="en-US" dirty="0" smtClean="0"/>
              <a:t>Key</a:t>
            </a:r>
          </a:p>
          <a:p>
            <a:pPr eaLnBrk="1" hangingPunct="1"/>
            <a:endParaRPr lang="en-US" dirty="0" smtClean="0"/>
          </a:p>
          <a:p>
            <a:pPr eaLnBrk="1" hangingPunct="1"/>
            <a:endParaRPr lang="en-US" dirty="0" smtClean="0"/>
          </a:p>
          <a:p>
            <a:pPr eaLnBrk="1" hangingPunct="1"/>
            <a:r>
              <a:rPr lang="en-US" dirty="0" smtClean="0">
                <a:solidFill>
                  <a:srgbClr val="C00000"/>
                </a:solidFill>
              </a:rPr>
              <a:t>**C=KP mod 26</a:t>
            </a:r>
          </a:p>
          <a:p>
            <a:pPr eaLnBrk="1" hangingPunct="1"/>
            <a:endParaRPr lang="en-US" dirty="0" smtClean="0"/>
          </a:p>
          <a:p>
            <a:pPr eaLnBrk="1" hangingPunct="1"/>
            <a:r>
              <a:rPr lang="en-US" dirty="0" smtClean="0"/>
              <a:t>Plaintext  </a:t>
            </a:r>
          </a:p>
          <a:p>
            <a:pPr eaLnBrk="1" hangingPunct="1"/>
            <a:endParaRPr lang="en-US" dirty="0" smtClean="0"/>
          </a:p>
        </p:txBody>
      </p:sp>
      <p:pic>
        <p:nvPicPr>
          <p:cNvPr id="3686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994" y="3013357"/>
            <a:ext cx="18764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4365626"/>
            <a:ext cx="352901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3744359" y="2556932"/>
            <a:ext cx="7620831" cy="1808694"/>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smtClean="0">
                <a:solidFill>
                  <a:srgbClr val="00B050"/>
                </a:solidFill>
              </a:rPr>
              <a:t>**If the Key matrix 2x2 then </a:t>
            </a:r>
            <a:r>
              <a:rPr lang="en-US" sz="3200" dirty="0">
                <a:solidFill>
                  <a:srgbClr val="00B050"/>
                </a:solidFill>
              </a:rPr>
              <a:t> </a:t>
            </a:r>
            <a:r>
              <a:rPr lang="en-US" sz="3200" dirty="0" smtClean="0">
                <a:solidFill>
                  <a:srgbClr val="00B050"/>
                </a:solidFill>
              </a:rPr>
              <a:t>         =2x1</a:t>
            </a:r>
          </a:p>
          <a:p>
            <a:pPr algn="l"/>
            <a:r>
              <a:rPr lang="en-US" sz="3200" dirty="0">
                <a:solidFill>
                  <a:srgbClr val="00B050"/>
                </a:solidFill>
              </a:rPr>
              <a:t> </a:t>
            </a:r>
            <a:r>
              <a:rPr lang="en-US" sz="3200" dirty="0" smtClean="0">
                <a:solidFill>
                  <a:srgbClr val="00B050"/>
                </a:solidFill>
              </a:rPr>
              <a:t>                               3x3  “     “        =3x1</a:t>
            </a:r>
          </a:p>
          <a:p>
            <a:pPr algn="l"/>
            <a:r>
              <a:rPr lang="en-US" sz="3200" dirty="0">
                <a:solidFill>
                  <a:srgbClr val="00B050"/>
                </a:solidFill>
              </a:rPr>
              <a:t> </a:t>
            </a:r>
            <a:r>
              <a:rPr lang="en-US" sz="3200" dirty="0" smtClean="0">
                <a:solidFill>
                  <a:srgbClr val="00B050"/>
                </a:solidFill>
              </a:rPr>
              <a:t>                               4x4  “      “      =4x1 </a:t>
            </a:r>
          </a:p>
          <a:p>
            <a:pPr algn="l"/>
            <a:r>
              <a:rPr lang="en-US" sz="3200" dirty="0">
                <a:solidFill>
                  <a:srgbClr val="00B050"/>
                </a:solidFill>
              </a:rPr>
              <a:t> </a:t>
            </a:r>
            <a:r>
              <a:rPr lang="en-US" sz="3200" dirty="0" smtClean="0">
                <a:solidFill>
                  <a:srgbClr val="00B050"/>
                </a:solidFill>
              </a:rPr>
              <a:t>                                       </a:t>
            </a:r>
            <a:endParaRPr lang="en-US" sz="3200" dirty="0">
              <a:solidFill>
                <a:srgbClr val="00B050"/>
              </a:solidFill>
            </a:endParaRPr>
          </a:p>
        </p:txBody>
      </p:sp>
      <p:sp>
        <p:nvSpPr>
          <p:cNvPr id="2" name="Date Placeholder 1"/>
          <p:cNvSpPr>
            <a:spLocks noGrp="1"/>
          </p:cNvSpPr>
          <p:nvPr>
            <p:ph type="dt" sz="half" idx="10"/>
          </p:nvPr>
        </p:nvSpPr>
        <p:spPr/>
        <p:txBody>
          <a:bodyPr/>
          <a:lstStyle/>
          <a:p>
            <a:fld id="{AC08AB3B-0C23-4FD8-9BF4-173998D1B16C}" type="datetime1">
              <a:rPr lang="en-US" noProof="0" smtClean="0"/>
              <a:t>10/14/2021</a:t>
            </a:fld>
            <a:endParaRPr lang="en-US" noProof="0" dirty="0"/>
          </a:p>
        </p:txBody>
      </p:sp>
      <p:sp>
        <p:nvSpPr>
          <p:cNvPr id="3" name="Slide Number Placeholder 2"/>
          <p:cNvSpPr>
            <a:spLocks noGrp="1"/>
          </p:cNvSpPr>
          <p:nvPr>
            <p:ph type="sldNum" sz="quarter" idx="12"/>
          </p:nvPr>
        </p:nvSpPr>
        <p:spPr/>
        <p:txBody>
          <a:bodyPr/>
          <a:lstStyle/>
          <a:p>
            <a:fld id="{9D164B4E-BB64-4235-AA14-F42088F189EC}" type="slidenum">
              <a:rPr lang="en-US" noProof="0" smtClean="0"/>
              <a:t>7</a:t>
            </a:fld>
            <a:endParaRPr lang="en-US" noProof="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358155" y="775620"/>
            <a:ext cx="9601196" cy="1303867"/>
          </a:xfrm>
        </p:spPr>
        <p:txBody>
          <a:bodyPr/>
          <a:lstStyle/>
          <a:p>
            <a:pPr eaLnBrk="1" hangingPunct="1"/>
            <a:r>
              <a:rPr lang="en-US" dirty="0" smtClean="0"/>
              <a:t>Hill cipher: </a:t>
            </a:r>
            <a:r>
              <a:rPr lang="en-AU" dirty="0" smtClean="0"/>
              <a:t>Encrypting and Decrypting</a:t>
            </a:r>
            <a:endParaRPr lang="en-US" dirty="0" smtClean="0"/>
          </a:p>
        </p:txBody>
      </p:sp>
      <p:sp>
        <p:nvSpPr>
          <p:cNvPr id="2" name="Date Placeholder 1"/>
          <p:cNvSpPr>
            <a:spLocks noGrp="1"/>
          </p:cNvSpPr>
          <p:nvPr>
            <p:ph type="dt" sz="half" idx="10"/>
          </p:nvPr>
        </p:nvSpPr>
        <p:spPr/>
        <p:txBody>
          <a:bodyPr/>
          <a:lstStyle/>
          <a:p>
            <a:fld id="{3AE33BBB-1F86-4309-80D8-19107DB0076D}" type="datetime1">
              <a:rPr lang="en-US" noProof="0" smtClean="0"/>
              <a:t>10/14/2021</a:t>
            </a:fld>
            <a:endParaRPr lang="en-US" noProof="0" dirty="0"/>
          </a:p>
        </p:txBody>
      </p:sp>
      <p:sp>
        <p:nvSpPr>
          <p:cNvPr id="3" name="Slide Number Placeholder 2"/>
          <p:cNvSpPr>
            <a:spLocks noGrp="1"/>
          </p:cNvSpPr>
          <p:nvPr>
            <p:ph type="sldNum" sz="quarter" idx="12"/>
          </p:nvPr>
        </p:nvSpPr>
        <p:spPr/>
        <p:txBody>
          <a:bodyPr/>
          <a:lstStyle/>
          <a:p>
            <a:fld id="{9D164B4E-BB64-4235-AA14-F42088F189EC}" type="slidenum">
              <a:rPr lang="en-US" noProof="0" smtClean="0"/>
              <a:t>8</a:t>
            </a:fld>
            <a:endParaRPr lang="en-US" noProof="0" dirty="0"/>
          </a:p>
        </p:txBody>
      </p:sp>
      <p:sp>
        <p:nvSpPr>
          <p:cNvPr id="6" name="Content Placeholder 2"/>
          <p:cNvSpPr>
            <a:spLocks noGrp="1" noRot="1" noChangeAspect="1" noMove="1" noResize="1" noEditPoints="1" noAdjustHandles="1" noChangeArrowheads="1" noChangeShapeType="1" noTextEdit="1"/>
          </p:cNvSpPr>
          <p:nvPr>
            <p:ph idx="1"/>
          </p:nvPr>
        </p:nvSpPr>
        <p:spPr>
          <a:xfrm>
            <a:off x="1847528" y="2276873"/>
            <a:ext cx="7992888" cy="3881437"/>
          </a:xfrm>
          <a:blipFill rotWithShape="0">
            <a:blip r:embed="rId2"/>
            <a:stretch>
              <a:fillRect l="-610"/>
            </a:stretch>
          </a:blipFill>
          <a:extLst/>
        </p:spPr>
        <p:txBody>
          <a:bodyPr/>
          <a:lstStyle/>
          <a:p>
            <a:pPr marL="0" indent="0">
              <a:buNone/>
              <a:defRPr/>
            </a:pPr>
            <a:endParaRPr lang="en-US" dirty="0">
              <a:no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326775" y="811802"/>
            <a:ext cx="9569822" cy="1303868"/>
          </a:xfrm>
        </p:spPr>
        <p:txBody>
          <a:bodyPr/>
          <a:lstStyle/>
          <a:p>
            <a:r>
              <a:rPr lang="en-US" dirty="0" smtClean="0"/>
              <a:t>Hill cipher: </a:t>
            </a:r>
            <a:r>
              <a:rPr lang="en-AU" dirty="0" smtClean="0"/>
              <a:t>Encrypting and Decrypting</a:t>
            </a:r>
            <a:endParaRPr lang="en-US" dirty="0" smtClean="0"/>
          </a:p>
        </p:txBody>
      </p:sp>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92" t="-942"/>
            </a:stretch>
          </a:blipFill>
          <a:extLst/>
        </p:spPr>
        <p:txBody>
          <a:bodyPr/>
          <a:lstStyle/>
          <a:p>
            <a:pPr>
              <a:defRPr/>
            </a:pPr>
            <a:r>
              <a:rPr lang="en-US" dirty="0">
                <a:noFill/>
              </a:rPr>
              <a:t> </a:t>
            </a:r>
          </a:p>
        </p:txBody>
      </p:sp>
      <p:pic>
        <p:nvPicPr>
          <p:cNvPr id="38916"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3048" y="2986181"/>
            <a:ext cx="609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Title 1"/>
              <p:cNvSpPr txBox="1">
                <a:spLocks/>
              </p:cNvSpPr>
              <p:nvPr/>
            </p:nvSpPr>
            <p:spPr>
              <a:xfrm>
                <a:off x="509310" y="2853920"/>
                <a:ext cx="4661649" cy="109319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solidFill>
                      <a:srgbClr val="C00000"/>
                    </a:solidFill>
                  </a:rPr>
                  <a:t>**P=K</a:t>
                </a:r>
                <a14:m>
                  <m:oMath xmlns:m="http://schemas.openxmlformats.org/officeDocument/2006/math">
                    <m:r>
                      <a:rPr lang="en-US" sz="2800" b="0" i="1" smtClean="0">
                        <a:solidFill>
                          <a:srgbClr val="C00000"/>
                        </a:solidFill>
                        <a:latin typeface="Cambria Math" panose="02040503050406030204" pitchFamily="18" charset="0"/>
                      </a:rPr>
                      <m:t>^−1</m:t>
                    </m:r>
                    <m:r>
                      <a:rPr lang="en-US" sz="2800" b="0" i="1" smtClean="0">
                        <a:solidFill>
                          <a:srgbClr val="C00000"/>
                        </a:solidFill>
                        <a:latin typeface="Cambria Math" panose="02040503050406030204" pitchFamily="18" charset="0"/>
                      </a:rPr>
                      <m:t>𝐶</m:t>
                    </m:r>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𝑚𝑜𝑑</m:t>
                    </m:r>
                    <m:r>
                      <a:rPr lang="en-US" sz="2800" b="0" i="1" smtClean="0">
                        <a:solidFill>
                          <a:srgbClr val="C00000"/>
                        </a:solidFill>
                        <a:latin typeface="Cambria Math" panose="02040503050406030204" pitchFamily="18" charset="0"/>
                      </a:rPr>
                      <m:t> 26</m:t>
                    </m:r>
                  </m:oMath>
                </a14:m>
                <a:endParaRPr lang="en-US" sz="2800" dirty="0" smtClean="0">
                  <a:solidFill>
                    <a:srgbClr val="C00000"/>
                  </a:solidFill>
                </a:endParaRPr>
              </a:p>
            </p:txBody>
          </p:sp>
        </mc:Choice>
        <mc:Fallback xmlns="">
          <p:sp>
            <p:nvSpPr>
              <p:cNvPr id="6" name="Title 1"/>
              <p:cNvSpPr txBox="1">
                <a:spLocks noRot="1" noChangeAspect="1" noMove="1" noResize="1" noEditPoints="1" noAdjustHandles="1" noChangeArrowheads="1" noChangeShapeType="1" noTextEdit="1"/>
              </p:cNvSpPr>
              <p:nvPr/>
            </p:nvSpPr>
            <p:spPr>
              <a:xfrm>
                <a:off x="509310" y="2853920"/>
                <a:ext cx="4661649" cy="1093196"/>
              </a:xfrm>
              <a:prstGeom prst="rect">
                <a:avLst/>
              </a:prstGeom>
              <a:blipFill rotWithShape="0">
                <a:blip r:embed="rId4"/>
                <a:stretch>
                  <a:fillRect/>
                </a:stretch>
              </a:blipFill>
              <a:effectLst/>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281D86E5-98B8-4F7D-8CEB-2F2F6931C910}" type="datetime1">
              <a:rPr lang="en-US" noProof="0" smtClean="0"/>
              <a:t>10/14/2021</a:t>
            </a:fld>
            <a:endParaRPr lang="en-US" noProof="0" dirty="0"/>
          </a:p>
        </p:txBody>
      </p:sp>
      <p:sp>
        <p:nvSpPr>
          <p:cNvPr id="3" name="Slide Number Placeholder 2"/>
          <p:cNvSpPr>
            <a:spLocks noGrp="1"/>
          </p:cNvSpPr>
          <p:nvPr>
            <p:ph type="sldNum" sz="quarter" idx="12"/>
          </p:nvPr>
        </p:nvSpPr>
        <p:spPr/>
        <p:txBody>
          <a:bodyPr/>
          <a:lstStyle/>
          <a:p>
            <a:fld id="{9D164B4E-BB64-4235-AA14-F42088F189EC}" type="slidenum">
              <a:rPr lang="en-US" noProof="0" smtClean="0"/>
              <a:t>9</a:t>
            </a:fld>
            <a:endParaRPr lang="en-US" noProof="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4F8E65-5EAA-4DCD-8461-F9BDA12AC6F7}">
  <ds:schemaRefs>
    <ds:schemaRef ds:uri="http://schemas.microsoft.com/office/2006/documentManagement/types"/>
    <ds:schemaRef ds:uri="http://schemas.openxmlformats.org/package/2006/metadata/core-properties"/>
    <ds:schemaRef ds:uri="http://www.w3.org/XML/1998/namespace"/>
    <ds:schemaRef ds:uri="http://purl.org/dc/terms/"/>
    <ds:schemaRef ds:uri="http://purl.org/dc/elements/1.1/"/>
    <ds:schemaRef ds:uri="16c05727-aa75-4e4a-9b5f-8a80a1165891"/>
    <ds:schemaRef ds:uri="http://schemas.microsoft.com/office/2006/metadata/properties"/>
    <ds:schemaRef ds:uri="http://schemas.microsoft.com/office/infopath/2007/PartnerControls"/>
    <ds:schemaRef ds:uri="71af3243-3dd4-4a8d-8c0d-dd76da1f02a5"/>
    <ds:schemaRef ds:uri="http://purl.org/dc/dcmitype/"/>
  </ds:schemaRefs>
</ds:datastoreItem>
</file>

<file path=customXml/itemProps2.xml><?xml version="1.0" encoding="utf-8"?>
<ds:datastoreItem xmlns:ds="http://schemas.openxmlformats.org/officeDocument/2006/customXml" ds:itemID="{5175DE86-58D3-4347-B547-AF9F865DD68C}">
  <ds:schemaRefs>
    <ds:schemaRef ds:uri="http://schemas.microsoft.com/sharepoint/v3/contenttype/forms"/>
  </ds:schemaRefs>
</ds:datastoreItem>
</file>

<file path=customXml/itemProps3.xml><?xml version="1.0" encoding="utf-8"?>
<ds:datastoreItem xmlns:ds="http://schemas.openxmlformats.org/officeDocument/2006/customXml" ds:itemID="{C3F9B716-08C5-4102-B5AF-6AFC4934B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943</Words>
  <Application>Microsoft Office PowerPoint</Application>
  <PresentationFormat>Widescreen</PresentationFormat>
  <Paragraphs>606</Paragraphs>
  <Slides>22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ＭＳ Ｐゴシック</vt:lpstr>
      <vt:lpstr>Arial</vt:lpstr>
      <vt:lpstr>Calibri</vt:lpstr>
      <vt:lpstr>Cambria Math</vt:lpstr>
      <vt:lpstr>Franklin Gothic Book</vt:lpstr>
      <vt:lpstr>Garamond</vt:lpstr>
      <vt:lpstr>Gill Sans MT</vt:lpstr>
      <vt:lpstr>Segoe UI</vt:lpstr>
      <vt:lpstr>Times New Roman</vt:lpstr>
      <vt:lpstr>Wingdings</vt:lpstr>
      <vt:lpstr>Organic</vt:lpstr>
      <vt:lpstr>PowerPoint Presentation</vt:lpstr>
      <vt:lpstr>Presented By  Md Raju Biswas                              ASH1925001M Md Nayeem Khan                           ASH1925027M </vt:lpstr>
      <vt:lpstr>Polygraphic Substitution   Definition: Polygraphic substitution is a cipher in which a uniform substitution is performed on blocks of letters. Classification: </vt:lpstr>
      <vt:lpstr>Playfair Cipher The Playfair cipher was the first practical digraph substitution cipher. The scheme was invented in 1854 by Charles Wheatstone but was named after Lord Playfair who promoted the use of the cipher. :</vt:lpstr>
      <vt:lpstr>Example: Plaintext :Memory keyword :MONARCHY                                                   </vt:lpstr>
      <vt:lpstr>Hill Cipher</vt:lpstr>
      <vt:lpstr>Hill cipher: Encrypting and Decrypting</vt:lpstr>
      <vt:lpstr>Hill cipher: Encrypting and Decrypting</vt:lpstr>
      <vt:lpstr>Hill cipher: Encrypting and Decrypting</vt:lpstr>
      <vt:lpstr>Hill cipher: Encrypting and Decrypting</vt:lpstr>
      <vt:lpstr>Four Square</vt:lpstr>
      <vt:lpstr>The four-square cipher is a polygraphic substitution cipher.                                     Algorithm</vt:lpstr>
      <vt:lpstr>Plaintext : HELP ME, Key : Example Keyword Here 1 and 4 are Plaintext table  and 2,3 are cipher table                                                                                                                                                      Now the pair is                                                                                                                     HE=fy (r2+c10,r6+c3)                                                                                                                                                                                                                                                                                                                                                                                                                                                                                       </vt:lpstr>
      <vt:lpstr>                                                                    LP=ng(r3+c10, r8+c1) </vt:lpstr>
      <vt:lpstr>                                                                   ME =nx(r3+c10,r6+c2)</vt:lpstr>
      <vt:lpstr> Cipher text =fyngnx </vt:lpstr>
      <vt:lpstr>                               Advantage The algorithm of the four-square cipher provides better security than the playfair and two square. here are not plaintext letters appearing in the ciphertext, or the reversed plaintext pairs are not encrypted by using the same letters                               Disadvantage  The small disadvantage of the four-square cipher is the fact that it is slightly slower and more difficult to use (when comparing to the two ciphers mentioned above). It happens because there are more tables and secret keys involved in the operations that needs to be remembered.</vt:lpstr>
      <vt:lpstr>Two Square Cipher: The Two-Square Cipher is a variant of the Four-Square cipher, intended to be easier to use (and as a result less secure) than the Four-Square cipher, though still more secure than the single-square Playfair cipher. Algorithm 1.First create two key 2.Splide the message into alphabets in the pairs of 2. 3.Form 5 by 5 matrix using two key word and the alphabets. 4.In the both case ,Q is omitted or i and j are in  same group. 5.Find the first letter in the digraph in the lower/lest text matrix  Find the second letter in the digraph in the upper/right text matrix  6.A rectangle id define by two plaintext character and the opposite corners define the cipher text diagrams 7.When  two letters in a diagram fall on the same column/row for either the vertical two square or horizontal two square .this is known as transparency.  </vt:lpstr>
      <vt:lpstr>        First we need to select a message to send Plaintext : TWO SQUARE CIPHER IS AMAZING. Key : MATH CID </vt:lpstr>
      <vt:lpstr>TW OS QU AR EC IP HE RI SA MA ZI NG       Now  T =X,W=I TW=XI      </vt:lpstr>
      <vt:lpstr>TW OS QU AR EC IP HE RI SA MA ZI NG      Here, O=U,S=N OS=UN Same as it is QU=UQ, AR=QI, EC=TE, IP=PI, HE=FC, RI=TR, SA=HT, MA=AM, ZI=BW, NG=FN, </vt:lpstr>
      <vt:lpst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2021-03-03T12:55:56Z</dcterms:created>
  <dcterms:modified xsi:type="dcterms:W3CDTF">2021-10-14T05:58:05Z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