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Roboto Condensed Light" panose="020B0604020202020204" charset="0"/>
      <p:regular r:id="rId32"/>
      <p:bold r:id="rId33"/>
      <p:italic r:id="rId34"/>
      <p:boldItalic r:id="rId35"/>
    </p:embeddedFont>
    <p:embeddedFont>
      <p:font typeface="Arvo" panose="020B0604020202020204" charset="0"/>
      <p:regular r:id="rId36"/>
      <p:bold r:id="rId37"/>
      <p:italic r:id="rId38"/>
      <p:boldItalic r:id="rId39"/>
    </p:embeddedFont>
    <p:embeddedFont>
      <p:font typeface="Comic Sans MS" panose="030F0702030302020204" pitchFamily="66" charset="0"/>
      <p:regular r:id="rId40"/>
      <p:bold r:id="rId41"/>
      <p:italic r:id="rId42"/>
      <p:boldItalic r:id="rId43"/>
    </p:embeddedFont>
    <p:embeddedFont>
      <p:font typeface="Roboto Condensed" panose="020B0604020202020204" charset="0"/>
      <p:regular r:id="rId44"/>
      <p:bold r:id="rId45"/>
      <p:italic r:id="rId46"/>
      <p:boldItalic r:id="rId47"/>
    </p:embeddedFont>
    <p:embeddedFont>
      <p:font typeface="Times" panose="02020603050405020304" pitchFamily="18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14b637463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14b637463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14b63746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14b63746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14b63746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14b63746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14b637463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14b637463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14b637463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14b637463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14b6374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d14b6374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14b637463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14b637463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14b637463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14b637463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14b637463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14b637463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14b637463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d14b637463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d14b637463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d14b637463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14b637463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d14b637463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14b637463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d14b637463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14b637463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14b637463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14b637463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14b637463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14b637463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gd14b637463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14b63746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d14b63746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14b637463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d14b637463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14b637463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14b637463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72237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ED599"/>
                </a:solidFill>
              </a:rPr>
              <a:t>Presentation On</a:t>
            </a:r>
            <a:endParaRPr sz="2900">
              <a:solidFill>
                <a:srgbClr val="FED5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AUTHENTICATION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Keys VS Passwords</a:t>
            </a:r>
            <a:endParaRPr sz="3200"/>
          </a:p>
        </p:txBody>
      </p:sp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xfrm>
            <a:off x="542400" y="1523300"/>
            <a:ext cx="8323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▰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data that is used to lock and unlock cryptographic functions such as encryption, authentication and authorization. A 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user created secret phrase.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▰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Keys are created by algorithm that are designed to make them difficult to understand.On the other hand, 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are created by user.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▰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Suppose, key is 64 bits, then 2</a:t>
            </a:r>
            <a:r>
              <a:rPr lang="en" sz="15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possible keys. </a:t>
            </a:r>
            <a:r>
              <a:rPr lang="en" sz="1500">
                <a:solidFill>
                  <a:srgbClr val="D26F00"/>
                </a:solidFill>
                <a:latin typeface="Arial"/>
                <a:ea typeface="Arial"/>
                <a:cs typeface="Arial"/>
                <a:sym typeface="Arial"/>
              </a:rPr>
              <a:t>Choose key at random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,Then attacker must try about 2</a:t>
            </a:r>
            <a:r>
              <a:rPr lang="en" sz="15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keys. Suppose, 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passwords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8 characters, and 256 different choices for 1 character Then 256</a:t>
            </a:r>
            <a:r>
              <a:rPr lang="en" sz="15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lang="en" sz="15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passwords.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D26F00"/>
                </a:solidFill>
                <a:latin typeface="Arial"/>
                <a:ea typeface="Arial"/>
                <a:cs typeface="Arial"/>
                <a:sym typeface="Arial"/>
              </a:rPr>
              <a:t>Users do not select passwords at random</a:t>
            </a:r>
            <a:r>
              <a:rPr lang="en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Attacker has far less than 2</a:t>
            </a:r>
            <a:r>
              <a:rPr lang="en" sz="15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passwords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try </a:t>
            </a:r>
            <a:r>
              <a:rPr lang="en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dictionary attack</a:t>
            </a:r>
            <a:r>
              <a:rPr lang="en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88" name="Google Shape;288;p20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89" name="Google Shape;289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>
            <a:spLocks noGrp="1"/>
          </p:cNvSpPr>
          <p:nvPr>
            <p:ph type="body" idx="1"/>
          </p:nvPr>
        </p:nvSpPr>
        <p:spPr>
          <a:xfrm>
            <a:off x="814275" y="1538002"/>
            <a:ext cx="3378300" cy="31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Bad passwords</a:t>
            </a:r>
            <a:endParaRPr sz="2300" b="1">
              <a:solidFill>
                <a:srgbClr val="4A86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frank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Fido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password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4444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Pikachu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102560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AustinStamp</a:t>
            </a:r>
            <a:endParaRPr sz="1500" b="1"/>
          </a:p>
        </p:txBody>
      </p:sp>
      <p:sp>
        <p:nvSpPr>
          <p:cNvPr id="298" name="Google Shape;298;p2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Choosing Passwords</a:t>
            </a:r>
            <a:endParaRPr sz="3000"/>
          </a:p>
        </p:txBody>
      </p:sp>
      <p:sp>
        <p:nvSpPr>
          <p:cNvPr id="299" name="Google Shape;299;p21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Good Passwords</a:t>
            </a:r>
            <a:endParaRPr sz="2300" b="1">
              <a:solidFill>
                <a:srgbClr val="4A86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jfIej,43j-EmmL+y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09864376537263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P0kem0N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FSa7Yago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0nceuP0nAt1m8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PokeGCTall150</a:t>
            </a:r>
            <a:endParaRPr sz="1500" b="1"/>
          </a:p>
        </p:txBody>
      </p:sp>
      <p:sp>
        <p:nvSpPr>
          <p:cNvPr id="300" name="Google Shape;300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01" name="Google Shape;301;p2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02" name="Google Shape;302;p2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Attacking Systems via Passwords</a:t>
            </a:r>
            <a:endParaRPr/>
          </a:p>
        </p:txBody>
      </p:sp>
      <p:sp>
        <p:nvSpPr>
          <p:cNvPr id="314" name="Google Shape;314;p22"/>
          <p:cNvSpPr txBox="1">
            <a:spLocks noGrp="1"/>
          </p:cNvSpPr>
          <p:nvPr>
            <p:ph type="body" idx="1"/>
          </p:nvPr>
        </p:nvSpPr>
        <p:spPr>
          <a:xfrm>
            <a:off x="407325" y="1545075"/>
            <a:ext cx="27111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Man-in-the-middle attack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Brute force attack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Dictionary attack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Credential stuffing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Keyloggers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000"/>
              </a:spcAft>
              <a:buNone/>
            </a:pPr>
            <a:endParaRPr b="1"/>
          </a:p>
        </p:txBody>
      </p:sp>
      <p:sp>
        <p:nvSpPr>
          <p:cNvPr id="315" name="Google Shape;315;p22"/>
          <p:cNvSpPr txBox="1">
            <a:spLocks noGrp="1"/>
          </p:cNvSpPr>
          <p:nvPr>
            <p:ph type="body" idx="2"/>
          </p:nvPr>
        </p:nvSpPr>
        <p:spPr>
          <a:xfrm>
            <a:off x="3934200" y="1545075"/>
            <a:ext cx="51183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Attacker could</a:t>
            </a:r>
            <a:endParaRPr sz="14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099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 sz="1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Target one particular account</a:t>
            </a:r>
            <a:endParaRPr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099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 sz="1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Target any account on system</a:t>
            </a:r>
            <a:endParaRPr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099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 sz="1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Target any account on any system</a:t>
            </a:r>
            <a:endParaRPr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099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 sz="1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Attempt denial of service (DoS) attack</a:t>
            </a:r>
            <a:endParaRPr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Common attack path</a:t>
            </a:r>
            <a:endParaRPr sz="14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099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 sz="1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Outsider → normal user → administrator</a:t>
            </a:r>
            <a:endParaRPr sz="1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099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 sz="1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May only require </a:t>
            </a:r>
            <a:r>
              <a:rPr lang="en" sz="1400" b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</a:t>
            </a:r>
            <a:r>
              <a:rPr lang="en" sz="1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weak password!</a:t>
            </a:r>
            <a:endParaRPr sz="1400" b="1"/>
          </a:p>
        </p:txBody>
      </p:sp>
      <p:sp>
        <p:nvSpPr>
          <p:cNvPr id="316" name="Google Shape;316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7" name="Google Shape;317;p22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18" name="Google Shape;318;p2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909B3"/>
              </a:buClr>
              <a:buSzPts val="3900"/>
              <a:buFont typeface="Comic Sans MS"/>
              <a:buNone/>
            </a:pPr>
            <a:r>
              <a:rPr lang="en" sz="35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Password Verification</a:t>
            </a:r>
            <a:endParaRPr sz="1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 txBox="1">
            <a:spLocks noGrp="1"/>
          </p:cNvSpPr>
          <p:nvPr>
            <p:ph type="body" idx="1"/>
          </p:nvPr>
        </p:nvSpPr>
        <p:spPr>
          <a:xfrm>
            <a:off x="365750" y="1596050"/>
            <a:ext cx="6172200" cy="28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279400" algn="l" rtl="0"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1100"/>
              <a:buFont typeface="Noto Sans Symbol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Way to verify passwords</a:t>
            </a:r>
            <a:endParaRPr sz="2000">
              <a:solidFill>
                <a:srgbClr val="101BF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28416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820"/>
              <a:buFont typeface="Noto Sans Symbols"/>
              <a:buChar char="●"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passwords in a file</a:t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28416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820"/>
              <a:buFont typeface="Noto Sans Symbols"/>
              <a:buChar char="●"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passwords in a file after hashing</a:t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28416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820"/>
              <a:buFont typeface="Noto Sans Symbols"/>
              <a:buChar char="●"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passwords in a file after salt hashing</a:t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79400" algn="l" rtl="0"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1100"/>
              <a:buFont typeface="Noto Sans Symbols"/>
              <a:buChar char="●"/>
            </a:pPr>
            <a:r>
              <a:rPr lang="en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Bad idea to store passwords in a file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331" name="Google Shape;331;p23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5478100" y="814200"/>
            <a:ext cx="3315900" cy="35151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32" name="Google Shape;332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333" name="Google Shape;333;p23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34" name="Google Shape;334;p2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Math of Password Cracking</a:t>
            </a:r>
            <a:endParaRPr sz="1100"/>
          </a:p>
        </p:txBody>
      </p:sp>
      <p:sp>
        <p:nvSpPr>
          <p:cNvPr id="344" name="Google Shape;344;p2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77187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260"/>
              <a:buFont typeface="Noto Sans Symbols"/>
              <a:buChar char="●"/>
            </a:pPr>
            <a:r>
              <a:rPr lang="en" sz="2100">
                <a:solidFill>
                  <a:srgbClr val="101BFA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Assumptions</a:t>
            </a:r>
            <a:endParaRPr sz="2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0321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98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Pwds are 8 chars, 128 choices per character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0321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98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128</a:t>
            </a:r>
            <a:r>
              <a:rPr lang="en" sz="1700" baseline="30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</a:t>
            </a: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</a:t>
            </a:r>
            <a:r>
              <a:rPr lang="en" sz="1700" baseline="30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56</a:t>
            </a: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possible passwords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0321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98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a </a:t>
            </a:r>
            <a:r>
              <a:rPr lang="en" sz="17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password file</a:t>
            </a: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</a:t>
            </a:r>
            <a:r>
              <a:rPr lang="en" sz="170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" sz="1700" baseline="3000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r>
              <a:rPr lang="en" sz="170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hashed passwordds</a:t>
            </a:r>
            <a:endParaRPr sz="1900">
              <a:solidFill>
                <a:srgbClr val="D26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0321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98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Attacker has </a:t>
            </a:r>
            <a:r>
              <a:rPr lang="en" sz="17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</a:t>
            </a: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</a:t>
            </a:r>
            <a:r>
              <a:rPr lang="en" sz="170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" sz="1700" baseline="3000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20</a:t>
            </a:r>
            <a:r>
              <a:rPr lang="en" sz="170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common passwords (hashed)</a:t>
            </a:r>
            <a:endParaRPr sz="1900">
              <a:solidFill>
                <a:srgbClr val="D26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0321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980"/>
              <a:buFont typeface="Noto Sans Symbols"/>
              <a:buChar char="●"/>
            </a:pP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experience, Probability of </a:t>
            </a:r>
            <a:r>
              <a:rPr lang="en" sz="170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1/4</a:t>
            </a:r>
            <a:r>
              <a:rPr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a pwd is in dictionary</a:t>
            </a:r>
            <a:endParaRPr sz="19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984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1260"/>
              <a:buFont typeface="Noto Sans Symbols"/>
              <a:buChar char="●"/>
            </a:pPr>
            <a:r>
              <a:rPr lang="en" sz="21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</a:t>
            </a:r>
            <a:r>
              <a:rPr lang="en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measured by </a:t>
            </a:r>
            <a:r>
              <a:rPr lang="en" sz="21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of hashes</a:t>
            </a:r>
            <a:endParaRPr sz="2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984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1260"/>
              <a:buFont typeface="Noto Sans Symbols"/>
              <a:buChar char="●"/>
            </a:pPr>
            <a:r>
              <a:rPr lang="en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Comparisons are free</a:t>
            </a:r>
            <a:endParaRPr sz="1700"/>
          </a:p>
        </p:txBody>
      </p:sp>
      <p:sp>
        <p:nvSpPr>
          <p:cNvPr id="345" name="Google Shape;345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51" name="Google Shape;351;p25"/>
          <p:cNvSpPr txBox="1"/>
          <p:nvPr/>
        </p:nvSpPr>
        <p:spPr>
          <a:xfrm>
            <a:off x="665025" y="1205350"/>
            <a:ext cx="8283600" cy="24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lang="en" sz="2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 I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22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140"/>
              <a:buFont typeface="Noto Sans Symbol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Attacker want to find </a:t>
            </a: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Alice’s password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without using the dictionary 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175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0066"/>
              </a:buClr>
              <a:buSzPts val="1420"/>
              <a:buFont typeface="Noto Sans Symbols"/>
              <a:buChar char="●"/>
            </a:pPr>
            <a:r>
              <a:rPr lang="en" sz="22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 II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22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140"/>
              <a:buFont typeface="Noto Sans Symbol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Attacker want to find </a:t>
            </a: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Alice’s password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using the dictionary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175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0066"/>
              </a:buClr>
              <a:buSzPts val="1420"/>
              <a:buFont typeface="Noto Sans Symbols"/>
              <a:buChar char="●"/>
            </a:pPr>
            <a:r>
              <a:rPr lang="en" sz="22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 III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22262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140"/>
              <a:buFont typeface="Noto Sans Symbol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Attacker want to find </a:t>
            </a:r>
            <a:r>
              <a:rPr lang="en" sz="1800">
                <a:solidFill>
                  <a:srgbClr val="CC4125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 one password in the hashed password file </a:t>
            </a: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without  using the dictionary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57" name="Google Shape;357;p26"/>
          <p:cNvSpPr txBox="1"/>
          <p:nvPr/>
        </p:nvSpPr>
        <p:spPr>
          <a:xfrm>
            <a:off x="386550" y="734200"/>
            <a:ext cx="80739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Case I</a:t>
            </a:r>
            <a:r>
              <a:rPr lang="en" sz="1800"/>
              <a:t>: </a:t>
            </a:r>
            <a:r>
              <a:rPr lang="en" sz="1800">
                <a:solidFill>
                  <a:srgbClr val="101BFA"/>
                </a:solidFill>
              </a:rPr>
              <a:t>password </a:t>
            </a:r>
            <a:r>
              <a:rPr lang="en" sz="1800" b="1">
                <a:solidFill>
                  <a:srgbClr val="D26F00"/>
                </a:solidFill>
              </a:rPr>
              <a:t>without</a:t>
            </a:r>
            <a:r>
              <a:rPr lang="en" sz="1800">
                <a:solidFill>
                  <a:srgbClr val="D26F00"/>
                </a:solidFill>
              </a:rPr>
              <a:t> </a:t>
            </a:r>
            <a:r>
              <a:rPr lang="en" sz="1800">
                <a:solidFill>
                  <a:srgbClr val="101BFA"/>
                </a:solidFill>
              </a:rPr>
              <a:t>dictionary</a:t>
            </a:r>
            <a:endParaRPr sz="2000"/>
          </a:p>
          <a:p>
            <a:pPr marL="692150" lvl="1" indent="-28416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680"/>
              <a:buFont typeface="Noto Sans Symbols"/>
              <a:buChar char="●"/>
            </a:pPr>
            <a:r>
              <a:rPr lang="en"/>
              <a:t>Must try </a:t>
            </a:r>
            <a:r>
              <a:rPr lang="en">
                <a:solidFill>
                  <a:srgbClr val="C27BA0"/>
                </a:solidFill>
              </a:rPr>
              <a:t>2</a:t>
            </a:r>
            <a:r>
              <a:rPr lang="en" baseline="30000">
                <a:solidFill>
                  <a:srgbClr val="C27BA0"/>
                </a:solidFill>
              </a:rPr>
              <a:t>56</a:t>
            </a:r>
            <a:r>
              <a:rPr lang="en">
                <a:solidFill>
                  <a:srgbClr val="C27BA0"/>
                </a:solidFill>
              </a:rPr>
              <a:t>/2 = 2</a:t>
            </a:r>
            <a:r>
              <a:rPr lang="en" baseline="30000">
                <a:solidFill>
                  <a:srgbClr val="C27BA0"/>
                </a:solidFill>
              </a:rPr>
              <a:t>55</a:t>
            </a:r>
            <a:r>
              <a:rPr lang="en">
                <a:solidFill>
                  <a:srgbClr val="C27BA0"/>
                </a:solidFill>
              </a:rPr>
              <a:t> on average</a:t>
            </a:r>
            <a:endParaRPr sz="1600">
              <a:solidFill>
                <a:srgbClr val="C27BA0"/>
              </a:solidFill>
            </a:endParaRPr>
          </a:p>
          <a:p>
            <a:pPr marL="692150" lvl="1" indent="-28416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680"/>
              <a:buFont typeface="Arial"/>
              <a:buChar char="●"/>
            </a:pPr>
            <a:r>
              <a:rPr lang="en"/>
              <a:t>Just like exhaustive key search</a:t>
            </a:r>
            <a:endParaRPr sz="16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Case II</a:t>
            </a:r>
            <a:r>
              <a:rPr lang="en" sz="1800">
                <a:solidFill>
                  <a:srgbClr val="101BFA"/>
                </a:solidFill>
              </a:rPr>
              <a:t>: password </a:t>
            </a:r>
            <a:r>
              <a:rPr lang="en" sz="1800" b="1">
                <a:solidFill>
                  <a:srgbClr val="D26F00"/>
                </a:solidFill>
              </a:rPr>
              <a:t>with </a:t>
            </a:r>
            <a:r>
              <a:rPr lang="en" sz="1800">
                <a:solidFill>
                  <a:srgbClr val="101BFA"/>
                </a:solidFill>
              </a:rPr>
              <a:t>dictionary</a:t>
            </a:r>
            <a:endParaRPr sz="2000"/>
          </a:p>
          <a:p>
            <a:pPr marL="692150" lvl="1" indent="-28416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680"/>
              <a:buFont typeface="Arial"/>
              <a:buChar char="●"/>
            </a:pPr>
            <a:r>
              <a:rPr lang="en"/>
              <a:t>Expected work is about</a:t>
            </a:r>
            <a:endParaRPr sz="1600"/>
          </a:p>
          <a:p>
            <a:pPr marL="692150" lvl="1" indent="-347662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lang="en">
                <a:solidFill>
                  <a:srgbClr val="A64D79"/>
                </a:solidFill>
              </a:rPr>
              <a:t>1/4 (2</a:t>
            </a:r>
            <a:r>
              <a:rPr lang="en" baseline="30000">
                <a:solidFill>
                  <a:srgbClr val="A64D79"/>
                </a:solidFill>
              </a:rPr>
              <a:t>19</a:t>
            </a:r>
            <a:r>
              <a:rPr lang="en">
                <a:solidFill>
                  <a:srgbClr val="A64D79"/>
                </a:solidFill>
              </a:rPr>
              <a:t>) + 3/4 (2</a:t>
            </a:r>
            <a:r>
              <a:rPr lang="en" baseline="30000">
                <a:solidFill>
                  <a:srgbClr val="A64D79"/>
                </a:solidFill>
              </a:rPr>
              <a:t>55</a:t>
            </a:r>
            <a:r>
              <a:rPr lang="en">
                <a:solidFill>
                  <a:srgbClr val="A64D79"/>
                </a:solidFill>
              </a:rPr>
              <a:t>) ≈ 2</a:t>
            </a:r>
            <a:r>
              <a:rPr lang="en" baseline="30000">
                <a:solidFill>
                  <a:srgbClr val="A64D79"/>
                </a:solidFill>
              </a:rPr>
              <a:t>54.6</a:t>
            </a:r>
            <a:endParaRPr>
              <a:solidFill>
                <a:srgbClr val="A64D79"/>
              </a:solidFill>
            </a:endParaRPr>
          </a:p>
          <a:p>
            <a:pPr marL="692150" lvl="1" indent="-28416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680"/>
              <a:buFont typeface="Noto Sans Symbols"/>
              <a:buChar char="●"/>
            </a:pPr>
            <a:r>
              <a:rPr lang="en">
                <a:solidFill>
                  <a:srgbClr val="0000FF"/>
                </a:solidFill>
              </a:rPr>
              <a:t>But in practice, try all in dictionary and quit if not found ⎯ work is at most 2</a:t>
            </a:r>
            <a:r>
              <a:rPr lang="en" baseline="30000">
                <a:solidFill>
                  <a:srgbClr val="0000FF"/>
                </a:solidFill>
              </a:rPr>
              <a:t>20</a:t>
            </a:r>
            <a:r>
              <a:rPr lang="en">
                <a:solidFill>
                  <a:srgbClr val="0000FF"/>
                </a:solidFill>
              </a:rPr>
              <a:t> and probability of success is ¼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01BFA"/>
                </a:solidFill>
              </a:rPr>
              <a:t>Case III</a:t>
            </a:r>
            <a:r>
              <a:rPr lang="en" sz="1800" b="1"/>
              <a:t>:</a:t>
            </a:r>
            <a:r>
              <a:rPr lang="en" b="1"/>
              <a:t> </a:t>
            </a:r>
            <a:r>
              <a:rPr lang="en"/>
              <a:t>Attack any of 1024(2</a:t>
            </a:r>
            <a:r>
              <a:rPr lang="en" baseline="30000"/>
              <a:t>10</a:t>
            </a:r>
            <a:r>
              <a:rPr lang="en"/>
              <a:t>) passwords in file </a:t>
            </a:r>
            <a:r>
              <a:rPr lang="en" b="1">
                <a:solidFill>
                  <a:srgbClr val="D26F00"/>
                </a:solidFill>
              </a:rPr>
              <a:t>without</a:t>
            </a:r>
            <a:r>
              <a:rPr lang="en"/>
              <a:t> dictionary</a:t>
            </a:r>
            <a:endParaRPr/>
          </a:p>
          <a:p>
            <a:pPr marL="987425" lvl="2" indent="-30257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/>
              <a:t>Assume all 2</a:t>
            </a:r>
            <a:r>
              <a:rPr lang="en" baseline="30000"/>
              <a:t>10</a:t>
            </a:r>
            <a:r>
              <a:rPr lang="en"/>
              <a:t> passwords are distinct </a:t>
            </a:r>
            <a:endParaRPr/>
          </a:p>
          <a:p>
            <a:pPr marL="987425" lvl="2" indent="-30257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/>
              <a:t>Need 2</a:t>
            </a:r>
            <a:r>
              <a:rPr lang="en" baseline="30000"/>
              <a:t>55</a:t>
            </a:r>
            <a:r>
              <a:rPr lang="en"/>
              <a:t> comparisons before expect to find password</a:t>
            </a:r>
            <a:endParaRPr/>
          </a:p>
          <a:p>
            <a:pPr marL="987425" lvl="2" indent="-30257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>
                <a:solidFill>
                  <a:srgbClr val="C27BA0"/>
                </a:solidFill>
              </a:rPr>
              <a:t>If no salt</a:t>
            </a:r>
            <a:r>
              <a:rPr lang="en"/>
              <a:t>, each hash computation gives 2</a:t>
            </a:r>
            <a:r>
              <a:rPr lang="en" baseline="30000"/>
              <a:t>10</a:t>
            </a:r>
            <a:r>
              <a:rPr lang="en"/>
              <a:t> comparisons ⇒ the expected work (number of hashes) is</a:t>
            </a:r>
            <a:r>
              <a:rPr lang="en">
                <a:solidFill>
                  <a:srgbClr val="D26F00"/>
                </a:solidFill>
              </a:rPr>
              <a:t> </a:t>
            </a:r>
            <a:r>
              <a:rPr lang="en" b="1">
                <a:solidFill>
                  <a:srgbClr val="D26F00"/>
                </a:solidFill>
              </a:rPr>
              <a:t>2</a:t>
            </a:r>
            <a:r>
              <a:rPr lang="en" b="1" baseline="30000">
                <a:solidFill>
                  <a:srgbClr val="D26F00"/>
                </a:solidFill>
              </a:rPr>
              <a:t>55</a:t>
            </a:r>
            <a:r>
              <a:rPr lang="en" b="1">
                <a:solidFill>
                  <a:srgbClr val="D26F00"/>
                </a:solidFill>
              </a:rPr>
              <a:t>/2</a:t>
            </a:r>
            <a:r>
              <a:rPr lang="en" b="1" baseline="30000">
                <a:solidFill>
                  <a:srgbClr val="D26F00"/>
                </a:solidFill>
              </a:rPr>
              <a:t>10</a:t>
            </a:r>
            <a:r>
              <a:rPr lang="en" b="1">
                <a:solidFill>
                  <a:srgbClr val="D26F00"/>
                </a:solidFill>
              </a:rPr>
              <a:t> =</a:t>
            </a:r>
            <a:r>
              <a:rPr lang="en" b="1" baseline="30000">
                <a:solidFill>
                  <a:srgbClr val="D26F00"/>
                </a:solidFill>
              </a:rPr>
              <a:t> </a:t>
            </a:r>
            <a:r>
              <a:rPr lang="en" b="1">
                <a:solidFill>
                  <a:srgbClr val="D26F00"/>
                </a:solidFill>
              </a:rPr>
              <a:t>2</a:t>
            </a:r>
            <a:r>
              <a:rPr lang="en" b="1" baseline="30000">
                <a:solidFill>
                  <a:srgbClr val="D26F00"/>
                </a:solidFill>
              </a:rPr>
              <a:t>45</a:t>
            </a:r>
            <a:endParaRPr b="1">
              <a:solidFill>
                <a:srgbClr val="D26F00"/>
              </a:solidFill>
            </a:endParaRPr>
          </a:p>
          <a:p>
            <a:pPr marL="987425" lvl="2" indent="-30257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lang="en">
                <a:solidFill>
                  <a:srgbClr val="D26F00"/>
                </a:solidFill>
              </a:rPr>
              <a:t>If salt is used</a:t>
            </a:r>
            <a:r>
              <a:rPr lang="en"/>
              <a:t>, expected work is </a:t>
            </a:r>
            <a:r>
              <a:rPr lang="en" b="1">
                <a:solidFill>
                  <a:srgbClr val="FF0000"/>
                </a:solidFill>
              </a:rPr>
              <a:t>2</a:t>
            </a:r>
            <a:r>
              <a:rPr lang="en" b="1" baseline="30000">
                <a:solidFill>
                  <a:srgbClr val="FF0000"/>
                </a:solidFill>
              </a:rPr>
              <a:t>55</a:t>
            </a:r>
            <a:r>
              <a:rPr lang="en"/>
              <a:t> since each comparison requires a new hash computation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63" name="Google Shape;363;p27"/>
          <p:cNvSpPr txBox="1">
            <a:spLocks noGrp="1"/>
          </p:cNvSpPr>
          <p:nvPr>
            <p:ph type="ctrTitle"/>
          </p:nvPr>
        </p:nvSpPr>
        <p:spPr>
          <a:xfrm>
            <a:off x="411575" y="3286775"/>
            <a:ext cx="5149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BIOMETRICS</a:t>
            </a:r>
            <a:endParaRPr sz="4800"/>
          </a:p>
        </p:txBody>
      </p:sp>
      <p:pic>
        <p:nvPicPr>
          <p:cNvPr id="364" name="Google Shape;3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400" y="2159675"/>
            <a:ext cx="1694326" cy="18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626" y="390712"/>
            <a:ext cx="2141449" cy="214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6275" y="3361675"/>
            <a:ext cx="1159800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8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2" name="Google Shape;372;p28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are your key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1976350" y="3034300"/>
            <a:ext cx="27516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26F00"/>
              </a:buClr>
              <a:buSzPts val="2400"/>
              <a:buFont typeface="Comic Sans MS"/>
              <a:buChar char="-"/>
            </a:pPr>
            <a:r>
              <a:rPr lang="en" b="1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Schneier</a:t>
            </a:r>
            <a:endParaRPr b="1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Why Biometrics?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86" name="Google Shape;386;p29"/>
          <p:cNvSpPr txBox="1"/>
          <p:nvPr/>
        </p:nvSpPr>
        <p:spPr>
          <a:xfrm>
            <a:off x="168500" y="1416400"/>
            <a:ext cx="5288700" cy="2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01BFA"/>
                </a:solidFill>
                <a:latin typeface="Comic Sans MS"/>
                <a:ea typeface="Comic Sans MS"/>
                <a:cs typeface="Comic Sans MS"/>
                <a:sym typeface="Comic Sans MS"/>
              </a:rPr>
              <a:t>Biometrics seen as desirable replacement for passwords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Cheap and reliable biometrics needed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Today, a very active area of research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01BFA"/>
                </a:solidFill>
                <a:latin typeface="Comic Sans MS"/>
                <a:ea typeface="Comic Sans MS"/>
                <a:cs typeface="Comic Sans MS"/>
                <a:sym typeface="Comic Sans MS"/>
              </a:rPr>
              <a:t>Biometrics are used in security today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Thumbprint mouse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Palm print for secure entry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Fingerprint to unlock car door, etc.</a:t>
            </a:r>
            <a:endParaRPr sz="1800"/>
          </a:p>
        </p:txBody>
      </p:sp>
      <p:sp>
        <p:nvSpPr>
          <p:cNvPr id="387" name="Google Shape;387;p29"/>
          <p:cNvSpPr txBox="1">
            <a:spLocks noGrp="1"/>
          </p:cNvSpPr>
          <p:nvPr>
            <p:ph type="body" idx="1"/>
          </p:nvPr>
        </p:nvSpPr>
        <p:spPr>
          <a:xfrm>
            <a:off x="5665125" y="1324900"/>
            <a:ext cx="34404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Fingerprint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Handwritten signature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Facial recognition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 recognition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Gait (walking) recognition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“Digital doggie” (odor recognition)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0562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more!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ctrTitle" idx="4294967295"/>
          </p:nvPr>
        </p:nvSpPr>
        <p:spPr>
          <a:xfrm>
            <a:off x="1075478" y="58631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" sz="2800" b="1" i="0" u="none" strike="noStrike" cap="non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Presented To</a:t>
            </a:r>
            <a:endParaRPr sz="2800" b="1" i="0" u="none" strike="noStrike" cap="non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Falguni Roy</a:t>
            </a:r>
            <a:endParaRPr sz="2000" b="1" i="0" u="none" strike="noStrike" cap="non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Assistant Professor</a:t>
            </a:r>
            <a:endParaRPr sz="2000" b="0" i="0" u="none" strike="noStrike" cap="none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Institute of Information Technology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Noakhali Science and Technology University</a:t>
            </a:r>
            <a:endParaRPr sz="2000" b="1" i="0" u="none" strike="noStrike" cap="none">
              <a:solidFill>
                <a:schemeClr val="accen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8216" y="1549307"/>
            <a:ext cx="1431970" cy="168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24-Apr-21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909B3"/>
              </a:buClr>
              <a:buSzPts val="3900"/>
              <a:buFont typeface="Comic Sans MS"/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THE DARK SIDE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7989000" cy="3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163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Social acceptance:</a:t>
            </a:r>
            <a:r>
              <a:rPr lang="en" sz="18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Perceived as invasive;</a:t>
            </a:r>
            <a:endParaRPr sz="18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64172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People liked facial scans less as fingerprints as a substitute for a PIN in ATM.</a:t>
            </a:r>
            <a:endParaRPr sz="18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163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D26F00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Easy to forge: </a:t>
            </a:r>
            <a:endParaRPr sz="1800" dirty="0">
              <a:solidFill>
                <a:srgbClr val="D26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64172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Biometric measurements are easy to forge. </a:t>
            </a:r>
            <a:endParaRPr sz="18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64172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It's easy to steal a biometric after the measurement is taken.</a:t>
            </a:r>
            <a:endParaRPr sz="18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163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D26F00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Impossible to revoke: </a:t>
            </a:r>
            <a:endParaRPr sz="1800" dirty="0">
              <a:solidFill>
                <a:srgbClr val="D26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64172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can not be revoked…Once someone steals your biometric, it remains stolen for life.</a:t>
            </a:r>
            <a:endParaRPr sz="1800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163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D26F00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Privacy issues:</a:t>
            </a:r>
            <a:r>
              <a:rPr lang="en" sz="1800" b="1" dirty="0">
                <a:solidFill>
                  <a:srgbClr val="D26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 dirty="0">
              <a:solidFill>
                <a:srgbClr val="D26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64172" algn="l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Biometrics are personal</a:t>
            </a:r>
            <a:endParaRPr sz="1800" dirty="0"/>
          </a:p>
        </p:txBody>
      </p:sp>
      <p:sp>
        <p:nvSpPr>
          <p:cNvPr id="394" name="Google Shape;394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Fingerprints</a:t>
            </a:r>
            <a:endParaRPr sz="3000"/>
          </a:p>
        </p:txBody>
      </p:sp>
      <p:sp>
        <p:nvSpPr>
          <p:cNvPr id="400" name="Google Shape;400;p3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8329800" cy="17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▰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Three types of fingerprints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▰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The three types of fingerprints are Whorls, loops, and arches 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▰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The most common one was the loops with sixty to sixty five percent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▰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Whirls is the next common fingerprint with thirty to thirty five percent. 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▰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The least common would be arches or ridges with five percent.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1"/>
          <p:cNvSpPr txBox="1">
            <a:spLocks noGrp="1"/>
          </p:cNvSpPr>
          <p:nvPr>
            <p:ph type="sldNum" idx="12"/>
          </p:nvPr>
        </p:nvSpPr>
        <p:spPr>
          <a:xfrm>
            <a:off x="7297023" y="4098188"/>
            <a:ext cx="1537200" cy="1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02" name="Google Shape;40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236" y="3429000"/>
            <a:ext cx="1575259" cy="84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8647" y="3429000"/>
            <a:ext cx="1621205" cy="86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0738" y="3429000"/>
            <a:ext cx="1621205" cy="869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1"/>
          <p:cNvSpPr txBox="1"/>
          <p:nvPr/>
        </p:nvSpPr>
        <p:spPr>
          <a:xfrm>
            <a:off x="344975" y="4358049"/>
            <a:ext cx="214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lang="en"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Loop (double)</a:t>
            </a:r>
            <a:endParaRPr/>
          </a:p>
        </p:txBody>
      </p:sp>
      <p:sp>
        <p:nvSpPr>
          <p:cNvPr id="406" name="Google Shape;406;p31"/>
          <p:cNvSpPr txBox="1"/>
          <p:nvPr/>
        </p:nvSpPr>
        <p:spPr>
          <a:xfrm>
            <a:off x="3424936" y="4382683"/>
            <a:ext cx="205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lang="en"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Whorl</a:t>
            </a:r>
            <a:endParaRPr/>
          </a:p>
        </p:txBody>
      </p:sp>
      <p:sp>
        <p:nvSpPr>
          <p:cNvPr id="407" name="Google Shape;407;p31"/>
          <p:cNvSpPr txBox="1"/>
          <p:nvPr/>
        </p:nvSpPr>
        <p:spPr>
          <a:xfrm>
            <a:off x="6273530" y="4358049"/>
            <a:ext cx="91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lang="en"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Arch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Hand geometry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2"/>
          <p:cNvSpPr txBox="1">
            <a:spLocks noGrp="1"/>
          </p:cNvSpPr>
          <p:nvPr>
            <p:ph type="body" idx="1"/>
          </p:nvPr>
        </p:nvSpPr>
        <p:spPr>
          <a:xfrm>
            <a:off x="814275" y="1460950"/>
            <a:ext cx="77394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238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vo"/>
              <a:buChar char="●"/>
            </a:pPr>
            <a:r>
              <a:rPr lang="en" sz="25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Popular form of biometric</a:t>
            </a:r>
            <a:endParaRPr sz="11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marL="342900" lvl="0" indent="-32385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vo"/>
              <a:buChar char="●"/>
            </a:pPr>
            <a:r>
              <a:rPr lang="en" sz="25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Measures shape of hand</a:t>
            </a:r>
            <a:endParaRPr sz="11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marL="742950" lvl="1" indent="-2667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980"/>
              <a:buFont typeface="Arvo"/>
              <a:buChar char="•"/>
            </a:pPr>
            <a:r>
              <a:rPr lang="en" sz="2100">
                <a:solidFill>
                  <a:srgbClr val="101BFA"/>
                </a:solidFill>
                <a:latin typeface="Arvo"/>
                <a:ea typeface="Arvo"/>
                <a:cs typeface="Arvo"/>
                <a:sym typeface="Arvo"/>
              </a:rPr>
              <a:t>Width of hand, fingers</a:t>
            </a:r>
            <a:endParaRPr sz="11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marL="742950" lvl="1" indent="-2667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980"/>
              <a:buFont typeface="Arvo"/>
              <a:buChar char="•"/>
            </a:pPr>
            <a:r>
              <a:rPr lang="en" sz="2100">
                <a:solidFill>
                  <a:srgbClr val="101BFA"/>
                </a:solidFill>
                <a:latin typeface="Arvo"/>
                <a:ea typeface="Arvo"/>
                <a:cs typeface="Arvo"/>
                <a:sym typeface="Arvo"/>
              </a:rPr>
              <a:t>Length of fingers, etc. </a:t>
            </a:r>
            <a:endParaRPr sz="11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marL="342900" lvl="0" indent="-32385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vo"/>
              <a:buChar char="●"/>
            </a:pPr>
            <a:r>
              <a:rPr lang="en" sz="25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Human hands not unique</a:t>
            </a:r>
            <a:endParaRPr sz="11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marL="342900" lvl="0" indent="-32385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Arvo"/>
              <a:buChar char="●"/>
            </a:pPr>
            <a:r>
              <a:rPr lang="en" sz="25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Hand geometry sufficient for many situations</a:t>
            </a:r>
            <a:endParaRPr sz="11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marL="342900" lvl="0" indent="-32385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vo"/>
              <a:buChar char="●"/>
            </a:pPr>
            <a:r>
              <a:rPr lang="en" sz="2500">
                <a:solidFill>
                  <a:srgbClr val="CC0000"/>
                </a:solidFill>
                <a:latin typeface="Arvo"/>
                <a:ea typeface="Arvo"/>
                <a:cs typeface="Arvo"/>
                <a:sym typeface="Arvo"/>
              </a:rPr>
              <a:t>Suitable for authentication</a:t>
            </a:r>
            <a:endParaRPr sz="21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14" name="Google Shape;414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15" name="Google Shape;4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475" y="1867625"/>
            <a:ext cx="3155474" cy="14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Iris Scan</a:t>
            </a:r>
            <a:endParaRPr sz="3600"/>
          </a:p>
        </p:txBody>
      </p:sp>
      <p:sp>
        <p:nvSpPr>
          <p:cNvPr id="421" name="Google Shape;421;p33"/>
          <p:cNvSpPr txBox="1">
            <a:spLocks noGrp="1"/>
          </p:cNvSpPr>
          <p:nvPr>
            <p:ph type="body" idx="1"/>
          </p:nvPr>
        </p:nvSpPr>
        <p:spPr>
          <a:xfrm>
            <a:off x="438500" y="1327350"/>
            <a:ext cx="8011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01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Scanner locates iris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016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black/white photo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016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polar coordinates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016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image is processed using 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2-D wavelet transform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5016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r>
              <a:rPr lang="en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256(2048bits) byte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iris code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423" name="Google Shape;423;p33"/>
          <p:cNvGrpSpPr/>
          <p:nvPr/>
        </p:nvGrpSpPr>
        <p:grpSpPr>
          <a:xfrm>
            <a:off x="5959192" y="1564035"/>
            <a:ext cx="2446347" cy="1285845"/>
            <a:chOff x="5500694" y="142852"/>
            <a:chExt cx="3517900" cy="1765300"/>
          </a:xfrm>
        </p:grpSpPr>
        <p:sp>
          <p:nvSpPr>
            <p:cNvPr id="424" name="Google Shape;424;p33"/>
            <p:cNvSpPr/>
            <p:nvPr/>
          </p:nvSpPr>
          <p:spPr>
            <a:xfrm>
              <a:off x="7069144" y="650852"/>
              <a:ext cx="381000" cy="38100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719894" y="349227"/>
              <a:ext cx="1066800" cy="99060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6415094" y="460352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008" h="192" extrusionOk="0">
                  <a:moveTo>
                    <a:pt x="0" y="144"/>
                  </a:moveTo>
                  <a:cubicBezTo>
                    <a:pt x="76" y="108"/>
                    <a:pt x="152" y="72"/>
                    <a:pt x="240" y="48"/>
                  </a:cubicBezTo>
                  <a:cubicBezTo>
                    <a:pt x="328" y="24"/>
                    <a:pt x="440" y="0"/>
                    <a:pt x="528" y="0"/>
                  </a:cubicBezTo>
                  <a:cubicBezTo>
                    <a:pt x="616" y="0"/>
                    <a:pt x="688" y="16"/>
                    <a:pt x="768" y="48"/>
                  </a:cubicBezTo>
                  <a:cubicBezTo>
                    <a:pt x="848" y="80"/>
                    <a:pt x="928" y="136"/>
                    <a:pt x="1008" y="192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6491294" y="1181077"/>
              <a:ext cx="1371600" cy="152400"/>
            </a:xfrm>
            <a:custGeom>
              <a:avLst/>
              <a:gdLst/>
              <a:ahLst/>
              <a:cxnLst/>
              <a:rect l="l" t="t" r="r" b="b"/>
              <a:pathLst>
                <a:path w="864" h="96" extrusionOk="0">
                  <a:moveTo>
                    <a:pt x="0" y="0"/>
                  </a:moveTo>
                  <a:cubicBezTo>
                    <a:pt x="168" y="48"/>
                    <a:pt x="336" y="96"/>
                    <a:pt x="480" y="96"/>
                  </a:cubicBezTo>
                  <a:cubicBezTo>
                    <a:pt x="624" y="96"/>
                    <a:pt x="744" y="48"/>
                    <a:pt x="864" y="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pic>
          <p:nvPicPr>
            <p:cNvPr id="428" name="Google Shape;428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00694" y="142852"/>
              <a:ext cx="3517900" cy="176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Google Shape;429;p33"/>
            <p:cNvSpPr/>
            <p:nvPr/>
          </p:nvSpPr>
          <p:spPr>
            <a:xfrm>
              <a:off x="7221544" y="803252"/>
              <a:ext cx="381000" cy="38100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6872294" y="501627"/>
              <a:ext cx="1066800" cy="99060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6567494" y="612752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008" h="192" extrusionOk="0">
                  <a:moveTo>
                    <a:pt x="0" y="144"/>
                  </a:moveTo>
                  <a:cubicBezTo>
                    <a:pt x="76" y="108"/>
                    <a:pt x="152" y="72"/>
                    <a:pt x="240" y="48"/>
                  </a:cubicBezTo>
                  <a:cubicBezTo>
                    <a:pt x="328" y="24"/>
                    <a:pt x="440" y="0"/>
                    <a:pt x="528" y="0"/>
                  </a:cubicBezTo>
                  <a:cubicBezTo>
                    <a:pt x="616" y="0"/>
                    <a:pt x="688" y="16"/>
                    <a:pt x="768" y="48"/>
                  </a:cubicBezTo>
                  <a:cubicBezTo>
                    <a:pt x="848" y="80"/>
                    <a:pt x="928" y="136"/>
                    <a:pt x="1008" y="192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6643694" y="1333477"/>
              <a:ext cx="1371600" cy="152400"/>
            </a:xfrm>
            <a:custGeom>
              <a:avLst/>
              <a:gdLst/>
              <a:ahLst/>
              <a:cxnLst/>
              <a:rect l="l" t="t" r="r" b="b"/>
              <a:pathLst>
                <a:path w="864" h="96" extrusionOk="0">
                  <a:moveTo>
                    <a:pt x="0" y="0"/>
                  </a:moveTo>
                  <a:cubicBezTo>
                    <a:pt x="168" y="48"/>
                    <a:pt x="336" y="96"/>
                    <a:pt x="480" y="96"/>
                  </a:cubicBezTo>
                  <a:cubicBezTo>
                    <a:pt x="624" y="96"/>
                    <a:pt x="744" y="48"/>
                    <a:pt x="864" y="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Biometric Error Rates</a:t>
            </a:r>
            <a:endParaRPr/>
          </a:p>
        </p:txBody>
      </p:sp>
      <p:sp>
        <p:nvSpPr>
          <p:cNvPr id="438" name="Google Shape;438;p3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7666800" cy="3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279400" algn="l" rtl="0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100"/>
              <a:buFont typeface="Noto Sans Symbols"/>
              <a:buChar char="●"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Equal error rate (EER): 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28416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820"/>
              <a:buFont typeface="Noto Sans Symbols"/>
              <a:buChar char="●"/>
            </a:pPr>
            <a:r>
              <a:rPr lang="en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fraud rate == insult rate</a:t>
            </a:r>
            <a:endParaRPr sz="1600" b="1">
              <a:solidFill>
                <a:srgbClr val="66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79400" algn="l" rtl="0"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1100"/>
              <a:buFont typeface="Noto Sans Symbols"/>
              <a:buChar char="●"/>
            </a:pPr>
            <a:r>
              <a:rPr lang="en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Fingerprint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bio has EER of about </a:t>
            </a:r>
            <a:r>
              <a:rPr lang="en" sz="2000">
                <a:solidFill>
                  <a:srgbClr val="980000"/>
                </a:solidFill>
                <a:latin typeface="Times"/>
                <a:ea typeface="Times"/>
                <a:cs typeface="Times"/>
                <a:sym typeface="Times"/>
              </a:rPr>
              <a:t>5%</a:t>
            </a:r>
            <a:endParaRPr sz="20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79400" algn="l" rtl="0"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1100"/>
              <a:buFont typeface="Noto Sans Symbols"/>
              <a:buChar char="●"/>
            </a:pPr>
            <a:r>
              <a:rPr lang="en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Hand geometry 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 EER of about </a:t>
            </a:r>
            <a:r>
              <a:rPr lang="en" sz="2000">
                <a:solidFill>
                  <a:srgbClr val="980000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r>
              <a:rPr lang="en" sz="2000" baseline="30000">
                <a:solidFill>
                  <a:srgbClr val="980000"/>
                </a:solidFill>
                <a:latin typeface="Times"/>
                <a:ea typeface="Times"/>
                <a:cs typeface="Times"/>
                <a:sym typeface="Times"/>
              </a:rPr>
              <a:t>-3</a:t>
            </a:r>
            <a:endParaRPr sz="20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79400" algn="l" rtl="0">
              <a:spcBef>
                <a:spcPts val="600"/>
              </a:spcBef>
              <a:spcAft>
                <a:spcPts val="0"/>
              </a:spcAft>
              <a:buClr>
                <a:srgbClr val="330066"/>
              </a:buClr>
              <a:buSzPts val="1100"/>
              <a:buFont typeface="Noto Sans Symbols"/>
              <a:buChar char="●"/>
            </a:pPr>
            <a:r>
              <a:rPr lang="en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Iris scan 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 EER of about </a:t>
            </a:r>
            <a:r>
              <a:rPr lang="en" sz="2000">
                <a:solidFill>
                  <a:srgbClr val="980000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r>
              <a:rPr lang="en" sz="2000" baseline="30000">
                <a:solidFill>
                  <a:srgbClr val="980000"/>
                </a:solidFill>
                <a:latin typeface="Times"/>
                <a:ea typeface="Times"/>
                <a:cs typeface="Times"/>
                <a:sym typeface="Times"/>
              </a:rPr>
              <a:t>-6 </a:t>
            </a:r>
            <a:endParaRPr sz="20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28416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820"/>
              <a:buFont typeface="Noto Sans Symbols"/>
              <a:buChar char="●"/>
            </a:pPr>
            <a:r>
              <a:rPr lang="en" sz="1600">
                <a:solidFill>
                  <a:srgbClr val="850A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in practice, hard to achieve</a:t>
            </a:r>
            <a:endParaRPr sz="16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284162" algn="l" rtl="0">
              <a:spcBef>
                <a:spcPts val="520"/>
              </a:spcBef>
              <a:spcAft>
                <a:spcPts val="0"/>
              </a:spcAft>
              <a:buClr>
                <a:srgbClr val="669999"/>
              </a:buClr>
              <a:buSzPts val="820"/>
              <a:buFont typeface="Noto Sans Symbols"/>
              <a:buChar char="●"/>
            </a:pPr>
            <a:r>
              <a:rPr lang="en" sz="1600">
                <a:solidFill>
                  <a:srgbClr val="850A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Enrollment phase must be extremely accurate</a:t>
            </a:r>
            <a:endParaRPr sz="1600">
              <a:solidFill>
                <a:srgbClr val="850A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practice, most biometrics much worse than </a:t>
            </a:r>
            <a:r>
              <a:rPr lang="en" sz="2000">
                <a:solidFill>
                  <a:srgbClr val="A61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fingerprint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  <a:endParaRPr sz="2000">
              <a:solidFill>
                <a:srgbClr val="850A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9" name="Google Shape;439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Smart Card</a:t>
            </a:r>
            <a:endParaRPr sz="3600"/>
          </a:p>
        </p:txBody>
      </p:sp>
      <p:sp>
        <p:nvSpPr>
          <p:cNvPr id="445" name="Google Shape;445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46" name="Google Shape;446;p35"/>
          <p:cNvSpPr txBox="1"/>
          <p:nvPr/>
        </p:nvSpPr>
        <p:spPr>
          <a:xfrm>
            <a:off x="367875" y="1427700"/>
            <a:ext cx="88197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60"/>
              <a:buFont typeface="Noto Sans Symbols"/>
              <a:buChar char="●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Smartcards can be used for authentication based on “something you have”</a:t>
            </a:r>
            <a:endParaRPr sz="2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11150" algn="l" rtl="0"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1460"/>
              <a:buFont typeface="Noto Sans Symbols"/>
              <a:buChar char="●"/>
            </a:pPr>
            <a:r>
              <a:rPr lang="en" sz="2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 include</a:t>
            </a:r>
            <a:endParaRPr sz="25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 key</a:t>
            </a:r>
            <a:endParaRPr sz="2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Laptop computer</a:t>
            </a:r>
            <a:endParaRPr sz="2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87425" lvl="2" indent="-261937" algn="l" rtl="0">
              <a:spcBef>
                <a:spcPts val="400"/>
              </a:spcBef>
              <a:spcAft>
                <a:spcPts val="0"/>
              </a:spcAft>
              <a:buClr>
                <a:srgbClr val="CCCC00"/>
              </a:buClr>
              <a:buSzPts val="900"/>
              <a:buFont typeface="Noto Sans Symbols"/>
              <a:buChar char="●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specific MAC address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Password generator</a:t>
            </a:r>
            <a:endParaRPr sz="2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87425" lvl="2" indent="-261937" algn="l" rtl="0">
              <a:spcBef>
                <a:spcPts val="400"/>
              </a:spcBef>
              <a:spcAft>
                <a:spcPts val="0"/>
              </a:spcAft>
              <a:buClr>
                <a:srgbClr val="CCCC00"/>
              </a:buClr>
              <a:buSzPts val="900"/>
              <a:buFont typeface="Noto Sans Symbols"/>
              <a:buChar char="●"/>
            </a:pPr>
            <a:r>
              <a:rPr lang="en" sz="15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We’ll look at this next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15912" algn="l" rtl="0"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180"/>
              <a:buFont typeface="Noto Sans Symbols"/>
              <a:buChar char="●"/>
            </a:pPr>
            <a:r>
              <a:rPr lang="en" sz="19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ATM card, smartcard, etc.</a:t>
            </a:r>
            <a:endParaRPr sz="21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52" name="Google Shape;452;p36"/>
          <p:cNvSpPr txBox="1"/>
          <p:nvPr/>
        </p:nvSpPr>
        <p:spPr>
          <a:xfrm>
            <a:off x="448875" y="2723204"/>
            <a:ext cx="8600100" cy="15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08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Alice gets “challenge” 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Bob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7084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Alice enters </a:t>
            </a:r>
            <a:r>
              <a:rPr lang="en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into password generator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7084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Alice sends “response” back to Bob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7084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Alice </a:t>
            </a:r>
            <a:r>
              <a:rPr lang="en" sz="24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pwd generator and </a:t>
            </a:r>
            <a:r>
              <a:rPr lang="en" sz="24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knows</a:t>
            </a:r>
            <a:r>
              <a:rPr lang="en" sz="2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PIN</a:t>
            </a:r>
            <a:endParaRPr sz="24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53" name="Google Shape;453;p36"/>
          <p:cNvCxnSpPr/>
          <p:nvPr/>
        </p:nvCxnSpPr>
        <p:spPr>
          <a:xfrm>
            <a:off x="3889925" y="1213500"/>
            <a:ext cx="3805800" cy="0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54" name="Google Shape;454;p36"/>
          <p:cNvCxnSpPr/>
          <p:nvPr/>
        </p:nvCxnSpPr>
        <p:spPr>
          <a:xfrm rot="10800000">
            <a:off x="3805593" y="1687520"/>
            <a:ext cx="3890100" cy="0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55" name="Google Shape;455;p36"/>
          <p:cNvSpPr txBox="1"/>
          <p:nvPr/>
        </p:nvSpPr>
        <p:spPr>
          <a:xfrm>
            <a:off x="2536762" y="2130679"/>
            <a:ext cx="99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lang="en"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Alice</a:t>
            </a:r>
            <a:endParaRPr/>
          </a:p>
        </p:txBody>
      </p:sp>
      <p:sp>
        <p:nvSpPr>
          <p:cNvPr id="456" name="Google Shape;456;p36"/>
          <p:cNvSpPr txBox="1"/>
          <p:nvPr/>
        </p:nvSpPr>
        <p:spPr>
          <a:xfrm>
            <a:off x="8118556" y="2114631"/>
            <a:ext cx="79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lang="en" sz="2400" b="0" i="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Bob</a:t>
            </a:r>
            <a:endParaRPr/>
          </a:p>
        </p:txBody>
      </p:sp>
      <p:sp>
        <p:nvSpPr>
          <p:cNvPr id="457" name="Google Shape;457;p36"/>
          <p:cNvSpPr txBox="1"/>
          <p:nvPr/>
        </p:nvSpPr>
        <p:spPr>
          <a:xfrm>
            <a:off x="4684553" y="751800"/>
            <a:ext cx="208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" sz="2400" b="1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1.</a:t>
            </a:r>
            <a:r>
              <a:rPr lang="en" sz="24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“I’m Alice”</a:t>
            </a:r>
            <a:endParaRPr/>
          </a:p>
        </p:txBody>
      </p:sp>
      <p:sp>
        <p:nvSpPr>
          <p:cNvPr id="458" name="Google Shape;458;p36"/>
          <p:cNvSpPr txBox="1"/>
          <p:nvPr/>
        </p:nvSpPr>
        <p:spPr>
          <a:xfrm>
            <a:off x="5264230" y="1229832"/>
            <a:ext cx="82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" sz="2400" b="1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2.</a:t>
            </a:r>
            <a:r>
              <a:rPr lang="en" sz="24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R</a:t>
            </a:r>
            <a:endParaRPr/>
          </a:p>
        </p:txBody>
      </p:sp>
      <p:sp>
        <p:nvSpPr>
          <p:cNvPr id="459" name="Google Shape;459;p36"/>
          <p:cNvSpPr txBox="1"/>
          <p:nvPr/>
        </p:nvSpPr>
        <p:spPr>
          <a:xfrm>
            <a:off x="5114526" y="1707867"/>
            <a:ext cx="125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" sz="2400" b="1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5.</a:t>
            </a:r>
            <a:r>
              <a:rPr lang="en" sz="24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F(R)</a:t>
            </a:r>
            <a:endParaRPr/>
          </a:p>
        </p:txBody>
      </p:sp>
      <p:cxnSp>
        <p:nvCxnSpPr>
          <p:cNvPr id="460" name="Google Shape;460;p36"/>
          <p:cNvCxnSpPr/>
          <p:nvPr/>
        </p:nvCxnSpPr>
        <p:spPr>
          <a:xfrm rot="10800000">
            <a:off x="1014345" y="1450510"/>
            <a:ext cx="1268700" cy="0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61" name="Google Shape;461;p36"/>
          <p:cNvCxnSpPr/>
          <p:nvPr/>
        </p:nvCxnSpPr>
        <p:spPr>
          <a:xfrm>
            <a:off x="1099028" y="2031527"/>
            <a:ext cx="1268700" cy="0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62" name="Google Shape;462;p36"/>
          <p:cNvSpPr txBox="1"/>
          <p:nvPr/>
        </p:nvSpPr>
        <p:spPr>
          <a:xfrm>
            <a:off x="1059428" y="985846"/>
            <a:ext cx="13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</a:pPr>
            <a:r>
              <a:rPr lang="en" sz="2000" b="1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3.</a:t>
            </a:r>
            <a:r>
              <a:rPr lang="en" sz="20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PIN, R</a:t>
            </a:r>
            <a:endParaRPr/>
          </a:p>
        </p:txBody>
      </p:sp>
      <p:sp>
        <p:nvSpPr>
          <p:cNvPr id="463" name="Google Shape;463;p36"/>
          <p:cNvSpPr txBox="1"/>
          <p:nvPr/>
        </p:nvSpPr>
        <p:spPr>
          <a:xfrm>
            <a:off x="1020650" y="1514950"/>
            <a:ext cx="126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" sz="2400" b="1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4.</a:t>
            </a:r>
            <a:r>
              <a:rPr lang="en" sz="24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F(R)</a:t>
            </a:r>
            <a:endParaRPr/>
          </a:p>
        </p:txBody>
      </p:sp>
      <p:pic>
        <p:nvPicPr>
          <p:cNvPr id="464" name="Google Shape;46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190" y="945630"/>
            <a:ext cx="1050110" cy="1262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9411" y="827125"/>
            <a:ext cx="1194589" cy="1294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p36"/>
          <p:cNvCxnSpPr/>
          <p:nvPr/>
        </p:nvCxnSpPr>
        <p:spPr>
          <a:xfrm>
            <a:off x="3889925" y="2189932"/>
            <a:ext cx="3805800" cy="0"/>
          </a:xfrm>
          <a:prstGeom prst="straightConnector1">
            <a:avLst/>
          </a:prstGeom>
          <a:noFill/>
          <a:ln w="50800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467" name="Google Shape;467;p36"/>
          <p:cNvSpPr txBox="1"/>
          <p:nvPr/>
        </p:nvSpPr>
        <p:spPr>
          <a:xfrm>
            <a:off x="6553200" y="4549338"/>
            <a:ext cx="21336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ulim"/>
              <a:buNone/>
            </a:pPr>
            <a:fld id="{00000000-1234-1234-1234-123412341234}" type="slidenum">
              <a:rPr lang="en" sz="1000" b="0" i="0" u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26</a:t>
            </a:fld>
            <a:endParaRPr/>
          </a:p>
        </p:txBody>
      </p:sp>
      <p:sp>
        <p:nvSpPr>
          <p:cNvPr id="468" name="Google Shape;468;p36"/>
          <p:cNvSpPr txBox="1"/>
          <p:nvPr/>
        </p:nvSpPr>
        <p:spPr>
          <a:xfrm>
            <a:off x="2536751" y="251650"/>
            <a:ext cx="476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909B3"/>
              </a:buClr>
              <a:buSzPts val="3900"/>
              <a:buFont typeface="Comic Sans MS"/>
              <a:buNone/>
            </a:pPr>
            <a:r>
              <a:rPr lang="en" sz="2400" b="1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Password Generator</a:t>
            </a:r>
            <a:endParaRPr sz="24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909B3"/>
              </a:buClr>
              <a:buSzPts val="3900"/>
              <a:buFont typeface="Comic Sans MS"/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2-factor Authentication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lvl="0" indent="-523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Requires </a:t>
            </a:r>
            <a:r>
              <a:rPr lang="en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out of </a:t>
            </a:r>
            <a:r>
              <a:rPr lang="en" sz="180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4648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Something you know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4648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Something you have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4648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Something you are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33400" lvl="0" indent="-5232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4648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ATM: Card and PIN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4648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Credit card: Card and signature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4648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Password generator: Device and PIN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46481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Smartcard with password/PIN</a:t>
            </a:r>
            <a:endParaRPr sz="1800"/>
          </a:p>
        </p:txBody>
      </p:sp>
      <p:sp>
        <p:nvSpPr>
          <p:cNvPr id="475" name="Google Shape;475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909B3"/>
              </a:buClr>
              <a:buSzPts val="3900"/>
              <a:buFont typeface="Comic Sans MS"/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Web Cookies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8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76299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32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 is provided by a Website and stored on user’s machine</a:t>
            </a:r>
            <a:endParaRPr sz="18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 indexes a database at Website </a:t>
            </a:r>
            <a:endParaRPr sz="18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Cookies </a:t>
            </a:r>
            <a:r>
              <a:rPr lang="en" sz="18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maintain state</a:t>
            </a:r>
            <a:r>
              <a:rPr lang="en" sz="18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across sessions</a:t>
            </a:r>
            <a:endParaRPr sz="18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uses a stateless protocol: HTTP</a:t>
            </a:r>
            <a:endParaRPr sz="18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327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Cookies also maintain state within a session</a:t>
            </a:r>
            <a:endParaRPr sz="18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327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Like a single sign-on for a website</a:t>
            </a:r>
            <a:endParaRPr sz="18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692150" lvl="1" indent="-3552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9999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Though a very weak form of authentication</a:t>
            </a:r>
            <a:endParaRPr sz="1800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3274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330066"/>
              </a:buClr>
              <a:buSzPts val="1800"/>
              <a:buFont typeface="Noto Sans Symbols"/>
              <a:buChar char="●"/>
            </a:pPr>
            <a:r>
              <a:rPr lang="en" sz="1800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Cookies and privacy concerns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482" name="Google Shape;482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/>
          <p:nvPr/>
        </p:nvSpPr>
        <p:spPr>
          <a:xfrm>
            <a:off x="2301996" y="1037471"/>
            <a:ext cx="4269672" cy="33239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9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9" name="Google Shape;489;p3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90" name="Google Shape;49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2211" y="1475299"/>
            <a:ext cx="1213209" cy="11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9427" y="2699465"/>
            <a:ext cx="3554811" cy="104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24-Apr-21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Presented By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body" idx="2"/>
          </p:nvPr>
        </p:nvSpPr>
        <p:spPr>
          <a:xfrm>
            <a:off x="5329783" y="3257021"/>
            <a:ext cx="29649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Md. Redwan Hossain Polash</a:t>
            </a:r>
            <a:endParaRPr sz="1200" b="1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Roll: ASH1925007M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Institute of Information Technology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Noakhali Science &amp; Technology University</a:t>
            </a:r>
            <a:endParaRPr sz="120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98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ts val="2000"/>
              <a:buNone/>
            </a:pPr>
            <a:endParaRPr sz="1200" b="1"/>
          </a:p>
        </p:txBody>
      </p:sp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512771" y="3304413"/>
            <a:ext cx="27843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Roichuddin Rana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Roll: ASH1925003M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Institute of Information Technology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2060"/>
                </a:solidFill>
              </a:rPr>
              <a:t>Noakhali Science &amp; Technology University</a:t>
            </a:r>
            <a:endParaRPr sz="120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ts val="2000"/>
              <a:buNone/>
            </a:pPr>
            <a:endParaRPr/>
          </a:p>
        </p:txBody>
      </p:sp>
      <p:grpSp>
        <p:nvGrpSpPr>
          <p:cNvPr id="201" name="Google Shape;201;p13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02" name="Google Shape;202;p13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6" name="Google Shape;21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6267" y="1698727"/>
            <a:ext cx="2503516" cy="22228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258" y="2024238"/>
            <a:ext cx="1180832" cy="122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74960" y="2095395"/>
            <a:ext cx="1180832" cy="11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24-Apr-21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>
            <a:spLocks noGrp="1"/>
          </p:cNvSpPr>
          <p:nvPr>
            <p:ph type="body" idx="1"/>
          </p:nvPr>
        </p:nvSpPr>
        <p:spPr>
          <a:xfrm>
            <a:off x="2279375" y="1454863"/>
            <a:ext cx="3378300" cy="3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▰"/>
            </a:pPr>
            <a:r>
              <a:rPr lang="en" sz="2500"/>
              <a:t>Introduction</a:t>
            </a:r>
            <a:endParaRPr sz="2500"/>
          </a:p>
          <a:p>
            <a:pPr marL="34290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▰"/>
            </a:pPr>
            <a:r>
              <a:rPr lang="en" sz="2500"/>
              <a:t>Passwords</a:t>
            </a:r>
            <a:endParaRPr sz="2500"/>
          </a:p>
          <a:p>
            <a:pPr marL="34290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▰"/>
            </a:pPr>
            <a:r>
              <a:rPr lang="en" sz="2500"/>
              <a:t>Biometrics</a:t>
            </a:r>
            <a:endParaRPr sz="2500"/>
          </a:p>
          <a:p>
            <a:pPr marL="342900" lvl="0" indent="-374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00"/>
              <a:buChar char="▰"/>
            </a:pPr>
            <a:r>
              <a:rPr lang="en" sz="2500"/>
              <a:t>Conclusion</a:t>
            </a:r>
            <a:endParaRPr sz="250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b="1"/>
          </a:p>
        </p:txBody>
      </p:sp>
      <p:sp>
        <p:nvSpPr>
          <p:cNvPr id="226" name="Google Shape;226;p14"/>
          <p:cNvSpPr txBox="1">
            <a:spLocks noGrp="1"/>
          </p:cNvSpPr>
          <p:nvPr>
            <p:ph type="title"/>
          </p:nvPr>
        </p:nvSpPr>
        <p:spPr>
          <a:xfrm>
            <a:off x="1732207" y="392575"/>
            <a:ext cx="4340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200"/>
              <a:t>Topic Outlines</a:t>
            </a:r>
            <a:endParaRPr sz="3200"/>
          </a:p>
        </p:txBody>
      </p:sp>
      <p:grpSp>
        <p:nvGrpSpPr>
          <p:cNvPr id="227" name="Google Shape;227;p14"/>
          <p:cNvGrpSpPr/>
          <p:nvPr/>
        </p:nvGrpSpPr>
        <p:grpSpPr>
          <a:xfrm>
            <a:off x="312466" y="587261"/>
            <a:ext cx="309022" cy="376837"/>
            <a:chOff x="596350" y="929175"/>
            <a:chExt cx="407950" cy="497475"/>
          </a:xfrm>
        </p:grpSpPr>
        <p:sp>
          <p:nvSpPr>
            <p:cNvPr id="228" name="Google Shape;228;p1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24-Apr-21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title" idx="4294967295"/>
          </p:nvPr>
        </p:nvSpPr>
        <p:spPr>
          <a:xfrm>
            <a:off x="-192150" y="1628900"/>
            <a:ext cx="95283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741B47"/>
                </a:solidFill>
              </a:rPr>
              <a:t>What is Authentication???</a:t>
            </a:r>
            <a:endParaRPr sz="6000">
              <a:solidFill>
                <a:srgbClr val="741B47"/>
              </a:solidFill>
            </a:endParaRPr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 b="1" i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r>
              <a:rPr lang="en" sz="25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the process of verifying the identity of a person or device. </a:t>
            </a:r>
            <a:endParaRPr sz="25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common </a:t>
            </a:r>
            <a:r>
              <a:rPr lang="en" sz="2500" b="1" i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 sz="25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entering a username and password when we log in to a website.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>
            <a:spLocks noGrp="1"/>
          </p:cNvSpPr>
          <p:nvPr>
            <p:ph type="body" idx="1"/>
          </p:nvPr>
        </p:nvSpPr>
        <p:spPr>
          <a:xfrm>
            <a:off x="814275" y="1793475"/>
            <a:ext cx="6132600" cy="26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Password-based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authentication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Single-Factor/Primary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Authentication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Two-Factor</a:t>
            </a:r>
            <a:r>
              <a:rPr lang="en" sz="17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 (2FA)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Multi-factor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authentication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Certificate-based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authentication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Biometric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authentication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Token-based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authentication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Method</a:t>
            </a:r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>
            <a:spLocks noGrp="1"/>
          </p:cNvSpPr>
          <p:nvPr>
            <p:ph type="ctrTitle"/>
          </p:nvPr>
        </p:nvSpPr>
        <p:spPr>
          <a:xfrm>
            <a:off x="401175" y="3266023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PASSWORDS</a:t>
            </a:r>
            <a:endParaRPr sz="4800"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63" name="Google Shape;2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200" y="3102725"/>
            <a:ext cx="1684725" cy="179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675" y="120526"/>
            <a:ext cx="3640274" cy="261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350" y="2302626"/>
            <a:ext cx="1853724" cy="185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>
            <a:spLocks noGrp="1"/>
          </p:cNvSpPr>
          <p:nvPr>
            <p:ph type="subTitle" idx="4294967295"/>
          </p:nvPr>
        </p:nvSpPr>
        <p:spPr>
          <a:xfrm>
            <a:off x="592300" y="2050348"/>
            <a:ext cx="55677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2100" b="1" i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en" sz="2100" b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string of characters used to verify the identity of a user during the </a:t>
            </a:r>
            <a:r>
              <a:rPr lang="en" sz="210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authentication 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process. </a:t>
            </a:r>
            <a:endParaRPr sz="3400"/>
          </a:p>
        </p:txBody>
      </p:sp>
      <p:grpSp>
        <p:nvGrpSpPr>
          <p:cNvPr id="271" name="Google Shape;271;p19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72" name="Google Shape;272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75" name="Google Shape;2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825" y="912838"/>
            <a:ext cx="444499" cy="520650"/>
          </a:xfrm>
          <a:prstGeom prst="rect">
            <a:avLst/>
          </a:pr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6" name="Google Shape;2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837" y="2356121"/>
            <a:ext cx="888476" cy="88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1125" y="1527780"/>
            <a:ext cx="439726" cy="43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125" y="194280"/>
            <a:ext cx="439726" cy="43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400" y="1527780"/>
            <a:ext cx="439726" cy="43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5675" y="473130"/>
            <a:ext cx="439726" cy="43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Microsoft Office PowerPoint</Application>
  <PresentationFormat>On-screen Show (16:9)</PresentationFormat>
  <Paragraphs>240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Gulim</vt:lpstr>
      <vt:lpstr>Roboto Condensed Light</vt:lpstr>
      <vt:lpstr>Arvo</vt:lpstr>
      <vt:lpstr>Comic Sans MS</vt:lpstr>
      <vt:lpstr>Roboto Condensed</vt:lpstr>
      <vt:lpstr>Times</vt:lpstr>
      <vt:lpstr>Arial</vt:lpstr>
      <vt:lpstr>Noto Sans Symbols</vt:lpstr>
      <vt:lpstr>Salerio template</vt:lpstr>
      <vt:lpstr>Presentation On AUTHENTICATION</vt:lpstr>
      <vt:lpstr>Presented To</vt:lpstr>
      <vt:lpstr>Presented By</vt:lpstr>
      <vt:lpstr>Topic Outlines</vt:lpstr>
      <vt:lpstr>What is Authentication???</vt:lpstr>
      <vt:lpstr>PowerPoint Presentation</vt:lpstr>
      <vt:lpstr>Authentication Method</vt:lpstr>
      <vt:lpstr>PASSWORDS</vt:lpstr>
      <vt:lpstr>PowerPoint Presentation</vt:lpstr>
      <vt:lpstr>Keys VS Passwords</vt:lpstr>
      <vt:lpstr>Choosing Passwords</vt:lpstr>
      <vt:lpstr>Attacking Systems via Passwords</vt:lpstr>
      <vt:lpstr>Password Verification</vt:lpstr>
      <vt:lpstr>Math of Password Cracking</vt:lpstr>
      <vt:lpstr>PowerPoint Presentation</vt:lpstr>
      <vt:lpstr>PowerPoint Presentation</vt:lpstr>
      <vt:lpstr>BIOMETRICS</vt:lpstr>
      <vt:lpstr>You are your key</vt:lpstr>
      <vt:lpstr>Why Biometrics?</vt:lpstr>
      <vt:lpstr>THE DARK SIDE</vt:lpstr>
      <vt:lpstr>Fingerprints</vt:lpstr>
      <vt:lpstr>Hand geometry</vt:lpstr>
      <vt:lpstr>Iris Scan</vt:lpstr>
      <vt:lpstr>Biometric Error Rates</vt:lpstr>
      <vt:lpstr>Smart Card</vt:lpstr>
      <vt:lpstr>PowerPoint Presentation</vt:lpstr>
      <vt:lpstr>2-factor Authentication</vt:lpstr>
      <vt:lpstr>Web Cookies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AUTHENTICATION</dc:title>
  <cp:lastModifiedBy>Tahmid</cp:lastModifiedBy>
  <cp:revision>1</cp:revision>
  <dcterms:modified xsi:type="dcterms:W3CDTF">2021-12-04T06:01:22Z</dcterms:modified>
</cp:coreProperties>
</file>