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0" r:id="rId3"/>
    <p:sldId id="259" r:id="rId4"/>
    <p:sldId id="281" r:id="rId5"/>
    <p:sldId id="260" r:id="rId6"/>
    <p:sldId id="282" r:id="rId7"/>
    <p:sldId id="261" r:id="rId8"/>
    <p:sldId id="283" r:id="rId9"/>
    <p:sldId id="262" r:id="rId10"/>
    <p:sldId id="28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Part 1 </a:t>
            </a:r>
            <a:r>
              <a:rPr lang="en-US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7AEB01AE-29C2-494A-9265-B28106D64B54}" type="slidenum">
              <a:rPr lang="en-US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2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Part 1 </a:t>
            </a:r>
            <a:r>
              <a:rPr lang="en-US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3BEF3D06-DB2C-0F45-953A-3E58DC02B984}" type="slidenum">
              <a:rPr lang="en-US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2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Part 1 </a:t>
            </a:r>
            <a:r>
              <a:rPr lang="en-US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2F5E24AA-7384-BA40-8F30-9DC79283B14C}" type="slidenum">
              <a:rPr lang="en-US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7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Part 1 </a:t>
            </a:r>
            <a:r>
              <a:rPr lang="en-US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AD201B23-E879-9846-A2A9-CED7FCA065EC}" type="slidenum">
              <a:rPr lang="en-US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8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Part 1 </a:t>
            </a:r>
            <a:r>
              <a:rPr lang="en-US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3704A275-DB3B-2346-8033-8BFE9A8F495E}" type="slidenum">
              <a:rPr lang="en-US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4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Part 1 </a:t>
            </a:r>
            <a:r>
              <a:rPr lang="en-US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B2341617-4344-324E-9E15-ABC09817E918}" type="slidenum">
              <a:rPr lang="en-US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Part 1 </a:t>
            </a:r>
            <a:r>
              <a:rPr lang="en-US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83BECADF-31BF-9A45-B60A-2F834887DC4F}" type="slidenum">
              <a:rPr lang="en-US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9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Part 1 </a:t>
            </a:r>
            <a:r>
              <a:rPr lang="en-US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D7B3BD55-AF80-B342-AA19-1C66FBFEF432}" type="slidenum">
              <a:rPr lang="en-US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3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Part 1 </a:t>
            </a:r>
            <a:r>
              <a:rPr lang="en-US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B43B62A7-37BF-F14C-8188-B3945FC10AB8}" type="slidenum">
              <a:rPr lang="en-US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4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Part 1 </a:t>
            </a:r>
            <a:r>
              <a:rPr lang="en-US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F390FFE1-3D51-2540-8BDD-BEBEA3A79C21}" type="slidenum">
              <a:rPr lang="en-US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4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Part 1 </a:t>
            </a:r>
            <a:r>
              <a:rPr lang="en-US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E4287857-CFE6-A14F-A3B9-C455FDB91334}" type="slidenum">
              <a:rPr lang="en-US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248400"/>
            <a:ext cx="1046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 Part 1 </a:t>
            </a:r>
            <a:r>
              <a:rPr lang="en-US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55A73CB8-469A-9540-BADA-AFD55CD9168A}" type="slidenum">
              <a:rPr lang="en-US">
                <a:solidFill>
                  <a:srgbClr val="000000"/>
                </a:solidFill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7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8AD14339-D0ED-BB4F-97DA-0F6D33FB40F5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9099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Crypto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52099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art and science of making and breaking “secret codes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just"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making “secret codes”</a:t>
            </a:r>
          </a:p>
          <a:p>
            <a:pPr algn="just" eaLnBrk="1" hangingPunct="1"/>
            <a:endParaRPr lang="en-US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Cryptanalysis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breaking “secret codes”</a:t>
            </a:r>
          </a:p>
          <a:p>
            <a:pPr algn="just" eaLnBrk="1" hangingPunct="1"/>
            <a:endParaRPr lang="en-US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of the above (and more)</a:t>
            </a:r>
          </a:p>
        </p:txBody>
      </p:sp>
    </p:spTree>
    <p:extLst>
      <p:ext uri="{BB962C8B-B14F-4D97-AF65-F5344CB8AC3E}">
        <p14:creationId xmlns:p14="http://schemas.microsoft.com/office/powerpoint/2010/main" val="5650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927463"/>
            <a:ext cx="10363200" cy="5016137"/>
          </a:xfrm>
        </p:spPr>
        <p:txBody>
          <a:bodyPr/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Substitution cipher 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Cryptography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 substitution cipher is a method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of encrypting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 in which units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of plaintext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 are replaced with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ciphertext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Substitution ciphers encrypt the plaintext by swapping each letter or symbol in the plaintext by a different symbol as directed by the key. Perhaps the simplest substitution cipher 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Caesar cipher,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named after the man who used it.</a:t>
            </a:r>
          </a:p>
        </p:txBody>
      </p:sp>
    </p:spTree>
    <p:extLst>
      <p:ext uri="{BB962C8B-B14F-4D97-AF65-F5344CB8AC3E}">
        <p14:creationId xmlns:p14="http://schemas.microsoft.com/office/powerpoint/2010/main" val="28214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A96FC27C-4AD1-7F42-ADBC-A095A1DB3AED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11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8077200" cy="990600"/>
          </a:xfrm>
        </p:spPr>
        <p:txBody>
          <a:bodyPr/>
          <a:lstStyle/>
          <a:p>
            <a:pPr eaLnBrk="1" hangingPunct="1"/>
            <a:r>
              <a:rPr lang="en-US" dirty="0" err="1"/>
              <a:t>Ceasar’s</a:t>
            </a:r>
            <a:r>
              <a:rPr lang="en-US" dirty="0"/>
              <a:t> Cipher Decryption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410200"/>
            <a:ext cx="80772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Plaintext: </a:t>
            </a:r>
            <a:r>
              <a:rPr lang="en-US" sz="3600" dirty="0" err="1">
                <a:solidFill>
                  <a:srgbClr val="FF0000"/>
                </a:solidFill>
                <a:latin typeface="Times-Roman" charset="0"/>
              </a:rPr>
              <a:t>spongebobsquarepants</a:t>
            </a:r>
            <a:endParaRPr lang="en-US" sz="3600" dirty="0">
              <a:solidFill>
                <a:srgbClr val="FF0000"/>
              </a:solidFill>
              <a:latin typeface="Times-Roman" charset="0"/>
            </a:endParaRPr>
          </a:p>
        </p:txBody>
      </p:sp>
      <p:graphicFrame>
        <p:nvGraphicFramePr>
          <p:cNvPr id="169988" name="Group 4"/>
          <p:cNvGraphicFramePr>
            <a:graphicFrameLocks noGrp="1"/>
          </p:cNvGraphicFramePr>
          <p:nvPr/>
        </p:nvGraphicFramePr>
        <p:xfrm>
          <a:off x="3276599" y="2819400"/>
          <a:ext cx="6615432" cy="1219200"/>
        </p:xfrm>
        <a:graphic>
          <a:graphicData uri="http://schemas.openxmlformats.org/drawingml/2006/table">
            <a:tbl>
              <a:tblPr/>
              <a:tblGrid>
                <a:gridCol w="209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4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8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52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4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8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52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4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52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8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4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524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84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4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68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84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524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684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68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84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0068" name="Group 84"/>
          <p:cNvGraphicFramePr>
            <a:graphicFrameLocks noGrp="1"/>
          </p:cNvGraphicFramePr>
          <p:nvPr/>
        </p:nvGraphicFramePr>
        <p:xfrm>
          <a:off x="9906000" y="2819400"/>
          <a:ext cx="381000" cy="1219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97" name="Rectangle 93"/>
          <p:cNvSpPr>
            <a:spLocks noChangeArrowheads="1"/>
          </p:cNvSpPr>
          <p:nvPr/>
        </p:nvSpPr>
        <p:spPr bwMode="auto">
          <a:xfrm>
            <a:off x="1981200" y="2971800"/>
            <a:ext cx="12586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Plaintext</a:t>
            </a:r>
          </a:p>
        </p:txBody>
      </p:sp>
      <p:sp>
        <p:nvSpPr>
          <p:cNvPr id="21598" name="Rectangle 94"/>
          <p:cNvSpPr>
            <a:spLocks noChangeArrowheads="1"/>
          </p:cNvSpPr>
          <p:nvPr/>
        </p:nvSpPr>
        <p:spPr bwMode="auto">
          <a:xfrm>
            <a:off x="1752600" y="3505200"/>
            <a:ext cx="1492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Ciphertext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1599" name="Rectangle 97"/>
          <p:cNvSpPr>
            <a:spLocks noChangeArrowheads="1"/>
          </p:cNvSpPr>
          <p:nvPr/>
        </p:nvSpPr>
        <p:spPr bwMode="auto">
          <a:xfrm>
            <a:off x="2209800" y="16002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en-US" sz="3200" dirty="0">
                <a:solidFill>
                  <a:srgbClr val="000000"/>
                </a:solidFill>
              </a:rPr>
              <a:t>Suppose we know a Caesar’s cipher is being used: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charset="2"/>
              <a:buChar char="q"/>
            </a:pPr>
            <a:endParaRPr lang="en-US" sz="3200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charset="2"/>
              <a:buChar char="q"/>
            </a:pPr>
            <a:endParaRPr lang="en-US" sz="3200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charset="2"/>
              <a:buChar char="q"/>
            </a:pPr>
            <a:endParaRPr lang="en-US" sz="3200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charset="2"/>
              <a:buChar char="q"/>
            </a:pPr>
            <a:endParaRPr lang="en-US" sz="3200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en-US" sz="3200" dirty="0">
                <a:solidFill>
                  <a:srgbClr val="000000"/>
                </a:solidFill>
              </a:rPr>
              <a:t>Given </a:t>
            </a:r>
            <a:r>
              <a:rPr lang="en-US" sz="3200" dirty="0" err="1">
                <a:solidFill>
                  <a:srgbClr val="000000"/>
                </a:solidFill>
              </a:rPr>
              <a:t>ciphertext</a:t>
            </a:r>
            <a:r>
              <a:rPr lang="en-US" sz="3200" dirty="0">
                <a:solidFill>
                  <a:srgbClr val="000000"/>
                </a:solidFill>
              </a:rPr>
              <a:t>: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Times-Roman" charset="0"/>
              </a:rPr>
              <a:t>VSRQJHEREVTXDUHSDQWV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8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C51EACCD-09DD-AC49-8636-E3638C5FAC02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12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7924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Not-so-Simple </a:t>
            </a:r>
            <a:r>
              <a:rPr lang="en-US" dirty="0"/>
              <a:t>Substitution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924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Shift by </a:t>
            </a:r>
            <a:r>
              <a:rPr lang="en-US" dirty="0" err="1">
                <a:latin typeface="Times Roman"/>
                <a:cs typeface="Times Roman"/>
              </a:rPr>
              <a:t>n</a:t>
            </a:r>
            <a:r>
              <a:rPr lang="en-US" dirty="0"/>
              <a:t> for some </a:t>
            </a:r>
            <a:r>
              <a:rPr lang="en-US" dirty="0" err="1">
                <a:latin typeface="Times-Roman" charset="0"/>
              </a:rPr>
              <a:t>n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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latin typeface="Times-Roman" charset="0"/>
                <a:sym typeface="Symbol" charset="2"/>
              </a:rPr>
              <a:t>{0,1,2,…,25}</a:t>
            </a:r>
            <a:endParaRPr lang="en-US" dirty="0">
              <a:sym typeface="Symbol" charset="2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Then key is </a:t>
            </a:r>
            <a:r>
              <a:rPr lang="en-US" dirty="0" err="1">
                <a:latin typeface="Times-Roman" charset="0"/>
              </a:rPr>
              <a:t>n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Example: </a:t>
            </a:r>
            <a:r>
              <a:rPr lang="en-US" dirty="0" smtClean="0"/>
              <a:t>key </a:t>
            </a:r>
            <a:r>
              <a:rPr lang="en-US" dirty="0" err="1">
                <a:latin typeface="Times-Roman" charset="0"/>
              </a:rPr>
              <a:t>n</a:t>
            </a:r>
            <a:r>
              <a:rPr lang="en-US" dirty="0">
                <a:latin typeface="Times-Roman" charset="0"/>
              </a:rPr>
              <a:t> = 7</a:t>
            </a:r>
            <a:endParaRPr lang="en-US" dirty="0">
              <a:solidFill>
                <a:srgbClr val="FF0000"/>
              </a:solidFill>
              <a:latin typeface="Times-Roman" charset="0"/>
            </a:endParaRPr>
          </a:p>
        </p:txBody>
      </p:sp>
      <p:graphicFrame>
        <p:nvGraphicFramePr>
          <p:cNvPr id="169056" name="Group 96"/>
          <p:cNvGraphicFramePr>
            <a:graphicFrameLocks noGrp="1"/>
          </p:cNvGraphicFramePr>
          <p:nvPr/>
        </p:nvGraphicFramePr>
        <p:xfrm>
          <a:off x="3124207" y="4114800"/>
          <a:ext cx="6781792" cy="1219200"/>
        </p:xfrm>
        <a:graphic>
          <a:graphicData uri="http://schemas.openxmlformats.org/drawingml/2006/table">
            <a:tbl>
              <a:tblPr/>
              <a:tblGrid>
                <a:gridCol w="21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5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5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9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51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5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9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51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19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35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51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19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355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519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35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519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191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355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355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355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9044" name="Group 84"/>
          <p:cNvGraphicFramePr>
            <a:graphicFrameLocks noGrp="1"/>
          </p:cNvGraphicFramePr>
          <p:nvPr/>
        </p:nvGraphicFramePr>
        <p:xfrm>
          <a:off x="9906000" y="4114800"/>
          <a:ext cx="304800" cy="1219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621" name="Rectangle 93"/>
          <p:cNvSpPr>
            <a:spLocks noChangeArrowheads="1"/>
          </p:cNvSpPr>
          <p:nvPr/>
        </p:nvSpPr>
        <p:spPr bwMode="auto">
          <a:xfrm>
            <a:off x="1752600" y="4176713"/>
            <a:ext cx="12586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Plaintext</a:t>
            </a:r>
          </a:p>
        </p:txBody>
      </p:sp>
      <p:sp>
        <p:nvSpPr>
          <p:cNvPr id="22622" name="Rectangle 94"/>
          <p:cNvSpPr>
            <a:spLocks noChangeArrowheads="1"/>
          </p:cNvSpPr>
          <p:nvPr/>
        </p:nvSpPr>
        <p:spPr bwMode="auto">
          <a:xfrm>
            <a:off x="1524000" y="4811713"/>
            <a:ext cx="1492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Ciphertext</a:t>
            </a: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65E08E78-4D5A-E043-93F4-22D9E3809D32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13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7924800" cy="1143000"/>
          </a:xfrm>
        </p:spPr>
        <p:txBody>
          <a:bodyPr/>
          <a:lstStyle/>
          <a:p>
            <a:pPr eaLnBrk="1" hangingPunct="1"/>
            <a:r>
              <a:rPr lang="en-US"/>
              <a:t>Cryptanalysis I: Try Them All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077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simple substitution (shift by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) is used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the key is unknown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Given </a:t>
            </a:r>
            <a:r>
              <a:rPr lang="en-US" sz="2800" dirty="0" err="1"/>
              <a:t>ciphertext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0000"/>
                </a:solidFill>
                <a:latin typeface="Times-Roman" charset="0"/>
              </a:rPr>
              <a:t>CSYEVIXIVQMREXIH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to find the key?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Only 26 possible keys </a:t>
            </a:r>
            <a:r>
              <a:rPr lang="en-US" sz="2800" dirty="0">
                <a:sym typeface="Symbol" charset="2"/>
              </a:rPr>
              <a:t></a:t>
            </a:r>
            <a:r>
              <a:rPr lang="en-US" sz="2800" dirty="0"/>
              <a:t> try them all!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Exhaustive key search</a:t>
            </a:r>
            <a:endParaRPr lang="en-US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Solution: key is </a:t>
            </a:r>
            <a:r>
              <a:rPr lang="en-US" sz="2800" dirty="0">
                <a:latin typeface="Times-Roman" charset="0"/>
              </a:rPr>
              <a:t>n =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542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46757604-38C5-8541-8B73-4AC99FAF2CB7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14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3058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Simple Substitution: General Case</a:t>
            </a:r>
            <a:endParaRPr lang="en-US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924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 general, simple substitution key can be any </a:t>
            </a:r>
            <a:r>
              <a:rPr lang="en-US" sz="2800" b="1" dirty="0">
                <a:solidFill>
                  <a:schemeClr val="hlink"/>
                </a:solidFill>
              </a:rPr>
              <a:t>permutation</a:t>
            </a:r>
            <a:r>
              <a:rPr lang="en-US" sz="2800" dirty="0"/>
              <a:t> of letters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 necessarily a shift of the alphabet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For example</a:t>
            </a:r>
            <a:endParaRPr lang="en-US" sz="2800" dirty="0">
              <a:solidFill>
                <a:srgbClr val="FF0000"/>
              </a:solidFill>
              <a:latin typeface="Times-Roman" charset="0"/>
            </a:endParaRPr>
          </a:p>
        </p:txBody>
      </p:sp>
      <p:graphicFrame>
        <p:nvGraphicFramePr>
          <p:cNvPr id="172127" name="Group 95"/>
          <p:cNvGraphicFramePr>
            <a:graphicFrameLocks noGrp="1"/>
          </p:cNvGraphicFramePr>
          <p:nvPr/>
        </p:nvGraphicFramePr>
        <p:xfrm>
          <a:off x="3243264" y="3759200"/>
          <a:ext cx="6510341" cy="1143000"/>
        </p:xfrm>
        <a:graphic>
          <a:graphicData uri="http://schemas.openxmlformats.org/drawingml/2006/table">
            <a:tbl>
              <a:tblPr/>
              <a:tblGrid>
                <a:gridCol w="206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2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26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26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26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260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26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260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260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2128" name="Group 96"/>
          <p:cNvGraphicFramePr>
            <a:graphicFrameLocks noGrp="1"/>
          </p:cNvGraphicFramePr>
          <p:nvPr/>
        </p:nvGraphicFramePr>
        <p:xfrm>
          <a:off x="9753601" y="3759200"/>
          <a:ext cx="261937" cy="1143000"/>
        </p:xfrm>
        <a:graphic>
          <a:graphicData uri="http://schemas.openxmlformats.org/drawingml/2006/table">
            <a:tbl>
              <a:tblPr/>
              <a:tblGrid>
                <a:gridCol w="26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7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669" name="Rectangle 92"/>
          <p:cNvSpPr>
            <a:spLocks noChangeArrowheads="1"/>
          </p:cNvSpPr>
          <p:nvPr/>
        </p:nvSpPr>
        <p:spPr bwMode="auto">
          <a:xfrm>
            <a:off x="1905000" y="3821113"/>
            <a:ext cx="12586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Plaintext</a:t>
            </a:r>
          </a:p>
        </p:txBody>
      </p:sp>
      <p:sp>
        <p:nvSpPr>
          <p:cNvPr id="24670" name="Rectangle 93"/>
          <p:cNvSpPr>
            <a:spLocks noChangeArrowheads="1"/>
          </p:cNvSpPr>
          <p:nvPr/>
        </p:nvSpPr>
        <p:spPr bwMode="auto">
          <a:xfrm>
            <a:off x="1676400" y="4506913"/>
            <a:ext cx="1492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Ciphertext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4671" name="Rectangle 97"/>
          <p:cNvSpPr>
            <a:spLocks noChangeArrowheads="1"/>
          </p:cNvSpPr>
          <p:nvPr/>
        </p:nvSpPr>
        <p:spPr bwMode="auto">
          <a:xfrm>
            <a:off x="2209800" y="52578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en-US" sz="2800" dirty="0">
                <a:solidFill>
                  <a:srgbClr val="000000"/>
                </a:solidFill>
              </a:rPr>
              <a:t>Then 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26! &gt; 2</a:t>
            </a:r>
            <a:r>
              <a:rPr lang="en-US" sz="280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88</a:t>
            </a:r>
            <a:r>
              <a:rPr lang="en-US" sz="2800" dirty="0">
                <a:solidFill>
                  <a:srgbClr val="000000"/>
                </a:solidFill>
              </a:rPr>
              <a:t> possible keys</a:t>
            </a:r>
            <a:endParaRPr lang="en-US" sz="2800" dirty="0">
              <a:solidFill>
                <a:srgbClr val="FF0000"/>
              </a:solidFill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8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B6D6B409-6BF7-A84E-AD23-1AB661362563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15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/>
              <a:t>Cryptanalysis II: Be Clever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8153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We know that a simple substitution is used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not necessarily a shift by </a:t>
            </a:r>
            <a:r>
              <a:rPr lang="en-US" dirty="0" err="1">
                <a:latin typeface="Times-Roman" charset="0"/>
              </a:rPr>
              <a:t>n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Find the key given the </a:t>
            </a:r>
            <a:r>
              <a:rPr lang="en-US" sz="2800" dirty="0" err="1"/>
              <a:t>ciphertext</a:t>
            </a:r>
            <a:r>
              <a:rPr lang="en-US" sz="2800" dirty="0"/>
              <a:t>: </a:t>
            </a:r>
            <a:endParaRPr lang="en-US" sz="11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	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30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8153400" cy="1143000"/>
          </a:xfrm>
        </p:spPr>
        <p:txBody>
          <a:bodyPr/>
          <a:lstStyle/>
          <a:p>
            <a:pPr eaLnBrk="1" hangingPunct="1"/>
            <a:r>
              <a:rPr lang="en-US"/>
              <a:t>Cryptanalysis II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001000" cy="1905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try all 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substitution keys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be more clever?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letter frequency counts…</a:t>
            </a:r>
            <a:endParaRPr 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61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476084"/>
              </p:ext>
            </p:extLst>
          </p:nvPr>
        </p:nvGraphicFramePr>
        <p:xfrm>
          <a:off x="5794465" y="3657600"/>
          <a:ext cx="6191250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hart" r:id="rId4" imgW="11792111" imgH="5286274" progId="MSGraph.Chart.8">
                  <p:embed followColorScheme="full"/>
                </p:oleObj>
              </mc:Choice>
              <mc:Fallback>
                <p:oleObj name="Chart" r:id="rId4" imgW="11792111" imgH="5286274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465" y="3657600"/>
                        <a:ext cx="6191250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Content Placeholder 3"/>
          <p:cNvPicPr>
            <a:picLocks noGrp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4331"/>
            <a:ext cx="5794465" cy="38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5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/>
      <p:bldOleChart spid="1761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 Part 1 </a:t>
            </a: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dirty="0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686CCCB3-9F2E-3348-A460-A75E7CF45CEF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17</a:t>
            </a:fld>
            <a:endParaRPr lang="en-US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/>
              <a:t>Cryptanalysis II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5" y="1371600"/>
            <a:ext cx="9020176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/>
              <a:t>Ciphertext</a:t>
            </a:r>
            <a:r>
              <a:rPr lang="en-US" sz="2800" dirty="0"/>
              <a:t>: </a:t>
            </a:r>
            <a:endParaRPr lang="en-US" sz="1400" dirty="0"/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7265" name="Group 113"/>
          <p:cNvGraphicFramePr>
            <a:graphicFrameLocks noGrp="1"/>
          </p:cNvGraphicFramePr>
          <p:nvPr/>
        </p:nvGraphicFramePr>
        <p:xfrm>
          <a:off x="1571625" y="5202238"/>
          <a:ext cx="8610600" cy="660400"/>
        </p:xfrm>
        <a:graphic>
          <a:graphicData uri="http://schemas.openxmlformats.org/drawingml/2006/table">
            <a:tbl>
              <a:tblPr/>
              <a:tblGrid>
                <a:gridCol w="32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51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42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7383" name="Group 231"/>
          <p:cNvGraphicFramePr>
            <a:graphicFrameLocks noGrp="1"/>
          </p:cNvGraphicFramePr>
          <p:nvPr/>
        </p:nvGraphicFramePr>
        <p:xfrm>
          <a:off x="10182226" y="5200650"/>
          <a:ext cx="409575" cy="666750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41" name="Rectangle 232"/>
          <p:cNvSpPr>
            <a:spLocks noChangeArrowheads="1"/>
          </p:cNvSpPr>
          <p:nvPr/>
        </p:nvSpPr>
        <p:spPr bwMode="auto">
          <a:xfrm>
            <a:off x="2133600" y="4684714"/>
            <a:ext cx="4406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Ciphertext frequency counts:</a:t>
            </a:r>
          </a:p>
        </p:txBody>
      </p:sp>
      <p:sp>
        <p:nvSpPr>
          <p:cNvPr id="27742" name="Rectangle 233"/>
          <p:cNvSpPr>
            <a:spLocks noChangeArrowheads="1"/>
          </p:cNvSpPr>
          <p:nvPr/>
        </p:nvSpPr>
        <p:spPr bwMode="auto">
          <a:xfrm>
            <a:off x="2209800" y="39624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en-US" sz="2800">
                <a:solidFill>
                  <a:srgbClr val="000000"/>
                </a:solidFill>
              </a:rPr>
              <a:t>Analyze this message using statistics below</a:t>
            </a:r>
            <a:endParaRPr lang="en-US" sz="2800">
              <a:solidFill>
                <a:srgbClr val="FF0000"/>
              </a:solidFill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C6463395-890B-434F-B07C-7E5E1D7364C4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18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Cryptanalysis: Terminology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Cryptosystem is </a:t>
            </a:r>
            <a:r>
              <a:rPr lang="en-US" b="1" dirty="0">
                <a:solidFill>
                  <a:schemeClr val="accent2"/>
                </a:solidFill>
              </a:rPr>
              <a:t>secure</a:t>
            </a:r>
            <a:r>
              <a:rPr lang="en-US" dirty="0"/>
              <a:t> if best know attack is to try all </a:t>
            </a:r>
            <a:r>
              <a:rPr lang="en-US" dirty="0" smtClean="0"/>
              <a:t>keys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Exhaustive key search, that 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Cryptosystem is </a:t>
            </a:r>
            <a:r>
              <a:rPr lang="en-US" b="1" dirty="0">
                <a:solidFill>
                  <a:srgbClr val="FF0000"/>
                </a:solidFill>
              </a:rPr>
              <a:t>insecure</a:t>
            </a:r>
            <a:r>
              <a:rPr lang="en-US" dirty="0"/>
              <a:t> if </a:t>
            </a:r>
            <a:r>
              <a:rPr lang="en-US" b="1" i="1" dirty="0"/>
              <a:t>any</a:t>
            </a:r>
            <a:r>
              <a:rPr lang="en-US" dirty="0"/>
              <a:t> shortcut attack is known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But then insecure cipher might be harder to break than a secure cipher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3496BD0A-57B9-164D-8918-6227D1AB8702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19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Double Transposition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Plaintext: </a:t>
            </a:r>
            <a:r>
              <a:rPr lang="en-US">
                <a:solidFill>
                  <a:srgbClr val="FF0000"/>
                </a:solidFill>
                <a:latin typeface="Times-Roman" charset="0"/>
              </a:rPr>
              <a:t>attackxatxdawn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905000" y="3581400"/>
            <a:ext cx="8534400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NADWTKCAATAT 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 or permute the rows according to (1, 2, 3) → (3, 2, 1) and then transpose the columns according to (1, 2, 3, 4) → (4, 2, 1, 3)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163881"/>
            <a:ext cx="6038850" cy="14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4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  <p:bldP spid="2253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06286" cy="343989"/>
          </a:xfrm>
        </p:spPr>
        <p:txBody>
          <a:bodyPr/>
          <a:lstStyle/>
          <a:p>
            <a:r>
              <a:rPr lang="en-US" sz="1100" dirty="0" smtClean="0"/>
              <a:t>Self Note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714" y="1110343"/>
            <a:ext cx="10398035" cy="5473337"/>
          </a:xfrm>
        </p:spPr>
        <p:txBody>
          <a:bodyPr/>
          <a:lstStyle/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Cryptology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the mathematics, such as number theory, and the application of formulas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algorithms,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underpin cryptography and cryptanalysis.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Cryptography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the science of keeping information secure by transforming it into form that unintended recipients cannot understand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Cryptanalysis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the decryption and analysis of codes, ciphers or encrypted text. Cryptanalysis uses mathematical formulas to search for algorithm vulnerabilities and break into cryptography or information security systems.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5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B373C0A5-605A-BE43-A2D8-95C302EA7446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20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One</a:t>
            </a:r>
            <a:r>
              <a:rPr lang="en-US" dirty="0" smtClean="0"/>
              <a:t>-Time </a:t>
            </a:r>
            <a:r>
              <a:rPr lang="en-US" dirty="0"/>
              <a:t>Pad: Encryption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871663" y="1828800"/>
            <a:ext cx="6525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charset="0"/>
              </a:rPr>
              <a:t>e=000  h=001  i=010  k=011  l=100  r=101  s=110  t=111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1804988" y="1752600"/>
            <a:ext cx="8458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154820" name="Group 196"/>
          <p:cNvGraphicFramePr>
            <a:graphicFrameLocks noGrp="1"/>
          </p:cNvGraphicFramePr>
          <p:nvPr/>
        </p:nvGraphicFramePr>
        <p:xfrm>
          <a:off x="3581400" y="3206750"/>
          <a:ext cx="6553200" cy="1117600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4937" name="Group 313"/>
          <p:cNvGraphicFramePr>
            <a:graphicFrameLocks noGrp="1"/>
          </p:cNvGraphicFramePr>
          <p:nvPr/>
        </p:nvGraphicFramePr>
        <p:xfrm>
          <a:off x="3581400" y="4181476"/>
          <a:ext cx="6553200" cy="1762125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78" name="Rectangle 314"/>
          <p:cNvSpPr>
            <a:spLocks noChangeArrowheads="1"/>
          </p:cNvSpPr>
          <p:nvPr/>
        </p:nvSpPr>
        <p:spPr bwMode="auto">
          <a:xfrm>
            <a:off x="3613150" y="2530476"/>
            <a:ext cx="6091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33CC"/>
                </a:solidFill>
              </a:rPr>
              <a:t>Encryption:</a:t>
            </a:r>
            <a:r>
              <a:rPr lang="en-US" sz="2400">
                <a:solidFill>
                  <a:srgbClr val="FF0000"/>
                </a:solidFill>
              </a:rPr>
              <a:t> Plaintext </a:t>
            </a:r>
            <a:r>
              <a:rPr lang="en-US" sz="2400">
                <a:solidFill>
                  <a:srgbClr val="FF0000"/>
                </a:solidFill>
                <a:sym typeface="Symbol" charset="2"/>
              </a:rPr>
              <a:t> Key = Ciphertext</a:t>
            </a:r>
            <a:endParaRPr lang="en-US" sz="2400">
              <a:solidFill>
                <a:srgbClr val="000000"/>
              </a:solidFill>
              <a:sym typeface="Symbol" charset="2"/>
            </a:endParaRPr>
          </a:p>
        </p:txBody>
      </p:sp>
      <p:sp>
        <p:nvSpPr>
          <p:cNvPr id="30779" name="Line 317"/>
          <p:cNvSpPr>
            <a:spLocks noChangeShapeType="1"/>
          </p:cNvSpPr>
          <p:nvPr/>
        </p:nvSpPr>
        <p:spPr bwMode="auto">
          <a:xfrm>
            <a:off x="3581400" y="47148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780" name="Rectangle 319"/>
          <p:cNvSpPr>
            <a:spLocks noChangeArrowheads="1"/>
          </p:cNvSpPr>
          <p:nvPr/>
        </p:nvSpPr>
        <p:spPr bwMode="auto">
          <a:xfrm>
            <a:off x="2028825" y="3740151"/>
            <a:ext cx="15648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Plaintext:</a:t>
            </a:r>
          </a:p>
        </p:txBody>
      </p:sp>
      <p:sp>
        <p:nvSpPr>
          <p:cNvPr id="30781" name="Rectangle 320"/>
          <p:cNvSpPr>
            <a:spLocks noChangeArrowheads="1"/>
          </p:cNvSpPr>
          <p:nvPr/>
        </p:nvSpPr>
        <p:spPr bwMode="auto">
          <a:xfrm>
            <a:off x="2743201" y="4213226"/>
            <a:ext cx="792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Key:</a:t>
            </a:r>
          </a:p>
        </p:txBody>
      </p:sp>
      <p:sp>
        <p:nvSpPr>
          <p:cNvPr id="30782" name="Rectangle 321"/>
          <p:cNvSpPr>
            <a:spLocks noChangeArrowheads="1"/>
          </p:cNvSpPr>
          <p:nvPr/>
        </p:nvSpPr>
        <p:spPr bwMode="auto">
          <a:xfrm>
            <a:off x="1752601" y="4730751"/>
            <a:ext cx="1845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Ciphertext:</a:t>
            </a:r>
          </a:p>
        </p:txBody>
      </p:sp>
    </p:spTree>
    <p:extLst>
      <p:ext uri="{BB962C8B-B14F-4D97-AF65-F5344CB8AC3E}">
        <p14:creationId xmlns:p14="http://schemas.microsoft.com/office/powerpoint/2010/main" val="39745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F761833C-3C83-1047-A589-7D2AA2D8D7A4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21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One</a:t>
            </a:r>
            <a:r>
              <a:rPr lang="en-US" dirty="0" smtClean="0"/>
              <a:t>-Time </a:t>
            </a:r>
            <a:r>
              <a:rPr lang="en-US" dirty="0"/>
              <a:t>Pad: Decryption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871663" y="1828800"/>
            <a:ext cx="6525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charset="0"/>
              </a:rPr>
              <a:t>e=000  h=001  i=010  k=011  l=100  r=101  s=110  t=111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804988" y="1752600"/>
            <a:ext cx="8458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/>
        </p:nvGraphicFramePr>
        <p:xfrm>
          <a:off x="3581400" y="3200400"/>
          <a:ext cx="6553200" cy="1117600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7168" name="Group 48"/>
          <p:cNvGraphicFramePr>
            <a:graphicFrameLocks noGrp="1"/>
          </p:cNvGraphicFramePr>
          <p:nvPr/>
        </p:nvGraphicFramePr>
        <p:xfrm>
          <a:off x="3581400" y="4181476"/>
          <a:ext cx="6553200" cy="1762125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802" name="Rectangle 101"/>
          <p:cNvSpPr>
            <a:spLocks noChangeArrowheads="1"/>
          </p:cNvSpPr>
          <p:nvPr/>
        </p:nvSpPr>
        <p:spPr bwMode="auto">
          <a:xfrm>
            <a:off x="3613151" y="2530476"/>
            <a:ext cx="6131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33CC"/>
                </a:solidFill>
              </a:rPr>
              <a:t>Decryption:</a:t>
            </a:r>
            <a:r>
              <a:rPr lang="en-US" sz="2400">
                <a:solidFill>
                  <a:srgbClr val="FF0000"/>
                </a:solidFill>
              </a:rPr>
              <a:t> Ciphertext </a:t>
            </a:r>
            <a:r>
              <a:rPr lang="en-US" sz="2400">
                <a:solidFill>
                  <a:srgbClr val="FF0000"/>
                </a:solidFill>
                <a:sym typeface="Symbol" charset="2"/>
              </a:rPr>
              <a:t> Key = Plaintext</a:t>
            </a:r>
            <a:endParaRPr lang="en-US" sz="2400">
              <a:solidFill>
                <a:srgbClr val="000000"/>
              </a:solidFill>
              <a:sym typeface="Symbol" charset="2"/>
            </a:endParaRPr>
          </a:p>
        </p:txBody>
      </p:sp>
      <p:sp>
        <p:nvSpPr>
          <p:cNvPr id="31803" name="Line 102"/>
          <p:cNvSpPr>
            <a:spLocks noChangeShapeType="1"/>
          </p:cNvSpPr>
          <p:nvPr/>
        </p:nvSpPr>
        <p:spPr bwMode="auto">
          <a:xfrm>
            <a:off x="3581400" y="47148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804" name="Rectangle 103"/>
          <p:cNvSpPr>
            <a:spLocks noChangeArrowheads="1"/>
          </p:cNvSpPr>
          <p:nvPr/>
        </p:nvSpPr>
        <p:spPr bwMode="auto">
          <a:xfrm>
            <a:off x="1676401" y="3740151"/>
            <a:ext cx="1845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Ciphertext:</a:t>
            </a:r>
          </a:p>
        </p:txBody>
      </p:sp>
      <p:sp>
        <p:nvSpPr>
          <p:cNvPr id="31805" name="Rectangle 104"/>
          <p:cNvSpPr>
            <a:spLocks noChangeArrowheads="1"/>
          </p:cNvSpPr>
          <p:nvPr/>
        </p:nvSpPr>
        <p:spPr bwMode="auto">
          <a:xfrm>
            <a:off x="2743201" y="4213226"/>
            <a:ext cx="792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Key:</a:t>
            </a:r>
          </a:p>
        </p:txBody>
      </p:sp>
      <p:sp>
        <p:nvSpPr>
          <p:cNvPr id="31806" name="Rectangle 105"/>
          <p:cNvSpPr>
            <a:spLocks noChangeArrowheads="1"/>
          </p:cNvSpPr>
          <p:nvPr/>
        </p:nvSpPr>
        <p:spPr bwMode="auto">
          <a:xfrm>
            <a:off x="1952625" y="4730751"/>
            <a:ext cx="15648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Plaintext:</a:t>
            </a:r>
          </a:p>
        </p:txBody>
      </p:sp>
    </p:spTree>
    <p:extLst>
      <p:ext uri="{BB962C8B-B14F-4D97-AF65-F5344CB8AC3E}">
        <p14:creationId xmlns:p14="http://schemas.microsoft.com/office/powerpoint/2010/main" val="357870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DD660417-D070-C24C-9CD1-4177797B9ED3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22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One</a:t>
            </a:r>
            <a:r>
              <a:rPr lang="en-US" dirty="0" smtClean="0"/>
              <a:t>-Time </a:t>
            </a:r>
            <a:r>
              <a:rPr lang="en-US" dirty="0"/>
              <a:t>Pad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871663" y="5257800"/>
            <a:ext cx="6525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charset="0"/>
              </a:rPr>
              <a:t>e=000  h=001  i=010  k=011  l=100  r=101  s=110  t=111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804988" y="5181600"/>
            <a:ext cx="8458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155653" name="Group 5"/>
          <p:cNvGraphicFramePr>
            <a:graphicFrameLocks noGrp="1"/>
          </p:cNvGraphicFramePr>
          <p:nvPr/>
        </p:nvGraphicFramePr>
        <p:xfrm>
          <a:off x="3581400" y="2362200"/>
          <a:ext cx="6553200" cy="1117600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5698" name="Group 50"/>
          <p:cNvGraphicFramePr>
            <a:graphicFrameLocks noGrp="1"/>
          </p:cNvGraphicFramePr>
          <p:nvPr/>
        </p:nvGraphicFramePr>
        <p:xfrm>
          <a:off x="3581400" y="3336926"/>
          <a:ext cx="6553200" cy="1762125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k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826" name="Line 104"/>
          <p:cNvSpPr>
            <a:spLocks noChangeShapeType="1"/>
          </p:cNvSpPr>
          <p:nvPr/>
        </p:nvSpPr>
        <p:spPr bwMode="auto">
          <a:xfrm>
            <a:off x="3581400" y="387032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827" name="Rectangle 105"/>
          <p:cNvSpPr>
            <a:spLocks noChangeArrowheads="1"/>
          </p:cNvSpPr>
          <p:nvPr/>
        </p:nvSpPr>
        <p:spPr bwMode="auto">
          <a:xfrm>
            <a:off x="1751014" y="2895601"/>
            <a:ext cx="1845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Ciphertext:</a:t>
            </a:r>
          </a:p>
        </p:txBody>
      </p:sp>
      <p:sp>
        <p:nvSpPr>
          <p:cNvPr id="32828" name="Rectangle 106"/>
          <p:cNvSpPr>
            <a:spLocks noChangeArrowheads="1"/>
          </p:cNvSpPr>
          <p:nvPr/>
        </p:nvSpPr>
        <p:spPr bwMode="auto">
          <a:xfrm>
            <a:off x="2514601" y="3368676"/>
            <a:ext cx="10278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“</a:t>
            </a:r>
            <a:r>
              <a:rPr lang="en-US" sz="2400" b="1">
                <a:solidFill>
                  <a:srgbClr val="3333CC"/>
                </a:solidFill>
              </a:rPr>
              <a:t>key</a:t>
            </a:r>
            <a:r>
              <a:rPr lang="en-US" sz="2400">
                <a:solidFill>
                  <a:srgbClr val="000000"/>
                </a:solidFill>
              </a:rPr>
              <a:t>”:</a:t>
            </a:r>
          </a:p>
        </p:txBody>
      </p:sp>
      <p:sp>
        <p:nvSpPr>
          <p:cNvPr id="32829" name="Rectangle 107"/>
          <p:cNvSpPr>
            <a:spLocks noChangeArrowheads="1"/>
          </p:cNvSpPr>
          <p:nvPr/>
        </p:nvSpPr>
        <p:spPr bwMode="auto">
          <a:xfrm>
            <a:off x="1711325" y="3886201"/>
            <a:ext cx="18085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“Plaintext”:</a:t>
            </a:r>
          </a:p>
        </p:txBody>
      </p:sp>
      <p:sp>
        <p:nvSpPr>
          <p:cNvPr id="32830" name="Rectangle 108"/>
          <p:cNvSpPr>
            <a:spLocks noChangeArrowheads="1"/>
          </p:cNvSpPr>
          <p:nvPr/>
        </p:nvSpPr>
        <p:spPr bwMode="auto">
          <a:xfrm>
            <a:off x="1828800" y="1789113"/>
            <a:ext cx="77585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Double agent claims following “</a:t>
            </a:r>
            <a:r>
              <a:rPr lang="en-US" sz="2800" b="1" dirty="0">
                <a:solidFill>
                  <a:srgbClr val="3333CC"/>
                </a:solidFill>
              </a:rPr>
              <a:t>key</a:t>
            </a:r>
            <a:r>
              <a:rPr lang="en-US" sz="2800" dirty="0">
                <a:solidFill>
                  <a:srgbClr val="000000"/>
                </a:solidFill>
              </a:rPr>
              <a:t>” was used: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67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6E3DA746-DEF9-CA45-9CE9-E81014D9E1F0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23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One</a:t>
            </a:r>
            <a:r>
              <a:rPr lang="en-US" dirty="0" smtClean="0"/>
              <a:t>-Time </a:t>
            </a:r>
            <a:r>
              <a:rPr lang="en-US" dirty="0"/>
              <a:t>Pad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871663" y="5257800"/>
            <a:ext cx="6525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ndale Mono" charset="0"/>
              </a:rPr>
              <a:t>e=000  h=001  i=010  k=011  l=100  r=101  s=110  t=111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804988" y="5181600"/>
            <a:ext cx="8458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156677" name="Group 5"/>
          <p:cNvGraphicFramePr>
            <a:graphicFrameLocks noGrp="1"/>
          </p:cNvGraphicFramePr>
          <p:nvPr/>
        </p:nvGraphicFramePr>
        <p:xfrm>
          <a:off x="3581400" y="2362200"/>
          <a:ext cx="6553200" cy="1117600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6722" name="Group 50"/>
          <p:cNvGraphicFramePr>
            <a:graphicFrameLocks noGrp="1"/>
          </p:cNvGraphicFramePr>
          <p:nvPr/>
        </p:nvGraphicFramePr>
        <p:xfrm>
          <a:off x="3581400" y="3336926"/>
          <a:ext cx="6553200" cy="1762125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k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k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850" name="Line 103"/>
          <p:cNvSpPr>
            <a:spLocks noChangeShapeType="1"/>
          </p:cNvSpPr>
          <p:nvPr/>
        </p:nvSpPr>
        <p:spPr bwMode="auto">
          <a:xfrm>
            <a:off x="3581400" y="387032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3851" name="Rectangle 104"/>
          <p:cNvSpPr>
            <a:spLocks noChangeArrowheads="1"/>
          </p:cNvSpPr>
          <p:nvPr/>
        </p:nvSpPr>
        <p:spPr bwMode="auto">
          <a:xfrm>
            <a:off x="1751014" y="2895601"/>
            <a:ext cx="1845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Ciphertext:</a:t>
            </a:r>
          </a:p>
        </p:txBody>
      </p:sp>
      <p:sp>
        <p:nvSpPr>
          <p:cNvPr id="33852" name="Rectangle 105"/>
          <p:cNvSpPr>
            <a:spLocks noChangeArrowheads="1"/>
          </p:cNvSpPr>
          <p:nvPr/>
        </p:nvSpPr>
        <p:spPr bwMode="auto">
          <a:xfrm>
            <a:off x="2514601" y="3368676"/>
            <a:ext cx="10139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“key”:</a:t>
            </a:r>
          </a:p>
        </p:txBody>
      </p:sp>
      <p:sp>
        <p:nvSpPr>
          <p:cNvPr id="33853" name="Rectangle 106"/>
          <p:cNvSpPr>
            <a:spLocks noChangeArrowheads="1"/>
          </p:cNvSpPr>
          <p:nvPr/>
        </p:nvSpPr>
        <p:spPr bwMode="auto">
          <a:xfrm>
            <a:off x="1711325" y="3886201"/>
            <a:ext cx="18085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“Plaintext”:</a:t>
            </a:r>
          </a:p>
        </p:txBody>
      </p:sp>
      <p:sp>
        <p:nvSpPr>
          <p:cNvPr id="33854" name="Rectangle 107"/>
          <p:cNvSpPr>
            <a:spLocks noChangeArrowheads="1"/>
          </p:cNvSpPr>
          <p:nvPr/>
        </p:nvSpPr>
        <p:spPr bwMode="auto">
          <a:xfrm>
            <a:off x="1828801" y="1789113"/>
            <a:ext cx="37627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Or claims the key is…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38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F068664B-7061-3C4D-87D7-31EA03D80DAA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24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One</a:t>
            </a:r>
            <a:r>
              <a:rPr lang="en-US" dirty="0" smtClean="0"/>
              <a:t>-Time </a:t>
            </a:r>
            <a:r>
              <a:rPr lang="en-US" dirty="0"/>
              <a:t>Pad 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267200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Provably</a:t>
            </a:r>
            <a:r>
              <a:rPr lang="en-US" sz="2800" dirty="0"/>
              <a:t> secure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 err="1"/>
              <a:t>Ciphertext</a:t>
            </a:r>
            <a:r>
              <a:rPr lang="en-US" sz="2400" dirty="0"/>
              <a:t> gives </a:t>
            </a:r>
            <a:r>
              <a:rPr lang="en-US" sz="2400" b="1" dirty="0">
                <a:solidFill>
                  <a:schemeClr val="hlink"/>
                </a:solidFill>
              </a:rPr>
              <a:t>no</a:t>
            </a:r>
            <a:r>
              <a:rPr lang="en-US" sz="2400" dirty="0"/>
              <a:t> useful info about plaintext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All plaintexts are </a:t>
            </a:r>
            <a:r>
              <a:rPr lang="en-US" sz="2400" b="1" i="1" dirty="0"/>
              <a:t>equally likely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BUT, only when be used correctly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Pad must be random, used only once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Pad is known only to sender and receiver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Note: pad (key) is same size as </a:t>
            </a:r>
            <a:r>
              <a:rPr lang="en-US" sz="2800" dirty="0" smtClean="0"/>
              <a:t>message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3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B7F722E7-745C-CA4A-9027-AF4D0E836525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25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Taxonomy of Cryptography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848600" cy="4648200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accent2"/>
                </a:solidFill>
              </a:rPr>
              <a:t>Symmetric Key</a:t>
            </a:r>
            <a:endParaRPr lang="en-US" sz="2800" dirty="0"/>
          </a:p>
          <a:p>
            <a:pPr lvl="1" eaLnBrk="1" hangingPunct="1"/>
            <a:r>
              <a:rPr lang="en-US" sz="2400" dirty="0"/>
              <a:t>Same key for encryption and decryption</a:t>
            </a:r>
          </a:p>
          <a:p>
            <a:pPr lvl="1" eaLnBrk="1" hangingPunct="1"/>
            <a:r>
              <a:rPr lang="en-US" sz="2400" dirty="0"/>
              <a:t>Modern types: Stream ciphers, Block ciphers</a:t>
            </a:r>
          </a:p>
          <a:p>
            <a:pPr eaLnBrk="1" hangingPunct="1"/>
            <a:r>
              <a:rPr lang="en-US" sz="2800" b="1" dirty="0">
                <a:solidFill>
                  <a:schemeClr val="accent2"/>
                </a:solidFill>
              </a:rPr>
              <a:t>Public Key</a:t>
            </a:r>
            <a:r>
              <a:rPr lang="en-US" sz="2800" dirty="0"/>
              <a:t> (or “asymmetric” crypto)</a:t>
            </a:r>
          </a:p>
          <a:p>
            <a:pPr lvl="1" eaLnBrk="1" hangingPunct="1"/>
            <a:r>
              <a:rPr lang="en-US" sz="2400" dirty="0"/>
              <a:t>Two keys, one for encryption (public), and one for decryption (private)</a:t>
            </a:r>
          </a:p>
          <a:p>
            <a:pPr eaLnBrk="1" hangingPunct="1"/>
            <a:r>
              <a:rPr lang="en-US" sz="2800" b="1" dirty="0" smtClean="0">
                <a:solidFill>
                  <a:schemeClr val="accent2"/>
                </a:solidFill>
              </a:rPr>
              <a:t>Hash </a:t>
            </a:r>
            <a:r>
              <a:rPr lang="en-US" sz="2800" b="1" dirty="0">
                <a:solidFill>
                  <a:schemeClr val="accent2"/>
                </a:solidFill>
              </a:rPr>
              <a:t>algorithms</a:t>
            </a:r>
          </a:p>
          <a:p>
            <a:pPr lvl="1" eaLnBrk="1" hangingPunct="1"/>
            <a:r>
              <a:rPr lang="en-US" sz="2400" dirty="0"/>
              <a:t>Can be viewed as “one way” crypto</a:t>
            </a:r>
          </a:p>
        </p:txBody>
      </p:sp>
    </p:spTree>
    <p:extLst>
      <p:ext uri="{BB962C8B-B14F-4D97-AF65-F5344CB8AC3E}">
        <p14:creationId xmlns:p14="http://schemas.microsoft.com/office/powerpoint/2010/main" val="3159255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68B7FF3D-1AE5-3D4D-BC92-E1A216A662DD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26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Taxonomy of Cryptanalysis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82296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From perspective of info available to Trudy…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err="1"/>
              <a:t>Ciphertext</a:t>
            </a:r>
            <a:r>
              <a:rPr lang="en-US" sz="2400" dirty="0"/>
              <a:t> only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Trudy’s worst case scenario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Known plaintext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Chosen plaintext</a:t>
            </a:r>
          </a:p>
          <a:p>
            <a:pPr lvl="2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“Lunchtime attack”</a:t>
            </a:r>
            <a:endParaRPr lang="en-US" dirty="0" smtClean="0"/>
          </a:p>
          <a:p>
            <a:pPr lvl="2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 smtClean="0"/>
              <a:t>Some protocols will </a:t>
            </a:r>
            <a:r>
              <a:rPr lang="en-US" dirty="0"/>
              <a:t>encrypt chosen data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Adaptively chosen plaintext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Related key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Forward search (public key crypto)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And others…</a:t>
            </a:r>
          </a:p>
        </p:txBody>
      </p:sp>
    </p:spTree>
    <p:extLst>
      <p:ext uri="{BB962C8B-B14F-4D97-AF65-F5344CB8AC3E}">
        <p14:creationId xmlns:p14="http://schemas.microsoft.com/office/powerpoint/2010/main" val="904859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2747492"/>
            <a:ext cx="103632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AD201B23-E879-9846-A2A9-CED7FCA065EC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8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7F069D46-BB23-7841-B9FA-F498C19DF3C8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How to Speak Crypto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229600" cy="4343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cryptosystem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encryption is </a:t>
            </a:r>
            <a:r>
              <a:rPr 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recover plaintext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configure a cryptosystem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key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cryptosystem uses the same key to encrypt as to decrypt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cryptosystem uses a 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encrypt and a 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key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decrypt</a:t>
            </a:r>
          </a:p>
        </p:txBody>
      </p:sp>
    </p:spTree>
    <p:extLst>
      <p:ext uri="{BB962C8B-B14F-4D97-AF65-F5344CB8AC3E}">
        <p14:creationId xmlns:p14="http://schemas.microsoft.com/office/powerpoint/2010/main" val="29007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589" y="1136468"/>
            <a:ext cx="10363200" cy="5159829"/>
          </a:xfrm>
        </p:spPr>
        <p:txBody>
          <a:bodyPr/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Cipher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 cryptosystem is used to encrypt data. The original data is known 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laintext.</a:t>
            </a:r>
          </a:p>
          <a:p>
            <a:pPr algn="just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 of encryption is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iphertext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key is used to configure a cryptosystem for encryption and decryption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key crypto, the encryption key is appropriately known as the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whereas the decryption key, which must remain secret, is the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symmetric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crypto, the key is known as 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Symmetric key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06286" cy="343989"/>
          </a:xfrm>
        </p:spPr>
        <p:txBody>
          <a:bodyPr/>
          <a:lstStyle/>
          <a:p>
            <a:r>
              <a:rPr lang="en-US" sz="1100" dirty="0" smtClean="0"/>
              <a:t>Self Note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40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7C943832-E9C2-D64C-9666-81B5D336AC7E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Crypto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Basic assumptions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The system is completely known to the attacker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Only the key is secret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That is, crypto algorithms are not secret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is known as </a:t>
            </a:r>
            <a:r>
              <a:rPr lang="en-US" sz="2800" b="1" dirty="0" err="1">
                <a:solidFill>
                  <a:schemeClr val="accent2"/>
                </a:solidFill>
              </a:rPr>
              <a:t>Kerckhoffs</a:t>
            </a:r>
            <a:r>
              <a:rPr lang="en-US" sz="2800" b="1" dirty="0">
                <a:solidFill>
                  <a:schemeClr val="accent2"/>
                </a:solidFill>
              </a:rPr>
              <a:t>’ Principle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Why do we make such an assumption?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Experience has shown that secret algorithms tend to be weak when exposed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Secret algorithms never remain secret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Better to find weaknesses beforehand</a:t>
            </a:r>
          </a:p>
        </p:txBody>
      </p:sp>
    </p:spTree>
    <p:extLst>
      <p:ext uri="{BB962C8B-B14F-4D97-AF65-F5344CB8AC3E}">
        <p14:creationId xmlns:p14="http://schemas.microsoft.com/office/powerpoint/2010/main" val="34946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01336"/>
            <a:ext cx="10363200" cy="5656217"/>
          </a:xfrm>
        </p:spPr>
        <p:txBody>
          <a:bodyPr/>
          <a:lstStyle/>
          <a:p>
            <a:pPr marL="342900" lvl="1" indent="-342900" algn="just">
              <a:buSzPct val="75000"/>
              <a:buFont typeface="Wingdings" charset="2"/>
              <a:buChar char="q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fundamental tenet of cryptography is that the inner workings of the cryptosystem are completely known to the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attacker, Only the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secret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 key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That is, crypto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not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secret.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is known as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Kerckhoffs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Principle.</a:t>
            </a:r>
          </a:p>
          <a:p>
            <a:pPr marL="0" indent="0" algn="ctr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“A </a:t>
            </a:r>
            <a:r>
              <a:rPr lang="en-US" sz="2400" b="1" dirty="0">
                <a:latin typeface="Bell MT" panose="02020503060305020303" pitchFamily="18" charset="0"/>
                <a:cs typeface="Arial" panose="020B0604020202020204" pitchFamily="34" charset="0"/>
              </a:rPr>
              <a:t>cryptosystem should be secure even if everything </a:t>
            </a:r>
            <a:r>
              <a:rPr lang="en-US" sz="24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about 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Bell MT" panose="02020503060305020303" pitchFamily="18" charset="0"/>
                <a:cs typeface="Arial" panose="020B0604020202020204" pitchFamily="34" charset="0"/>
              </a:rPr>
              <a:t>system, except the key, is public knowledge.”</a:t>
            </a:r>
            <a:endParaRPr lang="en-US" sz="1400" b="1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06286" cy="343989"/>
          </a:xfrm>
        </p:spPr>
        <p:txBody>
          <a:bodyPr/>
          <a:lstStyle/>
          <a:p>
            <a:r>
              <a:rPr lang="en-US" sz="1100" dirty="0" smtClean="0"/>
              <a:t>Self Note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272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D111B5A8-DA3F-CB42-A529-80EB0B2D585A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Crypto as Black Box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657600" y="3581400"/>
            <a:ext cx="1143000" cy="609600"/>
          </a:xfrm>
          <a:prstGeom prst="rect">
            <a:avLst/>
          </a:prstGeom>
          <a:solidFill>
            <a:schemeClr val="tx2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354888" y="3581400"/>
            <a:ext cx="1219200" cy="609600"/>
          </a:xfrm>
          <a:prstGeom prst="rect">
            <a:avLst/>
          </a:prstGeom>
          <a:solidFill>
            <a:schemeClr val="tx2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600200" y="3668713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plaintext</a:t>
            </a: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7620000" y="2286001"/>
            <a:ext cx="83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3962400" y="2301876"/>
            <a:ext cx="819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9372600" y="36576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plaintext</a:t>
            </a:r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5334000" y="4114800"/>
            <a:ext cx="15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ciphertext</a:t>
            </a:r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28194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4113214" y="5284789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69" name="Line 22"/>
          <p:cNvSpPr>
            <a:spLocks noChangeShapeType="1"/>
          </p:cNvSpPr>
          <p:nvPr/>
        </p:nvSpPr>
        <p:spPr bwMode="auto">
          <a:xfrm>
            <a:off x="8570913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70" name="Line 23"/>
          <p:cNvSpPr>
            <a:spLocks noChangeShapeType="1"/>
          </p:cNvSpPr>
          <p:nvPr/>
        </p:nvSpPr>
        <p:spPr bwMode="auto">
          <a:xfrm>
            <a:off x="4267200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71" name="Line 24"/>
          <p:cNvSpPr>
            <a:spLocks noChangeShapeType="1"/>
          </p:cNvSpPr>
          <p:nvPr/>
        </p:nvSpPr>
        <p:spPr bwMode="auto">
          <a:xfrm>
            <a:off x="7924800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72" name="Rectangle 25"/>
          <p:cNvSpPr>
            <a:spLocks noChangeArrowheads="1"/>
          </p:cNvSpPr>
          <p:nvPr/>
        </p:nvSpPr>
        <p:spPr bwMode="auto">
          <a:xfrm>
            <a:off x="2286001" y="5105400"/>
            <a:ext cx="780514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</a:rPr>
              <a:t>A generic view of symmetric key crypto</a:t>
            </a:r>
          </a:p>
        </p:txBody>
      </p:sp>
      <p:sp>
        <p:nvSpPr>
          <p:cNvPr id="19473" name="Rectangle 26"/>
          <p:cNvSpPr>
            <a:spLocks noChangeArrowheads="1"/>
          </p:cNvSpPr>
          <p:nvPr/>
        </p:nvSpPr>
        <p:spPr bwMode="auto">
          <a:xfrm>
            <a:off x="3703639" y="3657600"/>
            <a:ext cx="1106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encrypt</a:t>
            </a:r>
          </a:p>
        </p:txBody>
      </p:sp>
      <p:sp>
        <p:nvSpPr>
          <p:cNvPr id="19474" name="Rectangle 27"/>
          <p:cNvSpPr>
            <a:spLocks noChangeArrowheads="1"/>
          </p:cNvSpPr>
          <p:nvPr/>
        </p:nvSpPr>
        <p:spPr bwMode="auto">
          <a:xfrm>
            <a:off x="7421564" y="3668713"/>
            <a:ext cx="1122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decrypt</a:t>
            </a:r>
          </a:p>
        </p:txBody>
      </p:sp>
      <p:sp>
        <p:nvSpPr>
          <p:cNvPr id="19475" name="Line 31"/>
          <p:cNvSpPr>
            <a:spLocks noChangeShapeType="1"/>
          </p:cNvSpPr>
          <p:nvPr/>
        </p:nvSpPr>
        <p:spPr bwMode="auto">
          <a:xfrm>
            <a:off x="4800600" y="3886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76" name="Line 32"/>
          <p:cNvSpPr>
            <a:spLocks noChangeShapeType="1"/>
          </p:cNvSpPr>
          <p:nvPr/>
        </p:nvSpPr>
        <p:spPr bwMode="auto">
          <a:xfrm flipV="1">
            <a:off x="6970713" y="3886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77" name="Line 33"/>
          <p:cNvSpPr>
            <a:spLocks noChangeShapeType="1"/>
          </p:cNvSpPr>
          <p:nvPr/>
        </p:nvSpPr>
        <p:spPr bwMode="auto">
          <a:xfrm flipV="1">
            <a:off x="5181600" y="3810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78" name="Line 34"/>
          <p:cNvSpPr>
            <a:spLocks noChangeShapeType="1"/>
          </p:cNvSpPr>
          <p:nvPr/>
        </p:nvSpPr>
        <p:spPr bwMode="auto">
          <a:xfrm flipV="1">
            <a:off x="5773738" y="3810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79" name="Line 35"/>
          <p:cNvSpPr>
            <a:spLocks noChangeShapeType="1"/>
          </p:cNvSpPr>
          <p:nvPr/>
        </p:nvSpPr>
        <p:spPr bwMode="auto">
          <a:xfrm flipV="1">
            <a:off x="6386513" y="381158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80" name="Line 36"/>
          <p:cNvSpPr>
            <a:spLocks noChangeShapeType="1"/>
          </p:cNvSpPr>
          <p:nvPr/>
        </p:nvSpPr>
        <p:spPr bwMode="auto">
          <a:xfrm>
            <a:off x="5481638" y="38290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81" name="Line 37"/>
          <p:cNvSpPr>
            <a:spLocks noChangeShapeType="1"/>
          </p:cNvSpPr>
          <p:nvPr/>
        </p:nvSpPr>
        <p:spPr bwMode="auto">
          <a:xfrm>
            <a:off x="6075363" y="38290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82" name="Line 38"/>
          <p:cNvSpPr>
            <a:spLocks noChangeShapeType="1"/>
          </p:cNvSpPr>
          <p:nvPr/>
        </p:nvSpPr>
        <p:spPr bwMode="auto">
          <a:xfrm>
            <a:off x="6688138" y="38290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" y="748939"/>
            <a:ext cx="10363200" cy="5264331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Crypto As Black Box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cipher or cryptosystem is used to encrypt data. The original data is known as plaintext, and the result of encryption is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ciphertext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We decrypt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ciphertext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recover the original plaintext. A key is used to configure a cryptosystem for encryption and decryption. In a symmetric cipher, the same key is used to encrypt and to decrypt, as illustrated in the “black box” cryptosystem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Figure.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AD201B23-E879-9846-A2A9-CED7FCA065EC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657600" y="2771505"/>
            <a:ext cx="1143000" cy="609600"/>
          </a:xfrm>
          <a:prstGeom prst="rect">
            <a:avLst/>
          </a:prstGeom>
          <a:solidFill>
            <a:schemeClr val="tx2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7354888" y="2771505"/>
            <a:ext cx="1219200" cy="609600"/>
          </a:xfrm>
          <a:prstGeom prst="rect">
            <a:avLst/>
          </a:prstGeom>
          <a:solidFill>
            <a:schemeClr val="tx2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600200" y="2858818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plaintext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620000" y="1476106"/>
            <a:ext cx="83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3962400" y="1491981"/>
            <a:ext cx="819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9372600" y="2847705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plaintext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5334000" y="3304905"/>
            <a:ext cx="15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ciphertext</a:t>
            </a: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2819400" y="307630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8570913" y="307630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4267200" y="193330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>
            <a:off x="7924800" y="193330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3703639" y="2847705"/>
            <a:ext cx="1106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encrypt</a:t>
            </a:r>
          </a:p>
        </p:txBody>
      </p:sp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7421564" y="2858818"/>
            <a:ext cx="1122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decrypt</a:t>
            </a:r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>
            <a:off x="4800600" y="307630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0" name="Line 32"/>
          <p:cNvSpPr>
            <a:spLocks noChangeShapeType="1"/>
          </p:cNvSpPr>
          <p:nvPr/>
        </p:nvSpPr>
        <p:spPr bwMode="auto">
          <a:xfrm flipV="1">
            <a:off x="6970713" y="307630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 flipV="1">
            <a:off x="5181600" y="300010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 flipV="1">
            <a:off x="5773738" y="300010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 flipV="1">
            <a:off x="6386513" y="300169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5481638" y="301915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5" name="Line 37"/>
          <p:cNvSpPr>
            <a:spLocks noChangeShapeType="1"/>
          </p:cNvSpPr>
          <p:nvPr/>
        </p:nvSpPr>
        <p:spPr bwMode="auto">
          <a:xfrm>
            <a:off x="6075363" y="301915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6688138" y="301915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0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Part 1 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</a:t>
            </a:r>
            <a:r>
              <a:rPr lang="en-US" smtClean="0">
                <a:solidFill>
                  <a:srgbClr val="000000"/>
                </a:solidFill>
              </a:rPr>
              <a:t> Cryptography                                                                                                     </a:t>
            </a:r>
            <a:fld id="{68368049-4EBF-8042-A111-17E777338B66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7924800" cy="1143000"/>
          </a:xfrm>
        </p:spPr>
        <p:txBody>
          <a:bodyPr/>
          <a:lstStyle/>
          <a:p>
            <a:pPr eaLnBrk="1" hangingPunct="1"/>
            <a:r>
              <a:rPr lang="en-US"/>
              <a:t>Simple Substitution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8486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Plaintext: </a:t>
            </a:r>
            <a:r>
              <a:rPr lang="en-US">
                <a:solidFill>
                  <a:srgbClr val="FF0000"/>
                </a:solidFill>
                <a:latin typeface="Times-Roman" charset="0"/>
              </a:rPr>
              <a:t>fourscoreandsevenyearsago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Key:</a:t>
            </a:r>
            <a:r>
              <a:rPr lang="en-US">
                <a:solidFill>
                  <a:srgbClr val="FF0000"/>
                </a:solidFill>
                <a:latin typeface="Times-Roman" charset="0"/>
              </a:rPr>
              <a:t> </a:t>
            </a:r>
          </a:p>
        </p:txBody>
      </p:sp>
      <p:graphicFrame>
        <p:nvGraphicFramePr>
          <p:cNvPr id="2162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70707"/>
              </p:ext>
            </p:extLst>
          </p:nvPr>
        </p:nvGraphicFramePr>
        <p:xfrm>
          <a:off x="3271167" y="2963091"/>
          <a:ext cx="6553195" cy="1219200"/>
        </p:xfrm>
        <a:graphic>
          <a:graphicData uri="http://schemas.openxmlformats.org/drawingml/2006/table">
            <a:tbl>
              <a:tblPr/>
              <a:tblGrid>
                <a:gridCol w="22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2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58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3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2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58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2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3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58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27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30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58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3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58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27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430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430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430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19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77307"/>
              </p:ext>
            </p:extLst>
          </p:nvPr>
        </p:nvGraphicFramePr>
        <p:xfrm>
          <a:off x="9824362" y="2963091"/>
          <a:ext cx="381000" cy="1219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73" name="Rectangle 116"/>
          <p:cNvSpPr>
            <a:spLocks noChangeArrowheads="1"/>
          </p:cNvSpPr>
          <p:nvPr/>
        </p:nvSpPr>
        <p:spPr bwMode="auto">
          <a:xfrm>
            <a:off x="2209800" y="44196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en-US" sz="3200" dirty="0" err="1">
                <a:solidFill>
                  <a:srgbClr val="000000"/>
                </a:solidFill>
              </a:rPr>
              <a:t>Ciphertext</a:t>
            </a:r>
            <a:r>
              <a:rPr lang="en-US" sz="3200" dirty="0">
                <a:solidFill>
                  <a:srgbClr val="000000"/>
                </a:solidFill>
              </a:rPr>
              <a:t>: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en-US" sz="3200" dirty="0">
                <a:solidFill>
                  <a:srgbClr val="FF0000"/>
                </a:solidFill>
                <a:latin typeface="Times-Roman" charset="0"/>
              </a:rPr>
              <a:t>	IRXUVFRUHDQGVHYHQBHDUVDJR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en-US" sz="3200" dirty="0">
                <a:solidFill>
                  <a:srgbClr val="000000"/>
                </a:solidFill>
              </a:rPr>
              <a:t>Shift by 3 is “Caesar’s cipher”</a:t>
            </a:r>
            <a:endParaRPr lang="en-US" sz="3200" dirty="0">
              <a:solidFill>
                <a:srgbClr val="FF0000"/>
              </a:solidFill>
              <a:latin typeface="Times-Roman" charset="0"/>
            </a:endParaRPr>
          </a:p>
        </p:txBody>
      </p:sp>
      <p:sp>
        <p:nvSpPr>
          <p:cNvPr id="20574" name="Rectangle 118"/>
          <p:cNvSpPr>
            <a:spLocks noChangeArrowheads="1"/>
          </p:cNvSpPr>
          <p:nvPr/>
        </p:nvSpPr>
        <p:spPr bwMode="auto">
          <a:xfrm>
            <a:off x="1981200" y="3124200"/>
            <a:ext cx="12586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Plaintext</a:t>
            </a:r>
          </a:p>
        </p:txBody>
      </p:sp>
      <p:sp>
        <p:nvSpPr>
          <p:cNvPr id="20575" name="Rectangle 119"/>
          <p:cNvSpPr>
            <a:spLocks noChangeArrowheads="1"/>
          </p:cNvSpPr>
          <p:nvPr/>
        </p:nvSpPr>
        <p:spPr bwMode="auto">
          <a:xfrm>
            <a:off x="1752600" y="3657600"/>
            <a:ext cx="1492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</a:rPr>
              <a:t>Ciphertext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1653</Words>
  <Application>Microsoft Office PowerPoint</Application>
  <PresentationFormat>Widescreen</PresentationFormat>
  <Paragraphs>668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ＭＳ Ｐゴシック</vt:lpstr>
      <vt:lpstr>Andale Mono</vt:lpstr>
      <vt:lpstr>Arial</vt:lpstr>
      <vt:lpstr>Bell MT</vt:lpstr>
      <vt:lpstr>Comic Sans MS</vt:lpstr>
      <vt:lpstr>Symbol</vt:lpstr>
      <vt:lpstr>Times</vt:lpstr>
      <vt:lpstr>Times New Roman</vt:lpstr>
      <vt:lpstr>Times Roman</vt:lpstr>
      <vt:lpstr>Times-Roman</vt:lpstr>
      <vt:lpstr>Wingdings</vt:lpstr>
      <vt:lpstr>Default Design</vt:lpstr>
      <vt:lpstr>Chart</vt:lpstr>
      <vt:lpstr>Crypto</vt:lpstr>
      <vt:lpstr>Self Note</vt:lpstr>
      <vt:lpstr>How to Speak Crypto</vt:lpstr>
      <vt:lpstr>Self Note</vt:lpstr>
      <vt:lpstr>Crypto</vt:lpstr>
      <vt:lpstr>Self Note</vt:lpstr>
      <vt:lpstr>Crypto as Black Box</vt:lpstr>
      <vt:lpstr>PowerPoint Presentation</vt:lpstr>
      <vt:lpstr>Simple Substitution</vt:lpstr>
      <vt:lpstr>PowerPoint Presentation</vt:lpstr>
      <vt:lpstr>Ceasar’s Cipher Decryption</vt:lpstr>
      <vt:lpstr>Not-so-Simple Substitution</vt:lpstr>
      <vt:lpstr>Cryptanalysis I: Try Them All</vt:lpstr>
      <vt:lpstr>Simple Substitution: General Case</vt:lpstr>
      <vt:lpstr>Cryptanalysis II: Be Clever</vt:lpstr>
      <vt:lpstr>Cryptanalysis II</vt:lpstr>
      <vt:lpstr>Cryptanalysis II</vt:lpstr>
      <vt:lpstr>Cryptanalysis: Terminology</vt:lpstr>
      <vt:lpstr>Double Transposition</vt:lpstr>
      <vt:lpstr>One-Time Pad: Encryption</vt:lpstr>
      <vt:lpstr>One-Time Pad: Decryption</vt:lpstr>
      <vt:lpstr>One-Time Pad</vt:lpstr>
      <vt:lpstr>One-Time Pad</vt:lpstr>
      <vt:lpstr>One-Time Pad Summary</vt:lpstr>
      <vt:lpstr>Taxonomy of Cryptography</vt:lpstr>
      <vt:lpstr>Taxonomy of Cryptanalysis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Crypto</dc:title>
  <dc:creator>Falguni</dc:creator>
  <cp:lastModifiedBy>Windows User</cp:lastModifiedBy>
  <cp:revision>14</cp:revision>
  <dcterms:created xsi:type="dcterms:W3CDTF">2021-01-24T18:02:40Z</dcterms:created>
  <dcterms:modified xsi:type="dcterms:W3CDTF">2021-06-15T07:19:46Z</dcterms:modified>
</cp:coreProperties>
</file>