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77" r:id="rId3"/>
    <p:sldId id="282" r:id="rId4"/>
    <p:sldId id="279" r:id="rId5"/>
    <p:sldId id="258" r:id="rId6"/>
    <p:sldId id="259" r:id="rId7"/>
    <p:sldId id="261" r:id="rId8"/>
    <p:sldId id="262" r:id="rId9"/>
    <p:sldId id="263" r:id="rId10"/>
    <p:sldId id="267" r:id="rId11"/>
    <p:sldId id="268" r:id="rId12"/>
    <p:sldId id="269" r:id="rId13"/>
    <p:sldId id="284" r:id="rId14"/>
    <p:sldId id="270" r:id="rId15"/>
    <p:sldId id="271" r:id="rId16"/>
    <p:sldId id="272" r:id="rId17"/>
    <p:sldId id="273" r:id="rId18"/>
    <p:sldId id="274" r:id="rId19"/>
    <p:sldId id="276"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snapToGrid="0">
      <p:cViewPr varScale="1">
        <p:scale>
          <a:sx n="86" d="100"/>
          <a:sy n="86" d="100"/>
        </p:scale>
        <p:origin x="5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AA4B4F1-F5EE-4FF5-BD1C-24FE471ED99F}"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2CB5-C3F3-4C4D-B001-EAFB3E08DB60}" type="slidenum">
              <a:rPr lang="en-US" smtClean="0"/>
              <a:t>‹#›</a:t>
            </a:fld>
            <a:endParaRPr lang="en-US"/>
          </a:p>
        </p:txBody>
      </p:sp>
    </p:spTree>
    <p:extLst>
      <p:ext uri="{BB962C8B-B14F-4D97-AF65-F5344CB8AC3E}">
        <p14:creationId xmlns:p14="http://schemas.microsoft.com/office/powerpoint/2010/main" val="3865391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A4B4F1-F5EE-4FF5-BD1C-24FE471ED99F}"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2CB5-C3F3-4C4D-B001-EAFB3E08DB60}" type="slidenum">
              <a:rPr lang="en-US" smtClean="0"/>
              <a:t>‹#›</a:t>
            </a:fld>
            <a:endParaRPr lang="en-US"/>
          </a:p>
        </p:txBody>
      </p:sp>
    </p:spTree>
    <p:extLst>
      <p:ext uri="{BB962C8B-B14F-4D97-AF65-F5344CB8AC3E}">
        <p14:creationId xmlns:p14="http://schemas.microsoft.com/office/powerpoint/2010/main" val="3963872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A4B4F1-F5EE-4FF5-BD1C-24FE471ED99F}"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2CB5-C3F3-4C4D-B001-EAFB3E08DB60}" type="slidenum">
              <a:rPr lang="en-US" smtClean="0"/>
              <a:t>‹#›</a:t>
            </a:fld>
            <a:endParaRPr lang="en-US"/>
          </a:p>
        </p:txBody>
      </p:sp>
    </p:spTree>
    <p:extLst>
      <p:ext uri="{BB962C8B-B14F-4D97-AF65-F5344CB8AC3E}">
        <p14:creationId xmlns:p14="http://schemas.microsoft.com/office/powerpoint/2010/main" val="2973974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A4B4F1-F5EE-4FF5-BD1C-24FE471ED99F}"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2CB5-C3F3-4C4D-B001-EAFB3E08DB60}" type="slidenum">
              <a:rPr lang="en-US" smtClean="0"/>
              <a:t>‹#›</a:t>
            </a:fld>
            <a:endParaRPr lang="en-US"/>
          </a:p>
        </p:txBody>
      </p:sp>
    </p:spTree>
    <p:extLst>
      <p:ext uri="{BB962C8B-B14F-4D97-AF65-F5344CB8AC3E}">
        <p14:creationId xmlns:p14="http://schemas.microsoft.com/office/powerpoint/2010/main" val="3763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A4B4F1-F5EE-4FF5-BD1C-24FE471ED99F}"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2CB5-C3F3-4C4D-B001-EAFB3E08DB60}" type="slidenum">
              <a:rPr lang="en-US" smtClean="0"/>
              <a:t>‹#›</a:t>
            </a:fld>
            <a:endParaRPr lang="en-US"/>
          </a:p>
        </p:txBody>
      </p:sp>
    </p:spTree>
    <p:extLst>
      <p:ext uri="{BB962C8B-B14F-4D97-AF65-F5344CB8AC3E}">
        <p14:creationId xmlns:p14="http://schemas.microsoft.com/office/powerpoint/2010/main" val="3388670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A4B4F1-F5EE-4FF5-BD1C-24FE471ED99F}"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212CB5-C3F3-4C4D-B001-EAFB3E08DB60}" type="slidenum">
              <a:rPr lang="en-US" smtClean="0"/>
              <a:t>‹#›</a:t>
            </a:fld>
            <a:endParaRPr lang="en-US"/>
          </a:p>
        </p:txBody>
      </p:sp>
    </p:spTree>
    <p:extLst>
      <p:ext uri="{BB962C8B-B14F-4D97-AF65-F5344CB8AC3E}">
        <p14:creationId xmlns:p14="http://schemas.microsoft.com/office/powerpoint/2010/main" val="468230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A4B4F1-F5EE-4FF5-BD1C-24FE471ED99F}"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212CB5-C3F3-4C4D-B001-EAFB3E08DB60}" type="slidenum">
              <a:rPr lang="en-US" smtClean="0"/>
              <a:t>‹#›</a:t>
            </a:fld>
            <a:endParaRPr lang="en-US"/>
          </a:p>
        </p:txBody>
      </p:sp>
    </p:spTree>
    <p:extLst>
      <p:ext uri="{BB962C8B-B14F-4D97-AF65-F5344CB8AC3E}">
        <p14:creationId xmlns:p14="http://schemas.microsoft.com/office/powerpoint/2010/main" val="2757969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A4B4F1-F5EE-4FF5-BD1C-24FE471ED99F}"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212CB5-C3F3-4C4D-B001-EAFB3E08DB60}" type="slidenum">
              <a:rPr lang="en-US" smtClean="0"/>
              <a:t>‹#›</a:t>
            </a:fld>
            <a:endParaRPr lang="en-US"/>
          </a:p>
        </p:txBody>
      </p:sp>
    </p:spTree>
    <p:extLst>
      <p:ext uri="{BB962C8B-B14F-4D97-AF65-F5344CB8AC3E}">
        <p14:creationId xmlns:p14="http://schemas.microsoft.com/office/powerpoint/2010/main" val="1797366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4B4F1-F5EE-4FF5-BD1C-24FE471ED99F}"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212CB5-C3F3-4C4D-B001-EAFB3E08DB60}" type="slidenum">
              <a:rPr lang="en-US" smtClean="0"/>
              <a:t>‹#›</a:t>
            </a:fld>
            <a:endParaRPr lang="en-US"/>
          </a:p>
        </p:txBody>
      </p:sp>
    </p:spTree>
    <p:extLst>
      <p:ext uri="{BB962C8B-B14F-4D97-AF65-F5344CB8AC3E}">
        <p14:creationId xmlns:p14="http://schemas.microsoft.com/office/powerpoint/2010/main" val="1533888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A4B4F1-F5EE-4FF5-BD1C-24FE471ED99F}"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212CB5-C3F3-4C4D-B001-EAFB3E08DB60}" type="slidenum">
              <a:rPr lang="en-US" smtClean="0"/>
              <a:t>‹#›</a:t>
            </a:fld>
            <a:endParaRPr lang="en-US"/>
          </a:p>
        </p:txBody>
      </p:sp>
    </p:spTree>
    <p:extLst>
      <p:ext uri="{BB962C8B-B14F-4D97-AF65-F5344CB8AC3E}">
        <p14:creationId xmlns:p14="http://schemas.microsoft.com/office/powerpoint/2010/main" val="3515756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A4B4F1-F5EE-4FF5-BD1C-24FE471ED99F}"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212CB5-C3F3-4C4D-B001-EAFB3E08DB60}" type="slidenum">
              <a:rPr lang="en-US" smtClean="0"/>
              <a:t>‹#›</a:t>
            </a:fld>
            <a:endParaRPr lang="en-US"/>
          </a:p>
        </p:txBody>
      </p:sp>
    </p:spTree>
    <p:extLst>
      <p:ext uri="{BB962C8B-B14F-4D97-AF65-F5344CB8AC3E}">
        <p14:creationId xmlns:p14="http://schemas.microsoft.com/office/powerpoint/2010/main" val="180396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A4B4F1-F5EE-4FF5-BD1C-24FE471ED99F}" type="datetimeFigureOut">
              <a:rPr lang="en-US" smtClean="0"/>
              <a:t>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212CB5-C3F3-4C4D-B001-EAFB3E08DB60}" type="slidenum">
              <a:rPr lang="en-US" smtClean="0"/>
              <a:t>‹#›</a:t>
            </a:fld>
            <a:endParaRPr lang="en-US"/>
          </a:p>
        </p:txBody>
      </p:sp>
    </p:spTree>
    <p:extLst>
      <p:ext uri="{BB962C8B-B14F-4D97-AF65-F5344CB8AC3E}">
        <p14:creationId xmlns:p14="http://schemas.microsoft.com/office/powerpoint/2010/main" val="125544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rcRect r="8573"/>
          <a:stretch>
            <a:fillRect/>
          </a:stretch>
        </p:blipFill>
        <p:spPr>
          <a:xfrm>
            <a:off x="-63500" y="0"/>
            <a:ext cx="7188200" cy="6858000"/>
          </a:xfrm>
          <a:custGeom>
            <a:avLst/>
            <a:gdLst>
              <a:gd name="connsiteX0" fmla="*/ 0 w 5677911"/>
              <a:gd name="connsiteY0" fmla="*/ 0 h 6858000"/>
              <a:gd name="connsiteX1" fmla="*/ 3596326 w 5677911"/>
              <a:gd name="connsiteY1" fmla="*/ 0 h 6858000"/>
              <a:gd name="connsiteX2" fmla="*/ 5677911 w 5677911"/>
              <a:gd name="connsiteY2" fmla="*/ 6858000 h 6858000"/>
              <a:gd name="connsiteX3" fmla="*/ 0 w 567791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677911" h="6858000">
                <a:moveTo>
                  <a:pt x="0" y="0"/>
                </a:moveTo>
                <a:lnTo>
                  <a:pt x="3596326" y="0"/>
                </a:lnTo>
                <a:lnTo>
                  <a:pt x="5677911" y="6858000"/>
                </a:lnTo>
                <a:lnTo>
                  <a:pt x="0" y="6858000"/>
                </a:lnTo>
                <a:close/>
              </a:path>
            </a:pathLst>
          </a:custGeom>
        </p:spPr>
      </p:pic>
      <p:cxnSp>
        <p:nvCxnSpPr>
          <p:cNvPr id="9" name="Straight Connector 8"/>
          <p:cNvCxnSpPr/>
          <p:nvPr/>
        </p:nvCxnSpPr>
        <p:spPr>
          <a:xfrm>
            <a:off x="4254500" y="0"/>
            <a:ext cx="2650147" cy="6858000"/>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2038" y="2175920"/>
            <a:ext cx="11652921" cy="1446550"/>
          </a:xfrm>
          <a:prstGeom prst="rect">
            <a:avLst/>
          </a:prstGeom>
        </p:spPr>
        <p:txBody>
          <a:bodyPr wrap="square">
            <a:spAutoFit/>
          </a:bodyPr>
          <a:lstStyle/>
          <a:p>
            <a:r>
              <a:rPr lang="en-US" sz="4400" b="1" dirty="0" err="1">
                <a:ln w="0"/>
                <a:solidFill>
                  <a:schemeClr val="bg1"/>
                </a:solidFill>
                <a:effectLst>
                  <a:outerShdw blurRad="38100" dist="19050" dir="2700000" algn="tl" rotWithShape="0">
                    <a:schemeClr val="dk1">
                      <a:alpha val="40000"/>
                    </a:schemeClr>
                  </a:outerShdw>
                </a:effectLst>
                <a:latin typeface="Algerian" panose="04020705040A02060702" pitchFamily="82" charset="0"/>
              </a:rPr>
              <a:t>Monoalphabetic</a:t>
            </a:r>
            <a:endParaRPr lang="en-US" sz="4400" b="1" dirty="0">
              <a:ln w="0"/>
              <a:solidFill>
                <a:schemeClr val="bg1"/>
              </a:solidFill>
              <a:effectLst>
                <a:outerShdw blurRad="38100" dist="19050" dir="2700000" algn="tl" rotWithShape="0">
                  <a:schemeClr val="dk1">
                    <a:alpha val="40000"/>
                  </a:schemeClr>
                </a:outerShdw>
              </a:effectLst>
              <a:latin typeface="Algerian" panose="04020705040A02060702" pitchFamily="82" charset="0"/>
            </a:endParaRPr>
          </a:p>
          <a:p>
            <a:r>
              <a:rPr lang="en-US" sz="4400" b="1" dirty="0">
                <a:ln w="0"/>
                <a:solidFill>
                  <a:schemeClr val="bg1"/>
                </a:solidFill>
                <a:effectLst>
                  <a:outerShdw blurRad="38100" dist="19050" dir="2700000" algn="tl" rotWithShape="0">
                    <a:schemeClr val="dk1">
                      <a:alpha val="40000"/>
                    </a:schemeClr>
                  </a:outerShdw>
                </a:effectLst>
                <a:latin typeface="Algerian" panose="04020705040A02060702" pitchFamily="82" charset="0"/>
              </a:rPr>
              <a:t>          Cipher</a:t>
            </a:r>
          </a:p>
        </p:txBody>
      </p:sp>
      <p:sp>
        <p:nvSpPr>
          <p:cNvPr id="16" name="Rectangle 15"/>
          <p:cNvSpPr/>
          <p:nvPr/>
        </p:nvSpPr>
        <p:spPr>
          <a:xfrm>
            <a:off x="-747292" y="499756"/>
            <a:ext cx="6096000" cy="1446550"/>
          </a:xfrm>
          <a:prstGeom prst="rect">
            <a:avLst/>
          </a:prstGeom>
        </p:spPr>
        <p:txBody>
          <a:bodyPr>
            <a:spAutoFit/>
          </a:bodyPr>
          <a:lstStyle/>
          <a:p>
            <a:pPr algn="ctr"/>
            <a:r>
              <a:rPr lang="en-US" sz="4400" b="1" dirty="0">
                <a:ln w="0"/>
                <a:solidFill>
                  <a:schemeClr val="bg1"/>
                </a:solidFill>
                <a:effectLst>
                  <a:outerShdw blurRad="38100" dist="19050" dir="2700000" algn="tl" rotWithShape="0">
                    <a:schemeClr val="dk1">
                      <a:alpha val="40000"/>
                    </a:schemeClr>
                  </a:outerShdw>
                </a:effectLst>
                <a:latin typeface="Algerian" panose="04020705040A02060702" pitchFamily="82" charset="0"/>
              </a:rPr>
              <a:t>PRESENTATION</a:t>
            </a:r>
          </a:p>
          <a:p>
            <a:pPr algn="ctr"/>
            <a:r>
              <a:rPr lang="en-US" sz="4400" b="1" dirty="0">
                <a:ln w="0"/>
                <a:solidFill>
                  <a:schemeClr val="bg1"/>
                </a:solidFill>
                <a:effectLst>
                  <a:outerShdw blurRad="38100" dist="19050" dir="2700000" algn="tl" rotWithShape="0">
                    <a:schemeClr val="dk1">
                      <a:alpha val="40000"/>
                    </a:schemeClr>
                  </a:outerShdw>
                </a:effectLst>
                <a:latin typeface="Algerian" panose="04020705040A02060702" pitchFamily="82" charset="0"/>
              </a:rPr>
              <a:t>ON</a:t>
            </a:r>
          </a:p>
        </p:txBody>
      </p:sp>
      <p:sp>
        <p:nvSpPr>
          <p:cNvPr id="21" name="TextBox 20"/>
          <p:cNvSpPr txBox="1"/>
          <p:nvPr/>
        </p:nvSpPr>
        <p:spPr>
          <a:xfrm>
            <a:off x="7534286" y="3429000"/>
            <a:ext cx="4330700" cy="3262432"/>
          </a:xfrm>
          <a:prstGeom prst="rect">
            <a:avLst/>
          </a:prstGeom>
          <a:noFill/>
        </p:spPr>
        <p:txBody>
          <a:bodyPr wrap="square" rtlCol="0" anchor="b">
            <a:spAutoFit/>
          </a:bodyPr>
          <a:lstStyle/>
          <a:p>
            <a:r>
              <a:rPr lang="en-US" sz="4400" b="1" dirty="0">
                <a:solidFill>
                  <a:schemeClr val="accent1">
                    <a:lumMod val="75000"/>
                  </a:schemeClr>
                </a:solidFill>
                <a:latin typeface="Algerian" panose="04020705040A02060702" pitchFamily="82" charset="0"/>
              </a:rPr>
              <a:t>PRESENTED TO</a:t>
            </a:r>
          </a:p>
          <a:p>
            <a:endParaRPr lang="en-US" dirty="0">
              <a:solidFill>
                <a:srgbClr val="4B5C6F"/>
              </a:solidFill>
            </a:endParaRPr>
          </a:p>
          <a:p>
            <a:r>
              <a:rPr lang="en-US" sz="2400" b="1" dirty="0" err="1">
                <a:solidFill>
                  <a:schemeClr val="accent1">
                    <a:lumMod val="50000"/>
                  </a:schemeClr>
                </a:solidFill>
              </a:rPr>
              <a:t>Falguni</a:t>
            </a:r>
            <a:r>
              <a:rPr lang="en-US" sz="2400" b="1" dirty="0">
                <a:solidFill>
                  <a:schemeClr val="accent1">
                    <a:lumMod val="50000"/>
                  </a:schemeClr>
                </a:solidFill>
              </a:rPr>
              <a:t> Roy</a:t>
            </a:r>
          </a:p>
          <a:p>
            <a:r>
              <a:rPr lang="en-US" sz="2400" b="1" dirty="0">
                <a:solidFill>
                  <a:schemeClr val="accent1">
                    <a:lumMod val="50000"/>
                  </a:schemeClr>
                </a:solidFill>
              </a:rPr>
              <a:t>ASSISTANT PROFESSOR</a:t>
            </a:r>
          </a:p>
          <a:p>
            <a:r>
              <a:rPr lang="en-US" sz="2400" b="1" dirty="0">
                <a:solidFill>
                  <a:schemeClr val="accent1">
                    <a:lumMod val="50000"/>
                  </a:schemeClr>
                </a:solidFill>
              </a:rPr>
              <a:t>INSTITUTE OF INFORMATION TECHNOLOGY</a:t>
            </a:r>
          </a:p>
          <a:p>
            <a:r>
              <a:rPr lang="en-US" sz="2400" b="1" dirty="0">
                <a:solidFill>
                  <a:schemeClr val="accent1">
                    <a:lumMod val="50000"/>
                  </a:schemeClr>
                </a:solidFill>
              </a:rPr>
              <a:t>NOAKHALI SCIENCE &amp; TECHNOLOGY UNIVERSITY</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5238" t="7537" r="5781" b="3984"/>
          <a:stretch/>
        </p:blipFill>
        <p:spPr>
          <a:xfrm>
            <a:off x="1788160" y="4348480"/>
            <a:ext cx="1798320" cy="1788160"/>
          </a:xfrm>
          <a:prstGeom prst="ellipse">
            <a:avLst/>
          </a:prstGeom>
          <a:ln w="28575">
            <a:solidFill>
              <a:schemeClr val="accent1">
                <a:lumMod val="75000"/>
              </a:schemeClr>
            </a:solidFill>
          </a:ln>
        </p:spPr>
      </p:pic>
    </p:spTree>
    <p:extLst>
      <p:ext uri="{BB962C8B-B14F-4D97-AF65-F5344CB8AC3E}">
        <p14:creationId xmlns:p14="http://schemas.microsoft.com/office/powerpoint/2010/main" val="86569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2383" y="969006"/>
            <a:ext cx="10630931" cy="3841892"/>
          </a:xfrm>
        </p:spPr>
        <p:txBody>
          <a:bodyPr>
            <a:normAutofit/>
          </a:bodyPr>
          <a:lstStyle/>
          <a:p>
            <a:pPr>
              <a:buFont typeface="Wingdings" panose="05000000000000000000" pitchFamily="2" charset="2"/>
              <a:buChar char="Ø"/>
            </a:pPr>
            <a:r>
              <a:rPr lang="en-US" sz="2000" dirty="0"/>
              <a:t>The most common first letter in a word on order of frequency</a:t>
            </a:r>
          </a:p>
          <a:p>
            <a:pPr marL="0" indent="0">
              <a:buNone/>
            </a:pPr>
            <a:r>
              <a:rPr lang="en-US" sz="2000" dirty="0"/>
              <a:t>    T, O, A, W, B, C, D, S, F, M, R, H, I, Y, E, G, L, N, O, U, J, K</a:t>
            </a:r>
          </a:p>
          <a:p>
            <a:pPr>
              <a:buFont typeface="Wingdings" panose="05000000000000000000" pitchFamily="2" charset="2"/>
              <a:buChar char="Ø"/>
            </a:pPr>
            <a:r>
              <a:rPr lang="en-US" sz="2000" dirty="0"/>
              <a:t>The most common second letter in a word of frequency </a:t>
            </a:r>
          </a:p>
          <a:p>
            <a:pPr marL="0" indent="0">
              <a:buNone/>
            </a:pPr>
            <a:r>
              <a:rPr lang="en-US" sz="2000" dirty="0"/>
              <a:t>    H, O, E, A, U, N, R, T</a:t>
            </a:r>
          </a:p>
          <a:p>
            <a:pPr>
              <a:buFont typeface="Wingdings" panose="05000000000000000000" pitchFamily="2" charset="2"/>
              <a:buChar char="Ø"/>
            </a:pPr>
            <a:r>
              <a:rPr lang="en-US" sz="2000" dirty="0"/>
              <a:t>The most common third letter in a word in order of frequency</a:t>
            </a:r>
          </a:p>
          <a:p>
            <a:pPr marL="0" indent="0">
              <a:buNone/>
            </a:pPr>
            <a:r>
              <a:rPr lang="en-US" sz="2000" dirty="0"/>
              <a:t>    E, S, A, R, N, I</a:t>
            </a:r>
          </a:p>
          <a:p>
            <a:pPr>
              <a:buFont typeface="Wingdings" panose="05000000000000000000" pitchFamily="2" charset="2"/>
              <a:buChar char="Ø"/>
            </a:pPr>
            <a:r>
              <a:rPr lang="en-US" sz="2000" dirty="0"/>
              <a:t>More than half of all words ends with E,T,D,S</a:t>
            </a:r>
          </a:p>
          <a:p>
            <a:pPr>
              <a:buFont typeface="Wingdings" panose="05000000000000000000" pitchFamily="2" charset="2"/>
              <a:buChar char="Ø"/>
            </a:pPr>
            <a:r>
              <a:rPr lang="en-US" sz="2000" dirty="0"/>
              <a:t>The most common diagraph in order of frequency</a:t>
            </a:r>
          </a:p>
          <a:p>
            <a:pPr marL="0" indent="0">
              <a:buNone/>
            </a:pPr>
            <a:r>
              <a:rPr lang="en-US" sz="2000" dirty="0"/>
              <a:t>    TH, HE, AN, ER, ON, RE, ED, ND, HA, AT, ES, OF, NT, EA, TI, TO, IO, LE, IS, OU, AR, AS, DE, RT, VE</a:t>
            </a:r>
          </a:p>
          <a:p>
            <a:pPr marL="0" indent="0">
              <a:buNone/>
            </a:pPr>
            <a:endParaRPr lang="en-US" sz="2000" dirty="0">
              <a:latin typeface="Algerian" panose="04020705040A02060702" pitchFamily="82" charset="0"/>
            </a:endParaRPr>
          </a:p>
        </p:txBody>
      </p:sp>
      <p:sp>
        <p:nvSpPr>
          <p:cNvPr id="4" name="Content Placeholder 2"/>
          <p:cNvSpPr txBox="1">
            <a:spLocks/>
          </p:cNvSpPr>
          <p:nvPr/>
        </p:nvSpPr>
        <p:spPr>
          <a:xfrm>
            <a:off x="1052383" y="4722755"/>
            <a:ext cx="10282881" cy="150505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200" dirty="0"/>
              <a:t>The most </a:t>
            </a:r>
            <a:r>
              <a:rPr lang="en-US" sz="2200" dirty="0" err="1"/>
              <a:t>trigraph</a:t>
            </a:r>
            <a:r>
              <a:rPr lang="en-US" sz="2200" dirty="0"/>
              <a:t> in order of frequency</a:t>
            </a:r>
          </a:p>
          <a:p>
            <a:pPr marL="0" indent="0">
              <a:buFont typeface="Arial" panose="020B0604020202020204" pitchFamily="34" charset="0"/>
              <a:buNone/>
            </a:pPr>
            <a:r>
              <a:rPr lang="en-US" sz="2200" dirty="0"/>
              <a:t>    THE, AND, THA, ENT, ION, TIO, FOR, NDE, HAS, NCE, TIS, OFT, MEN</a:t>
            </a:r>
          </a:p>
          <a:p>
            <a:pPr>
              <a:buFont typeface="Wingdings" panose="05000000000000000000" pitchFamily="2" charset="2"/>
              <a:buChar char="Ø"/>
            </a:pPr>
            <a:r>
              <a:rPr lang="en-US" sz="2200" dirty="0"/>
              <a:t>The most double letter in order of frequency</a:t>
            </a:r>
          </a:p>
          <a:p>
            <a:pPr marL="0" indent="0">
              <a:buFont typeface="Arial" panose="020B0604020202020204" pitchFamily="34" charset="0"/>
              <a:buNone/>
            </a:pPr>
            <a:r>
              <a:rPr lang="en-US" sz="2200" dirty="0"/>
              <a:t>    SS, EE, TT, LL, MM, OO</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5" name="Trapezoid 4"/>
          <p:cNvSpPr/>
          <p:nvPr/>
        </p:nvSpPr>
        <p:spPr>
          <a:xfrm>
            <a:off x="11734801" y="6594389"/>
            <a:ext cx="457200" cy="263611"/>
          </a:xfrm>
          <a:prstGeom prst="trapezoi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Black" panose="020B0A04020102020204" pitchFamily="34" charset="0"/>
              </a:rPr>
              <a:t>9</a:t>
            </a:r>
          </a:p>
        </p:txBody>
      </p:sp>
    </p:spTree>
    <p:extLst>
      <p:ext uri="{BB962C8B-B14F-4D97-AF65-F5344CB8AC3E}">
        <p14:creationId xmlns:p14="http://schemas.microsoft.com/office/powerpoint/2010/main" val="1524427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2588" y="1182247"/>
            <a:ext cx="9786552" cy="4524315"/>
          </a:xfrm>
          <a:prstGeom prst="rect">
            <a:avLst/>
          </a:prstGeom>
          <a:noFill/>
        </p:spPr>
        <p:txBody>
          <a:bodyPr wrap="square" rtlCol="0">
            <a:spAutoFit/>
          </a:bodyPr>
          <a:lstStyle/>
          <a:p>
            <a:r>
              <a:rPr lang="en-US" sz="3600" b="1" dirty="0">
                <a:solidFill>
                  <a:schemeClr val="accent1">
                    <a:lumMod val="50000"/>
                  </a:schemeClr>
                </a:solidFill>
                <a:latin typeface="Algerian" panose="04020705040A02060702" pitchFamily="82" charset="0"/>
              </a:rPr>
              <a:t>The </a:t>
            </a:r>
            <a:r>
              <a:rPr lang="en-US" sz="3600" b="1" dirty="0" err="1">
                <a:solidFill>
                  <a:schemeClr val="accent1">
                    <a:lumMod val="50000"/>
                  </a:schemeClr>
                </a:solidFill>
                <a:latin typeface="Algerian" panose="04020705040A02060702" pitchFamily="82" charset="0"/>
              </a:rPr>
              <a:t>ciphertext</a:t>
            </a:r>
            <a:r>
              <a:rPr lang="en-US" sz="3600" b="1" dirty="0">
                <a:solidFill>
                  <a:schemeClr val="accent1">
                    <a:lumMod val="50000"/>
                  </a:schemeClr>
                </a:solidFill>
                <a:latin typeface="Algerian" panose="04020705040A02060702" pitchFamily="82" charset="0"/>
              </a:rPr>
              <a:t> to be solved is:</a:t>
            </a:r>
          </a:p>
          <a:p>
            <a:endParaRPr lang="en-US" sz="3600" b="1" dirty="0">
              <a:latin typeface="Algerian" panose="04020705040A02060702" pitchFamily="82" charset="0"/>
            </a:endParaRPr>
          </a:p>
          <a:p>
            <a:pPr algn="just"/>
            <a:r>
              <a:rPr lang="en-US" b="1" dirty="0">
                <a:solidFill>
                  <a:schemeClr val="accent2">
                    <a:lumMod val="75000"/>
                  </a:schemeClr>
                </a:solidFill>
                <a:latin typeface="Arial Narrow" panose="020B0606020202030204" pitchFamily="34" charset="0"/>
              </a:rPr>
              <a:t>GFS WMY OG LGDVS MF SFNKYHOSU ESLLMRS, PC WS BFGW POL DMFRQMRS, PL OG CPFU M UPCCSKSFO HDMPFOSXO GC OIS LMES DMFRQMRS DGFR SFGQRI OG CPDD GFS LISSO GK LG, MFU OISF WS NGQFO OIS GNNQKKSFNSL GC SMNI DSOOSK. WS NMDD OIS EGLO CKSJQSFODY GNNQKKPFR DSOOSK OIS 'CPKLO', OIS FSXO EGLO GNNQKKPFR DSOOSK OIS 'LSNGFU' OIS CGDDGWPFR EGLO GNNQKKPFR DSOOSK OIS 'OIPKU', MFU LG GF, QFOPD WS MNNGQFO CGK MDD OIS UPCCSKSFO DSOOSKL PF OIS HDMPFOSXO LMEHDS. OISF WS DGGB MO OIS NPHISK OSXO WS WMFO OG LGDVS MFU WS MDLG NDMLLPCY POL LYEAGDL. WS CPFU OIS EGLO GNNQKKPFR LYEAGD MFU NIMFRS PO OG OIS CGKE GC OIS 'CPKLO' DSOOSK GC OIS HDMPFOSXO LMEHDS, OIS FSXO EGLO NGEEGF LYEAGD PL NIMFRSU OG OIS CGKE GC OIS 'LSNGFU' DSOOSK, MFU OIS CGDDGWPFR EGLO NGEEGF LYEAGD PL NIMFRSU OG OIS CGKE GC OIS 'OIPKU' DSOOSK, MFU LG GF, QFOPD WS MNNGQFO CGK MDD LYEAGDL GC OIS NKYHOGRKME WS WMFO OG LGDVS.                                                                       </a:t>
            </a:r>
            <a:endParaRPr lang="en-US" sz="4800" b="1" dirty="0">
              <a:solidFill>
                <a:schemeClr val="accent2">
                  <a:lumMod val="75000"/>
                </a:schemeClr>
              </a:solidFill>
              <a:latin typeface="Arial Narrow" panose="020B0606020202030204" pitchFamily="34" charset="0"/>
            </a:endParaRPr>
          </a:p>
          <a:p>
            <a:endParaRPr lang="en-US" b="1" dirty="0"/>
          </a:p>
        </p:txBody>
      </p:sp>
      <p:sp>
        <p:nvSpPr>
          <p:cNvPr id="15" name="Trapezoid 14"/>
          <p:cNvSpPr/>
          <p:nvPr/>
        </p:nvSpPr>
        <p:spPr>
          <a:xfrm>
            <a:off x="11582400" y="6451601"/>
            <a:ext cx="609601" cy="406400"/>
          </a:xfrm>
          <a:prstGeom prst="trapezoi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10</a:t>
            </a:r>
          </a:p>
        </p:txBody>
      </p:sp>
    </p:spTree>
    <p:extLst>
      <p:ext uri="{BB962C8B-B14F-4D97-AF65-F5344CB8AC3E}">
        <p14:creationId xmlns:p14="http://schemas.microsoft.com/office/powerpoint/2010/main" val="26764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53419627"/>
              </p:ext>
            </p:extLst>
          </p:nvPr>
        </p:nvGraphicFramePr>
        <p:xfrm>
          <a:off x="2306591" y="1086592"/>
          <a:ext cx="3698790" cy="741680"/>
        </p:xfrm>
        <a:graphic>
          <a:graphicData uri="http://schemas.openxmlformats.org/drawingml/2006/table">
            <a:tbl>
              <a:tblPr firstRow="1" bandRow="1">
                <a:tableStyleId>{5C22544A-7EE6-4342-B048-85BDC9FD1C3A}</a:tableStyleId>
              </a:tblPr>
              <a:tblGrid>
                <a:gridCol w="369879">
                  <a:extLst>
                    <a:ext uri="{9D8B030D-6E8A-4147-A177-3AD203B41FA5}">
                      <a16:colId xmlns:a16="http://schemas.microsoft.com/office/drawing/2014/main" val="138215643"/>
                    </a:ext>
                  </a:extLst>
                </a:gridCol>
                <a:gridCol w="369879">
                  <a:extLst>
                    <a:ext uri="{9D8B030D-6E8A-4147-A177-3AD203B41FA5}">
                      <a16:colId xmlns:a16="http://schemas.microsoft.com/office/drawing/2014/main" val="2273066705"/>
                    </a:ext>
                  </a:extLst>
                </a:gridCol>
                <a:gridCol w="369879">
                  <a:extLst>
                    <a:ext uri="{9D8B030D-6E8A-4147-A177-3AD203B41FA5}">
                      <a16:colId xmlns:a16="http://schemas.microsoft.com/office/drawing/2014/main" val="4237366242"/>
                    </a:ext>
                  </a:extLst>
                </a:gridCol>
                <a:gridCol w="369879">
                  <a:extLst>
                    <a:ext uri="{9D8B030D-6E8A-4147-A177-3AD203B41FA5}">
                      <a16:colId xmlns:a16="http://schemas.microsoft.com/office/drawing/2014/main" val="786325822"/>
                    </a:ext>
                  </a:extLst>
                </a:gridCol>
                <a:gridCol w="369879">
                  <a:extLst>
                    <a:ext uri="{9D8B030D-6E8A-4147-A177-3AD203B41FA5}">
                      <a16:colId xmlns:a16="http://schemas.microsoft.com/office/drawing/2014/main" val="467589874"/>
                    </a:ext>
                  </a:extLst>
                </a:gridCol>
                <a:gridCol w="369879">
                  <a:extLst>
                    <a:ext uri="{9D8B030D-6E8A-4147-A177-3AD203B41FA5}">
                      <a16:colId xmlns:a16="http://schemas.microsoft.com/office/drawing/2014/main" val="2912362047"/>
                    </a:ext>
                  </a:extLst>
                </a:gridCol>
                <a:gridCol w="369879">
                  <a:extLst>
                    <a:ext uri="{9D8B030D-6E8A-4147-A177-3AD203B41FA5}">
                      <a16:colId xmlns:a16="http://schemas.microsoft.com/office/drawing/2014/main" val="2676915150"/>
                    </a:ext>
                  </a:extLst>
                </a:gridCol>
                <a:gridCol w="369879">
                  <a:extLst>
                    <a:ext uri="{9D8B030D-6E8A-4147-A177-3AD203B41FA5}">
                      <a16:colId xmlns:a16="http://schemas.microsoft.com/office/drawing/2014/main" val="2026221703"/>
                    </a:ext>
                  </a:extLst>
                </a:gridCol>
                <a:gridCol w="369879">
                  <a:extLst>
                    <a:ext uri="{9D8B030D-6E8A-4147-A177-3AD203B41FA5}">
                      <a16:colId xmlns:a16="http://schemas.microsoft.com/office/drawing/2014/main" val="371267040"/>
                    </a:ext>
                  </a:extLst>
                </a:gridCol>
                <a:gridCol w="369879">
                  <a:extLst>
                    <a:ext uri="{9D8B030D-6E8A-4147-A177-3AD203B41FA5}">
                      <a16:colId xmlns:a16="http://schemas.microsoft.com/office/drawing/2014/main" val="239693800"/>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tc>
                  <a:txBody>
                    <a:bodyPr/>
                    <a:lstStyle/>
                    <a:p>
                      <a:r>
                        <a:rPr lang="en-US" dirty="0"/>
                        <a:t>G</a:t>
                      </a:r>
                    </a:p>
                  </a:txBody>
                  <a:tcPr/>
                </a:tc>
                <a:tc>
                  <a:txBody>
                    <a:bodyPr/>
                    <a:lstStyle/>
                    <a:p>
                      <a:r>
                        <a:rPr lang="en-US" dirty="0"/>
                        <a:t>H</a:t>
                      </a:r>
                    </a:p>
                  </a:txBody>
                  <a:tcPr/>
                </a:tc>
                <a:tc>
                  <a:txBody>
                    <a:bodyPr/>
                    <a:lstStyle/>
                    <a:p>
                      <a:r>
                        <a:rPr lang="en-US" dirty="0"/>
                        <a:t>I</a:t>
                      </a:r>
                    </a:p>
                  </a:txBody>
                  <a:tcPr/>
                </a:tc>
                <a:tc>
                  <a:txBody>
                    <a:bodyPr/>
                    <a:lstStyle/>
                    <a:p>
                      <a:r>
                        <a:rPr lang="en-US" dirty="0"/>
                        <a:t>J</a:t>
                      </a:r>
                    </a:p>
                  </a:txBody>
                  <a:tcPr/>
                </a:tc>
                <a:extLst>
                  <a:ext uri="{0D108BD9-81ED-4DB2-BD59-A6C34878D82A}">
                    <a16:rowId xmlns:a16="http://schemas.microsoft.com/office/drawing/2014/main" val="2929321151"/>
                  </a:ext>
                </a:extLst>
              </a:tr>
              <a:tr h="370840">
                <a:tc>
                  <a:txBody>
                    <a:bodyPr/>
                    <a:lstStyle/>
                    <a:p>
                      <a:r>
                        <a:rPr lang="en-US" dirty="0"/>
                        <a:t>5</a:t>
                      </a:r>
                    </a:p>
                  </a:txBody>
                  <a:tcPr/>
                </a:tc>
                <a:tc>
                  <a:txBody>
                    <a:bodyPr/>
                    <a:lstStyle/>
                    <a:p>
                      <a:r>
                        <a:rPr lang="en-US" dirty="0"/>
                        <a:t>2</a:t>
                      </a:r>
                    </a:p>
                  </a:txBody>
                  <a:tcPr/>
                </a:tc>
                <a:tc>
                  <a:txBody>
                    <a:bodyPr/>
                    <a:lstStyle/>
                    <a:p>
                      <a:r>
                        <a:rPr lang="en-US" sz="1400" dirty="0"/>
                        <a:t>26</a:t>
                      </a:r>
                    </a:p>
                  </a:txBody>
                  <a:tcPr/>
                </a:tc>
                <a:tc>
                  <a:txBody>
                    <a:bodyPr/>
                    <a:lstStyle/>
                    <a:p>
                      <a:r>
                        <a:rPr lang="en-US" sz="1400" dirty="0"/>
                        <a:t>42</a:t>
                      </a:r>
                    </a:p>
                  </a:txBody>
                  <a:tcPr/>
                </a:tc>
                <a:tc>
                  <a:txBody>
                    <a:bodyPr/>
                    <a:lstStyle/>
                    <a:p>
                      <a:r>
                        <a:rPr lang="en-US" sz="1400" dirty="0"/>
                        <a:t>23</a:t>
                      </a:r>
                    </a:p>
                  </a:txBody>
                  <a:tcPr/>
                </a:tc>
                <a:tc>
                  <a:txBody>
                    <a:bodyPr/>
                    <a:lstStyle/>
                    <a:p>
                      <a:r>
                        <a:rPr lang="en-US" sz="1400" dirty="0"/>
                        <a:t>51</a:t>
                      </a:r>
                    </a:p>
                  </a:txBody>
                  <a:tcPr/>
                </a:tc>
                <a:tc>
                  <a:txBody>
                    <a:bodyPr/>
                    <a:lstStyle/>
                    <a:p>
                      <a:r>
                        <a:rPr lang="en-US" sz="1400" dirty="0"/>
                        <a:t>67</a:t>
                      </a:r>
                    </a:p>
                  </a:txBody>
                  <a:tcPr/>
                </a:tc>
                <a:tc>
                  <a:txBody>
                    <a:bodyPr/>
                    <a:lstStyle/>
                    <a:p>
                      <a:r>
                        <a:rPr lang="en-US" dirty="0"/>
                        <a:t>8</a:t>
                      </a:r>
                    </a:p>
                  </a:txBody>
                  <a:tcPr/>
                </a:tc>
                <a:tc>
                  <a:txBody>
                    <a:bodyPr/>
                    <a:lstStyle/>
                    <a:p>
                      <a:r>
                        <a:rPr lang="en-US" sz="1400" dirty="0"/>
                        <a:t>33</a:t>
                      </a:r>
                    </a:p>
                  </a:txBody>
                  <a:tcPr/>
                </a:tc>
                <a:tc>
                  <a:txBody>
                    <a:bodyPr/>
                    <a:lstStyle/>
                    <a:p>
                      <a:r>
                        <a:rPr lang="en-US" dirty="0"/>
                        <a:t>1</a:t>
                      </a:r>
                    </a:p>
                  </a:txBody>
                  <a:tcPr/>
                </a:tc>
                <a:extLst>
                  <a:ext uri="{0D108BD9-81ED-4DB2-BD59-A6C34878D82A}">
                    <a16:rowId xmlns:a16="http://schemas.microsoft.com/office/drawing/2014/main" val="598296264"/>
                  </a:ext>
                </a:extLst>
              </a:tr>
            </a:tbl>
          </a:graphicData>
        </a:graphic>
      </p:graphicFrame>
      <p:sp>
        <p:nvSpPr>
          <p:cNvPr id="8" name="Rectangle 7"/>
          <p:cNvSpPr/>
          <p:nvPr/>
        </p:nvSpPr>
        <p:spPr>
          <a:xfrm>
            <a:off x="659027" y="1086592"/>
            <a:ext cx="1647566" cy="370840"/>
          </a:xfrm>
          <a:prstGeom prst="rect">
            <a:avLst/>
          </a:prstGeom>
          <a:solidFill>
            <a:schemeClr val="accent1">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lgerian" panose="04020705040A02060702" pitchFamily="82" charset="0"/>
              </a:rPr>
              <a:t>Cipher Text</a:t>
            </a:r>
          </a:p>
        </p:txBody>
      </p:sp>
      <p:sp>
        <p:nvSpPr>
          <p:cNvPr id="9" name="Rectangle 8"/>
          <p:cNvSpPr/>
          <p:nvPr/>
        </p:nvSpPr>
        <p:spPr>
          <a:xfrm>
            <a:off x="659027" y="1457432"/>
            <a:ext cx="1647566" cy="370840"/>
          </a:xfrm>
          <a:prstGeom prst="rect">
            <a:avLst/>
          </a:prstGeom>
          <a:solidFill>
            <a:schemeClr val="accent1">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lgerian" panose="04020705040A02060702" pitchFamily="82" charset="0"/>
              </a:rPr>
              <a:t>Frequency</a:t>
            </a:r>
          </a:p>
        </p:txBody>
      </p:sp>
      <p:sp>
        <p:nvSpPr>
          <p:cNvPr id="10" name="TextBox 9"/>
          <p:cNvSpPr txBox="1"/>
          <p:nvPr/>
        </p:nvSpPr>
        <p:spPr>
          <a:xfrm>
            <a:off x="410518" y="2199112"/>
            <a:ext cx="10836602" cy="400110"/>
          </a:xfrm>
          <a:prstGeom prst="rect">
            <a:avLst/>
          </a:prstGeom>
          <a:noFill/>
        </p:spPr>
        <p:txBody>
          <a:bodyPr wrap="square" rtlCol="0">
            <a:spAutoFit/>
          </a:bodyPr>
          <a:lstStyle/>
          <a:p>
            <a:r>
              <a:rPr lang="en-US" sz="2000" b="1" dirty="0">
                <a:latin typeface="Arial Narrow" panose="020B0606020202030204" pitchFamily="34" charset="0"/>
              </a:rPr>
              <a:t>   This below frequencies ordered from most common to least to make comparisons easier:</a:t>
            </a:r>
          </a:p>
        </p:txBody>
      </p:sp>
      <p:sp>
        <p:nvSpPr>
          <p:cNvPr id="11" name="Rectangle 10"/>
          <p:cNvSpPr/>
          <p:nvPr/>
        </p:nvSpPr>
        <p:spPr>
          <a:xfrm>
            <a:off x="410518" y="186606"/>
            <a:ext cx="10371437" cy="646331"/>
          </a:xfrm>
          <a:prstGeom prst="rect">
            <a:avLst/>
          </a:prstGeom>
        </p:spPr>
        <p:txBody>
          <a:bodyPr wrap="square">
            <a:spAutoFit/>
          </a:bodyPr>
          <a:lstStyle/>
          <a:p>
            <a:r>
              <a:rPr lang="en-US" b="1" dirty="0"/>
              <a:t>   The first step is to find the frequency of all the letters appearing in the intercept .For this intercept we get      </a:t>
            </a:r>
          </a:p>
          <a:p>
            <a:r>
              <a:rPr lang="en-US" b="1" dirty="0"/>
              <a:t>   the values given in the table below:</a:t>
            </a:r>
            <a:endParaRPr lang="en-US" sz="4800" b="1" dirty="0"/>
          </a:p>
        </p:txBody>
      </p:sp>
      <p:graphicFrame>
        <p:nvGraphicFramePr>
          <p:cNvPr id="12" name="Table 11"/>
          <p:cNvGraphicFramePr>
            <a:graphicFrameLocks noGrp="1"/>
          </p:cNvGraphicFramePr>
          <p:nvPr>
            <p:extLst>
              <p:ext uri="{D42A27DB-BD31-4B8C-83A1-F6EECF244321}">
                <p14:modId xmlns:p14="http://schemas.microsoft.com/office/powerpoint/2010/main" val="1278403866"/>
              </p:ext>
            </p:extLst>
          </p:nvPr>
        </p:nvGraphicFramePr>
        <p:xfrm>
          <a:off x="6005381" y="1086592"/>
          <a:ext cx="3569693" cy="741680"/>
        </p:xfrm>
        <a:graphic>
          <a:graphicData uri="http://schemas.openxmlformats.org/drawingml/2006/table">
            <a:tbl>
              <a:tblPr firstRow="1" bandRow="1">
                <a:tableStyleId>{5C22544A-7EE6-4342-B048-85BDC9FD1C3A}</a:tableStyleId>
              </a:tblPr>
              <a:tblGrid>
                <a:gridCol w="367408">
                  <a:extLst>
                    <a:ext uri="{9D8B030D-6E8A-4147-A177-3AD203B41FA5}">
                      <a16:colId xmlns:a16="http://schemas.microsoft.com/office/drawing/2014/main" val="1070660320"/>
                    </a:ext>
                  </a:extLst>
                </a:gridCol>
                <a:gridCol w="391850">
                  <a:extLst>
                    <a:ext uri="{9D8B030D-6E8A-4147-A177-3AD203B41FA5}">
                      <a16:colId xmlns:a16="http://schemas.microsoft.com/office/drawing/2014/main" val="3976083222"/>
                    </a:ext>
                  </a:extLst>
                </a:gridCol>
                <a:gridCol w="387178">
                  <a:extLst>
                    <a:ext uri="{9D8B030D-6E8A-4147-A177-3AD203B41FA5}">
                      <a16:colId xmlns:a16="http://schemas.microsoft.com/office/drawing/2014/main" val="2864219999"/>
                    </a:ext>
                  </a:extLst>
                </a:gridCol>
                <a:gridCol w="378941">
                  <a:extLst>
                    <a:ext uri="{9D8B030D-6E8A-4147-A177-3AD203B41FA5}">
                      <a16:colId xmlns:a16="http://schemas.microsoft.com/office/drawing/2014/main" val="1678716727"/>
                    </a:ext>
                  </a:extLst>
                </a:gridCol>
                <a:gridCol w="362465">
                  <a:extLst>
                    <a:ext uri="{9D8B030D-6E8A-4147-A177-3AD203B41FA5}">
                      <a16:colId xmlns:a16="http://schemas.microsoft.com/office/drawing/2014/main" val="1309231173"/>
                    </a:ext>
                  </a:extLst>
                </a:gridCol>
                <a:gridCol w="362465">
                  <a:extLst>
                    <a:ext uri="{9D8B030D-6E8A-4147-A177-3AD203B41FA5}">
                      <a16:colId xmlns:a16="http://schemas.microsoft.com/office/drawing/2014/main" val="1596592873"/>
                    </a:ext>
                  </a:extLst>
                </a:gridCol>
                <a:gridCol w="329513">
                  <a:extLst>
                    <a:ext uri="{9D8B030D-6E8A-4147-A177-3AD203B41FA5}">
                      <a16:colId xmlns:a16="http://schemas.microsoft.com/office/drawing/2014/main" val="2309460052"/>
                    </a:ext>
                  </a:extLst>
                </a:gridCol>
                <a:gridCol w="359441">
                  <a:extLst>
                    <a:ext uri="{9D8B030D-6E8A-4147-A177-3AD203B41FA5}">
                      <a16:colId xmlns:a16="http://schemas.microsoft.com/office/drawing/2014/main" val="1304328100"/>
                    </a:ext>
                  </a:extLst>
                </a:gridCol>
                <a:gridCol w="367408">
                  <a:extLst>
                    <a:ext uri="{9D8B030D-6E8A-4147-A177-3AD203B41FA5}">
                      <a16:colId xmlns:a16="http://schemas.microsoft.com/office/drawing/2014/main" val="107880642"/>
                    </a:ext>
                  </a:extLst>
                </a:gridCol>
                <a:gridCol w="263024">
                  <a:extLst>
                    <a:ext uri="{9D8B030D-6E8A-4147-A177-3AD203B41FA5}">
                      <a16:colId xmlns:a16="http://schemas.microsoft.com/office/drawing/2014/main" val="1060952395"/>
                    </a:ext>
                  </a:extLst>
                </a:gridCol>
              </a:tblGrid>
              <a:tr h="370840">
                <a:tc>
                  <a:txBody>
                    <a:bodyPr/>
                    <a:lstStyle/>
                    <a:p>
                      <a:r>
                        <a:rPr lang="en-US" dirty="0"/>
                        <a:t>K</a:t>
                      </a:r>
                    </a:p>
                  </a:txBody>
                  <a:tcPr/>
                </a:tc>
                <a:tc>
                  <a:txBody>
                    <a:bodyPr/>
                    <a:lstStyle/>
                    <a:p>
                      <a:r>
                        <a:rPr lang="en-US" dirty="0"/>
                        <a:t>L</a:t>
                      </a:r>
                    </a:p>
                  </a:txBody>
                  <a:tcPr/>
                </a:tc>
                <a:tc>
                  <a:txBody>
                    <a:bodyPr/>
                    <a:lstStyle/>
                    <a:p>
                      <a:r>
                        <a:rPr lang="en-US" dirty="0"/>
                        <a:t>M</a:t>
                      </a:r>
                    </a:p>
                  </a:txBody>
                  <a:tcPr/>
                </a:tc>
                <a:tc>
                  <a:txBody>
                    <a:bodyPr/>
                    <a:lstStyle/>
                    <a:p>
                      <a:r>
                        <a:rPr lang="en-US" dirty="0"/>
                        <a:t>N</a:t>
                      </a:r>
                    </a:p>
                  </a:txBody>
                  <a:tcPr/>
                </a:tc>
                <a:tc>
                  <a:txBody>
                    <a:bodyPr/>
                    <a:lstStyle/>
                    <a:p>
                      <a:r>
                        <a:rPr lang="en-US" dirty="0"/>
                        <a:t>O</a:t>
                      </a:r>
                    </a:p>
                  </a:txBody>
                  <a:tcPr/>
                </a:tc>
                <a:tc>
                  <a:txBody>
                    <a:bodyPr/>
                    <a:lstStyle/>
                    <a:p>
                      <a:r>
                        <a:rPr lang="en-US" dirty="0"/>
                        <a:t>P</a:t>
                      </a:r>
                    </a:p>
                  </a:txBody>
                  <a:tcPr/>
                </a:tc>
                <a:tc>
                  <a:txBody>
                    <a:bodyPr/>
                    <a:lstStyle/>
                    <a:p>
                      <a:r>
                        <a:rPr lang="en-US" dirty="0"/>
                        <a:t>Q</a:t>
                      </a:r>
                    </a:p>
                  </a:txBody>
                  <a:tcPr/>
                </a:tc>
                <a:tc>
                  <a:txBody>
                    <a:bodyPr/>
                    <a:lstStyle/>
                    <a:p>
                      <a:r>
                        <a:rPr lang="en-US" dirty="0"/>
                        <a:t>R</a:t>
                      </a:r>
                    </a:p>
                  </a:txBody>
                  <a:tcPr/>
                </a:tc>
                <a:tc>
                  <a:txBody>
                    <a:bodyPr/>
                    <a:lstStyle/>
                    <a:p>
                      <a:r>
                        <a:rPr lang="en-US" dirty="0"/>
                        <a:t>S</a:t>
                      </a:r>
                    </a:p>
                  </a:txBody>
                  <a:tcPr/>
                </a:tc>
                <a:tc>
                  <a:txBody>
                    <a:bodyPr/>
                    <a:lstStyle/>
                    <a:p>
                      <a:r>
                        <a:rPr lang="en-US" dirty="0"/>
                        <a:t>T</a:t>
                      </a:r>
                    </a:p>
                  </a:txBody>
                  <a:tcPr/>
                </a:tc>
                <a:extLst>
                  <a:ext uri="{0D108BD9-81ED-4DB2-BD59-A6C34878D82A}">
                    <a16:rowId xmlns:a16="http://schemas.microsoft.com/office/drawing/2014/main" val="4179140697"/>
                  </a:ext>
                </a:extLst>
              </a:tr>
              <a:tr h="370840">
                <a:tc>
                  <a:txBody>
                    <a:bodyPr/>
                    <a:lstStyle/>
                    <a:p>
                      <a:r>
                        <a:rPr lang="en-US" sz="1400" dirty="0"/>
                        <a:t>35</a:t>
                      </a:r>
                    </a:p>
                  </a:txBody>
                  <a:tcPr/>
                </a:tc>
                <a:tc>
                  <a:txBody>
                    <a:bodyPr/>
                    <a:lstStyle/>
                    <a:p>
                      <a:r>
                        <a:rPr lang="en-US" sz="1600" dirty="0"/>
                        <a:t>39</a:t>
                      </a:r>
                    </a:p>
                  </a:txBody>
                  <a:tcPr/>
                </a:tc>
                <a:tc>
                  <a:txBody>
                    <a:bodyPr/>
                    <a:lstStyle/>
                    <a:p>
                      <a:r>
                        <a:rPr lang="en-US" sz="1400" dirty="0"/>
                        <a:t>35</a:t>
                      </a:r>
                    </a:p>
                  </a:txBody>
                  <a:tcPr/>
                </a:tc>
                <a:tc>
                  <a:txBody>
                    <a:bodyPr/>
                    <a:lstStyle/>
                    <a:p>
                      <a:r>
                        <a:rPr lang="en-US" sz="1400" b="1" dirty="0"/>
                        <a:t>29</a:t>
                      </a:r>
                    </a:p>
                  </a:txBody>
                  <a:tcPr/>
                </a:tc>
                <a:tc>
                  <a:txBody>
                    <a:bodyPr/>
                    <a:lstStyle/>
                    <a:p>
                      <a:r>
                        <a:rPr lang="en-US" sz="1200" b="1" dirty="0"/>
                        <a:t>85</a:t>
                      </a:r>
                    </a:p>
                  </a:txBody>
                  <a:tcPr/>
                </a:tc>
                <a:tc>
                  <a:txBody>
                    <a:bodyPr/>
                    <a:lstStyle/>
                    <a:p>
                      <a:r>
                        <a:rPr lang="en-US" sz="1200" b="1" dirty="0"/>
                        <a:t>30</a:t>
                      </a:r>
                    </a:p>
                  </a:txBody>
                  <a:tcPr/>
                </a:tc>
                <a:tc>
                  <a:txBody>
                    <a:bodyPr/>
                    <a:lstStyle/>
                    <a:p>
                      <a:r>
                        <a:rPr lang="en-US" sz="1100" b="1" dirty="0"/>
                        <a:t>14</a:t>
                      </a:r>
                    </a:p>
                  </a:txBody>
                  <a:tcPr/>
                </a:tc>
                <a:tc>
                  <a:txBody>
                    <a:bodyPr/>
                    <a:lstStyle/>
                    <a:p>
                      <a:r>
                        <a:rPr lang="en-US" sz="1200" b="1" dirty="0"/>
                        <a:t>17</a:t>
                      </a:r>
                    </a:p>
                  </a:txBody>
                  <a:tcPr/>
                </a:tc>
                <a:tc>
                  <a:txBody>
                    <a:bodyPr/>
                    <a:lstStyle/>
                    <a:p>
                      <a:r>
                        <a:rPr lang="en-US" sz="1400" b="1" dirty="0"/>
                        <a:t>88</a:t>
                      </a:r>
                    </a:p>
                  </a:txBody>
                  <a:tcPr/>
                </a:tc>
                <a:tc>
                  <a:txBody>
                    <a:bodyPr/>
                    <a:lstStyle/>
                    <a:p>
                      <a:r>
                        <a:rPr lang="en-US" dirty="0"/>
                        <a:t>0</a:t>
                      </a:r>
                    </a:p>
                  </a:txBody>
                  <a:tcPr/>
                </a:tc>
                <a:extLst>
                  <a:ext uri="{0D108BD9-81ED-4DB2-BD59-A6C34878D82A}">
                    <a16:rowId xmlns:a16="http://schemas.microsoft.com/office/drawing/2014/main" val="1924034524"/>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707004340"/>
              </p:ext>
            </p:extLst>
          </p:nvPr>
        </p:nvGraphicFramePr>
        <p:xfrm>
          <a:off x="9575074" y="1086592"/>
          <a:ext cx="2301829" cy="748401"/>
        </p:xfrm>
        <a:graphic>
          <a:graphicData uri="http://schemas.openxmlformats.org/drawingml/2006/table">
            <a:tbl>
              <a:tblPr firstRow="1" bandRow="1">
                <a:tableStyleId>{5C22544A-7EE6-4342-B048-85BDC9FD1C3A}</a:tableStyleId>
              </a:tblPr>
              <a:tblGrid>
                <a:gridCol w="378823">
                  <a:extLst>
                    <a:ext uri="{9D8B030D-6E8A-4147-A177-3AD203B41FA5}">
                      <a16:colId xmlns:a16="http://schemas.microsoft.com/office/drawing/2014/main" val="2564751391"/>
                    </a:ext>
                  </a:extLst>
                </a:gridCol>
                <a:gridCol w="282668">
                  <a:extLst>
                    <a:ext uri="{9D8B030D-6E8A-4147-A177-3AD203B41FA5}">
                      <a16:colId xmlns:a16="http://schemas.microsoft.com/office/drawing/2014/main" val="3396223209"/>
                    </a:ext>
                  </a:extLst>
                </a:gridCol>
                <a:gridCol w="467092">
                  <a:extLst>
                    <a:ext uri="{9D8B030D-6E8A-4147-A177-3AD203B41FA5}">
                      <a16:colId xmlns:a16="http://schemas.microsoft.com/office/drawing/2014/main" val="824147972"/>
                    </a:ext>
                  </a:extLst>
                </a:gridCol>
                <a:gridCol w="391082">
                  <a:extLst>
                    <a:ext uri="{9D8B030D-6E8A-4147-A177-3AD203B41FA5}">
                      <a16:colId xmlns:a16="http://schemas.microsoft.com/office/drawing/2014/main" val="2105701949"/>
                    </a:ext>
                  </a:extLst>
                </a:gridCol>
                <a:gridCol w="448207">
                  <a:extLst>
                    <a:ext uri="{9D8B030D-6E8A-4147-A177-3AD203B41FA5}">
                      <a16:colId xmlns:a16="http://schemas.microsoft.com/office/drawing/2014/main" val="1900645797"/>
                    </a:ext>
                  </a:extLst>
                </a:gridCol>
                <a:gridCol w="333957">
                  <a:extLst>
                    <a:ext uri="{9D8B030D-6E8A-4147-A177-3AD203B41FA5}">
                      <a16:colId xmlns:a16="http://schemas.microsoft.com/office/drawing/2014/main" val="2295889521"/>
                    </a:ext>
                  </a:extLst>
                </a:gridCol>
              </a:tblGrid>
              <a:tr h="359038">
                <a:tc>
                  <a:txBody>
                    <a:bodyPr/>
                    <a:lstStyle/>
                    <a:p>
                      <a:r>
                        <a:rPr lang="en-US" dirty="0"/>
                        <a:t>U</a:t>
                      </a:r>
                    </a:p>
                  </a:txBody>
                  <a:tcPr/>
                </a:tc>
                <a:tc>
                  <a:txBody>
                    <a:bodyPr/>
                    <a:lstStyle/>
                    <a:p>
                      <a:r>
                        <a:rPr lang="en-US" dirty="0"/>
                        <a:t>V</a:t>
                      </a:r>
                    </a:p>
                  </a:txBody>
                  <a:tcPr/>
                </a:tc>
                <a:tc>
                  <a:txBody>
                    <a:bodyPr/>
                    <a:lstStyle/>
                    <a:p>
                      <a:r>
                        <a:rPr lang="en-US" dirty="0"/>
                        <a:t>W</a:t>
                      </a:r>
                    </a:p>
                  </a:txBody>
                  <a:tcPr/>
                </a:tc>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897132090"/>
                  </a:ext>
                </a:extLst>
              </a:tr>
              <a:tr h="382641">
                <a:tc>
                  <a:txBody>
                    <a:bodyPr/>
                    <a:lstStyle/>
                    <a:p>
                      <a:r>
                        <a:rPr lang="en-US" sz="1400" b="1" dirty="0"/>
                        <a:t>17</a:t>
                      </a:r>
                    </a:p>
                  </a:txBody>
                  <a:tcPr/>
                </a:tc>
                <a:tc>
                  <a:txBody>
                    <a:bodyPr/>
                    <a:lstStyle/>
                    <a:p>
                      <a:r>
                        <a:rPr lang="en-US" dirty="0"/>
                        <a:t>3</a:t>
                      </a:r>
                    </a:p>
                  </a:txBody>
                  <a:tcPr/>
                </a:tc>
                <a:tc>
                  <a:txBody>
                    <a:bodyPr/>
                    <a:lstStyle/>
                    <a:p>
                      <a:r>
                        <a:rPr lang="en-US" sz="1800" dirty="0"/>
                        <a:t>16</a:t>
                      </a:r>
                    </a:p>
                  </a:txBody>
                  <a:tcPr/>
                </a:tc>
                <a:tc>
                  <a:txBody>
                    <a:bodyPr/>
                    <a:lstStyle/>
                    <a:p>
                      <a:r>
                        <a:rPr lang="en-US" dirty="0"/>
                        <a:t>6</a:t>
                      </a:r>
                    </a:p>
                  </a:txBody>
                  <a:tcPr/>
                </a:tc>
                <a:tc>
                  <a:txBody>
                    <a:bodyPr/>
                    <a:lstStyle/>
                    <a:p>
                      <a:r>
                        <a:rPr lang="en-US" sz="1400" b="1" dirty="0"/>
                        <a:t>10</a:t>
                      </a:r>
                    </a:p>
                  </a:txBody>
                  <a:tcPr/>
                </a:tc>
                <a:tc>
                  <a:txBody>
                    <a:bodyPr/>
                    <a:lstStyle/>
                    <a:p>
                      <a:r>
                        <a:rPr lang="en-US" dirty="0"/>
                        <a:t>0</a:t>
                      </a:r>
                    </a:p>
                  </a:txBody>
                  <a:tcPr/>
                </a:tc>
                <a:extLst>
                  <a:ext uri="{0D108BD9-81ED-4DB2-BD59-A6C34878D82A}">
                    <a16:rowId xmlns:a16="http://schemas.microsoft.com/office/drawing/2014/main" val="93912787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742147307"/>
              </p:ext>
            </p:extLst>
          </p:nvPr>
        </p:nvGraphicFramePr>
        <p:xfrm>
          <a:off x="2306591" y="2823607"/>
          <a:ext cx="3698790" cy="741680"/>
        </p:xfrm>
        <a:graphic>
          <a:graphicData uri="http://schemas.openxmlformats.org/drawingml/2006/table">
            <a:tbl>
              <a:tblPr firstRow="1" bandRow="1">
                <a:tableStyleId>{5C22544A-7EE6-4342-B048-85BDC9FD1C3A}</a:tableStyleId>
              </a:tblPr>
              <a:tblGrid>
                <a:gridCol w="369879">
                  <a:extLst>
                    <a:ext uri="{9D8B030D-6E8A-4147-A177-3AD203B41FA5}">
                      <a16:colId xmlns:a16="http://schemas.microsoft.com/office/drawing/2014/main" val="138215643"/>
                    </a:ext>
                  </a:extLst>
                </a:gridCol>
                <a:gridCol w="369879">
                  <a:extLst>
                    <a:ext uri="{9D8B030D-6E8A-4147-A177-3AD203B41FA5}">
                      <a16:colId xmlns:a16="http://schemas.microsoft.com/office/drawing/2014/main" val="2273066705"/>
                    </a:ext>
                  </a:extLst>
                </a:gridCol>
                <a:gridCol w="369879">
                  <a:extLst>
                    <a:ext uri="{9D8B030D-6E8A-4147-A177-3AD203B41FA5}">
                      <a16:colId xmlns:a16="http://schemas.microsoft.com/office/drawing/2014/main" val="4237366242"/>
                    </a:ext>
                  </a:extLst>
                </a:gridCol>
                <a:gridCol w="369879">
                  <a:extLst>
                    <a:ext uri="{9D8B030D-6E8A-4147-A177-3AD203B41FA5}">
                      <a16:colId xmlns:a16="http://schemas.microsoft.com/office/drawing/2014/main" val="786325822"/>
                    </a:ext>
                  </a:extLst>
                </a:gridCol>
                <a:gridCol w="369879">
                  <a:extLst>
                    <a:ext uri="{9D8B030D-6E8A-4147-A177-3AD203B41FA5}">
                      <a16:colId xmlns:a16="http://schemas.microsoft.com/office/drawing/2014/main" val="467589874"/>
                    </a:ext>
                  </a:extLst>
                </a:gridCol>
                <a:gridCol w="369879">
                  <a:extLst>
                    <a:ext uri="{9D8B030D-6E8A-4147-A177-3AD203B41FA5}">
                      <a16:colId xmlns:a16="http://schemas.microsoft.com/office/drawing/2014/main" val="2912362047"/>
                    </a:ext>
                  </a:extLst>
                </a:gridCol>
                <a:gridCol w="369879">
                  <a:extLst>
                    <a:ext uri="{9D8B030D-6E8A-4147-A177-3AD203B41FA5}">
                      <a16:colId xmlns:a16="http://schemas.microsoft.com/office/drawing/2014/main" val="2676915150"/>
                    </a:ext>
                  </a:extLst>
                </a:gridCol>
                <a:gridCol w="369879">
                  <a:extLst>
                    <a:ext uri="{9D8B030D-6E8A-4147-A177-3AD203B41FA5}">
                      <a16:colId xmlns:a16="http://schemas.microsoft.com/office/drawing/2014/main" val="2026221703"/>
                    </a:ext>
                  </a:extLst>
                </a:gridCol>
                <a:gridCol w="369879">
                  <a:extLst>
                    <a:ext uri="{9D8B030D-6E8A-4147-A177-3AD203B41FA5}">
                      <a16:colId xmlns:a16="http://schemas.microsoft.com/office/drawing/2014/main" val="371267040"/>
                    </a:ext>
                  </a:extLst>
                </a:gridCol>
                <a:gridCol w="369879">
                  <a:extLst>
                    <a:ext uri="{9D8B030D-6E8A-4147-A177-3AD203B41FA5}">
                      <a16:colId xmlns:a16="http://schemas.microsoft.com/office/drawing/2014/main" val="239693800"/>
                    </a:ext>
                  </a:extLst>
                </a:gridCol>
              </a:tblGrid>
              <a:tr h="370840">
                <a:tc>
                  <a:txBody>
                    <a:bodyPr/>
                    <a:lstStyle/>
                    <a:p>
                      <a:r>
                        <a:rPr lang="en-US" dirty="0"/>
                        <a:t>S</a:t>
                      </a:r>
                    </a:p>
                  </a:txBody>
                  <a:tcPr/>
                </a:tc>
                <a:tc>
                  <a:txBody>
                    <a:bodyPr/>
                    <a:lstStyle/>
                    <a:p>
                      <a:r>
                        <a:rPr lang="en-US" dirty="0"/>
                        <a:t>O</a:t>
                      </a:r>
                    </a:p>
                  </a:txBody>
                  <a:tcPr/>
                </a:tc>
                <a:tc>
                  <a:txBody>
                    <a:bodyPr/>
                    <a:lstStyle/>
                    <a:p>
                      <a:r>
                        <a:rPr lang="en-US" dirty="0"/>
                        <a:t>G</a:t>
                      </a:r>
                    </a:p>
                  </a:txBody>
                  <a:tcPr/>
                </a:tc>
                <a:tc>
                  <a:txBody>
                    <a:bodyPr/>
                    <a:lstStyle/>
                    <a:p>
                      <a:r>
                        <a:rPr lang="en-US" dirty="0"/>
                        <a:t>F</a:t>
                      </a:r>
                    </a:p>
                  </a:txBody>
                  <a:tcPr/>
                </a:tc>
                <a:tc>
                  <a:txBody>
                    <a:bodyPr/>
                    <a:lstStyle/>
                    <a:p>
                      <a:r>
                        <a:rPr lang="en-US" dirty="0"/>
                        <a:t>D</a:t>
                      </a:r>
                    </a:p>
                  </a:txBody>
                  <a:tcPr/>
                </a:tc>
                <a:tc>
                  <a:txBody>
                    <a:bodyPr/>
                    <a:lstStyle/>
                    <a:p>
                      <a:r>
                        <a:rPr lang="en-US" dirty="0"/>
                        <a:t>L</a:t>
                      </a:r>
                    </a:p>
                  </a:txBody>
                  <a:tcPr/>
                </a:tc>
                <a:tc>
                  <a:txBody>
                    <a:bodyPr/>
                    <a:lstStyle/>
                    <a:p>
                      <a:r>
                        <a:rPr lang="en-US" dirty="0"/>
                        <a:t>K</a:t>
                      </a:r>
                    </a:p>
                  </a:txBody>
                  <a:tcPr/>
                </a:tc>
                <a:tc>
                  <a:txBody>
                    <a:bodyPr/>
                    <a:lstStyle/>
                    <a:p>
                      <a:r>
                        <a:rPr lang="en-US" dirty="0"/>
                        <a:t>M</a:t>
                      </a:r>
                    </a:p>
                  </a:txBody>
                  <a:tcPr/>
                </a:tc>
                <a:tc>
                  <a:txBody>
                    <a:bodyPr/>
                    <a:lstStyle/>
                    <a:p>
                      <a:r>
                        <a:rPr lang="en-US" dirty="0"/>
                        <a:t>I</a:t>
                      </a:r>
                    </a:p>
                  </a:txBody>
                  <a:tcPr/>
                </a:tc>
                <a:tc>
                  <a:txBody>
                    <a:bodyPr/>
                    <a:lstStyle/>
                    <a:p>
                      <a:r>
                        <a:rPr lang="en-US" dirty="0"/>
                        <a:t>P</a:t>
                      </a:r>
                    </a:p>
                  </a:txBody>
                  <a:tcPr/>
                </a:tc>
                <a:extLst>
                  <a:ext uri="{0D108BD9-81ED-4DB2-BD59-A6C34878D82A}">
                    <a16:rowId xmlns:a16="http://schemas.microsoft.com/office/drawing/2014/main" val="2929321151"/>
                  </a:ext>
                </a:extLst>
              </a:tr>
              <a:tr h="370840">
                <a:tc>
                  <a:txBody>
                    <a:bodyPr/>
                    <a:lstStyle/>
                    <a:p>
                      <a:r>
                        <a:rPr lang="en-US" sz="1400" dirty="0"/>
                        <a:t>88</a:t>
                      </a:r>
                    </a:p>
                  </a:txBody>
                  <a:tcPr/>
                </a:tc>
                <a:tc>
                  <a:txBody>
                    <a:bodyPr/>
                    <a:lstStyle/>
                    <a:p>
                      <a:r>
                        <a:rPr lang="en-US" sz="1400" dirty="0"/>
                        <a:t>85</a:t>
                      </a:r>
                    </a:p>
                  </a:txBody>
                  <a:tcPr/>
                </a:tc>
                <a:tc>
                  <a:txBody>
                    <a:bodyPr/>
                    <a:lstStyle/>
                    <a:p>
                      <a:r>
                        <a:rPr lang="en-US" sz="1400" dirty="0"/>
                        <a:t>67</a:t>
                      </a:r>
                    </a:p>
                  </a:txBody>
                  <a:tcPr/>
                </a:tc>
                <a:tc>
                  <a:txBody>
                    <a:bodyPr/>
                    <a:lstStyle/>
                    <a:p>
                      <a:r>
                        <a:rPr lang="en-US" sz="1400" dirty="0"/>
                        <a:t>51</a:t>
                      </a:r>
                    </a:p>
                  </a:txBody>
                  <a:tcPr/>
                </a:tc>
                <a:tc>
                  <a:txBody>
                    <a:bodyPr/>
                    <a:lstStyle/>
                    <a:p>
                      <a:r>
                        <a:rPr lang="en-US" sz="1400" dirty="0"/>
                        <a:t>42</a:t>
                      </a:r>
                    </a:p>
                  </a:txBody>
                  <a:tcPr/>
                </a:tc>
                <a:tc>
                  <a:txBody>
                    <a:bodyPr/>
                    <a:lstStyle/>
                    <a:p>
                      <a:r>
                        <a:rPr lang="en-US" sz="1400" dirty="0"/>
                        <a:t>39</a:t>
                      </a:r>
                    </a:p>
                  </a:txBody>
                  <a:tcPr/>
                </a:tc>
                <a:tc>
                  <a:txBody>
                    <a:bodyPr/>
                    <a:lstStyle/>
                    <a:p>
                      <a:r>
                        <a:rPr lang="en-US" sz="1400" dirty="0"/>
                        <a:t>35</a:t>
                      </a:r>
                    </a:p>
                  </a:txBody>
                  <a:tcPr/>
                </a:tc>
                <a:tc>
                  <a:txBody>
                    <a:bodyPr/>
                    <a:lstStyle/>
                    <a:p>
                      <a:r>
                        <a:rPr lang="en-US" sz="1400" dirty="0"/>
                        <a:t>35</a:t>
                      </a:r>
                    </a:p>
                  </a:txBody>
                  <a:tcPr/>
                </a:tc>
                <a:tc>
                  <a:txBody>
                    <a:bodyPr/>
                    <a:lstStyle/>
                    <a:p>
                      <a:r>
                        <a:rPr lang="en-US" sz="1400" dirty="0"/>
                        <a:t>33</a:t>
                      </a:r>
                    </a:p>
                  </a:txBody>
                  <a:tcPr/>
                </a:tc>
                <a:tc>
                  <a:txBody>
                    <a:bodyPr/>
                    <a:lstStyle/>
                    <a:p>
                      <a:r>
                        <a:rPr lang="en-US" sz="1400" dirty="0"/>
                        <a:t>30</a:t>
                      </a:r>
                    </a:p>
                  </a:txBody>
                  <a:tcPr/>
                </a:tc>
                <a:extLst>
                  <a:ext uri="{0D108BD9-81ED-4DB2-BD59-A6C34878D82A}">
                    <a16:rowId xmlns:a16="http://schemas.microsoft.com/office/drawing/2014/main" val="598296264"/>
                  </a:ext>
                </a:extLst>
              </a:tr>
            </a:tbl>
          </a:graphicData>
        </a:graphic>
      </p:graphicFrame>
      <p:sp>
        <p:nvSpPr>
          <p:cNvPr id="15" name="Rectangle 14"/>
          <p:cNvSpPr/>
          <p:nvPr/>
        </p:nvSpPr>
        <p:spPr>
          <a:xfrm>
            <a:off x="659025" y="2823607"/>
            <a:ext cx="1647566" cy="370840"/>
          </a:xfrm>
          <a:prstGeom prst="rect">
            <a:avLst/>
          </a:prstGeom>
          <a:solidFill>
            <a:schemeClr val="accent1">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lgerian" panose="04020705040A02060702" pitchFamily="82" charset="0"/>
              </a:rPr>
              <a:t>Cipher Text</a:t>
            </a:r>
          </a:p>
        </p:txBody>
      </p:sp>
      <p:sp>
        <p:nvSpPr>
          <p:cNvPr id="16" name="Rectangle 15"/>
          <p:cNvSpPr/>
          <p:nvPr/>
        </p:nvSpPr>
        <p:spPr>
          <a:xfrm>
            <a:off x="659025" y="3194447"/>
            <a:ext cx="1647566" cy="370840"/>
          </a:xfrm>
          <a:prstGeom prst="rect">
            <a:avLst/>
          </a:prstGeom>
          <a:solidFill>
            <a:schemeClr val="accent1">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lgerian" panose="04020705040A02060702" pitchFamily="82" charset="0"/>
              </a:rPr>
              <a:t>Frequency</a:t>
            </a:r>
          </a:p>
        </p:txBody>
      </p:sp>
      <p:graphicFrame>
        <p:nvGraphicFramePr>
          <p:cNvPr id="17" name="Table 16"/>
          <p:cNvGraphicFramePr>
            <a:graphicFrameLocks noGrp="1"/>
          </p:cNvGraphicFramePr>
          <p:nvPr>
            <p:extLst>
              <p:ext uri="{D42A27DB-BD31-4B8C-83A1-F6EECF244321}">
                <p14:modId xmlns:p14="http://schemas.microsoft.com/office/powerpoint/2010/main" val="2047446978"/>
              </p:ext>
            </p:extLst>
          </p:nvPr>
        </p:nvGraphicFramePr>
        <p:xfrm>
          <a:off x="6005381" y="2823607"/>
          <a:ext cx="3698790" cy="741680"/>
        </p:xfrm>
        <a:graphic>
          <a:graphicData uri="http://schemas.openxmlformats.org/drawingml/2006/table">
            <a:tbl>
              <a:tblPr firstRow="1" bandRow="1">
                <a:tableStyleId>{5C22544A-7EE6-4342-B048-85BDC9FD1C3A}</a:tableStyleId>
              </a:tblPr>
              <a:tblGrid>
                <a:gridCol w="369879">
                  <a:extLst>
                    <a:ext uri="{9D8B030D-6E8A-4147-A177-3AD203B41FA5}">
                      <a16:colId xmlns:a16="http://schemas.microsoft.com/office/drawing/2014/main" val="1070660320"/>
                    </a:ext>
                  </a:extLst>
                </a:gridCol>
                <a:gridCol w="369879">
                  <a:extLst>
                    <a:ext uri="{9D8B030D-6E8A-4147-A177-3AD203B41FA5}">
                      <a16:colId xmlns:a16="http://schemas.microsoft.com/office/drawing/2014/main" val="3976083222"/>
                    </a:ext>
                  </a:extLst>
                </a:gridCol>
                <a:gridCol w="369879">
                  <a:extLst>
                    <a:ext uri="{9D8B030D-6E8A-4147-A177-3AD203B41FA5}">
                      <a16:colId xmlns:a16="http://schemas.microsoft.com/office/drawing/2014/main" val="2864219999"/>
                    </a:ext>
                  </a:extLst>
                </a:gridCol>
                <a:gridCol w="369879">
                  <a:extLst>
                    <a:ext uri="{9D8B030D-6E8A-4147-A177-3AD203B41FA5}">
                      <a16:colId xmlns:a16="http://schemas.microsoft.com/office/drawing/2014/main" val="1678716727"/>
                    </a:ext>
                  </a:extLst>
                </a:gridCol>
                <a:gridCol w="369879">
                  <a:extLst>
                    <a:ext uri="{9D8B030D-6E8A-4147-A177-3AD203B41FA5}">
                      <a16:colId xmlns:a16="http://schemas.microsoft.com/office/drawing/2014/main" val="1309231173"/>
                    </a:ext>
                  </a:extLst>
                </a:gridCol>
                <a:gridCol w="369879">
                  <a:extLst>
                    <a:ext uri="{9D8B030D-6E8A-4147-A177-3AD203B41FA5}">
                      <a16:colId xmlns:a16="http://schemas.microsoft.com/office/drawing/2014/main" val="1596592873"/>
                    </a:ext>
                  </a:extLst>
                </a:gridCol>
                <a:gridCol w="369879">
                  <a:extLst>
                    <a:ext uri="{9D8B030D-6E8A-4147-A177-3AD203B41FA5}">
                      <a16:colId xmlns:a16="http://schemas.microsoft.com/office/drawing/2014/main" val="2309460052"/>
                    </a:ext>
                  </a:extLst>
                </a:gridCol>
                <a:gridCol w="369879">
                  <a:extLst>
                    <a:ext uri="{9D8B030D-6E8A-4147-A177-3AD203B41FA5}">
                      <a16:colId xmlns:a16="http://schemas.microsoft.com/office/drawing/2014/main" val="1304328100"/>
                    </a:ext>
                  </a:extLst>
                </a:gridCol>
                <a:gridCol w="369879">
                  <a:extLst>
                    <a:ext uri="{9D8B030D-6E8A-4147-A177-3AD203B41FA5}">
                      <a16:colId xmlns:a16="http://schemas.microsoft.com/office/drawing/2014/main" val="107880642"/>
                    </a:ext>
                  </a:extLst>
                </a:gridCol>
                <a:gridCol w="369879">
                  <a:extLst>
                    <a:ext uri="{9D8B030D-6E8A-4147-A177-3AD203B41FA5}">
                      <a16:colId xmlns:a16="http://schemas.microsoft.com/office/drawing/2014/main" val="1060952395"/>
                    </a:ext>
                  </a:extLst>
                </a:gridCol>
              </a:tblGrid>
              <a:tr h="370840">
                <a:tc>
                  <a:txBody>
                    <a:bodyPr/>
                    <a:lstStyle/>
                    <a:p>
                      <a:r>
                        <a:rPr lang="en-US" dirty="0"/>
                        <a:t>N</a:t>
                      </a:r>
                    </a:p>
                  </a:txBody>
                  <a:tcPr/>
                </a:tc>
                <a:tc>
                  <a:txBody>
                    <a:bodyPr/>
                    <a:lstStyle/>
                    <a:p>
                      <a:r>
                        <a:rPr lang="en-US" dirty="0"/>
                        <a:t>C</a:t>
                      </a:r>
                    </a:p>
                  </a:txBody>
                  <a:tcPr/>
                </a:tc>
                <a:tc>
                  <a:txBody>
                    <a:bodyPr/>
                    <a:lstStyle/>
                    <a:p>
                      <a:r>
                        <a:rPr lang="en-US" dirty="0"/>
                        <a:t>E</a:t>
                      </a:r>
                    </a:p>
                  </a:txBody>
                  <a:tcPr/>
                </a:tc>
                <a:tc>
                  <a:txBody>
                    <a:bodyPr/>
                    <a:lstStyle/>
                    <a:p>
                      <a:r>
                        <a:rPr lang="en-US" dirty="0"/>
                        <a:t>R</a:t>
                      </a:r>
                    </a:p>
                  </a:txBody>
                  <a:tcPr/>
                </a:tc>
                <a:tc>
                  <a:txBody>
                    <a:bodyPr/>
                    <a:lstStyle/>
                    <a:p>
                      <a:r>
                        <a:rPr lang="en-US" dirty="0"/>
                        <a:t>U</a:t>
                      </a:r>
                    </a:p>
                  </a:txBody>
                  <a:tcPr/>
                </a:tc>
                <a:tc>
                  <a:txBody>
                    <a:bodyPr/>
                    <a:lstStyle/>
                    <a:p>
                      <a:r>
                        <a:rPr lang="en-US" dirty="0"/>
                        <a:t>W</a:t>
                      </a:r>
                    </a:p>
                  </a:txBody>
                  <a:tcPr/>
                </a:tc>
                <a:tc>
                  <a:txBody>
                    <a:bodyPr/>
                    <a:lstStyle/>
                    <a:p>
                      <a:r>
                        <a:rPr lang="en-US" dirty="0"/>
                        <a:t>Q</a:t>
                      </a:r>
                    </a:p>
                  </a:txBody>
                  <a:tcPr/>
                </a:tc>
                <a:tc>
                  <a:txBody>
                    <a:bodyPr/>
                    <a:lstStyle/>
                    <a:p>
                      <a:r>
                        <a:rPr lang="en-US" dirty="0"/>
                        <a:t>Y</a:t>
                      </a:r>
                    </a:p>
                  </a:txBody>
                  <a:tcPr/>
                </a:tc>
                <a:tc>
                  <a:txBody>
                    <a:bodyPr/>
                    <a:lstStyle/>
                    <a:p>
                      <a:r>
                        <a:rPr lang="en-US" dirty="0"/>
                        <a:t>H</a:t>
                      </a:r>
                    </a:p>
                  </a:txBody>
                  <a:tcPr/>
                </a:tc>
                <a:tc>
                  <a:txBody>
                    <a:bodyPr/>
                    <a:lstStyle/>
                    <a:p>
                      <a:r>
                        <a:rPr lang="en-US" dirty="0"/>
                        <a:t>X</a:t>
                      </a:r>
                    </a:p>
                  </a:txBody>
                  <a:tcPr/>
                </a:tc>
                <a:extLst>
                  <a:ext uri="{0D108BD9-81ED-4DB2-BD59-A6C34878D82A}">
                    <a16:rowId xmlns:a16="http://schemas.microsoft.com/office/drawing/2014/main" val="4179140697"/>
                  </a:ext>
                </a:extLst>
              </a:tr>
              <a:tr h="370840">
                <a:tc>
                  <a:txBody>
                    <a:bodyPr/>
                    <a:lstStyle/>
                    <a:p>
                      <a:r>
                        <a:rPr lang="en-US" sz="1400" dirty="0"/>
                        <a:t>29</a:t>
                      </a:r>
                    </a:p>
                  </a:txBody>
                  <a:tcPr/>
                </a:tc>
                <a:tc>
                  <a:txBody>
                    <a:bodyPr/>
                    <a:lstStyle/>
                    <a:p>
                      <a:r>
                        <a:rPr lang="en-US" sz="1400" dirty="0"/>
                        <a:t>26</a:t>
                      </a:r>
                    </a:p>
                  </a:txBody>
                  <a:tcPr/>
                </a:tc>
                <a:tc>
                  <a:txBody>
                    <a:bodyPr/>
                    <a:lstStyle/>
                    <a:p>
                      <a:r>
                        <a:rPr lang="en-US" sz="1400" dirty="0"/>
                        <a:t>23</a:t>
                      </a:r>
                    </a:p>
                  </a:txBody>
                  <a:tcPr/>
                </a:tc>
                <a:tc>
                  <a:txBody>
                    <a:bodyPr/>
                    <a:lstStyle/>
                    <a:p>
                      <a:r>
                        <a:rPr lang="en-US" sz="1400" dirty="0"/>
                        <a:t>17</a:t>
                      </a:r>
                    </a:p>
                  </a:txBody>
                  <a:tcPr/>
                </a:tc>
                <a:tc>
                  <a:txBody>
                    <a:bodyPr/>
                    <a:lstStyle/>
                    <a:p>
                      <a:r>
                        <a:rPr lang="en-US" sz="1400" dirty="0"/>
                        <a:t>17</a:t>
                      </a:r>
                    </a:p>
                  </a:txBody>
                  <a:tcPr/>
                </a:tc>
                <a:tc>
                  <a:txBody>
                    <a:bodyPr/>
                    <a:lstStyle/>
                    <a:p>
                      <a:r>
                        <a:rPr lang="en-US" sz="1400" dirty="0"/>
                        <a:t>16</a:t>
                      </a:r>
                    </a:p>
                  </a:txBody>
                  <a:tcPr/>
                </a:tc>
                <a:tc>
                  <a:txBody>
                    <a:bodyPr/>
                    <a:lstStyle/>
                    <a:p>
                      <a:r>
                        <a:rPr lang="en-US" sz="1400" dirty="0"/>
                        <a:t>14</a:t>
                      </a:r>
                    </a:p>
                  </a:txBody>
                  <a:tcPr/>
                </a:tc>
                <a:tc>
                  <a:txBody>
                    <a:bodyPr/>
                    <a:lstStyle/>
                    <a:p>
                      <a:r>
                        <a:rPr lang="en-US" sz="1400" dirty="0"/>
                        <a:t>10</a:t>
                      </a:r>
                    </a:p>
                  </a:txBody>
                  <a:tcPr/>
                </a:tc>
                <a:tc>
                  <a:txBody>
                    <a:bodyPr/>
                    <a:lstStyle/>
                    <a:p>
                      <a:r>
                        <a:rPr lang="en-US" dirty="0"/>
                        <a:t>8</a:t>
                      </a:r>
                    </a:p>
                  </a:txBody>
                  <a:tcPr/>
                </a:tc>
                <a:tc>
                  <a:txBody>
                    <a:bodyPr/>
                    <a:lstStyle/>
                    <a:p>
                      <a:r>
                        <a:rPr lang="en-US" dirty="0"/>
                        <a:t>6</a:t>
                      </a:r>
                    </a:p>
                  </a:txBody>
                  <a:tcPr/>
                </a:tc>
                <a:extLst>
                  <a:ext uri="{0D108BD9-81ED-4DB2-BD59-A6C34878D82A}">
                    <a16:rowId xmlns:a16="http://schemas.microsoft.com/office/drawing/2014/main" val="1924034524"/>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858640892"/>
              </p:ext>
            </p:extLst>
          </p:nvPr>
        </p:nvGraphicFramePr>
        <p:xfrm>
          <a:off x="9687006" y="2823607"/>
          <a:ext cx="2189898" cy="741680"/>
        </p:xfrm>
        <a:graphic>
          <a:graphicData uri="http://schemas.openxmlformats.org/drawingml/2006/table">
            <a:tbl>
              <a:tblPr firstRow="1" bandRow="1">
                <a:tableStyleId>{5C22544A-7EE6-4342-B048-85BDC9FD1C3A}</a:tableStyleId>
              </a:tblPr>
              <a:tblGrid>
                <a:gridCol w="364983">
                  <a:extLst>
                    <a:ext uri="{9D8B030D-6E8A-4147-A177-3AD203B41FA5}">
                      <a16:colId xmlns:a16="http://schemas.microsoft.com/office/drawing/2014/main" val="2564751391"/>
                    </a:ext>
                  </a:extLst>
                </a:gridCol>
                <a:gridCol w="364983">
                  <a:extLst>
                    <a:ext uri="{9D8B030D-6E8A-4147-A177-3AD203B41FA5}">
                      <a16:colId xmlns:a16="http://schemas.microsoft.com/office/drawing/2014/main" val="3396223209"/>
                    </a:ext>
                  </a:extLst>
                </a:gridCol>
                <a:gridCol w="364983">
                  <a:extLst>
                    <a:ext uri="{9D8B030D-6E8A-4147-A177-3AD203B41FA5}">
                      <a16:colId xmlns:a16="http://schemas.microsoft.com/office/drawing/2014/main" val="824147972"/>
                    </a:ext>
                  </a:extLst>
                </a:gridCol>
                <a:gridCol w="364983">
                  <a:extLst>
                    <a:ext uri="{9D8B030D-6E8A-4147-A177-3AD203B41FA5}">
                      <a16:colId xmlns:a16="http://schemas.microsoft.com/office/drawing/2014/main" val="2105701949"/>
                    </a:ext>
                  </a:extLst>
                </a:gridCol>
                <a:gridCol w="364983">
                  <a:extLst>
                    <a:ext uri="{9D8B030D-6E8A-4147-A177-3AD203B41FA5}">
                      <a16:colId xmlns:a16="http://schemas.microsoft.com/office/drawing/2014/main" val="1900645797"/>
                    </a:ext>
                  </a:extLst>
                </a:gridCol>
                <a:gridCol w="364983">
                  <a:extLst>
                    <a:ext uri="{9D8B030D-6E8A-4147-A177-3AD203B41FA5}">
                      <a16:colId xmlns:a16="http://schemas.microsoft.com/office/drawing/2014/main" val="2295889521"/>
                    </a:ext>
                  </a:extLst>
                </a:gridCol>
              </a:tblGrid>
              <a:tr h="370840">
                <a:tc>
                  <a:txBody>
                    <a:bodyPr/>
                    <a:lstStyle/>
                    <a:p>
                      <a:r>
                        <a:rPr lang="en-US" dirty="0"/>
                        <a:t>A</a:t>
                      </a:r>
                    </a:p>
                  </a:txBody>
                  <a:tcPr/>
                </a:tc>
                <a:tc>
                  <a:txBody>
                    <a:bodyPr/>
                    <a:lstStyle/>
                    <a:p>
                      <a:r>
                        <a:rPr lang="en-US" dirty="0"/>
                        <a:t>V</a:t>
                      </a:r>
                    </a:p>
                  </a:txBody>
                  <a:tcPr/>
                </a:tc>
                <a:tc>
                  <a:txBody>
                    <a:bodyPr/>
                    <a:lstStyle/>
                    <a:p>
                      <a:r>
                        <a:rPr lang="en-US" dirty="0"/>
                        <a:t>B</a:t>
                      </a:r>
                    </a:p>
                  </a:txBody>
                  <a:tcPr/>
                </a:tc>
                <a:tc>
                  <a:txBody>
                    <a:bodyPr/>
                    <a:lstStyle/>
                    <a:p>
                      <a:r>
                        <a:rPr lang="en-US" dirty="0"/>
                        <a:t>J</a:t>
                      </a:r>
                    </a:p>
                  </a:txBody>
                  <a:tcPr/>
                </a:tc>
                <a:tc>
                  <a:txBody>
                    <a:bodyPr/>
                    <a:lstStyle/>
                    <a:p>
                      <a:r>
                        <a:rPr lang="en-US" dirty="0"/>
                        <a:t>T</a:t>
                      </a:r>
                    </a:p>
                  </a:txBody>
                  <a:tcPr/>
                </a:tc>
                <a:tc>
                  <a:txBody>
                    <a:bodyPr/>
                    <a:lstStyle/>
                    <a:p>
                      <a:r>
                        <a:rPr lang="en-US" dirty="0"/>
                        <a:t>Z</a:t>
                      </a:r>
                    </a:p>
                  </a:txBody>
                  <a:tcPr/>
                </a:tc>
                <a:extLst>
                  <a:ext uri="{0D108BD9-81ED-4DB2-BD59-A6C34878D82A}">
                    <a16:rowId xmlns:a16="http://schemas.microsoft.com/office/drawing/2014/main" val="897132090"/>
                  </a:ext>
                </a:extLst>
              </a:tr>
              <a:tr h="370840">
                <a:tc>
                  <a:txBody>
                    <a:bodyPr/>
                    <a:lstStyle/>
                    <a:p>
                      <a:r>
                        <a:rPr lang="en-US" dirty="0"/>
                        <a:t>5</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939127871"/>
                  </a:ext>
                </a:extLst>
              </a:tr>
            </a:tbl>
          </a:graphicData>
        </a:graphic>
      </p:graphicFrame>
      <p:sp>
        <p:nvSpPr>
          <p:cNvPr id="19" name="Rectangle 18"/>
          <p:cNvSpPr/>
          <p:nvPr/>
        </p:nvSpPr>
        <p:spPr>
          <a:xfrm>
            <a:off x="659025" y="3936127"/>
            <a:ext cx="11217879" cy="1200329"/>
          </a:xfrm>
          <a:prstGeom prst="rect">
            <a:avLst/>
          </a:prstGeom>
        </p:spPr>
        <p:txBody>
          <a:bodyPr wrap="square">
            <a:spAutoFit/>
          </a:bodyPr>
          <a:lstStyle/>
          <a:p>
            <a:pPr algn="just"/>
            <a:r>
              <a:rPr lang="en-US" b="0" i="0" dirty="0">
                <a:effectLst/>
                <a:latin typeface="Quicksand"/>
              </a:rPr>
              <a:t>Now that we have all the frequencies of </a:t>
            </a:r>
            <a:r>
              <a:rPr lang="en-US" b="0" i="0" dirty="0" err="1">
                <a:effectLst/>
                <a:latin typeface="Quicksand"/>
              </a:rPr>
              <a:t>ciphertext</a:t>
            </a:r>
            <a:r>
              <a:rPr lang="en-US" b="0" i="0" dirty="0">
                <a:effectLst/>
                <a:latin typeface="Quicksand"/>
              </a:rPr>
              <a:t> letters, we can start to make some substitutions. We see that the most common </a:t>
            </a:r>
            <a:r>
              <a:rPr lang="en-US" b="0" i="0" dirty="0" err="1">
                <a:effectLst/>
                <a:latin typeface="Quicksand"/>
              </a:rPr>
              <a:t>ciphertext</a:t>
            </a:r>
            <a:r>
              <a:rPr lang="en-US" b="0" i="0" dirty="0">
                <a:effectLst/>
                <a:latin typeface="Quicksand"/>
              </a:rPr>
              <a:t> letter is "S", closely followed by "O". From the chart and table above, we can guess that these two letters represent "e" and "t" respectively, and after making these substitutions we get:</a:t>
            </a:r>
            <a:endParaRPr lang="en-US" dirty="0"/>
          </a:p>
        </p:txBody>
      </p:sp>
      <p:sp>
        <p:nvSpPr>
          <p:cNvPr id="21" name="Trapezoid 20"/>
          <p:cNvSpPr/>
          <p:nvPr/>
        </p:nvSpPr>
        <p:spPr>
          <a:xfrm>
            <a:off x="11582400" y="6451601"/>
            <a:ext cx="609601" cy="406400"/>
          </a:xfrm>
          <a:prstGeom prst="trapezoi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11</a:t>
            </a:r>
          </a:p>
        </p:txBody>
      </p:sp>
    </p:spTree>
    <p:extLst>
      <p:ext uri="{BB962C8B-B14F-4D97-AF65-F5344CB8AC3E}">
        <p14:creationId xmlns:p14="http://schemas.microsoft.com/office/powerpoint/2010/main" val="3688199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2621725" y="1377012"/>
            <a:ext cx="6606947" cy="4380861"/>
          </a:xfrm>
          <a:prstGeom prst="rect">
            <a:avLst/>
          </a:prstGeom>
        </p:spPr>
      </p:pic>
      <p:cxnSp>
        <p:nvCxnSpPr>
          <p:cNvPr id="4" name="Straight Connector 3"/>
          <p:cNvCxnSpPr/>
          <p:nvPr/>
        </p:nvCxnSpPr>
        <p:spPr>
          <a:xfrm>
            <a:off x="3574867" y="1867989"/>
            <a:ext cx="613083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0" name="Straight Connector 9"/>
          <p:cNvCxnSpPr/>
          <p:nvPr/>
        </p:nvCxnSpPr>
        <p:spPr>
          <a:xfrm>
            <a:off x="3574867" y="4933406"/>
            <a:ext cx="613083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3574867" y="5059681"/>
            <a:ext cx="613083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Straight Connector 11"/>
          <p:cNvCxnSpPr/>
          <p:nvPr/>
        </p:nvCxnSpPr>
        <p:spPr>
          <a:xfrm>
            <a:off x="3574867" y="5133703"/>
            <a:ext cx="613083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a:off x="3574867" y="5286103"/>
            <a:ext cx="613083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3574867" y="4241074"/>
            <a:ext cx="613083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3574867" y="4589418"/>
            <a:ext cx="613083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a:off x="3574867" y="4689566"/>
            <a:ext cx="613083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a:off x="3574867" y="4815841"/>
            <a:ext cx="613083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8" name="Straight Connector 17"/>
          <p:cNvCxnSpPr/>
          <p:nvPr/>
        </p:nvCxnSpPr>
        <p:spPr>
          <a:xfrm>
            <a:off x="3574867" y="3418115"/>
            <a:ext cx="613083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Straight Connector 18"/>
          <p:cNvCxnSpPr/>
          <p:nvPr/>
        </p:nvCxnSpPr>
        <p:spPr>
          <a:xfrm>
            <a:off x="3574867" y="3296194"/>
            <a:ext cx="613083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a:off x="3574867" y="3095897"/>
            <a:ext cx="613083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p:nvCxnSpPr>
        <p:spPr>
          <a:xfrm>
            <a:off x="3574867" y="2856411"/>
            <a:ext cx="613083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a:off x="3574867" y="4162698"/>
            <a:ext cx="613083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a:off x="3574867" y="3505200"/>
            <a:ext cx="613083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a:off x="3574867" y="3705497"/>
            <a:ext cx="613083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5" name="Straight Connector 24"/>
          <p:cNvCxnSpPr/>
          <p:nvPr/>
        </p:nvCxnSpPr>
        <p:spPr>
          <a:xfrm>
            <a:off x="3574867" y="3622765"/>
            <a:ext cx="6130836"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37926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561" y="612846"/>
            <a:ext cx="11557688" cy="5262979"/>
          </a:xfrm>
          <a:prstGeom prst="rect">
            <a:avLst/>
          </a:prstGeom>
        </p:spPr>
        <p:txBody>
          <a:bodyPr wrap="square">
            <a:spAutoFit/>
          </a:bodyPr>
          <a:lstStyle/>
          <a:p>
            <a:pPr algn="just"/>
            <a:r>
              <a:rPr lang="en-US" b="1" dirty="0" err="1">
                <a:solidFill>
                  <a:schemeClr val="accent2">
                    <a:lumMod val="75000"/>
                  </a:schemeClr>
                </a:solidFill>
                <a:effectLst/>
                <a:latin typeface="Arial Narrow" panose="020B0606020202030204" pitchFamily="34" charset="0"/>
              </a:rPr>
              <a:t>GFe</a:t>
            </a:r>
            <a:r>
              <a:rPr lang="en-US" b="1" dirty="0">
                <a:solidFill>
                  <a:schemeClr val="accent2">
                    <a:lumMod val="75000"/>
                  </a:schemeClr>
                </a:solidFill>
                <a:effectLst/>
                <a:latin typeface="Arial Narrow" panose="020B0606020202030204" pitchFamily="34" charset="0"/>
              </a:rPr>
              <a:t> WMY </a:t>
            </a:r>
            <a:r>
              <a:rPr lang="en-US" b="1" dirty="0" err="1">
                <a:effectLst/>
                <a:latin typeface="Arial Narrow" panose="020B0606020202030204" pitchFamily="34" charset="0"/>
              </a:rPr>
              <a:t>tG</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LGDVe</a:t>
            </a:r>
            <a:r>
              <a:rPr lang="en-US" b="1" dirty="0">
                <a:solidFill>
                  <a:schemeClr val="accent2">
                    <a:lumMod val="75000"/>
                  </a:schemeClr>
                </a:solidFill>
                <a:effectLst/>
                <a:latin typeface="Arial Narrow" panose="020B0606020202030204" pitchFamily="34" charset="0"/>
              </a:rPr>
              <a:t> MF </a:t>
            </a:r>
            <a:r>
              <a:rPr lang="en-US" b="1" dirty="0" err="1">
                <a:solidFill>
                  <a:schemeClr val="accent2">
                    <a:lumMod val="75000"/>
                  </a:schemeClr>
                </a:solidFill>
                <a:effectLst/>
                <a:latin typeface="Arial Narrow" panose="020B0606020202030204" pitchFamily="34" charset="0"/>
              </a:rPr>
              <a:t>eFNKYHteU</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EeLLMRe</a:t>
            </a:r>
            <a:r>
              <a:rPr lang="en-US" b="1" dirty="0">
                <a:solidFill>
                  <a:schemeClr val="accent2">
                    <a:lumMod val="75000"/>
                  </a:schemeClr>
                </a:solidFill>
                <a:effectLst/>
                <a:latin typeface="Arial Narrow" panose="020B0606020202030204" pitchFamily="34" charset="0"/>
              </a:rPr>
              <a:t>, PC We BFGW </a:t>
            </a:r>
            <a:r>
              <a:rPr lang="en-US" b="1" dirty="0" err="1">
                <a:solidFill>
                  <a:schemeClr val="accent2">
                    <a:lumMod val="75000"/>
                  </a:schemeClr>
                </a:solidFill>
                <a:effectLst/>
                <a:latin typeface="Arial Narrow" panose="020B0606020202030204" pitchFamily="34" charset="0"/>
              </a:rPr>
              <a:t>PtL</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DMFRQMRe</a:t>
            </a:r>
            <a:r>
              <a:rPr lang="en-US" b="1" dirty="0">
                <a:solidFill>
                  <a:schemeClr val="accent2">
                    <a:lumMod val="75000"/>
                  </a:schemeClr>
                </a:solidFill>
                <a:effectLst/>
                <a:latin typeface="Arial Narrow" panose="020B0606020202030204" pitchFamily="34" charset="0"/>
              </a:rPr>
              <a:t>, PL </a:t>
            </a:r>
            <a:r>
              <a:rPr lang="en-US" b="1" dirty="0" err="1">
                <a:effectLst/>
                <a:latin typeface="Arial Narrow" panose="020B0606020202030204" pitchFamily="34" charset="0"/>
              </a:rPr>
              <a:t>tG</a:t>
            </a:r>
            <a:r>
              <a:rPr lang="en-US" b="1" dirty="0">
                <a:solidFill>
                  <a:schemeClr val="accent2">
                    <a:lumMod val="75000"/>
                  </a:schemeClr>
                </a:solidFill>
                <a:effectLst/>
                <a:latin typeface="Arial Narrow" panose="020B0606020202030204" pitchFamily="34" charset="0"/>
              </a:rPr>
              <a:t> CPFU M </a:t>
            </a:r>
            <a:r>
              <a:rPr lang="en-US" b="1" dirty="0" err="1">
                <a:solidFill>
                  <a:schemeClr val="accent2">
                    <a:lumMod val="75000"/>
                  </a:schemeClr>
                </a:solidFill>
                <a:effectLst/>
                <a:latin typeface="Arial Narrow" panose="020B0606020202030204" pitchFamily="34" charset="0"/>
              </a:rPr>
              <a:t>UPCCeKeFt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HDMPFteXt</a:t>
            </a:r>
            <a:r>
              <a:rPr lang="en-US" b="1" dirty="0">
                <a:solidFill>
                  <a:schemeClr val="accent2">
                    <a:lumMod val="75000"/>
                  </a:schemeClr>
                </a:solidFill>
                <a:effectLst/>
                <a:latin typeface="Arial Narrow" panose="020B0606020202030204" pitchFamily="34" charset="0"/>
              </a:rPr>
              <a:t> GC </a:t>
            </a:r>
            <a:r>
              <a:rPr lang="en-US" b="1" dirty="0" err="1">
                <a:solidFill>
                  <a:srgbClr val="00B0F0"/>
                </a:solidFill>
                <a:effectLst/>
                <a:latin typeface="Arial Narrow" panose="020B0606020202030204" pitchFamily="34" charset="0"/>
              </a:rPr>
              <a:t>tIe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LMEe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DMFRQMRe</a:t>
            </a:r>
            <a:r>
              <a:rPr lang="en-US" b="1" dirty="0">
                <a:solidFill>
                  <a:schemeClr val="accent2">
                    <a:lumMod val="75000"/>
                  </a:schemeClr>
                </a:solidFill>
                <a:effectLst/>
                <a:latin typeface="Arial Narrow" panose="020B0606020202030204" pitchFamily="34" charset="0"/>
              </a:rPr>
              <a:t> DGFR </a:t>
            </a:r>
            <a:r>
              <a:rPr lang="en-US" b="1" dirty="0" err="1">
                <a:solidFill>
                  <a:schemeClr val="accent2">
                    <a:lumMod val="75000"/>
                  </a:schemeClr>
                </a:solidFill>
                <a:effectLst/>
                <a:latin typeface="Arial Narrow" panose="020B0606020202030204" pitchFamily="34" charset="0"/>
              </a:rPr>
              <a:t>eFGQRI</a:t>
            </a:r>
            <a:r>
              <a:rPr lang="en-US" b="1" dirty="0">
                <a:solidFill>
                  <a:schemeClr val="accent2">
                    <a:lumMod val="75000"/>
                  </a:schemeClr>
                </a:solidFill>
                <a:effectLst/>
                <a:latin typeface="Arial Narrow" panose="020B0606020202030204" pitchFamily="34" charset="0"/>
              </a:rPr>
              <a:t> </a:t>
            </a:r>
            <a:r>
              <a:rPr lang="en-US" b="1" dirty="0" err="1">
                <a:effectLst/>
                <a:latin typeface="Arial Narrow" panose="020B0606020202030204" pitchFamily="34" charset="0"/>
              </a:rPr>
              <a:t>tG</a:t>
            </a:r>
            <a:r>
              <a:rPr lang="en-US" b="1" dirty="0">
                <a:solidFill>
                  <a:schemeClr val="accent2">
                    <a:lumMod val="75000"/>
                  </a:schemeClr>
                </a:solidFill>
                <a:effectLst/>
                <a:latin typeface="Arial Narrow" panose="020B0606020202030204" pitchFamily="34" charset="0"/>
              </a:rPr>
              <a:t> CPDD </a:t>
            </a:r>
            <a:r>
              <a:rPr lang="en-US" b="1" dirty="0" err="1">
                <a:solidFill>
                  <a:schemeClr val="accent2">
                    <a:lumMod val="75000"/>
                  </a:schemeClr>
                </a:solidFill>
                <a:effectLst/>
                <a:latin typeface="Arial Narrow" panose="020B0606020202030204" pitchFamily="34" charset="0"/>
              </a:rPr>
              <a:t>GFe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LIeet</a:t>
            </a:r>
            <a:r>
              <a:rPr lang="en-US" b="1" dirty="0">
                <a:solidFill>
                  <a:schemeClr val="accent2">
                    <a:lumMod val="75000"/>
                  </a:schemeClr>
                </a:solidFill>
                <a:effectLst/>
                <a:latin typeface="Arial Narrow" panose="020B0606020202030204" pitchFamily="34" charset="0"/>
              </a:rPr>
              <a:t> GK LG, MFU </a:t>
            </a:r>
            <a:r>
              <a:rPr lang="en-US" b="1" dirty="0" err="1">
                <a:solidFill>
                  <a:srgbClr val="00B0F0"/>
                </a:solidFill>
                <a:effectLst/>
                <a:latin typeface="Arial Narrow" panose="020B0606020202030204" pitchFamily="34" charset="0"/>
              </a:rPr>
              <a:t>tIe</a:t>
            </a:r>
            <a:r>
              <a:rPr lang="en-US" b="1" dirty="0" err="1">
                <a:solidFill>
                  <a:schemeClr val="accent2">
                    <a:lumMod val="75000"/>
                  </a:schemeClr>
                </a:solidFill>
                <a:effectLst/>
                <a:latin typeface="Arial Narrow" panose="020B0606020202030204" pitchFamily="34" charset="0"/>
              </a:rPr>
              <a:t>F</a:t>
            </a:r>
            <a:r>
              <a:rPr lang="en-US" b="1" dirty="0">
                <a:solidFill>
                  <a:schemeClr val="accent2">
                    <a:lumMod val="75000"/>
                  </a:schemeClr>
                </a:solidFill>
                <a:effectLst/>
                <a:latin typeface="Arial Narrow" panose="020B0606020202030204" pitchFamily="34" charset="0"/>
              </a:rPr>
              <a:t> We </a:t>
            </a:r>
            <a:r>
              <a:rPr lang="en-US" b="1" dirty="0" err="1">
                <a:solidFill>
                  <a:schemeClr val="accent2">
                    <a:lumMod val="75000"/>
                  </a:schemeClr>
                </a:solidFill>
                <a:effectLst/>
                <a:latin typeface="Arial Narrow" panose="020B0606020202030204" pitchFamily="34" charset="0"/>
              </a:rPr>
              <a:t>NGQFt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tIe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GNNQKKeFNeL</a:t>
            </a:r>
            <a:r>
              <a:rPr lang="en-US" b="1" dirty="0">
                <a:solidFill>
                  <a:schemeClr val="accent2">
                    <a:lumMod val="75000"/>
                  </a:schemeClr>
                </a:solidFill>
                <a:effectLst/>
                <a:latin typeface="Arial Narrow" panose="020B0606020202030204" pitchFamily="34" charset="0"/>
              </a:rPr>
              <a:t> GC </a:t>
            </a:r>
            <a:r>
              <a:rPr lang="en-US" b="1" dirty="0" err="1">
                <a:solidFill>
                  <a:schemeClr val="accent2">
                    <a:lumMod val="75000"/>
                  </a:schemeClr>
                </a:solidFill>
                <a:effectLst/>
                <a:latin typeface="Arial Narrow" panose="020B0606020202030204" pitchFamily="34" charset="0"/>
              </a:rPr>
              <a:t>eMNI</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DetteK</a:t>
            </a:r>
            <a:r>
              <a:rPr lang="en-US" b="1" dirty="0">
                <a:solidFill>
                  <a:schemeClr val="accent2">
                    <a:lumMod val="75000"/>
                  </a:schemeClr>
                </a:solidFill>
                <a:effectLst/>
                <a:latin typeface="Arial Narrow" panose="020B0606020202030204" pitchFamily="34" charset="0"/>
              </a:rPr>
              <a:t>. We NMDD </a:t>
            </a:r>
            <a:r>
              <a:rPr lang="en-US" b="1" dirty="0" err="1">
                <a:solidFill>
                  <a:srgbClr val="00B0F0"/>
                </a:solidFill>
                <a:effectLst/>
                <a:latin typeface="Arial Narrow" panose="020B0606020202030204" pitchFamily="34" charset="0"/>
              </a:rPr>
              <a:t>tIe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EGLt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CKeJQeFtDY</a:t>
            </a:r>
            <a:r>
              <a:rPr lang="en-US" b="1" dirty="0">
                <a:solidFill>
                  <a:schemeClr val="accent2">
                    <a:lumMod val="75000"/>
                  </a:schemeClr>
                </a:solidFill>
                <a:effectLst/>
                <a:latin typeface="Arial Narrow" panose="020B0606020202030204" pitchFamily="34" charset="0"/>
              </a:rPr>
              <a:t> GNNQKKPFR </a:t>
            </a:r>
            <a:r>
              <a:rPr lang="en-US" b="1" dirty="0" err="1">
                <a:solidFill>
                  <a:schemeClr val="accent2">
                    <a:lumMod val="75000"/>
                  </a:schemeClr>
                </a:solidFill>
                <a:effectLst/>
                <a:latin typeface="Arial Narrow" panose="020B0606020202030204" pitchFamily="34" charset="0"/>
              </a:rPr>
              <a:t>DetteK</a:t>
            </a:r>
            <a:r>
              <a:rPr lang="en-US" b="1" dirty="0">
                <a:solidFill>
                  <a:schemeClr val="accent2">
                    <a:lumMod val="75000"/>
                  </a:schemeClr>
                </a:solidFill>
                <a:effectLst/>
                <a:latin typeface="Arial Narrow" panose="020B0606020202030204" pitchFamily="34" charset="0"/>
              </a:rPr>
              <a:t> </a:t>
            </a:r>
            <a:r>
              <a:rPr lang="en-US" b="1" dirty="0" err="1">
                <a:solidFill>
                  <a:srgbClr val="00B0F0"/>
                </a:solidFill>
                <a:effectLst/>
                <a:latin typeface="Arial Narrow" panose="020B0606020202030204" pitchFamily="34" charset="0"/>
              </a:rPr>
              <a:t>tIe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CPKLt</a:t>
            </a:r>
            <a:r>
              <a:rPr lang="en-US" b="1" dirty="0">
                <a:solidFill>
                  <a:schemeClr val="accent2">
                    <a:lumMod val="75000"/>
                  </a:schemeClr>
                </a:solidFill>
                <a:effectLst/>
                <a:latin typeface="Arial Narrow" panose="020B0606020202030204" pitchFamily="34" charset="0"/>
              </a:rPr>
              <a:t>', </a:t>
            </a:r>
            <a:r>
              <a:rPr lang="en-US" b="1" dirty="0" err="1">
                <a:solidFill>
                  <a:srgbClr val="00B0F0"/>
                </a:solidFill>
                <a:effectLst/>
                <a:latin typeface="Arial Narrow" panose="020B0606020202030204" pitchFamily="34" charset="0"/>
              </a:rPr>
              <a:t>tIe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FeXt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EGLt</a:t>
            </a:r>
            <a:r>
              <a:rPr lang="en-US" b="1" dirty="0">
                <a:solidFill>
                  <a:schemeClr val="accent2">
                    <a:lumMod val="75000"/>
                  </a:schemeClr>
                </a:solidFill>
                <a:effectLst/>
                <a:latin typeface="Arial Narrow" panose="020B0606020202030204" pitchFamily="34" charset="0"/>
              </a:rPr>
              <a:t> GNNQKKPFR </a:t>
            </a:r>
            <a:r>
              <a:rPr lang="en-US" b="1" dirty="0" err="1">
                <a:solidFill>
                  <a:schemeClr val="accent2">
                    <a:lumMod val="75000"/>
                  </a:schemeClr>
                </a:solidFill>
                <a:effectLst/>
                <a:latin typeface="Arial Narrow" panose="020B0606020202030204" pitchFamily="34" charset="0"/>
              </a:rPr>
              <a:t>DetteK</a:t>
            </a:r>
            <a:r>
              <a:rPr lang="en-US" b="1" dirty="0">
                <a:solidFill>
                  <a:schemeClr val="accent2">
                    <a:lumMod val="75000"/>
                  </a:schemeClr>
                </a:solidFill>
                <a:effectLst/>
                <a:latin typeface="Arial Narrow" panose="020B0606020202030204" pitchFamily="34" charset="0"/>
              </a:rPr>
              <a:t> </a:t>
            </a:r>
            <a:r>
              <a:rPr lang="en-US" b="1" dirty="0" err="1">
                <a:solidFill>
                  <a:srgbClr val="00B0F0"/>
                </a:solidFill>
                <a:effectLst/>
                <a:latin typeface="Arial Narrow" panose="020B0606020202030204" pitchFamily="34" charset="0"/>
              </a:rPr>
              <a:t>tIe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LeNGFU</a:t>
            </a:r>
            <a:r>
              <a:rPr lang="en-US" b="1" dirty="0">
                <a:solidFill>
                  <a:schemeClr val="accent2">
                    <a:lumMod val="75000"/>
                  </a:schemeClr>
                </a:solidFill>
                <a:effectLst/>
                <a:latin typeface="Arial Narrow" panose="020B0606020202030204" pitchFamily="34" charset="0"/>
              </a:rPr>
              <a:t>' </a:t>
            </a:r>
            <a:r>
              <a:rPr lang="en-US" b="1" dirty="0" err="1">
                <a:solidFill>
                  <a:srgbClr val="00B0F0"/>
                </a:solidFill>
                <a:effectLst/>
                <a:latin typeface="Arial Narrow" panose="020B0606020202030204" pitchFamily="34" charset="0"/>
              </a:rPr>
              <a:t>tIe</a:t>
            </a:r>
            <a:r>
              <a:rPr lang="en-US" b="1" dirty="0">
                <a:solidFill>
                  <a:schemeClr val="accent2">
                    <a:lumMod val="75000"/>
                  </a:schemeClr>
                </a:solidFill>
                <a:effectLst/>
                <a:latin typeface="Arial Narrow" panose="020B0606020202030204" pitchFamily="34" charset="0"/>
              </a:rPr>
              <a:t> CGDDGWPFR </a:t>
            </a:r>
            <a:r>
              <a:rPr lang="en-US" b="1" dirty="0" err="1">
                <a:solidFill>
                  <a:schemeClr val="accent2">
                    <a:lumMod val="75000"/>
                  </a:schemeClr>
                </a:solidFill>
                <a:effectLst/>
                <a:latin typeface="Arial Narrow" panose="020B0606020202030204" pitchFamily="34" charset="0"/>
              </a:rPr>
              <a:t>EGLt</a:t>
            </a:r>
            <a:r>
              <a:rPr lang="en-US" b="1" dirty="0">
                <a:solidFill>
                  <a:schemeClr val="accent2">
                    <a:lumMod val="75000"/>
                  </a:schemeClr>
                </a:solidFill>
                <a:effectLst/>
                <a:latin typeface="Arial Narrow" panose="020B0606020202030204" pitchFamily="34" charset="0"/>
              </a:rPr>
              <a:t> GNNQKKPFR </a:t>
            </a:r>
            <a:r>
              <a:rPr lang="en-US" b="1" dirty="0" err="1">
                <a:solidFill>
                  <a:schemeClr val="accent2">
                    <a:lumMod val="75000"/>
                  </a:schemeClr>
                </a:solidFill>
                <a:effectLst/>
                <a:latin typeface="Arial Narrow" panose="020B0606020202030204" pitchFamily="34" charset="0"/>
              </a:rPr>
              <a:t>DetteK</a:t>
            </a:r>
            <a:r>
              <a:rPr lang="en-US" b="1" dirty="0">
                <a:solidFill>
                  <a:schemeClr val="accent2">
                    <a:lumMod val="75000"/>
                  </a:schemeClr>
                </a:solidFill>
                <a:effectLst/>
                <a:latin typeface="Arial Narrow" panose="020B0606020202030204" pitchFamily="34" charset="0"/>
              </a:rPr>
              <a:t> </a:t>
            </a:r>
            <a:r>
              <a:rPr lang="en-US" b="1" dirty="0" err="1">
                <a:solidFill>
                  <a:srgbClr val="00B0F0"/>
                </a:solidFill>
                <a:effectLst/>
                <a:latin typeface="Arial Narrow" panose="020B0606020202030204" pitchFamily="34" charset="0"/>
              </a:rPr>
              <a:t>tIe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tIPKU</a:t>
            </a:r>
            <a:r>
              <a:rPr lang="en-US" b="1" dirty="0">
                <a:solidFill>
                  <a:schemeClr val="accent2">
                    <a:lumMod val="75000"/>
                  </a:schemeClr>
                </a:solidFill>
                <a:effectLst/>
                <a:latin typeface="Arial Narrow" panose="020B0606020202030204" pitchFamily="34" charset="0"/>
              </a:rPr>
              <a:t>', MFU LG GF, </a:t>
            </a:r>
            <a:r>
              <a:rPr lang="en-US" b="1" dirty="0" err="1">
                <a:solidFill>
                  <a:schemeClr val="accent2">
                    <a:lumMod val="75000"/>
                  </a:schemeClr>
                </a:solidFill>
                <a:effectLst/>
                <a:latin typeface="Arial Narrow" panose="020B0606020202030204" pitchFamily="34" charset="0"/>
              </a:rPr>
              <a:t>QFtPD</a:t>
            </a:r>
            <a:r>
              <a:rPr lang="en-US" b="1" dirty="0">
                <a:solidFill>
                  <a:schemeClr val="accent2">
                    <a:lumMod val="75000"/>
                  </a:schemeClr>
                </a:solidFill>
                <a:effectLst/>
                <a:latin typeface="Arial Narrow" panose="020B0606020202030204" pitchFamily="34" charset="0"/>
              </a:rPr>
              <a:t> We </a:t>
            </a:r>
            <a:r>
              <a:rPr lang="en-US" b="1" dirty="0" err="1">
                <a:solidFill>
                  <a:schemeClr val="accent2">
                    <a:lumMod val="75000"/>
                  </a:schemeClr>
                </a:solidFill>
                <a:effectLst/>
                <a:latin typeface="Arial Narrow" panose="020B0606020202030204" pitchFamily="34" charset="0"/>
              </a:rPr>
              <a:t>MNNGQFt</a:t>
            </a:r>
            <a:r>
              <a:rPr lang="en-US" b="1" dirty="0">
                <a:solidFill>
                  <a:schemeClr val="accent2">
                    <a:lumMod val="75000"/>
                  </a:schemeClr>
                </a:solidFill>
                <a:effectLst/>
                <a:latin typeface="Arial Narrow" panose="020B0606020202030204" pitchFamily="34" charset="0"/>
              </a:rPr>
              <a:t> CGK MDD </a:t>
            </a:r>
            <a:r>
              <a:rPr lang="en-US" b="1" dirty="0" err="1">
                <a:solidFill>
                  <a:srgbClr val="00B0F0"/>
                </a:solidFill>
                <a:effectLst/>
                <a:latin typeface="Arial Narrow" panose="020B0606020202030204" pitchFamily="34" charset="0"/>
              </a:rPr>
              <a:t>tIe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UPCCeKeFt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DetteKL</a:t>
            </a:r>
            <a:r>
              <a:rPr lang="en-US" b="1" dirty="0">
                <a:solidFill>
                  <a:schemeClr val="accent2">
                    <a:lumMod val="75000"/>
                  </a:schemeClr>
                </a:solidFill>
                <a:effectLst/>
                <a:latin typeface="Arial Narrow" panose="020B0606020202030204" pitchFamily="34" charset="0"/>
              </a:rPr>
              <a:t> PF </a:t>
            </a:r>
            <a:r>
              <a:rPr lang="en-US" b="1" dirty="0" err="1">
                <a:solidFill>
                  <a:srgbClr val="00B0F0"/>
                </a:solidFill>
                <a:effectLst/>
                <a:latin typeface="Arial Narrow" panose="020B0606020202030204" pitchFamily="34" charset="0"/>
              </a:rPr>
              <a:t>tIe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HDMPFteXt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LMEHDe</a:t>
            </a:r>
            <a:r>
              <a:rPr lang="en-US" b="1" dirty="0">
                <a:solidFill>
                  <a:schemeClr val="accent2">
                    <a:lumMod val="75000"/>
                  </a:schemeClr>
                </a:solidFill>
                <a:effectLst/>
                <a:latin typeface="Arial Narrow" panose="020B0606020202030204" pitchFamily="34" charset="0"/>
              </a:rPr>
              <a:t>. </a:t>
            </a:r>
            <a:r>
              <a:rPr lang="en-US" b="1" dirty="0" err="1">
                <a:solidFill>
                  <a:srgbClr val="00B0F0"/>
                </a:solidFill>
                <a:effectLst/>
                <a:latin typeface="Arial Narrow" panose="020B0606020202030204" pitchFamily="34" charset="0"/>
              </a:rPr>
              <a:t>tIe</a:t>
            </a:r>
            <a:r>
              <a:rPr lang="en-US" b="1" dirty="0" err="1">
                <a:solidFill>
                  <a:schemeClr val="accent2">
                    <a:lumMod val="75000"/>
                  </a:schemeClr>
                </a:solidFill>
                <a:effectLst/>
                <a:latin typeface="Arial Narrow" panose="020B0606020202030204" pitchFamily="34" charset="0"/>
              </a:rPr>
              <a:t>F</a:t>
            </a:r>
            <a:r>
              <a:rPr lang="en-US" b="1" dirty="0">
                <a:solidFill>
                  <a:schemeClr val="accent2">
                    <a:lumMod val="75000"/>
                  </a:schemeClr>
                </a:solidFill>
                <a:effectLst/>
                <a:latin typeface="Arial Narrow" panose="020B0606020202030204" pitchFamily="34" charset="0"/>
              </a:rPr>
              <a:t> We DGGB Mt </a:t>
            </a:r>
            <a:r>
              <a:rPr lang="en-US" b="1" dirty="0" err="1">
                <a:solidFill>
                  <a:srgbClr val="00B0F0"/>
                </a:solidFill>
                <a:effectLst/>
                <a:latin typeface="Arial Narrow" panose="020B0606020202030204" pitchFamily="34" charset="0"/>
              </a:rPr>
              <a:t>tIe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NPHIeK</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teXt</a:t>
            </a:r>
            <a:r>
              <a:rPr lang="en-US" b="1" dirty="0">
                <a:solidFill>
                  <a:schemeClr val="accent2">
                    <a:lumMod val="75000"/>
                  </a:schemeClr>
                </a:solidFill>
                <a:effectLst/>
                <a:latin typeface="Arial Narrow" panose="020B0606020202030204" pitchFamily="34" charset="0"/>
              </a:rPr>
              <a:t> We </a:t>
            </a:r>
            <a:r>
              <a:rPr lang="en-US" b="1" dirty="0" err="1">
                <a:solidFill>
                  <a:schemeClr val="accent2">
                    <a:lumMod val="75000"/>
                  </a:schemeClr>
                </a:solidFill>
                <a:effectLst/>
                <a:latin typeface="Arial Narrow" panose="020B0606020202030204" pitchFamily="34" charset="0"/>
              </a:rPr>
              <a:t>WMFt</a:t>
            </a:r>
            <a:r>
              <a:rPr lang="en-US" b="1" dirty="0">
                <a:solidFill>
                  <a:schemeClr val="accent2">
                    <a:lumMod val="75000"/>
                  </a:schemeClr>
                </a:solidFill>
                <a:effectLst/>
                <a:latin typeface="Arial Narrow" panose="020B0606020202030204" pitchFamily="34" charset="0"/>
              </a:rPr>
              <a:t> </a:t>
            </a:r>
            <a:r>
              <a:rPr lang="en-US" b="1" dirty="0" err="1">
                <a:effectLst/>
                <a:latin typeface="Arial Narrow" panose="020B0606020202030204" pitchFamily="34" charset="0"/>
              </a:rPr>
              <a:t>tG</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LGDVe</a:t>
            </a:r>
            <a:r>
              <a:rPr lang="en-US" b="1" dirty="0">
                <a:solidFill>
                  <a:schemeClr val="accent2">
                    <a:lumMod val="75000"/>
                  </a:schemeClr>
                </a:solidFill>
                <a:effectLst/>
                <a:latin typeface="Arial Narrow" panose="020B0606020202030204" pitchFamily="34" charset="0"/>
              </a:rPr>
              <a:t> MFU We MDLG NDMLLPCY </a:t>
            </a:r>
            <a:r>
              <a:rPr lang="en-US" b="1" dirty="0" err="1">
                <a:solidFill>
                  <a:schemeClr val="accent2">
                    <a:lumMod val="75000"/>
                  </a:schemeClr>
                </a:solidFill>
                <a:effectLst/>
                <a:latin typeface="Arial Narrow" panose="020B0606020202030204" pitchFamily="34" charset="0"/>
              </a:rPr>
              <a:t>PtL</a:t>
            </a:r>
            <a:r>
              <a:rPr lang="en-US" b="1" dirty="0">
                <a:solidFill>
                  <a:schemeClr val="accent2">
                    <a:lumMod val="75000"/>
                  </a:schemeClr>
                </a:solidFill>
                <a:effectLst/>
                <a:latin typeface="Arial Narrow" panose="020B0606020202030204" pitchFamily="34" charset="0"/>
              </a:rPr>
              <a:t> LYEAGDL. We CPFU </a:t>
            </a:r>
            <a:r>
              <a:rPr lang="en-US" b="1" dirty="0" err="1">
                <a:solidFill>
                  <a:srgbClr val="00B0F0"/>
                </a:solidFill>
                <a:effectLst/>
                <a:latin typeface="Arial Narrow" panose="020B0606020202030204" pitchFamily="34" charset="0"/>
              </a:rPr>
              <a:t>tIe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EGLt</a:t>
            </a:r>
            <a:r>
              <a:rPr lang="en-US" b="1" dirty="0">
                <a:solidFill>
                  <a:schemeClr val="accent2">
                    <a:lumMod val="75000"/>
                  </a:schemeClr>
                </a:solidFill>
                <a:effectLst/>
                <a:latin typeface="Arial Narrow" panose="020B0606020202030204" pitchFamily="34" charset="0"/>
              </a:rPr>
              <a:t> GNNQKKPFR LYEAGD MFU </a:t>
            </a:r>
            <a:r>
              <a:rPr lang="en-US" b="1" dirty="0" err="1">
                <a:solidFill>
                  <a:schemeClr val="accent2">
                    <a:lumMod val="75000"/>
                  </a:schemeClr>
                </a:solidFill>
                <a:effectLst/>
                <a:latin typeface="Arial Narrow" panose="020B0606020202030204" pitchFamily="34" charset="0"/>
              </a:rPr>
              <a:t>NIMFRe</a:t>
            </a:r>
            <a:r>
              <a:rPr lang="en-US" b="1" dirty="0">
                <a:solidFill>
                  <a:schemeClr val="accent2">
                    <a:lumMod val="75000"/>
                  </a:schemeClr>
                </a:solidFill>
                <a:effectLst/>
                <a:latin typeface="Arial Narrow" panose="020B0606020202030204" pitchFamily="34" charset="0"/>
              </a:rPr>
              <a:t> Pt </a:t>
            </a:r>
            <a:r>
              <a:rPr lang="en-US" b="1" dirty="0" err="1">
                <a:effectLst/>
                <a:latin typeface="Arial Narrow" panose="020B0606020202030204" pitchFamily="34" charset="0"/>
              </a:rPr>
              <a:t>tG</a:t>
            </a:r>
            <a:r>
              <a:rPr lang="en-US" b="1" dirty="0">
                <a:solidFill>
                  <a:schemeClr val="accent2">
                    <a:lumMod val="75000"/>
                  </a:schemeClr>
                </a:solidFill>
                <a:effectLst/>
                <a:latin typeface="Arial Narrow" panose="020B0606020202030204" pitchFamily="34" charset="0"/>
              </a:rPr>
              <a:t> </a:t>
            </a:r>
            <a:r>
              <a:rPr lang="en-US" b="1" dirty="0" err="1">
                <a:solidFill>
                  <a:srgbClr val="00B0F0"/>
                </a:solidFill>
                <a:effectLst/>
                <a:latin typeface="Arial Narrow" panose="020B0606020202030204" pitchFamily="34" charset="0"/>
              </a:rPr>
              <a:t>tIe</a:t>
            </a:r>
            <a:r>
              <a:rPr lang="en-US" b="1" dirty="0">
                <a:solidFill>
                  <a:schemeClr val="accent2">
                    <a:lumMod val="75000"/>
                  </a:schemeClr>
                </a:solidFill>
                <a:effectLst/>
                <a:latin typeface="Arial Narrow" panose="020B0606020202030204" pitchFamily="34" charset="0"/>
              </a:rPr>
              <a:t> CGKE GC </a:t>
            </a:r>
            <a:r>
              <a:rPr lang="en-US" b="1" dirty="0" err="1">
                <a:solidFill>
                  <a:srgbClr val="00B0F0"/>
                </a:solidFill>
                <a:effectLst/>
                <a:latin typeface="Arial Narrow" panose="020B0606020202030204" pitchFamily="34" charset="0"/>
              </a:rPr>
              <a:t>tIe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CPKLt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DetteK</a:t>
            </a:r>
            <a:r>
              <a:rPr lang="en-US" b="1" dirty="0">
                <a:solidFill>
                  <a:schemeClr val="accent2">
                    <a:lumMod val="75000"/>
                  </a:schemeClr>
                </a:solidFill>
                <a:effectLst/>
                <a:latin typeface="Arial Narrow" panose="020B0606020202030204" pitchFamily="34" charset="0"/>
              </a:rPr>
              <a:t> GC </a:t>
            </a:r>
            <a:r>
              <a:rPr lang="en-US" b="1" dirty="0" err="1">
                <a:solidFill>
                  <a:srgbClr val="00B0F0"/>
                </a:solidFill>
                <a:effectLst/>
                <a:latin typeface="Arial Narrow" panose="020B0606020202030204" pitchFamily="34" charset="0"/>
              </a:rPr>
              <a:t>tIe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HDMPFteXt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LMEHDe</a:t>
            </a:r>
            <a:r>
              <a:rPr lang="en-US" b="1" dirty="0">
                <a:solidFill>
                  <a:schemeClr val="accent2">
                    <a:lumMod val="75000"/>
                  </a:schemeClr>
                </a:solidFill>
                <a:effectLst/>
                <a:latin typeface="Arial Narrow" panose="020B0606020202030204" pitchFamily="34" charset="0"/>
              </a:rPr>
              <a:t>, </a:t>
            </a:r>
            <a:r>
              <a:rPr lang="en-US" b="1" dirty="0" err="1">
                <a:solidFill>
                  <a:srgbClr val="00B0F0"/>
                </a:solidFill>
                <a:effectLst/>
                <a:latin typeface="Arial Narrow" panose="020B0606020202030204" pitchFamily="34" charset="0"/>
              </a:rPr>
              <a:t>tIe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FeXt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EGLt</a:t>
            </a:r>
            <a:r>
              <a:rPr lang="en-US" b="1" dirty="0">
                <a:solidFill>
                  <a:schemeClr val="accent2">
                    <a:lumMod val="75000"/>
                  </a:schemeClr>
                </a:solidFill>
                <a:effectLst/>
                <a:latin typeface="Arial Narrow" panose="020B0606020202030204" pitchFamily="34" charset="0"/>
              </a:rPr>
              <a:t> NGEEGF LYEAGD PL </a:t>
            </a:r>
            <a:r>
              <a:rPr lang="en-US" b="1" dirty="0" err="1">
                <a:solidFill>
                  <a:schemeClr val="accent2">
                    <a:lumMod val="75000"/>
                  </a:schemeClr>
                </a:solidFill>
                <a:effectLst/>
                <a:latin typeface="Arial Narrow" panose="020B0606020202030204" pitchFamily="34" charset="0"/>
              </a:rPr>
              <a:t>NIMFReU</a:t>
            </a:r>
            <a:r>
              <a:rPr lang="en-US" b="1" dirty="0">
                <a:solidFill>
                  <a:schemeClr val="accent2">
                    <a:lumMod val="75000"/>
                  </a:schemeClr>
                </a:solidFill>
                <a:effectLst/>
                <a:latin typeface="Arial Narrow" panose="020B0606020202030204" pitchFamily="34" charset="0"/>
              </a:rPr>
              <a:t> </a:t>
            </a:r>
            <a:r>
              <a:rPr lang="en-US" b="1" dirty="0" err="1">
                <a:effectLst/>
                <a:latin typeface="Arial Narrow" panose="020B0606020202030204" pitchFamily="34" charset="0"/>
              </a:rPr>
              <a:t>tG</a:t>
            </a:r>
            <a:r>
              <a:rPr lang="en-US" b="1" dirty="0">
                <a:solidFill>
                  <a:schemeClr val="accent2">
                    <a:lumMod val="75000"/>
                  </a:schemeClr>
                </a:solidFill>
                <a:effectLst/>
                <a:latin typeface="Arial Narrow" panose="020B0606020202030204" pitchFamily="34" charset="0"/>
              </a:rPr>
              <a:t> </a:t>
            </a:r>
            <a:r>
              <a:rPr lang="en-US" b="1" dirty="0" err="1">
                <a:solidFill>
                  <a:srgbClr val="00B0F0"/>
                </a:solidFill>
                <a:effectLst/>
                <a:latin typeface="Arial Narrow" panose="020B0606020202030204" pitchFamily="34" charset="0"/>
              </a:rPr>
              <a:t>tIe</a:t>
            </a:r>
            <a:r>
              <a:rPr lang="en-US" b="1" dirty="0">
                <a:solidFill>
                  <a:schemeClr val="accent2">
                    <a:lumMod val="75000"/>
                  </a:schemeClr>
                </a:solidFill>
                <a:effectLst/>
                <a:latin typeface="Arial Narrow" panose="020B0606020202030204" pitchFamily="34" charset="0"/>
              </a:rPr>
              <a:t> CGKE GC </a:t>
            </a:r>
            <a:r>
              <a:rPr lang="en-US" b="1" dirty="0" err="1">
                <a:solidFill>
                  <a:srgbClr val="00B0F0"/>
                </a:solidFill>
                <a:effectLst/>
                <a:latin typeface="Arial Narrow" panose="020B0606020202030204" pitchFamily="34" charset="0"/>
              </a:rPr>
              <a:t>tIe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LeNGFU</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DetteK</a:t>
            </a:r>
            <a:r>
              <a:rPr lang="en-US" b="1" dirty="0">
                <a:solidFill>
                  <a:schemeClr val="accent2">
                    <a:lumMod val="75000"/>
                  </a:schemeClr>
                </a:solidFill>
                <a:effectLst/>
                <a:latin typeface="Arial Narrow" panose="020B0606020202030204" pitchFamily="34" charset="0"/>
              </a:rPr>
              <a:t>, MFU </a:t>
            </a:r>
            <a:r>
              <a:rPr lang="en-US" b="1" dirty="0" err="1">
                <a:solidFill>
                  <a:srgbClr val="00B0F0"/>
                </a:solidFill>
                <a:effectLst/>
                <a:latin typeface="Arial Narrow" panose="020B0606020202030204" pitchFamily="34" charset="0"/>
              </a:rPr>
              <a:t>tIe</a:t>
            </a:r>
            <a:r>
              <a:rPr lang="en-US" b="1" dirty="0">
                <a:solidFill>
                  <a:schemeClr val="accent2">
                    <a:lumMod val="75000"/>
                  </a:schemeClr>
                </a:solidFill>
                <a:effectLst/>
                <a:latin typeface="Arial Narrow" panose="020B0606020202030204" pitchFamily="34" charset="0"/>
              </a:rPr>
              <a:t> CGDDGWPFR </a:t>
            </a:r>
            <a:r>
              <a:rPr lang="en-US" b="1" dirty="0" err="1">
                <a:solidFill>
                  <a:schemeClr val="accent2">
                    <a:lumMod val="75000"/>
                  </a:schemeClr>
                </a:solidFill>
                <a:effectLst/>
                <a:latin typeface="Arial Narrow" panose="020B0606020202030204" pitchFamily="34" charset="0"/>
              </a:rPr>
              <a:t>EGLt</a:t>
            </a:r>
            <a:r>
              <a:rPr lang="en-US" b="1" dirty="0">
                <a:solidFill>
                  <a:schemeClr val="accent2">
                    <a:lumMod val="75000"/>
                  </a:schemeClr>
                </a:solidFill>
                <a:effectLst/>
                <a:latin typeface="Arial Narrow" panose="020B0606020202030204" pitchFamily="34" charset="0"/>
              </a:rPr>
              <a:t> NGEEGF LYEAGD PL </a:t>
            </a:r>
            <a:r>
              <a:rPr lang="en-US" b="1" dirty="0" err="1">
                <a:solidFill>
                  <a:schemeClr val="accent2">
                    <a:lumMod val="75000"/>
                  </a:schemeClr>
                </a:solidFill>
                <a:effectLst/>
                <a:latin typeface="Arial Narrow" panose="020B0606020202030204" pitchFamily="34" charset="0"/>
              </a:rPr>
              <a:t>NIMFReU</a:t>
            </a:r>
            <a:r>
              <a:rPr lang="en-US" b="1" dirty="0">
                <a:solidFill>
                  <a:schemeClr val="accent2">
                    <a:lumMod val="75000"/>
                  </a:schemeClr>
                </a:solidFill>
                <a:effectLst/>
                <a:latin typeface="Arial Narrow" panose="020B0606020202030204" pitchFamily="34" charset="0"/>
              </a:rPr>
              <a:t> </a:t>
            </a:r>
            <a:r>
              <a:rPr lang="en-US" b="1" dirty="0" err="1">
                <a:effectLst/>
                <a:latin typeface="Arial Narrow" panose="020B0606020202030204" pitchFamily="34" charset="0"/>
              </a:rPr>
              <a:t>tG</a:t>
            </a:r>
            <a:r>
              <a:rPr lang="en-US" b="1" dirty="0">
                <a:solidFill>
                  <a:schemeClr val="accent2">
                    <a:lumMod val="75000"/>
                  </a:schemeClr>
                </a:solidFill>
                <a:effectLst/>
                <a:latin typeface="Arial Narrow" panose="020B0606020202030204" pitchFamily="34" charset="0"/>
              </a:rPr>
              <a:t> </a:t>
            </a:r>
            <a:r>
              <a:rPr lang="en-US" b="1" dirty="0" err="1">
                <a:solidFill>
                  <a:srgbClr val="00B0F0"/>
                </a:solidFill>
                <a:effectLst/>
                <a:latin typeface="Arial Narrow" panose="020B0606020202030204" pitchFamily="34" charset="0"/>
              </a:rPr>
              <a:t>tIe</a:t>
            </a:r>
            <a:r>
              <a:rPr lang="en-US" b="1" dirty="0">
                <a:solidFill>
                  <a:schemeClr val="accent2">
                    <a:lumMod val="75000"/>
                  </a:schemeClr>
                </a:solidFill>
                <a:effectLst/>
                <a:latin typeface="Arial Narrow" panose="020B0606020202030204" pitchFamily="34" charset="0"/>
              </a:rPr>
              <a:t> CGKE GC </a:t>
            </a:r>
            <a:r>
              <a:rPr lang="en-US" b="1" dirty="0" err="1">
                <a:solidFill>
                  <a:srgbClr val="00B0F0"/>
                </a:solidFill>
                <a:effectLst/>
                <a:latin typeface="Arial Narrow" panose="020B0606020202030204" pitchFamily="34" charset="0"/>
              </a:rPr>
              <a:t>tIe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tIPKU</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DetteK</a:t>
            </a:r>
            <a:r>
              <a:rPr lang="en-US" b="1" dirty="0">
                <a:solidFill>
                  <a:schemeClr val="accent2">
                    <a:lumMod val="75000"/>
                  </a:schemeClr>
                </a:solidFill>
                <a:effectLst/>
                <a:latin typeface="Arial Narrow" panose="020B0606020202030204" pitchFamily="34" charset="0"/>
              </a:rPr>
              <a:t>, MFU LG GF, </a:t>
            </a:r>
            <a:r>
              <a:rPr lang="en-US" b="1" dirty="0" err="1">
                <a:solidFill>
                  <a:schemeClr val="accent2">
                    <a:lumMod val="75000"/>
                  </a:schemeClr>
                </a:solidFill>
                <a:effectLst/>
                <a:latin typeface="Arial Narrow" panose="020B0606020202030204" pitchFamily="34" charset="0"/>
              </a:rPr>
              <a:t>QFtPD</a:t>
            </a:r>
            <a:r>
              <a:rPr lang="en-US" b="1" dirty="0">
                <a:solidFill>
                  <a:schemeClr val="accent2">
                    <a:lumMod val="75000"/>
                  </a:schemeClr>
                </a:solidFill>
                <a:effectLst/>
                <a:latin typeface="Arial Narrow" panose="020B0606020202030204" pitchFamily="34" charset="0"/>
              </a:rPr>
              <a:t> We </a:t>
            </a:r>
            <a:r>
              <a:rPr lang="en-US" b="1" dirty="0" err="1">
                <a:solidFill>
                  <a:schemeClr val="accent2">
                    <a:lumMod val="75000"/>
                  </a:schemeClr>
                </a:solidFill>
                <a:effectLst/>
                <a:latin typeface="Arial Narrow" panose="020B0606020202030204" pitchFamily="34" charset="0"/>
              </a:rPr>
              <a:t>MNNGQFt</a:t>
            </a:r>
            <a:r>
              <a:rPr lang="en-US" b="1" dirty="0">
                <a:solidFill>
                  <a:schemeClr val="accent2">
                    <a:lumMod val="75000"/>
                  </a:schemeClr>
                </a:solidFill>
                <a:effectLst/>
                <a:latin typeface="Arial Narrow" panose="020B0606020202030204" pitchFamily="34" charset="0"/>
              </a:rPr>
              <a:t> CGK MDD LYEAGDL GC </a:t>
            </a:r>
            <a:r>
              <a:rPr lang="en-US" b="1" dirty="0" err="1">
                <a:solidFill>
                  <a:srgbClr val="00B0F0"/>
                </a:solidFill>
                <a:effectLst/>
                <a:latin typeface="Arial Narrow" panose="020B0606020202030204" pitchFamily="34" charset="0"/>
              </a:rPr>
              <a:t>tIe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NKYHtGRKME</a:t>
            </a:r>
            <a:r>
              <a:rPr lang="en-US" b="1" dirty="0">
                <a:solidFill>
                  <a:schemeClr val="accent2">
                    <a:lumMod val="75000"/>
                  </a:schemeClr>
                </a:solidFill>
                <a:effectLst/>
                <a:latin typeface="Arial Narrow" panose="020B0606020202030204" pitchFamily="34" charset="0"/>
              </a:rPr>
              <a:t> We </a:t>
            </a:r>
            <a:r>
              <a:rPr lang="en-US" b="1" dirty="0" err="1">
                <a:solidFill>
                  <a:schemeClr val="accent2">
                    <a:lumMod val="75000"/>
                  </a:schemeClr>
                </a:solidFill>
                <a:effectLst/>
                <a:latin typeface="Arial Narrow" panose="020B0606020202030204" pitchFamily="34" charset="0"/>
              </a:rPr>
              <a:t>WMFt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tG</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LGDVe</a:t>
            </a:r>
            <a:r>
              <a:rPr lang="en-US" b="1" dirty="0">
                <a:solidFill>
                  <a:schemeClr val="accent2">
                    <a:lumMod val="75000"/>
                  </a:schemeClr>
                </a:solidFill>
                <a:effectLst/>
                <a:latin typeface="Arial Narrow" panose="020B0606020202030204" pitchFamily="34" charset="0"/>
              </a:rPr>
              <a:t>.</a:t>
            </a:r>
          </a:p>
          <a:p>
            <a:endParaRPr lang="en-US" b="1" dirty="0">
              <a:solidFill>
                <a:schemeClr val="accent2">
                  <a:lumMod val="75000"/>
                </a:schemeClr>
              </a:solidFill>
              <a:latin typeface="Cabin"/>
            </a:endParaRPr>
          </a:p>
          <a:p>
            <a:endParaRPr lang="en-US" b="1" dirty="0">
              <a:solidFill>
                <a:schemeClr val="accent2">
                  <a:lumMod val="75000"/>
                </a:schemeClr>
              </a:solidFill>
              <a:latin typeface="Cabin"/>
            </a:endParaRPr>
          </a:p>
          <a:p>
            <a:pPr algn="just"/>
            <a:r>
              <a:rPr lang="en-US" sz="2000" dirty="0">
                <a:latin typeface="Arial Narrow" panose="020B0606020202030204" pitchFamily="34" charset="0"/>
              </a:rPr>
              <a:t>We now notice that the word </a:t>
            </a:r>
            <a:r>
              <a:rPr lang="en-US" sz="2000" b="1" dirty="0">
                <a:latin typeface="Arial Narrow" panose="020B0606020202030204" pitchFamily="34" charset="0"/>
              </a:rPr>
              <a:t>"</a:t>
            </a:r>
            <a:r>
              <a:rPr lang="en-US" sz="2000" b="1" dirty="0" err="1">
                <a:latin typeface="Arial Narrow" panose="020B0606020202030204" pitchFamily="34" charset="0"/>
              </a:rPr>
              <a:t>tIe</a:t>
            </a:r>
            <a:r>
              <a:rPr lang="en-US" sz="2000" b="1" dirty="0">
                <a:latin typeface="Arial Narrow" panose="020B0606020202030204" pitchFamily="34" charset="0"/>
              </a:rPr>
              <a:t>" </a:t>
            </a:r>
            <a:r>
              <a:rPr lang="en-US" sz="2000" dirty="0">
                <a:latin typeface="Arial Narrow" panose="020B0606020202030204" pitchFamily="34" charset="0"/>
              </a:rPr>
              <a:t>is appearing frequently in the passage. In English, the most common 3 letter word is "</a:t>
            </a:r>
            <a:r>
              <a:rPr lang="en-US" sz="2000" b="1" dirty="0">
                <a:latin typeface="Arial Narrow" panose="020B0606020202030204" pitchFamily="34" charset="0"/>
              </a:rPr>
              <a:t>the" </a:t>
            </a:r>
            <a:r>
              <a:rPr lang="en-US" sz="2000" dirty="0">
                <a:latin typeface="Arial Narrow" panose="020B0606020202030204" pitchFamily="34" charset="0"/>
              </a:rPr>
              <a:t>and this fits with what we have already done, which suggests that </a:t>
            </a:r>
            <a:r>
              <a:rPr lang="en-US" sz="2000" b="1" dirty="0">
                <a:latin typeface="Arial Narrow" panose="020B0606020202030204" pitchFamily="34" charset="0"/>
              </a:rPr>
              <a:t>"I"</a:t>
            </a:r>
            <a:r>
              <a:rPr lang="en-US" sz="2000" dirty="0">
                <a:latin typeface="Arial Narrow" panose="020B0606020202030204" pitchFamily="34" charset="0"/>
              </a:rPr>
              <a:t> should be decrypted to </a:t>
            </a:r>
            <a:r>
              <a:rPr lang="en-US" sz="2000" b="1" dirty="0">
                <a:latin typeface="Arial Narrow" panose="020B0606020202030204" pitchFamily="34" charset="0"/>
              </a:rPr>
              <a:t>"h"</a:t>
            </a:r>
            <a:r>
              <a:rPr lang="en-US" sz="2000" dirty="0">
                <a:latin typeface="Arial Narrow" panose="020B0606020202030204" pitchFamily="34" charset="0"/>
              </a:rPr>
              <a:t>.</a:t>
            </a:r>
          </a:p>
          <a:p>
            <a:pPr algn="just"/>
            <a:endParaRPr lang="en-US" sz="2000" dirty="0">
              <a:latin typeface="Arial Narrow" panose="020B0606020202030204" pitchFamily="34" charset="0"/>
            </a:endParaRPr>
          </a:p>
          <a:p>
            <a:pPr algn="just"/>
            <a:r>
              <a:rPr lang="en-US" sz="2000" dirty="0">
                <a:latin typeface="Arial Narrow" panose="020B0606020202030204" pitchFamily="34" charset="0"/>
              </a:rPr>
              <a:t>Also, by looking at the frequencies again, we see the next most common letter is </a:t>
            </a:r>
            <a:r>
              <a:rPr lang="en-US" sz="2000" b="1" dirty="0">
                <a:latin typeface="Arial Narrow" panose="020B0606020202030204" pitchFamily="34" charset="0"/>
              </a:rPr>
              <a:t>"G"</a:t>
            </a:r>
            <a:r>
              <a:rPr lang="en-US" sz="2000" dirty="0">
                <a:latin typeface="Arial Narrow" panose="020B0606020202030204" pitchFamily="34" charset="0"/>
              </a:rPr>
              <a:t>, which is probably one of "</a:t>
            </a:r>
            <a:r>
              <a:rPr lang="en-US" sz="2000" b="1" dirty="0">
                <a:latin typeface="Arial Narrow" panose="020B0606020202030204" pitchFamily="34" charset="0"/>
              </a:rPr>
              <a:t>a", "</a:t>
            </a:r>
            <a:r>
              <a:rPr lang="en-US" sz="2000" b="1" dirty="0" err="1">
                <a:latin typeface="Arial Narrow" panose="020B0606020202030204" pitchFamily="34" charset="0"/>
              </a:rPr>
              <a:t>i</a:t>
            </a:r>
            <a:r>
              <a:rPr lang="en-US" sz="2000" b="1" dirty="0">
                <a:latin typeface="Arial Narrow" panose="020B0606020202030204" pitchFamily="34" charset="0"/>
              </a:rPr>
              <a:t>" or "o"</a:t>
            </a:r>
            <a:r>
              <a:rPr lang="en-US" sz="2000" dirty="0">
                <a:latin typeface="Arial Narrow" panose="020B0606020202030204" pitchFamily="34" charset="0"/>
              </a:rPr>
              <a:t>. We see that the third word is </a:t>
            </a:r>
            <a:r>
              <a:rPr lang="en-US" sz="2000" b="1" dirty="0">
                <a:latin typeface="Arial Narrow" panose="020B0606020202030204" pitchFamily="34" charset="0"/>
              </a:rPr>
              <a:t>"</a:t>
            </a:r>
            <a:r>
              <a:rPr lang="en-US" sz="2000" b="1" dirty="0" err="1">
                <a:latin typeface="Arial Narrow" panose="020B0606020202030204" pitchFamily="34" charset="0"/>
              </a:rPr>
              <a:t>tG</a:t>
            </a:r>
            <a:r>
              <a:rPr lang="en-US" sz="2000" b="1" dirty="0">
                <a:latin typeface="Arial Narrow" panose="020B0606020202030204" pitchFamily="34" charset="0"/>
              </a:rPr>
              <a:t>", </a:t>
            </a:r>
            <a:r>
              <a:rPr lang="en-US" sz="2000" dirty="0">
                <a:latin typeface="Arial Narrow" panose="020B0606020202030204" pitchFamily="34" charset="0"/>
              </a:rPr>
              <a:t>and the only one of these options that makes sense is </a:t>
            </a:r>
            <a:r>
              <a:rPr lang="en-US" sz="2000" b="1" dirty="0">
                <a:latin typeface="Arial Narrow" panose="020B0606020202030204" pitchFamily="34" charset="0"/>
              </a:rPr>
              <a:t>"to", </a:t>
            </a:r>
            <a:r>
              <a:rPr lang="en-US" sz="2000" dirty="0">
                <a:latin typeface="Arial Narrow" panose="020B0606020202030204" pitchFamily="34" charset="0"/>
              </a:rPr>
              <a:t>so we guess </a:t>
            </a:r>
            <a:r>
              <a:rPr lang="en-US" sz="2000" b="1" dirty="0">
                <a:latin typeface="Arial Narrow" panose="020B0606020202030204" pitchFamily="34" charset="0"/>
              </a:rPr>
              <a:t>"G" is "o".</a:t>
            </a:r>
          </a:p>
          <a:p>
            <a:endParaRPr lang="en-US" b="1" dirty="0">
              <a:solidFill>
                <a:schemeClr val="accent2">
                  <a:lumMod val="75000"/>
                </a:schemeClr>
              </a:solidFill>
            </a:endParaRPr>
          </a:p>
        </p:txBody>
      </p:sp>
      <p:sp>
        <p:nvSpPr>
          <p:cNvPr id="3" name="Trapezoid 2"/>
          <p:cNvSpPr/>
          <p:nvPr/>
        </p:nvSpPr>
        <p:spPr>
          <a:xfrm>
            <a:off x="11582400" y="6451601"/>
            <a:ext cx="609601" cy="406400"/>
          </a:xfrm>
          <a:prstGeom prst="trapezoi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12</a:t>
            </a:r>
          </a:p>
        </p:txBody>
      </p:sp>
    </p:spTree>
    <p:extLst>
      <p:ext uri="{BB962C8B-B14F-4D97-AF65-F5344CB8AC3E}">
        <p14:creationId xmlns:p14="http://schemas.microsoft.com/office/powerpoint/2010/main" val="3868286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045" y="135051"/>
            <a:ext cx="11516496" cy="4524315"/>
          </a:xfrm>
          <a:prstGeom prst="rect">
            <a:avLst/>
          </a:prstGeom>
        </p:spPr>
        <p:txBody>
          <a:bodyPr wrap="square">
            <a:spAutoFit/>
          </a:bodyPr>
          <a:lstStyle/>
          <a:p>
            <a:pPr algn="just"/>
            <a:r>
              <a:rPr lang="en-US" b="1" dirty="0" err="1">
                <a:effectLst/>
                <a:latin typeface="Arial Narrow" panose="020B0606020202030204" pitchFamily="34" charset="0"/>
              </a:rPr>
              <a:t>oFe</a:t>
            </a:r>
            <a:r>
              <a:rPr lang="en-US" b="1" dirty="0">
                <a:solidFill>
                  <a:schemeClr val="accent2">
                    <a:lumMod val="75000"/>
                  </a:schemeClr>
                </a:solidFill>
                <a:effectLst/>
                <a:latin typeface="Arial Narrow" panose="020B0606020202030204" pitchFamily="34" charset="0"/>
              </a:rPr>
              <a:t> WMY to </a:t>
            </a:r>
            <a:r>
              <a:rPr lang="en-US" b="1" dirty="0" err="1">
                <a:solidFill>
                  <a:schemeClr val="accent2">
                    <a:lumMod val="75000"/>
                  </a:schemeClr>
                </a:solidFill>
                <a:effectLst/>
                <a:latin typeface="Arial Narrow" panose="020B0606020202030204" pitchFamily="34" charset="0"/>
              </a:rPr>
              <a:t>LoDVe</a:t>
            </a:r>
            <a:r>
              <a:rPr lang="en-US" b="1" dirty="0">
                <a:solidFill>
                  <a:schemeClr val="accent2">
                    <a:lumMod val="75000"/>
                  </a:schemeClr>
                </a:solidFill>
                <a:effectLst/>
                <a:latin typeface="Arial Narrow" panose="020B0606020202030204" pitchFamily="34" charset="0"/>
              </a:rPr>
              <a:t> MF </a:t>
            </a:r>
            <a:r>
              <a:rPr lang="en-US" b="1" dirty="0" err="1">
                <a:solidFill>
                  <a:schemeClr val="accent2">
                    <a:lumMod val="75000"/>
                  </a:schemeClr>
                </a:solidFill>
                <a:effectLst/>
                <a:latin typeface="Arial Narrow" panose="020B0606020202030204" pitchFamily="34" charset="0"/>
              </a:rPr>
              <a:t>eFNKYHteU</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EeLLMRe</a:t>
            </a:r>
            <a:r>
              <a:rPr lang="en-US" b="1" dirty="0">
                <a:solidFill>
                  <a:schemeClr val="accent2">
                    <a:lumMod val="75000"/>
                  </a:schemeClr>
                </a:solidFill>
                <a:effectLst/>
                <a:latin typeface="Arial Narrow" panose="020B0606020202030204" pitchFamily="34" charset="0"/>
              </a:rPr>
              <a:t>, PC We </a:t>
            </a:r>
            <a:r>
              <a:rPr lang="en-US" b="1" dirty="0" err="1">
                <a:solidFill>
                  <a:schemeClr val="accent2">
                    <a:lumMod val="75000"/>
                  </a:schemeClr>
                </a:solidFill>
                <a:effectLst/>
                <a:latin typeface="Arial Narrow" panose="020B0606020202030204" pitchFamily="34" charset="0"/>
              </a:rPr>
              <a:t>BFoW</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PtL</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DMFRQMRe</a:t>
            </a:r>
            <a:r>
              <a:rPr lang="en-US" b="1" dirty="0">
                <a:solidFill>
                  <a:schemeClr val="accent2">
                    <a:lumMod val="75000"/>
                  </a:schemeClr>
                </a:solidFill>
                <a:effectLst/>
                <a:latin typeface="Arial Narrow" panose="020B0606020202030204" pitchFamily="34" charset="0"/>
              </a:rPr>
              <a:t>, PL to CPFU M </a:t>
            </a:r>
            <a:r>
              <a:rPr lang="en-US" b="1" dirty="0" err="1">
                <a:solidFill>
                  <a:schemeClr val="accent2">
                    <a:lumMod val="75000"/>
                  </a:schemeClr>
                </a:solidFill>
                <a:effectLst/>
                <a:latin typeface="Arial Narrow" panose="020B0606020202030204" pitchFamily="34" charset="0"/>
              </a:rPr>
              <a:t>UPCCeKeFt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HDMPFteXt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oC</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LMEe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DMFRQMRe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DoFR</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eFoQRh</a:t>
            </a:r>
            <a:r>
              <a:rPr lang="en-US" b="1" dirty="0">
                <a:solidFill>
                  <a:schemeClr val="accent2">
                    <a:lumMod val="75000"/>
                  </a:schemeClr>
                </a:solidFill>
                <a:effectLst/>
                <a:latin typeface="Arial Narrow" panose="020B0606020202030204" pitchFamily="34" charset="0"/>
              </a:rPr>
              <a:t> to CPDD </a:t>
            </a:r>
            <a:r>
              <a:rPr lang="en-US" b="1" dirty="0" err="1">
                <a:solidFill>
                  <a:schemeClr val="accent2">
                    <a:lumMod val="75000"/>
                  </a:schemeClr>
                </a:solidFill>
                <a:effectLst/>
                <a:latin typeface="Arial Narrow" panose="020B0606020202030204" pitchFamily="34" charset="0"/>
              </a:rPr>
              <a:t>oFe</a:t>
            </a:r>
            <a:r>
              <a:rPr lang="en-US" b="1" dirty="0">
                <a:solidFill>
                  <a:schemeClr val="accent2">
                    <a:lumMod val="75000"/>
                  </a:schemeClr>
                </a:solidFill>
                <a:effectLst/>
                <a:latin typeface="Arial Narrow" panose="020B0606020202030204" pitchFamily="34" charset="0"/>
              </a:rPr>
              <a:t> </a:t>
            </a:r>
            <a:r>
              <a:rPr lang="en-US" b="1" dirty="0" err="1">
                <a:effectLst/>
                <a:latin typeface="Arial Narrow" panose="020B0606020202030204" pitchFamily="34" charset="0"/>
              </a:rPr>
              <a:t>Lheet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oK</a:t>
            </a:r>
            <a:r>
              <a:rPr lang="en-US" b="1" dirty="0">
                <a:solidFill>
                  <a:schemeClr val="accent2">
                    <a:lumMod val="75000"/>
                  </a:schemeClr>
                </a:solidFill>
                <a:effectLst/>
                <a:latin typeface="Arial Narrow" panose="020B0606020202030204" pitchFamily="34" charset="0"/>
              </a:rPr>
              <a:t> Lo, MFU </a:t>
            </a:r>
            <a:r>
              <a:rPr lang="en-US" b="1" dirty="0" err="1">
                <a:solidFill>
                  <a:schemeClr val="accent2">
                    <a:lumMod val="75000"/>
                  </a:schemeClr>
                </a:solidFill>
                <a:effectLst/>
                <a:latin typeface="Arial Narrow" panose="020B0606020202030204" pitchFamily="34" charset="0"/>
              </a:rPr>
              <a:t>theF</a:t>
            </a:r>
            <a:r>
              <a:rPr lang="en-US" b="1" dirty="0">
                <a:solidFill>
                  <a:schemeClr val="accent2">
                    <a:lumMod val="75000"/>
                  </a:schemeClr>
                </a:solidFill>
                <a:effectLst/>
                <a:latin typeface="Arial Narrow" panose="020B0606020202030204" pitchFamily="34" charset="0"/>
              </a:rPr>
              <a:t> We </a:t>
            </a:r>
            <a:r>
              <a:rPr lang="en-US" b="1" dirty="0" err="1">
                <a:solidFill>
                  <a:schemeClr val="accent2">
                    <a:lumMod val="75000"/>
                  </a:schemeClr>
                </a:solidFill>
                <a:effectLst/>
                <a:latin typeface="Arial Narrow" panose="020B0606020202030204" pitchFamily="34" charset="0"/>
              </a:rPr>
              <a:t>NoQFt</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oNNQKKeFNeL</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oC</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eMNh</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DetteK</a:t>
            </a:r>
            <a:r>
              <a:rPr lang="en-US" b="1" dirty="0">
                <a:solidFill>
                  <a:schemeClr val="accent2">
                    <a:lumMod val="75000"/>
                  </a:schemeClr>
                </a:solidFill>
                <a:effectLst/>
                <a:latin typeface="Arial Narrow" panose="020B0606020202030204" pitchFamily="34" charset="0"/>
              </a:rPr>
              <a:t>. We NMDD the </a:t>
            </a:r>
            <a:r>
              <a:rPr lang="en-US" b="1" dirty="0" err="1">
                <a:solidFill>
                  <a:schemeClr val="accent2">
                    <a:lumMod val="75000"/>
                  </a:schemeClr>
                </a:solidFill>
                <a:effectLst/>
                <a:latin typeface="Arial Narrow" panose="020B0606020202030204" pitchFamily="34" charset="0"/>
              </a:rPr>
              <a:t>EoLt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CKeJQeFtDY</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oNNQKKPFR</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DetteK</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CPKLt</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FeXt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EoLt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oNNQKKPFR</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DetteK</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LeNoFU</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CoDDoWPFR</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EoLt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oNNQKKPFR</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DetteK</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thPKU</a:t>
            </a:r>
            <a:r>
              <a:rPr lang="en-US" b="1" dirty="0">
                <a:solidFill>
                  <a:schemeClr val="accent2">
                    <a:lumMod val="75000"/>
                  </a:schemeClr>
                </a:solidFill>
                <a:effectLst/>
                <a:latin typeface="Arial Narrow" panose="020B0606020202030204" pitchFamily="34" charset="0"/>
              </a:rPr>
              <a:t>', MFU Lo </a:t>
            </a:r>
            <a:r>
              <a:rPr lang="en-US" b="1" dirty="0" err="1">
                <a:solidFill>
                  <a:schemeClr val="accent2">
                    <a:lumMod val="75000"/>
                  </a:schemeClr>
                </a:solidFill>
                <a:effectLst/>
                <a:latin typeface="Arial Narrow" panose="020B0606020202030204" pitchFamily="34" charset="0"/>
              </a:rPr>
              <a:t>oF</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QFtPD</a:t>
            </a:r>
            <a:r>
              <a:rPr lang="en-US" b="1" dirty="0">
                <a:solidFill>
                  <a:schemeClr val="accent2">
                    <a:lumMod val="75000"/>
                  </a:schemeClr>
                </a:solidFill>
                <a:effectLst/>
                <a:latin typeface="Arial Narrow" panose="020B0606020202030204" pitchFamily="34" charset="0"/>
              </a:rPr>
              <a:t> We </a:t>
            </a:r>
            <a:r>
              <a:rPr lang="en-US" b="1" dirty="0" err="1">
                <a:solidFill>
                  <a:schemeClr val="accent2">
                    <a:lumMod val="75000"/>
                  </a:schemeClr>
                </a:solidFill>
                <a:effectLst/>
                <a:latin typeface="Arial Narrow" panose="020B0606020202030204" pitchFamily="34" charset="0"/>
              </a:rPr>
              <a:t>MNNoQFt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CoK</a:t>
            </a:r>
            <a:r>
              <a:rPr lang="en-US" b="1" dirty="0">
                <a:solidFill>
                  <a:schemeClr val="accent2">
                    <a:lumMod val="75000"/>
                  </a:schemeClr>
                </a:solidFill>
                <a:effectLst/>
                <a:latin typeface="Arial Narrow" panose="020B0606020202030204" pitchFamily="34" charset="0"/>
              </a:rPr>
              <a:t> MDD the </a:t>
            </a:r>
            <a:r>
              <a:rPr lang="en-US" b="1" dirty="0" err="1">
                <a:solidFill>
                  <a:schemeClr val="accent2">
                    <a:lumMod val="75000"/>
                  </a:schemeClr>
                </a:solidFill>
                <a:effectLst/>
                <a:latin typeface="Arial Narrow" panose="020B0606020202030204" pitchFamily="34" charset="0"/>
              </a:rPr>
              <a:t>UPCCeKeFt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DetteKL</a:t>
            </a:r>
            <a:r>
              <a:rPr lang="en-US" b="1" dirty="0">
                <a:solidFill>
                  <a:schemeClr val="accent2">
                    <a:lumMod val="75000"/>
                  </a:schemeClr>
                </a:solidFill>
                <a:effectLst/>
                <a:latin typeface="Arial Narrow" panose="020B0606020202030204" pitchFamily="34" charset="0"/>
              </a:rPr>
              <a:t> PF the </a:t>
            </a:r>
            <a:r>
              <a:rPr lang="en-US" b="1" dirty="0" err="1">
                <a:solidFill>
                  <a:schemeClr val="accent2">
                    <a:lumMod val="75000"/>
                  </a:schemeClr>
                </a:solidFill>
                <a:effectLst/>
                <a:latin typeface="Arial Narrow" panose="020B0606020202030204" pitchFamily="34" charset="0"/>
              </a:rPr>
              <a:t>HDMPFteXt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LMEHDe</a:t>
            </a:r>
            <a:r>
              <a:rPr lang="en-US" b="1" dirty="0">
                <a:solidFill>
                  <a:schemeClr val="accent2">
                    <a:lumMod val="75000"/>
                  </a:schemeClr>
                </a:solidFill>
                <a:effectLst/>
                <a:latin typeface="Arial Narrow" panose="020B0606020202030204" pitchFamily="34" charset="0"/>
              </a:rPr>
              <a:t>. </a:t>
            </a:r>
            <a:r>
              <a:rPr lang="en-US" b="1" dirty="0" err="1">
                <a:effectLst/>
                <a:latin typeface="Arial Narrow" panose="020B0606020202030204" pitchFamily="34" charset="0"/>
              </a:rPr>
              <a:t>theF</a:t>
            </a:r>
            <a:r>
              <a:rPr lang="en-US" b="1" dirty="0">
                <a:solidFill>
                  <a:schemeClr val="accent2">
                    <a:lumMod val="75000"/>
                  </a:schemeClr>
                </a:solidFill>
                <a:effectLst/>
                <a:latin typeface="Arial Narrow" panose="020B0606020202030204" pitchFamily="34" charset="0"/>
              </a:rPr>
              <a:t> We </a:t>
            </a:r>
            <a:r>
              <a:rPr lang="en-US" b="1" dirty="0" err="1">
                <a:solidFill>
                  <a:schemeClr val="accent2">
                    <a:lumMod val="75000"/>
                  </a:schemeClr>
                </a:solidFill>
                <a:effectLst/>
                <a:latin typeface="Arial Narrow" panose="020B0606020202030204" pitchFamily="34" charset="0"/>
              </a:rPr>
              <a:t>DooB</a:t>
            </a:r>
            <a:r>
              <a:rPr lang="en-US" b="1" dirty="0">
                <a:solidFill>
                  <a:schemeClr val="accent2">
                    <a:lumMod val="75000"/>
                  </a:schemeClr>
                </a:solidFill>
                <a:effectLst/>
                <a:latin typeface="Arial Narrow" panose="020B0606020202030204" pitchFamily="34" charset="0"/>
              </a:rPr>
              <a:t> Mt the </a:t>
            </a:r>
            <a:r>
              <a:rPr lang="en-US" b="1" dirty="0" err="1">
                <a:solidFill>
                  <a:schemeClr val="accent2">
                    <a:lumMod val="75000"/>
                  </a:schemeClr>
                </a:solidFill>
                <a:effectLst/>
                <a:latin typeface="Arial Narrow" panose="020B0606020202030204" pitchFamily="34" charset="0"/>
              </a:rPr>
              <a:t>NPHheK</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teXt</a:t>
            </a:r>
            <a:r>
              <a:rPr lang="en-US" b="1" dirty="0">
                <a:solidFill>
                  <a:schemeClr val="accent2">
                    <a:lumMod val="75000"/>
                  </a:schemeClr>
                </a:solidFill>
                <a:effectLst/>
                <a:latin typeface="Arial Narrow" panose="020B0606020202030204" pitchFamily="34" charset="0"/>
              </a:rPr>
              <a:t> We </a:t>
            </a:r>
            <a:r>
              <a:rPr lang="en-US" b="1" dirty="0" err="1">
                <a:solidFill>
                  <a:schemeClr val="accent2">
                    <a:lumMod val="75000"/>
                  </a:schemeClr>
                </a:solidFill>
                <a:effectLst/>
                <a:latin typeface="Arial Narrow" panose="020B0606020202030204" pitchFamily="34" charset="0"/>
              </a:rPr>
              <a:t>WMFt</a:t>
            </a:r>
            <a:r>
              <a:rPr lang="en-US" b="1" dirty="0">
                <a:solidFill>
                  <a:schemeClr val="accent2">
                    <a:lumMod val="75000"/>
                  </a:schemeClr>
                </a:solidFill>
                <a:effectLst/>
                <a:latin typeface="Arial Narrow" panose="020B0606020202030204" pitchFamily="34" charset="0"/>
              </a:rPr>
              <a:t> to </a:t>
            </a:r>
            <a:r>
              <a:rPr lang="en-US" b="1" dirty="0" err="1">
                <a:solidFill>
                  <a:schemeClr val="accent2">
                    <a:lumMod val="75000"/>
                  </a:schemeClr>
                </a:solidFill>
                <a:effectLst/>
                <a:latin typeface="Arial Narrow" panose="020B0606020202030204" pitchFamily="34" charset="0"/>
              </a:rPr>
              <a:t>LoDVe</a:t>
            </a:r>
            <a:r>
              <a:rPr lang="en-US" b="1" dirty="0">
                <a:solidFill>
                  <a:schemeClr val="accent2">
                    <a:lumMod val="75000"/>
                  </a:schemeClr>
                </a:solidFill>
                <a:effectLst/>
                <a:latin typeface="Arial Narrow" panose="020B0606020202030204" pitchFamily="34" charset="0"/>
              </a:rPr>
              <a:t> MFU We </a:t>
            </a:r>
            <a:r>
              <a:rPr lang="en-US" b="1" dirty="0" err="1">
                <a:solidFill>
                  <a:schemeClr val="accent2">
                    <a:lumMod val="75000"/>
                  </a:schemeClr>
                </a:solidFill>
                <a:effectLst/>
                <a:latin typeface="Arial Narrow" panose="020B0606020202030204" pitchFamily="34" charset="0"/>
              </a:rPr>
              <a:t>MDLo</a:t>
            </a:r>
            <a:r>
              <a:rPr lang="en-US" b="1" dirty="0">
                <a:solidFill>
                  <a:schemeClr val="accent2">
                    <a:lumMod val="75000"/>
                  </a:schemeClr>
                </a:solidFill>
                <a:effectLst/>
                <a:latin typeface="Arial Narrow" panose="020B0606020202030204" pitchFamily="34" charset="0"/>
              </a:rPr>
              <a:t> NDMLLPCY </a:t>
            </a:r>
            <a:r>
              <a:rPr lang="en-US" b="1" dirty="0" err="1">
                <a:solidFill>
                  <a:schemeClr val="accent2">
                    <a:lumMod val="75000"/>
                  </a:schemeClr>
                </a:solidFill>
                <a:effectLst/>
                <a:latin typeface="Arial Narrow" panose="020B0606020202030204" pitchFamily="34" charset="0"/>
              </a:rPr>
              <a:t>PtL</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LYEAoDL</a:t>
            </a:r>
            <a:r>
              <a:rPr lang="en-US" b="1" dirty="0">
                <a:solidFill>
                  <a:schemeClr val="accent2">
                    <a:lumMod val="75000"/>
                  </a:schemeClr>
                </a:solidFill>
                <a:effectLst/>
                <a:latin typeface="Arial Narrow" panose="020B0606020202030204" pitchFamily="34" charset="0"/>
              </a:rPr>
              <a:t>. We CPFU the </a:t>
            </a:r>
            <a:r>
              <a:rPr lang="en-US" b="1" dirty="0" err="1">
                <a:solidFill>
                  <a:schemeClr val="accent2">
                    <a:lumMod val="75000"/>
                  </a:schemeClr>
                </a:solidFill>
                <a:effectLst/>
                <a:latin typeface="Arial Narrow" panose="020B0606020202030204" pitchFamily="34" charset="0"/>
              </a:rPr>
              <a:t>EoLt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oNNQKKPFR</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LYEAoD</a:t>
            </a:r>
            <a:r>
              <a:rPr lang="en-US" b="1" dirty="0">
                <a:solidFill>
                  <a:schemeClr val="accent2">
                    <a:lumMod val="75000"/>
                  </a:schemeClr>
                </a:solidFill>
                <a:effectLst/>
                <a:latin typeface="Arial Narrow" panose="020B0606020202030204" pitchFamily="34" charset="0"/>
              </a:rPr>
              <a:t> MFU </a:t>
            </a:r>
            <a:r>
              <a:rPr lang="en-US" b="1" dirty="0" err="1">
                <a:solidFill>
                  <a:schemeClr val="accent2">
                    <a:lumMod val="75000"/>
                  </a:schemeClr>
                </a:solidFill>
                <a:effectLst/>
                <a:latin typeface="Arial Narrow" panose="020B0606020202030204" pitchFamily="34" charset="0"/>
              </a:rPr>
              <a:t>NhMFRe</a:t>
            </a:r>
            <a:r>
              <a:rPr lang="en-US" b="1" dirty="0">
                <a:solidFill>
                  <a:schemeClr val="accent2">
                    <a:lumMod val="75000"/>
                  </a:schemeClr>
                </a:solidFill>
                <a:effectLst/>
                <a:latin typeface="Arial Narrow" panose="020B0606020202030204" pitchFamily="34" charset="0"/>
              </a:rPr>
              <a:t> Pt to the </a:t>
            </a:r>
            <a:r>
              <a:rPr lang="en-US" b="1" dirty="0" err="1">
                <a:solidFill>
                  <a:schemeClr val="accent2">
                    <a:lumMod val="75000"/>
                  </a:schemeClr>
                </a:solidFill>
                <a:effectLst/>
                <a:latin typeface="Arial Narrow" panose="020B0606020202030204" pitchFamily="34" charset="0"/>
              </a:rPr>
              <a:t>CoKE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oC</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CPKLt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DetteK</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oC</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HDMPFteXt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LMEHDe</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FeXt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EoLt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NoEEoF</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LYEAoD</a:t>
            </a:r>
            <a:r>
              <a:rPr lang="en-US" b="1" dirty="0">
                <a:solidFill>
                  <a:schemeClr val="accent2">
                    <a:lumMod val="75000"/>
                  </a:schemeClr>
                </a:solidFill>
                <a:effectLst/>
                <a:latin typeface="Arial Narrow" panose="020B0606020202030204" pitchFamily="34" charset="0"/>
              </a:rPr>
              <a:t> PL </a:t>
            </a:r>
            <a:r>
              <a:rPr lang="en-US" b="1" dirty="0" err="1">
                <a:solidFill>
                  <a:schemeClr val="accent2">
                    <a:lumMod val="75000"/>
                  </a:schemeClr>
                </a:solidFill>
                <a:effectLst/>
                <a:latin typeface="Arial Narrow" panose="020B0606020202030204" pitchFamily="34" charset="0"/>
              </a:rPr>
              <a:t>NhMFReU</a:t>
            </a:r>
            <a:r>
              <a:rPr lang="en-US" b="1" dirty="0">
                <a:solidFill>
                  <a:schemeClr val="accent2">
                    <a:lumMod val="75000"/>
                  </a:schemeClr>
                </a:solidFill>
                <a:effectLst/>
                <a:latin typeface="Arial Narrow" panose="020B0606020202030204" pitchFamily="34" charset="0"/>
              </a:rPr>
              <a:t> to the </a:t>
            </a:r>
            <a:r>
              <a:rPr lang="en-US" b="1" dirty="0" err="1">
                <a:solidFill>
                  <a:schemeClr val="accent2">
                    <a:lumMod val="75000"/>
                  </a:schemeClr>
                </a:solidFill>
                <a:effectLst/>
                <a:latin typeface="Arial Narrow" panose="020B0606020202030204" pitchFamily="34" charset="0"/>
              </a:rPr>
              <a:t>CoKE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oC</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LeNoFU</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DetteK</a:t>
            </a:r>
            <a:r>
              <a:rPr lang="en-US" b="1" dirty="0">
                <a:solidFill>
                  <a:schemeClr val="accent2">
                    <a:lumMod val="75000"/>
                  </a:schemeClr>
                </a:solidFill>
                <a:effectLst/>
                <a:latin typeface="Arial Narrow" panose="020B0606020202030204" pitchFamily="34" charset="0"/>
              </a:rPr>
              <a:t>, MFU the </a:t>
            </a:r>
            <a:r>
              <a:rPr lang="en-US" b="1" dirty="0" err="1">
                <a:solidFill>
                  <a:schemeClr val="accent2">
                    <a:lumMod val="75000"/>
                  </a:schemeClr>
                </a:solidFill>
                <a:effectLst/>
                <a:latin typeface="Arial Narrow" panose="020B0606020202030204" pitchFamily="34" charset="0"/>
              </a:rPr>
              <a:t>CoDDoWPFR</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EoLt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NoEEoF</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LYEAoD</a:t>
            </a:r>
            <a:r>
              <a:rPr lang="en-US" b="1" dirty="0">
                <a:solidFill>
                  <a:schemeClr val="accent2">
                    <a:lumMod val="75000"/>
                  </a:schemeClr>
                </a:solidFill>
                <a:effectLst/>
                <a:latin typeface="Arial Narrow" panose="020B0606020202030204" pitchFamily="34" charset="0"/>
              </a:rPr>
              <a:t> PL </a:t>
            </a:r>
            <a:r>
              <a:rPr lang="en-US" b="1" dirty="0" err="1">
                <a:solidFill>
                  <a:schemeClr val="accent2">
                    <a:lumMod val="75000"/>
                  </a:schemeClr>
                </a:solidFill>
                <a:effectLst/>
                <a:latin typeface="Arial Narrow" panose="020B0606020202030204" pitchFamily="34" charset="0"/>
              </a:rPr>
              <a:t>NhMFReU</a:t>
            </a:r>
            <a:r>
              <a:rPr lang="en-US" b="1" dirty="0">
                <a:solidFill>
                  <a:schemeClr val="accent2">
                    <a:lumMod val="75000"/>
                  </a:schemeClr>
                </a:solidFill>
                <a:effectLst/>
                <a:latin typeface="Arial Narrow" panose="020B0606020202030204" pitchFamily="34" charset="0"/>
              </a:rPr>
              <a:t> to the </a:t>
            </a:r>
            <a:r>
              <a:rPr lang="en-US" b="1" dirty="0" err="1">
                <a:solidFill>
                  <a:schemeClr val="accent2">
                    <a:lumMod val="75000"/>
                  </a:schemeClr>
                </a:solidFill>
                <a:effectLst/>
                <a:latin typeface="Arial Narrow" panose="020B0606020202030204" pitchFamily="34" charset="0"/>
              </a:rPr>
              <a:t>CoKE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oC</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thPKU</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DetteK</a:t>
            </a:r>
            <a:r>
              <a:rPr lang="en-US" b="1" dirty="0">
                <a:solidFill>
                  <a:schemeClr val="accent2">
                    <a:lumMod val="75000"/>
                  </a:schemeClr>
                </a:solidFill>
                <a:effectLst/>
                <a:latin typeface="Arial Narrow" panose="020B0606020202030204" pitchFamily="34" charset="0"/>
              </a:rPr>
              <a:t>, MFU Lo </a:t>
            </a:r>
            <a:r>
              <a:rPr lang="en-US" b="1" dirty="0" err="1">
                <a:solidFill>
                  <a:schemeClr val="accent2">
                    <a:lumMod val="75000"/>
                  </a:schemeClr>
                </a:solidFill>
                <a:effectLst/>
                <a:latin typeface="Arial Narrow" panose="020B0606020202030204" pitchFamily="34" charset="0"/>
              </a:rPr>
              <a:t>oF</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QFtPD</a:t>
            </a:r>
            <a:r>
              <a:rPr lang="en-US" b="1" dirty="0">
                <a:solidFill>
                  <a:schemeClr val="accent2">
                    <a:lumMod val="75000"/>
                  </a:schemeClr>
                </a:solidFill>
                <a:effectLst/>
                <a:latin typeface="Arial Narrow" panose="020B0606020202030204" pitchFamily="34" charset="0"/>
              </a:rPr>
              <a:t> We </a:t>
            </a:r>
            <a:r>
              <a:rPr lang="en-US" b="1" dirty="0" err="1">
                <a:solidFill>
                  <a:schemeClr val="accent2">
                    <a:lumMod val="75000"/>
                  </a:schemeClr>
                </a:solidFill>
                <a:effectLst/>
                <a:latin typeface="Arial Narrow" panose="020B0606020202030204" pitchFamily="34" charset="0"/>
              </a:rPr>
              <a:t>MNNoQFt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CoK</a:t>
            </a:r>
            <a:r>
              <a:rPr lang="en-US" b="1" dirty="0">
                <a:solidFill>
                  <a:schemeClr val="accent2">
                    <a:lumMod val="75000"/>
                  </a:schemeClr>
                </a:solidFill>
                <a:effectLst/>
                <a:latin typeface="Arial Narrow" panose="020B0606020202030204" pitchFamily="34" charset="0"/>
              </a:rPr>
              <a:t> MDD </a:t>
            </a:r>
            <a:r>
              <a:rPr lang="en-US" b="1" dirty="0" err="1">
                <a:solidFill>
                  <a:schemeClr val="accent2">
                    <a:lumMod val="75000"/>
                  </a:schemeClr>
                </a:solidFill>
                <a:effectLst/>
                <a:latin typeface="Arial Narrow" panose="020B0606020202030204" pitchFamily="34" charset="0"/>
              </a:rPr>
              <a:t>LYEAoDL</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oC</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NKYHtoRKME</a:t>
            </a:r>
            <a:r>
              <a:rPr lang="en-US" b="1" dirty="0">
                <a:solidFill>
                  <a:schemeClr val="accent2">
                    <a:lumMod val="75000"/>
                  </a:schemeClr>
                </a:solidFill>
                <a:effectLst/>
                <a:latin typeface="Arial Narrow" panose="020B0606020202030204" pitchFamily="34" charset="0"/>
              </a:rPr>
              <a:t> We </a:t>
            </a:r>
            <a:r>
              <a:rPr lang="en-US" b="1" dirty="0" err="1">
                <a:solidFill>
                  <a:schemeClr val="accent2">
                    <a:lumMod val="75000"/>
                  </a:schemeClr>
                </a:solidFill>
                <a:effectLst/>
                <a:latin typeface="Arial Narrow" panose="020B0606020202030204" pitchFamily="34" charset="0"/>
              </a:rPr>
              <a:t>WMFt</a:t>
            </a:r>
            <a:r>
              <a:rPr lang="en-US" b="1" dirty="0">
                <a:solidFill>
                  <a:schemeClr val="accent2">
                    <a:lumMod val="75000"/>
                  </a:schemeClr>
                </a:solidFill>
                <a:effectLst/>
                <a:latin typeface="Arial Narrow" panose="020B0606020202030204" pitchFamily="34" charset="0"/>
              </a:rPr>
              <a:t> to </a:t>
            </a:r>
            <a:r>
              <a:rPr lang="en-US" b="1" dirty="0" err="1">
                <a:solidFill>
                  <a:schemeClr val="accent2">
                    <a:lumMod val="75000"/>
                  </a:schemeClr>
                </a:solidFill>
                <a:effectLst/>
                <a:latin typeface="Arial Narrow" panose="020B0606020202030204" pitchFamily="34" charset="0"/>
              </a:rPr>
              <a:t>LoDVe</a:t>
            </a:r>
            <a:r>
              <a:rPr lang="en-US" b="1" dirty="0">
                <a:solidFill>
                  <a:schemeClr val="accent2">
                    <a:lumMod val="75000"/>
                  </a:schemeClr>
                </a:solidFill>
                <a:effectLst/>
                <a:latin typeface="Arial Narrow" panose="020B0606020202030204" pitchFamily="34" charset="0"/>
              </a:rPr>
              <a:t>.</a:t>
            </a:r>
          </a:p>
          <a:p>
            <a:endParaRPr lang="en-US" b="1" dirty="0">
              <a:solidFill>
                <a:schemeClr val="accent2">
                  <a:lumMod val="75000"/>
                </a:schemeClr>
              </a:solidFill>
              <a:latin typeface="Arial Narrow" panose="020B0606020202030204" pitchFamily="34" charset="0"/>
            </a:endParaRPr>
          </a:p>
          <a:p>
            <a:r>
              <a:rPr lang="en-US" dirty="0">
                <a:latin typeface="Arial Narrow" panose="020B0606020202030204" pitchFamily="34" charset="0"/>
              </a:rPr>
              <a:t>The first word is now </a:t>
            </a:r>
            <a:r>
              <a:rPr lang="en-US" b="1" dirty="0">
                <a:latin typeface="Arial Narrow" panose="020B0606020202030204" pitchFamily="34" charset="0"/>
              </a:rPr>
              <a:t>"</a:t>
            </a:r>
            <a:r>
              <a:rPr lang="en-US" b="1" dirty="0" err="1">
                <a:latin typeface="Arial Narrow" panose="020B0606020202030204" pitchFamily="34" charset="0"/>
              </a:rPr>
              <a:t>oFe</a:t>
            </a:r>
            <a:r>
              <a:rPr lang="en-US" b="1" dirty="0">
                <a:latin typeface="Arial Narrow" panose="020B0606020202030204" pitchFamily="34" charset="0"/>
              </a:rPr>
              <a:t>", </a:t>
            </a:r>
            <a:r>
              <a:rPr lang="en-US" dirty="0">
                <a:latin typeface="Arial Narrow" panose="020B0606020202030204" pitchFamily="34" charset="0"/>
              </a:rPr>
              <a:t>which when considered with the appearance of "</a:t>
            </a:r>
            <a:r>
              <a:rPr lang="en-US" b="1" dirty="0" err="1">
                <a:latin typeface="Arial Narrow" panose="020B0606020202030204" pitchFamily="34" charset="0"/>
              </a:rPr>
              <a:t>theF</a:t>
            </a:r>
            <a:r>
              <a:rPr lang="en-US" b="1" dirty="0">
                <a:latin typeface="Arial Narrow" panose="020B0606020202030204" pitchFamily="34" charset="0"/>
              </a:rPr>
              <a:t>"</a:t>
            </a:r>
            <a:r>
              <a:rPr lang="en-US" dirty="0">
                <a:latin typeface="Arial Narrow" panose="020B0606020202030204" pitchFamily="34" charset="0"/>
              </a:rPr>
              <a:t>, leads us to the conclusion that </a:t>
            </a:r>
            <a:r>
              <a:rPr lang="en-US" b="1" dirty="0">
                <a:latin typeface="Arial Narrow" panose="020B0606020202030204" pitchFamily="34" charset="0"/>
              </a:rPr>
              <a:t>"F" is "n"</a:t>
            </a:r>
            <a:r>
              <a:rPr lang="en-US" dirty="0">
                <a:latin typeface="Arial Narrow" panose="020B0606020202030204" pitchFamily="34" charset="0"/>
              </a:rPr>
              <a:t>. This also fits in with the frequencies of both letters in the tables.</a:t>
            </a:r>
            <a:br>
              <a:rPr lang="en-US" dirty="0">
                <a:latin typeface="Arial Narrow" panose="020B0606020202030204" pitchFamily="34" charset="0"/>
              </a:rPr>
            </a:br>
            <a:endParaRPr lang="en-US" dirty="0">
              <a:latin typeface="Arial Narrow" panose="020B0606020202030204" pitchFamily="34" charset="0"/>
            </a:endParaRPr>
          </a:p>
          <a:p>
            <a:pPr algn="just"/>
            <a:r>
              <a:rPr lang="en-US" dirty="0">
                <a:latin typeface="Arial Narrow" panose="020B0606020202030204" pitchFamily="34" charset="0"/>
              </a:rPr>
              <a:t>In the third line we see the word </a:t>
            </a:r>
            <a:r>
              <a:rPr lang="en-US" b="1" dirty="0">
                <a:latin typeface="Arial Narrow" panose="020B0606020202030204" pitchFamily="34" charset="0"/>
              </a:rPr>
              <a:t>"</a:t>
            </a:r>
            <a:r>
              <a:rPr lang="en-US" b="1" dirty="0" err="1">
                <a:latin typeface="Arial Narrow" panose="020B0606020202030204" pitchFamily="34" charset="0"/>
              </a:rPr>
              <a:t>Lheet</a:t>
            </a:r>
            <a:r>
              <a:rPr lang="en-US" b="1" dirty="0">
                <a:latin typeface="Arial Narrow" panose="020B0606020202030204" pitchFamily="34" charset="0"/>
              </a:rPr>
              <a:t>", </a:t>
            </a:r>
            <a:r>
              <a:rPr lang="en-US" dirty="0">
                <a:latin typeface="Arial Narrow" panose="020B0606020202030204" pitchFamily="34" charset="0"/>
              </a:rPr>
              <a:t>which is most likely to be "</a:t>
            </a:r>
            <a:r>
              <a:rPr lang="en-US" b="1" dirty="0">
                <a:latin typeface="Arial Narrow" panose="020B0606020202030204" pitchFamily="34" charset="0"/>
              </a:rPr>
              <a:t>sheet"</a:t>
            </a:r>
            <a:r>
              <a:rPr lang="en-US" dirty="0">
                <a:latin typeface="Arial Narrow" panose="020B0606020202030204" pitchFamily="34" charset="0"/>
              </a:rPr>
              <a:t>, and so we replace </a:t>
            </a:r>
            <a:r>
              <a:rPr lang="en-US" b="1" dirty="0">
                <a:latin typeface="Arial Narrow" panose="020B0606020202030204" pitchFamily="34" charset="0"/>
              </a:rPr>
              <a:t>"L" with "s". </a:t>
            </a:r>
            <a:r>
              <a:rPr lang="en-US" dirty="0">
                <a:latin typeface="Arial Narrow" panose="020B0606020202030204" pitchFamily="34" charset="0"/>
              </a:rPr>
              <a:t>Again, the </a:t>
            </a:r>
            <a:r>
              <a:rPr lang="en-US" dirty="0" err="1">
                <a:latin typeface="Arial Narrow" panose="020B0606020202030204" pitchFamily="34" charset="0"/>
              </a:rPr>
              <a:t>frequencis</a:t>
            </a:r>
            <a:r>
              <a:rPr lang="en-US" dirty="0">
                <a:latin typeface="Arial Narrow" panose="020B0606020202030204" pitchFamily="34" charset="0"/>
              </a:rPr>
              <a:t> of these two letters are about right.</a:t>
            </a:r>
          </a:p>
          <a:p>
            <a:endParaRPr lang="en-US" dirty="0">
              <a:solidFill>
                <a:schemeClr val="accent2">
                  <a:lumMod val="75000"/>
                </a:schemeClr>
              </a:solidFill>
              <a:latin typeface="Arial Narrow" panose="020B0606020202030204" pitchFamily="34" charset="0"/>
            </a:endParaRPr>
          </a:p>
        </p:txBody>
      </p:sp>
      <p:sp>
        <p:nvSpPr>
          <p:cNvPr id="3" name="Rectangle 2"/>
          <p:cNvSpPr/>
          <p:nvPr/>
        </p:nvSpPr>
        <p:spPr>
          <a:xfrm>
            <a:off x="255373" y="4426964"/>
            <a:ext cx="11401168" cy="2123658"/>
          </a:xfrm>
          <a:prstGeom prst="rect">
            <a:avLst/>
          </a:prstGeom>
        </p:spPr>
        <p:txBody>
          <a:bodyPr wrap="square">
            <a:spAutoFit/>
          </a:bodyPr>
          <a:lstStyle/>
          <a:p>
            <a:pPr algn="just"/>
            <a:r>
              <a:rPr lang="en-US" sz="1600" b="1" dirty="0">
                <a:solidFill>
                  <a:schemeClr val="accent2">
                    <a:lumMod val="75000"/>
                  </a:schemeClr>
                </a:solidFill>
                <a:effectLst/>
                <a:latin typeface="Arial Narrow" panose="020B0606020202030204" pitchFamily="34" charset="0"/>
              </a:rPr>
              <a:t>one WMY to </a:t>
            </a:r>
            <a:r>
              <a:rPr lang="en-US" b="1" dirty="0" err="1">
                <a:effectLst/>
                <a:latin typeface="Arial Narrow" panose="020B0606020202030204" pitchFamily="34" charset="0"/>
              </a:rPr>
              <a:t>soDVe</a:t>
            </a:r>
            <a:r>
              <a:rPr lang="en-US" b="1" dirty="0">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Mn</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enNKYHteU</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EessMRe</a:t>
            </a:r>
            <a:r>
              <a:rPr lang="en-US" sz="1600" b="1" dirty="0">
                <a:solidFill>
                  <a:schemeClr val="accent2">
                    <a:lumMod val="75000"/>
                  </a:schemeClr>
                </a:solidFill>
                <a:effectLst/>
                <a:latin typeface="Arial Narrow" panose="020B0606020202030204" pitchFamily="34" charset="0"/>
              </a:rPr>
              <a:t>, PC We </a:t>
            </a:r>
            <a:r>
              <a:rPr lang="en-US" sz="1600" b="1" dirty="0" err="1">
                <a:solidFill>
                  <a:schemeClr val="accent2">
                    <a:lumMod val="75000"/>
                  </a:schemeClr>
                </a:solidFill>
                <a:effectLst/>
                <a:latin typeface="Arial Narrow" panose="020B0606020202030204" pitchFamily="34" charset="0"/>
              </a:rPr>
              <a:t>BnoW</a:t>
            </a:r>
            <a:r>
              <a:rPr lang="en-US" sz="1600" b="1" dirty="0">
                <a:solidFill>
                  <a:schemeClr val="accent2">
                    <a:lumMod val="75000"/>
                  </a:schemeClr>
                </a:solidFill>
                <a:effectLst/>
                <a:latin typeface="Arial Narrow" panose="020B0606020202030204" pitchFamily="34" charset="0"/>
              </a:rPr>
              <a:t> Pts </a:t>
            </a:r>
            <a:r>
              <a:rPr lang="en-US" sz="1600" b="1" dirty="0" err="1">
                <a:solidFill>
                  <a:schemeClr val="accent2">
                    <a:lumMod val="75000"/>
                  </a:schemeClr>
                </a:solidFill>
                <a:effectLst/>
                <a:latin typeface="Arial Narrow" panose="020B0606020202030204" pitchFamily="34" charset="0"/>
              </a:rPr>
              <a:t>DMnRQMRe</a:t>
            </a:r>
            <a:r>
              <a:rPr lang="en-US" sz="1600" b="1" dirty="0">
                <a:solidFill>
                  <a:schemeClr val="accent2">
                    <a:lumMod val="75000"/>
                  </a:schemeClr>
                </a:solidFill>
                <a:effectLst/>
                <a:latin typeface="Arial Narrow" panose="020B0606020202030204" pitchFamily="34" charset="0"/>
              </a:rPr>
              <a:t>, Ps to </a:t>
            </a:r>
            <a:r>
              <a:rPr lang="en-US" sz="1600" b="1" dirty="0" err="1">
                <a:solidFill>
                  <a:schemeClr val="accent2">
                    <a:lumMod val="75000"/>
                  </a:schemeClr>
                </a:solidFill>
                <a:effectLst/>
                <a:latin typeface="Arial Narrow" panose="020B0606020202030204" pitchFamily="34" charset="0"/>
              </a:rPr>
              <a:t>CPnU</a:t>
            </a:r>
            <a:r>
              <a:rPr lang="en-US" sz="1600" b="1" dirty="0">
                <a:solidFill>
                  <a:schemeClr val="accent2">
                    <a:lumMod val="75000"/>
                  </a:schemeClr>
                </a:solidFill>
                <a:effectLst/>
                <a:latin typeface="Arial Narrow" panose="020B0606020202030204" pitchFamily="34" charset="0"/>
              </a:rPr>
              <a:t> M </a:t>
            </a:r>
            <a:r>
              <a:rPr lang="en-US" sz="1600" b="1" dirty="0" err="1">
                <a:solidFill>
                  <a:schemeClr val="accent2">
                    <a:lumMod val="75000"/>
                  </a:schemeClr>
                </a:solidFill>
                <a:effectLst/>
                <a:latin typeface="Arial Narrow" panose="020B0606020202030204" pitchFamily="34" charset="0"/>
              </a:rPr>
              <a:t>UPCCeKent</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HDMPnteXt</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oC</a:t>
            </a:r>
            <a:r>
              <a:rPr lang="en-US" sz="1600" b="1" dirty="0">
                <a:solidFill>
                  <a:schemeClr val="accent2">
                    <a:lumMod val="75000"/>
                  </a:schemeClr>
                </a:solidFill>
                <a:effectLst/>
                <a:latin typeface="Arial Narrow" panose="020B0606020202030204" pitchFamily="34" charset="0"/>
              </a:rPr>
              <a:t> the </a:t>
            </a:r>
            <a:r>
              <a:rPr lang="en-US" sz="1600" b="1" dirty="0" err="1">
                <a:solidFill>
                  <a:schemeClr val="accent2">
                    <a:lumMod val="75000"/>
                  </a:schemeClr>
                </a:solidFill>
                <a:effectLst/>
                <a:latin typeface="Arial Narrow" panose="020B0606020202030204" pitchFamily="34" charset="0"/>
              </a:rPr>
              <a:t>sMEe</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DMnRQMRe</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DonR</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enoQRh</a:t>
            </a:r>
            <a:r>
              <a:rPr lang="en-US" sz="1600" b="1" dirty="0">
                <a:solidFill>
                  <a:schemeClr val="accent2">
                    <a:lumMod val="75000"/>
                  </a:schemeClr>
                </a:solidFill>
                <a:effectLst/>
                <a:latin typeface="Arial Narrow" panose="020B0606020202030204" pitchFamily="34" charset="0"/>
              </a:rPr>
              <a:t> to CPDD </a:t>
            </a:r>
            <a:r>
              <a:rPr lang="en-US" b="1" dirty="0">
                <a:effectLst/>
                <a:latin typeface="Arial Narrow" panose="020B0606020202030204" pitchFamily="34" charset="0"/>
              </a:rPr>
              <a:t>one sheet </a:t>
            </a:r>
            <a:r>
              <a:rPr lang="en-US" b="1" dirty="0" err="1">
                <a:effectLst/>
                <a:latin typeface="Arial Narrow" panose="020B0606020202030204" pitchFamily="34" charset="0"/>
              </a:rPr>
              <a:t>oK</a:t>
            </a:r>
            <a:r>
              <a:rPr lang="en-US" b="1" dirty="0">
                <a:effectLst/>
                <a:latin typeface="Arial Narrow" panose="020B0606020202030204" pitchFamily="34" charset="0"/>
              </a:rPr>
              <a:t> so</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MnU</a:t>
            </a:r>
            <a:r>
              <a:rPr lang="en-US" sz="1600" b="1" dirty="0">
                <a:solidFill>
                  <a:schemeClr val="accent2">
                    <a:lumMod val="75000"/>
                  </a:schemeClr>
                </a:solidFill>
                <a:effectLst/>
                <a:latin typeface="Arial Narrow" panose="020B0606020202030204" pitchFamily="34" charset="0"/>
              </a:rPr>
              <a:t> then We </a:t>
            </a:r>
            <a:r>
              <a:rPr lang="en-US" sz="1600" b="1" dirty="0" err="1">
                <a:solidFill>
                  <a:schemeClr val="accent2">
                    <a:lumMod val="75000"/>
                  </a:schemeClr>
                </a:solidFill>
                <a:effectLst/>
                <a:latin typeface="Arial Narrow" panose="020B0606020202030204" pitchFamily="34" charset="0"/>
              </a:rPr>
              <a:t>NoQnt</a:t>
            </a:r>
            <a:r>
              <a:rPr lang="en-US" sz="1600" b="1" dirty="0">
                <a:solidFill>
                  <a:schemeClr val="accent2">
                    <a:lumMod val="75000"/>
                  </a:schemeClr>
                </a:solidFill>
                <a:effectLst/>
                <a:latin typeface="Arial Narrow" panose="020B0606020202030204" pitchFamily="34" charset="0"/>
              </a:rPr>
              <a:t> the </a:t>
            </a:r>
            <a:r>
              <a:rPr lang="en-US" sz="1600" b="1" dirty="0" err="1">
                <a:solidFill>
                  <a:schemeClr val="accent2">
                    <a:lumMod val="75000"/>
                  </a:schemeClr>
                </a:solidFill>
                <a:effectLst/>
                <a:latin typeface="Arial Narrow" panose="020B0606020202030204" pitchFamily="34" charset="0"/>
              </a:rPr>
              <a:t>oNNQKKenNes</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oC</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eMNh</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DetteK</a:t>
            </a:r>
            <a:r>
              <a:rPr lang="en-US" sz="1600" b="1" dirty="0">
                <a:solidFill>
                  <a:schemeClr val="accent2">
                    <a:lumMod val="75000"/>
                  </a:schemeClr>
                </a:solidFill>
                <a:effectLst/>
                <a:latin typeface="Arial Narrow" panose="020B0606020202030204" pitchFamily="34" charset="0"/>
              </a:rPr>
              <a:t>. We NMDD the </a:t>
            </a:r>
            <a:r>
              <a:rPr lang="en-US" sz="1600" b="1" dirty="0" err="1">
                <a:solidFill>
                  <a:schemeClr val="accent2">
                    <a:lumMod val="75000"/>
                  </a:schemeClr>
                </a:solidFill>
                <a:effectLst/>
                <a:latin typeface="Arial Narrow" panose="020B0606020202030204" pitchFamily="34" charset="0"/>
              </a:rPr>
              <a:t>Eost</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CKeJQentDY</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oNNQKKPnR</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DetteK</a:t>
            </a:r>
            <a:r>
              <a:rPr lang="en-US" sz="1600" b="1" dirty="0">
                <a:solidFill>
                  <a:schemeClr val="accent2">
                    <a:lumMod val="75000"/>
                  </a:schemeClr>
                </a:solidFill>
                <a:effectLst/>
                <a:latin typeface="Arial Narrow" panose="020B0606020202030204" pitchFamily="34" charset="0"/>
              </a:rPr>
              <a:t> the '</a:t>
            </a:r>
            <a:r>
              <a:rPr lang="en-US" sz="1600" b="1" dirty="0" err="1">
                <a:solidFill>
                  <a:schemeClr val="accent2">
                    <a:lumMod val="75000"/>
                  </a:schemeClr>
                </a:solidFill>
                <a:effectLst/>
                <a:latin typeface="Arial Narrow" panose="020B0606020202030204" pitchFamily="34" charset="0"/>
              </a:rPr>
              <a:t>CPKst</a:t>
            </a:r>
            <a:r>
              <a:rPr lang="en-US" sz="1600" b="1" dirty="0">
                <a:solidFill>
                  <a:schemeClr val="accent2">
                    <a:lumMod val="75000"/>
                  </a:schemeClr>
                </a:solidFill>
                <a:effectLst/>
                <a:latin typeface="Arial Narrow" panose="020B0606020202030204" pitchFamily="34" charset="0"/>
              </a:rPr>
              <a:t>', the </a:t>
            </a:r>
            <a:r>
              <a:rPr lang="en-US" sz="1600" b="1" dirty="0" err="1">
                <a:solidFill>
                  <a:schemeClr val="accent2">
                    <a:lumMod val="75000"/>
                  </a:schemeClr>
                </a:solidFill>
                <a:effectLst/>
                <a:latin typeface="Arial Narrow" panose="020B0606020202030204" pitchFamily="34" charset="0"/>
              </a:rPr>
              <a:t>neXt</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Eost</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oNNQKKPnR</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DetteK</a:t>
            </a:r>
            <a:r>
              <a:rPr lang="en-US" sz="1600" b="1" dirty="0">
                <a:solidFill>
                  <a:schemeClr val="accent2">
                    <a:lumMod val="75000"/>
                  </a:schemeClr>
                </a:solidFill>
                <a:effectLst/>
                <a:latin typeface="Arial Narrow" panose="020B0606020202030204" pitchFamily="34" charset="0"/>
              </a:rPr>
              <a:t> the '</a:t>
            </a:r>
            <a:r>
              <a:rPr lang="en-US" sz="1600" b="1" dirty="0" err="1">
                <a:solidFill>
                  <a:schemeClr val="accent2">
                    <a:lumMod val="75000"/>
                  </a:schemeClr>
                </a:solidFill>
                <a:effectLst/>
                <a:latin typeface="Arial Narrow" panose="020B0606020202030204" pitchFamily="34" charset="0"/>
              </a:rPr>
              <a:t>seNonU</a:t>
            </a:r>
            <a:r>
              <a:rPr lang="en-US" sz="1600" b="1" dirty="0">
                <a:solidFill>
                  <a:schemeClr val="accent2">
                    <a:lumMod val="75000"/>
                  </a:schemeClr>
                </a:solidFill>
                <a:effectLst/>
                <a:latin typeface="Arial Narrow" panose="020B0606020202030204" pitchFamily="34" charset="0"/>
              </a:rPr>
              <a:t>' the </a:t>
            </a:r>
            <a:r>
              <a:rPr lang="en-US" sz="1600" b="1" dirty="0" err="1">
                <a:solidFill>
                  <a:schemeClr val="accent2">
                    <a:lumMod val="75000"/>
                  </a:schemeClr>
                </a:solidFill>
                <a:effectLst/>
                <a:latin typeface="Arial Narrow" panose="020B0606020202030204" pitchFamily="34" charset="0"/>
              </a:rPr>
              <a:t>CoDDoWPnR</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Eost</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oNNQKKPnR</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DetteK</a:t>
            </a:r>
            <a:r>
              <a:rPr lang="en-US" sz="1600" b="1" dirty="0">
                <a:solidFill>
                  <a:schemeClr val="accent2">
                    <a:lumMod val="75000"/>
                  </a:schemeClr>
                </a:solidFill>
                <a:effectLst/>
                <a:latin typeface="Arial Narrow" panose="020B0606020202030204" pitchFamily="34" charset="0"/>
              </a:rPr>
              <a:t> the '</a:t>
            </a:r>
            <a:r>
              <a:rPr lang="en-US" sz="1600" b="1" dirty="0" err="1">
                <a:solidFill>
                  <a:schemeClr val="accent2">
                    <a:lumMod val="75000"/>
                  </a:schemeClr>
                </a:solidFill>
                <a:effectLst/>
                <a:latin typeface="Arial Narrow" panose="020B0606020202030204" pitchFamily="34" charset="0"/>
              </a:rPr>
              <a:t>thPKU</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MnU</a:t>
            </a:r>
            <a:r>
              <a:rPr lang="en-US" sz="1600" b="1" dirty="0">
                <a:solidFill>
                  <a:schemeClr val="accent2">
                    <a:lumMod val="75000"/>
                  </a:schemeClr>
                </a:solidFill>
                <a:effectLst/>
                <a:latin typeface="Arial Narrow" panose="020B0606020202030204" pitchFamily="34" charset="0"/>
              </a:rPr>
              <a:t> so on, </a:t>
            </a:r>
            <a:r>
              <a:rPr lang="en-US" sz="1600" b="1" dirty="0" err="1">
                <a:solidFill>
                  <a:schemeClr val="accent2">
                    <a:lumMod val="75000"/>
                  </a:schemeClr>
                </a:solidFill>
                <a:effectLst/>
                <a:latin typeface="Arial Narrow" panose="020B0606020202030204" pitchFamily="34" charset="0"/>
              </a:rPr>
              <a:t>QntPD</a:t>
            </a:r>
            <a:r>
              <a:rPr lang="en-US" sz="1600" b="1" dirty="0">
                <a:solidFill>
                  <a:schemeClr val="accent2">
                    <a:lumMod val="75000"/>
                  </a:schemeClr>
                </a:solidFill>
                <a:effectLst/>
                <a:latin typeface="Arial Narrow" panose="020B0606020202030204" pitchFamily="34" charset="0"/>
              </a:rPr>
              <a:t> We </a:t>
            </a:r>
            <a:r>
              <a:rPr lang="en-US" sz="1600" b="1" dirty="0" err="1">
                <a:solidFill>
                  <a:schemeClr val="accent2">
                    <a:lumMod val="75000"/>
                  </a:schemeClr>
                </a:solidFill>
                <a:effectLst/>
                <a:latin typeface="Arial Narrow" panose="020B0606020202030204" pitchFamily="34" charset="0"/>
              </a:rPr>
              <a:t>MNNoQnt</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CoK</a:t>
            </a:r>
            <a:r>
              <a:rPr lang="en-US" sz="1600" b="1" dirty="0">
                <a:solidFill>
                  <a:schemeClr val="accent2">
                    <a:lumMod val="75000"/>
                  </a:schemeClr>
                </a:solidFill>
                <a:effectLst/>
                <a:latin typeface="Arial Narrow" panose="020B0606020202030204" pitchFamily="34" charset="0"/>
              </a:rPr>
              <a:t> MDD the </a:t>
            </a:r>
            <a:r>
              <a:rPr lang="en-US" sz="1600" b="1" dirty="0" err="1">
                <a:solidFill>
                  <a:schemeClr val="accent2">
                    <a:lumMod val="75000"/>
                  </a:schemeClr>
                </a:solidFill>
                <a:effectLst/>
                <a:latin typeface="Arial Narrow" panose="020B0606020202030204" pitchFamily="34" charset="0"/>
              </a:rPr>
              <a:t>UPCCeKent</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DetteKs</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Pn</a:t>
            </a:r>
            <a:r>
              <a:rPr lang="en-US" sz="1600" b="1" dirty="0">
                <a:solidFill>
                  <a:schemeClr val="accent2">
                    <a:lumMod val="75000"/>
                  </a:schemeClr>
                </a:solidFill>
                <a:effectLst/>
                <a:latin typeface="Arial Narrow" panose="020B0606020202030204" pitchFamily="34" charset="0"/>
              </a:rPr>
              <a:t> the </a:t>
            </a:r>
            <a:r>
              <a:rPr lang="en-US" sz="1600" b="1" dirty="0" err="1">
                <a:solidFill>
                  <a:schemeClr val="accent2">
                    <a:lumMod val="75000"/>
                  </a:schemeClr>
                </a:solidFill>
                <a:effectLst/>
                <a:latin typeface="Arial Narrow" panose="020B0606020202030204" pitchFamily="34" charset="0"/>
              </a:rPr>
              <a:t>HDMPnteXt</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sMEHDe</a:t>
            </a:r>
            <a:r>
              <a:rPr lang="en-US" sz="1600" b="1" dirty="0">
                <a:solidFill>
                  <a:schemeClr val="accent2">
                    <a:lumMod val="75000"/>
                  </a:schemeClr>
                </a:solidFill>
                <a:effectLst/>
                <a:latin typeface="Arial Narrow" panose="020B0606020202030204" pitchFamily="34" charset="0"/>
              </a:rPr>
              <a:t>. then We </a:t>
            </a:r>
            <a:r>
              <a:rPr lang="en-US" sz="1600" b="1" dirty="0" err="1">
                <a:solidFill>
                  <a:schemeClr val="accent2">
                    <a:lumMod val="75000"/>
                  </a:schemeClr>
                </a:solidFill>
                <a:effectLst/>
                <a:latin typeface="Arial Narrow" panose="020B0606020202030204" pitchFamily="34" charset="0"/>
              </a:rPr>
              <a:t>DooB</a:t>
            </a:r>
            <a:r>
              <a:rPr lang="en-US" sz="1600" b="1" dirty="0">
                <a:solidFill>
                  <a:schemeClr val="accent2">
                    <a:lumMod val="75000"/>
                  </a:schemeClr>
                </a:solidFill>
                <a:effectLst/>
                <a:latin typeface="Arial Narrow" panose="020B0606020202030204" pitchFamily="34" charset="0"/>
              </a:rPr>
              <a:t> Mt the </a:t>
            </a:r>
            <a:r>
              <a:rPr lang="en-US" sz="1600" b="1" dirty="0" err="1">
                <a:solidFill>
                  <a:schemeClr val="accent2">
                    <a:lumMod val="75000"/>
                  </a:schemeClr>
                </a:solidFill>
                <a:effectLst/>
                <a:latin typeface="Arial Narrow" panose="020B0606020202030204" pitchFamily="34" charset="0"/>
              </a:rPr>
              <a:t>NPHheK</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teXt</a:t>
            </a:r>
            <a:r>
              <a:rPr lang="en-US" sz="1600" b="1" dirty="0">
                <a:solidFill>
                  <a:schemeClr val="accent2">
                    <a:lumMod val="75000"/>
                  </a:schemeClr>
                </a:solidFill>
                <a:effectLst/>
                <a:latin typeface="Arial Narrow" panose="020B0606020202030204" pitchFamily="34" charset="0"/>
              </a:rPr>
              <a:t> We </a:t>
            </a:r>
            <a:r>
              <a:rPr lang="en-US" sz="1600" b="1" dirty="0" err="1">
                <a:solidFill>
                  <a:schemeClr val="accent2">
                    <a:lumMod val="75000"/>
                  </a:schemeClr>
                </a:solidFill>
                <a:effectLst/>
                <a:latin typeface="Arial Narrow" panose="020B0606020202030204" pitchFamily="34" charset="0"/>
              </a:rPr>
              <a:t>WMnt</a:t>
            </a:r>
            <a:r>
              <a:rPr lang="en-US" sz="1600" b="1" dirty="0">
                <a:solidFill>
                  <a:schemeClr val="accent2">
                    <a:lumMod val="75000"/>
                  </a:schemeClr>
                </a:solidFill>
                <a:effectLst/>
                <a:latin typeface="Arial Narrow" panose="020B0606020202030204" pitchFamily="34" charset="0"/>
              </a:rPr>
              <a:t> to </a:t>
            </a:r>
            <a:r>
              <a:rPr lang="en-US" sz="1600" b="1" dirty="0" err="1">
                <a:solidFill>
                  <a:schemeClr val="accent2">
                    <a:lumMod val="75000"/>
                  </a:schemeClr>
                </a:solidFill>
                <a:effectLst/>
                <a:latin typeface="Arial Narrow" panose="020B0606020202030204" pitchFamily="34" charset="0"/>
              </a:rPr>
              <a:t>soDVe</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MnU</a:t>
            </a:r>
            <a:r>
              <a:rPr lang="en-US" sz="1600" b="1" dirty="0">
                <a:solidFill>
                  <a:schemeClr val="accent2">
                    <a:lumMod val="75000"/>
                  </a:schemeClr>
                </a:solidFill>
                <a:effectLst/>
                <a:latin typeface="Arial Narrow" panose="020B0606020202030204" pitchFamily="34" charset="0"/>
              </a:rPr>
              <a:t> We </a:t>
            </a:r>
            <a:r>
              <a:rPr lang="en-US" sz="1600" b="1" dirty="0" err="1">
                <a:solidFill>
                  <a:schemeClr val="accent2">
                    <a:lumMod val="75000"/>
                  </a:schemeClr>
                </a:solidFill>
                <a:effectLst/>
                <a:latin typeface="Arial Narrow" panose="020B0606020202030204" pitchFamily="34" charset="0"/>
              </a:rPr>
              <a:t>MDso</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NDMssPCY</a:t>
            </a:r>
            <a:r>
              <a:rPr lang="en-US" sz="1600" b="1" dirty="0">
                <a:solidFill>
                  <a:schemeClr val="accent2">
                    <a:lumMod val="75000"/>
                  </a:schemeClr>
                </a:solidFill>
                <a:effectLst/>
                <a:latin typeface="Arial Narrow" panose="020B0606020202030204" pitchFamily="34" charset="0"/>
              </a:rPr>
              <a:t> Pts </a:t>
            </a:r>
            <a:r>
              <a:rPr lang="en-US" sz="1600" b="1" dirty="0" err="1">
                <a:solidFill>
                  <a:schemeClr val="accent2">
                    <a:lumMod val="75000"/>
                  </a:schemeClr>
                </a:solidFill>
                <a:effectLst/>
                <a:latin typeface="Arial Narrow" panose="020B0606020202030204" pitchFamily="34" charset="0"/>
              </a:rPr>
              <a:t>sYEAoDs</a:t>
            </a:r>
            <a:r>
              <a:rPr lang="en-US" sz="1600" b="1" dirty="0">
                <a:solidFill>
                  <a:schemeClr val="accent2">
                    <a:lumMod val="75000"/>
                  </a:schemeClr>
                </a:solidFill>
                <a:effectLst/>
                <a:latin typeface="Arial Narrow" panose="020B0606020202030204" pitchFamily="34" charset="0"/>
              </a:rPr>
              <a:t>. We </a:t>
            </a:r>
            <a:r>
              <a:rPr lang="en-US" sz="1600" b="1" dirty="0" err="1">
                <a:solidFill>
                  <a:schemeClr val="accent2">
                    <a:lumMod val="75000"/>
                  </a:schemeClr>
                </a:solidFill>
                <a:effectLst/>
                <a:latin typeface="Arial Narrow" panose="020B0606020202030204" pitchFamily="34" charset="0"/>
              </a:rPr>
              <a:t>CPnU</a:t>
            </a:r>
            <a:r>
              <a:rPr lang="en-US" sz="1600" b="1" dirty="0">
                <a:solidFill>
                  <a:schemeClr val="accent2">
                    <a:lumMod val="75000"/>
                  </a:schemeClr>
                </a:solidFill>
                <a:effectLst/>
                <a:latin typeface="Arial Narrow" panose="020B0606020202030204" pitchFamily="34" charset="0"/>
              </a:rPr>
              <a:t> the </a:t>
            </a:r>
            <a:r>
              <a:rPr lang="en-US" sz="1600" b="1" dirty="0" err="1">
                <a:solidFill>
                  <a:schemeClr val="accent2">
                    <a:lumMod val="75000"/>
                  </a:schemeClr>
                </a:solidFill>
                <a:effectLst/>
                <a:latin typeface="Arial Narrow" panose="020B0606020202030204" pitchFamily="34" charset="0"/>
              </a:rPr>
              <a:t>Eost</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oNNQKKPnR</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sYEAoD</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MnU</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NhMnRe</a:t>
            </a:r>
            <a:r>
              <a:rPr lang="en-US" sz="1600" b="1" dirty="0">
                <a:solidFill>
                  <a:schemeClr val="accent2">
                    <a:lumMod val="75000"/>
                  </a:schemeClr>
                </a:solidFill>
                <a:effectLst/>
                <a:latin typeface="Arial Narrow" panose="020B0606020202030204" pitchFamily="34" charset="0"/>
              </a:rPr>
              <a:t> Pt to the </a:t>
            </a:r>
            <a:r>
              <a:rPr lang="en-US" sz="1600" b="1" dirty="0" err="1">
                <a:solidFill>
                  <a:schemeClr val="accent2">
                    <a:lumMod val="75000"/>
                  </a:schemeClr>
                </a:solidFill>
                <a:effectLst/>
                <a:latin typeface="Arial Narrow" panose="020B0606020202030204" pitchFamily="34" charset="0"/>
              </a:rPr>
              <a:t>CoKE</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oC</a:t>
            </a:r>
            <a:r>
              <a:rPr lang="en-US" sz="1600" b="1" dirty="0">
                <a:solidFill>
                  <a:schemeClr val="accent2">
                    <a:lumMod val="75000"/>
                  </a:schemeClr>
                </a:solidFill>
                <a:effectLst/>
                <a:latin typeface="Arial Narrow" panose="020B0606020202030204" pitchFamily="34" charset="0"/>
              </a:rPr>
              <a:t> the '</a:t>
            </a:r>
            <a:r>
              <a:rPr lang="en-US" sz="1600" b="1" dirty="0" err="1">
                <a:solidFill>
                  <a:schemeClr val="accent2">
                    <a:lumMod val="75000"/>
                  </a:schemeClr>
                </a:solidFill>
                <a:effectLst/>
                <a:latin typeface="Arial Narrow" panose="020B0606020202030204" pitchFamily="34" charset="0"/>
              </a:rPr>
              <a:t>CPKst</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DetteK</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oC</a:t>
            </a:r>
            <a:r>
              <a:rPr lang="en-US" sz="1600" b="1" dirty="0">
                <a:solidFill>
                  <a:schemeClr val="accent2">
                    <a:lumMod val="75000"/>
                  </a:schemeClr>
                </a:solidFill>
                <a:effectLst/>
                <a:latin typeface="Arial Narrow" panose="020B0606020202030204" pitchFamily="34" charset="0"/>
              </a:rPr>
              <a:t> the </a:t>
            </a:r>
            <a:r>
              <a:rPr lang="en-US" sz="1600" b="1" dirty="0" err="1">
                <a:solidFill>
                  <a:schemeClr val="accent2">
                    <a:lumMod val="75000"/>
                  </a:schemeClr>
                </a:solidFill>
                <a:effectLst/>
                <a:latin typeface="Arial Narrow" panose="020B0606020202030204" pitchFamily="34" charset="0"/>
              </a:rPr>
              <a:t>HDMPnteXt</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sMEHDe</a:t>
            </a:r>
            <a:r>
              <a:rPr lang="en-US" sz="1600" b="1" dirty="0">
                <a:solidFill>
                  <a:schemeClr val="accent2">
                    <a:lumMod val="75000"/>
                  </a:schemeClr>
                </a:solidFill>
                <a:effectLst/>
                <a:latin typeface="Arial Narrow" panose="020B0606020202030204" pitchFamily="34" charset="0"/>
              </a:rPr>
              <a:t>, the </a:t>
            </a:r>
            <a:r>
              <a:rPr lang="en-US" sz="1600" b="1" dirty="0" err="1">
                <a:solidFill>
                  <a:schemeClr val="accent2">
                    <a:lumMod val="75000"/>
                  </a:schemeClr>
                </a:solidFill>
                <a:effectLst/>
                <a:latin typeface="Arial Narrow" panose="020B0606020202030204" pitchFamily="34" charset="0"/>
              </a:rPr>
              <a:t>neXt</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Eost</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NoEEon</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sYEAoD</a:t>
            </a:r>
            <a:r>
              <a:rPr lang="en-US" sz="1600" b="1" dirty="0">
                <a:solidFill>
                  <a:schemeClr val="accent2">
                    <a:lumMod val="75000"/>
                  </a:schemeClr>
                </a:solidFill>
                <a:effectLst/>
                <a:latin typeface="Arial Narrow" panose="020B0606020202030204" pitchFamily="34" charset="0"/>
              </a:rPr>
              <a:t> Ps </a:t>
            </a:r>
            <a:r>
              <a:rPr lang="en-US" sz="1600" b="1" dirty="0" err="1">
                <a:solidFill>
                  <a:schemeClr val="accent2">
                    <a:lumMod val="75000"/>
                  </a:schemeClr>
                </a:solidFill>
                <a:effectLst/>
                <a:latin typeface="Arial Narrow" panose="020B0606020202030204" pitchFamily="34" charset="0"/>
              </a:rPr>
              <a:t>NhMnReU</a:t>
            </a:r>
            <a:r>
              <a:rPr lang="en-US" sz="1600" b="1" dirty="0">
                <a:solidFill>
                  <a:schemeClr val="accent2">
                    <a:lumMod val="75000"/>
                  </a:schemeClr>
                </a:solidFill>
                <a:effectLst/>
                <a:latin typeface="Arial Narrow" panose="020B0606020202030204" pitchFamily="34" charset="0"/>
              </a:rPr>
              <a:t> to the </a:t>
            </a:r>
            <a:r>
              <a:rPr lang="en-US" sz="1600" b="1" dirty="0" err="1">
                <a:solidFill>
                  <a:schemeClr val="accent2">
                    <a:lumMod val="75000"/>
                  </a:schemeClr>
                </a:solidFill>
                <a:effectLst/>
                <a:latin typeface="Arial Narrow" panose="020B0606020202030204" pitchFamily="34" charset="0"/>
              </a:rPr>
              <a:t>CoKE</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oC</a:t>
            </a:r>
            <a:r>
              <a:rPr lang="en-US" sz="1600" b="1" dirty="0">
                <a:solidFill>
                  <a:schemeClr val="accent2">
                    <a:lumMod val="75000"/>
                  </a:schemeClr>
                </a:solidFill>
                <a:effectLst/>
                <a:latin typeface="Arial Narrow" panose="020B0606020202030204" pitchFamily="34" charset="0"/>
              </a:rPr>
              <a:t> the '</a:t>
            </a:r>
            <a:r>
              <a:rPr lang="en-US" sz="1600" b="1" dirty="0" err="1">
                <a:solidFill>
                  <a:schemeClr val="accent2">
                    <a:lumMod val="75000"/>
                  </a:schemeClr>
                </a:solidFill>
                <a:effectLst/>
                <a:latin typeface="Arial Narrow" panose="020B0606020202030204" pitchFamily="34" charset="0"/>
              </a:rPr>
              <a:t>seNonU</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DetteK</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MnU</a:t>
            </a:r>
            <a:r>
              <a:rPr lang="en-US" sz="1600" b="1" dirty="0">
                <a:solidFill>
                  <a:schemeClr val="accent2">
                    <a:lumMod val="75000"/>
                  </a:schemeClr>
                </a:solidFill>
                <a:effectLst/>
                <a:latin typeface="Arial Narrow" panose="020B0606020202030204" pitchFamily="34" charset="0"/>
              </a:rPr>
              <a:t> the </a:t>
            </a:r>
            <a:r>
              <a:rPr lang="en-US" sz="1600" b="1" dirty="0" err="1">
                <a:solidFill>
                  <a:schemeClr val="accent2">
                    <a:lumMod val="75000"/>
                  </a:schemeClr>
                </a:solidFill>
                <a:effectLst/>
                <a:latin typeface="Arial Narrow" panose="020B0606020202030204" pitchFamily="34" charset="0"/>
              </a:rPr>
              <a:t>CoDDoWPnR</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Eost</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NoEEon</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sYEAoD</a:t>
            </a:r>
            <a:r>
              <a:rPr lang="en-US" sz="1600" b="1" dirty="0">
                <a:solidFill>
                  <a:schemeClr val="accent2">
                    <a:lumMod val="75000"/>
                  </a:schemeClr>
                </a:solidFill>
                <a:effectLst/>
                <a:latin typeface="Arial Narrow" panose="020B0606020202030204" pitchFamily="34" charset="0"/>
              </a:rPr>
              <a:t> Ps </a:t>
            </a:r>
            <a:r>
              <a:rPr lang="en-US" sz="1600" b="1" dirty="0" err="1">
                <a:solidFill>
                  <a:schemeClr val="accent2">
                    <a:lumMod val="75000"/>
                  </a:schemeClr>
                </a:solidFill>
                <a:effectLst/>
                <a:latin typeface="Arial Narrow" panose="020B0606020202030204" pitchFamily="34" charset="0"/>
              </a:rPr>
              <a:t>NhMnReU</a:t>
            </a:r>
            <a:r>
              <a:rPr lang="en-US" sz="1600" b="1" dirty="0">
                <a:solidFill>
                  <a:schemeClr val="accent2">
                    <a:lumMod val="75000"/>
                  </a:schemeClr>
                </a:solidFill>
                <a:effectLst/>
                <a:latin typeface="Arial Narrow" panose="020B0606020202030204" pitchFamily="34" charset="0"/>
              </a:rPr>
              <a:t> to the </a:t>
            </a:r>
            <a:r>
              <a:rPr lang="en-US" sz="1600" b="1" dirty="0" err="1">
                <a:solidFill>
                  <a:schemeClr val="accent2">
                    <a:lumMod val="75000"/>
                  </a:schemeClr>
                </a:solidFill>
                <a:effectLst/>
                <a:latin typeface="Arial Narrow" panose="020B0606020202030204" pitchFamily="34" charset="0"/>
              </a:rPr>
              <a:t>CoKE</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oC</a:t>
            </a:r>
            <a:r>
              <a:rPr lang="en-US" sz="1600" b="1" dirty="0">
                <a:solidFill>
                  <a:schemeClr val="accent2">
                    <a:lumMod val="75000"/>
                  </a:schemeClr>
                </a:solidFill>
                <a:effectLst/>
                <a:latin typeface="Arial Narrow" panose="020B0606020202030204" pitchFamily="34" charset="0"/>
              </a:rPr>
              <a:t> the '</a:t>
            </a:r>
            <a:r>
              <a:rPr lang="en-US" sz="1600" b="1" dirty="0" err="1">
                <a:solidFill>
                  <a:schemeClr val="accent2">
                    <a:lumMod val="75000"/>
                  </a:schemeClr>
                </a:solidFill>
                <a:effectLst/>
                <a:latin typeface="Arial Narrow" panose="020B0606020202030204" pitchFamily="34" charset="0"/>
              </a:rPr>
              <a:t>thPKU</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DetteK</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MnU</a:t>
            </a:r>
            <a:r>
              <a:rPr lang="en-US" sz="1600" b="1" dirty="0">
                <a:solidFill>
                  <a:schemeClr val="accent2">
                    <a:lumMod val="75000"/>
                  </a:schemeClr>
                </a:solidFill>
                <a:effectLst/>
                <a:latin typeface="Arial Narrow" panose="020B0606020202030204" pitchFamily="34" charset="0"/>
              </a:rPr>
              <a:t> so on, </a:t>
            </a:r>
            <a:r>
              <a:rPr lang="en-US" sz="1600" b="1" dirty="0" err="1">
                <a:solidFill>
                  <a:schemeClr val="accent2">
                    <a:lumMod val="75000"/>
                  </a:schemeClr>
                </a:solidFill>
                <a:effectLst/>
                <a:latin typeface="Arial Narrow" panose="020B0606020202030204" pitchFamily="34" charset="0"/>
              </a:rPr>
              <a:t>QntPD</a:t>
            </a:r>
            <a:r>
              <a:rPr lang="en-US" sz="1600" b="1" dirty="0">
                <a:solidFill>
                  <a:schemeClr val="accent2">
                    <a:lumMod val="75000"/>
                  </a:schemeClr>
                </a:solidFill>
                <a:effectLst/>
                <a:latin typeface="Arial Narrow" panose="020B0606020202030204" pitchFamily="34" charset="0"/>
              </a:rPr>
              <a:t> We </a:t>
            </a:r>
            <a:r>
              <a:rPr lang="en-US" sz="1600" b="1" dirty="0" err="1">
                <a:solidFill>
                  <a:schemeClr val="accent2">
                    <a:lumMod val="75000"/>
                  </a:schemeClr>
                </a:solidFill>
                <a:effectLst/>
                <a:latin typeface="Arial Narrow" panose="020B0606020202030204" pitchFamily="34" charset="0"/>
              </a:rPr>
              <a:t>MNNoQnt</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CoK</a:t>
            </a:r>
            <a:r>
              <a:rPr lang="en-US" sz="1600" b="1" dirty="0">
                <a:solidFill>
                  <a:schemeClr val="accent2">
                    <a:lumMod val="75000"/>
                  </a:schemeClr>
                </a:solidFill>
                <a:effectLst/>
                <a:latin typeface="Arial Narrow" panose="020B0606020202030204" pitchFamily="34" charset="0"/>
              </a:rPr>
              <a:t> MDD </a:t>
            </a:r>
            <a:r>
              <a:rPr lang="en-US" sz="1600" b="1" dirty="0" err="1">
                <a:solidFill>
                  <a:schemeClr val="accent2">
                    <a:lumMod val="75000"/>
                  </a:schemeClr>
                </a:solidFill>
                <a:effectLst/>
                <a:latin typeface="Arial Narrow" panose="020B0606020202030204" pitchFamily="34" charset="0"/>
              </a:rPr>
              <a:t>sYEAoDs</a:t>
            </a:r>
            <a:r>
              <a:rPr lang="en-US" sz="1600" b="1" dirty="0">
                <a:solidFill>
                  <a:schemeClr val="accent2">
                    <a:lumMod val="75000"/>
                  </a:schemeClr>
                </a:solidFill>
                <a:effectLst/>
                <a:latin typeface="Arial Narrow" panose="020B0606020202030204" pitchFamily="34" charset="0"/>
              </a:rPr>
              <a:t> </a:t>
            </a:r>
            <a:r>
              <a:rPr lang="en-US" sz="1600" b="1" dirty="0" err="1">
                <a:solidFill>
                  <a:schemeClr val="accent2">
                    <a:lumMod val="75000"/>
                  </a:schemeClr>
                </a:solidFill>
                <a:effectLst/>
                <a:latin typeface="Arial Narrow" panose="020B0606020202030204" pitchFamily="34" charset="0"/>
              </a:rPr>
              <a:t>oC</a:t>
            </a:r>
            <a:r>
              <a:rPr lang="en-US" sz="1600" b="1" dirty="0">
                <a:solidFill>
                  <a:schemeClr val="accent2">
                    <a:lumMod val="75000"/>
                  </a:schemeClr>
                </a:solidFill>
                <a:effectLst/>
                <a:latin typeface="Arial Narrow" panose="020B0606020202030204" pitchFamily="34" charset="0"/>
              </a:rPr>
              <a:t> the </a:t>
            </a:r>
            <a:r>
              <a:rPr lang="en-US" sz="1600" b="1" dirty="0" err="1">
                <a:solidFill>
                  <a:schemeClr val="accent2">
                    <a:lumMod val="75000"/>
                  </a:schemeClr>
                </a:solidFill>
                <a:effectLst/>
                <a:latin typeface="Arial Narrow" panose="020B0606020202030204" pitchFamily="34" charset="0"/>
              </a:rPr>
              <a:t>NKYHtoRKME</a:t>
            </a:r>
            <a:r>
              <a:rPr lang="en-US" sz="1600" b="1" dirty="0">
                <a:solidFill>
                  <a:schemeClr val="accent2">
                    <a:lumMod val="75000"/>
                  </a:schemeClr>
                </a:solidFill>
                <a:effectLst/>
                <a:latin typeface="Arial Narrow" panose="020B0606020202030204" pitchFamily="34" charset="0"/>
              </a:rPr>
              <a:t> We </a:t>
            </a:r>
            <a:r>
              <a:rPr lang="en-US" sz="1600" b="1" dirty="0" err="1">
                <a:solidFill>
                  <a:schemeClr val="accent2">
                    <a:lumMod val="75000"/>
                  </a:schemeClr>
                </a:solidFill>
                <a:effectLst/>
                <a:latin typeface="Arial Narrow" panose="020B0606020202030204" pitchFamily="34" charset="0"/>
              </a:rPr>
              <a:t>WMnt</a:t>
            </a:r>
            <a:r>
              <a:rPr lang="en-US" sz="1600" b="1" dirty="0">
                <a:solidFill>
                  <a:schemeClr val="accent2">
                    <a:lumMod val="75000"/>
                  </a:schemeClr>
                </a:solidFill>
                <a:effectLst/>
                <a:latin typeface="Arial Narrow" panose="020B0606020202030204" pitchFamily="34" charset="0"/>
              </a:rPr>
              <a:t> to </a:t>
            </a:r>
            <a:r>
              <a:rPr lang="en-US" sz="1600" b="1" dirty="0" err="1">
                <a:effectLst/>
                <a:latin typeface="Arial Narrow" panose="020B0606020202030204" pitchFamily="34" charset="0"/>
              </a:rPr>
              <a:t>soDVe</a:t>
            </a:r>
            <a:r>
              <a:rPr lang="en-US" sz="1600" b="1" dirty="0">
                <a:solidFill>
                  <a:schemeClr val="accent2">
                    <a:lumMod val="75000"/>
                  </a:schemeClr>
                </a:solidFill>
                <a:effectLst/>
                <a:latin typeface="Arial Narrow" panose="020B0606020202030204" pitchFamily="34" charset="0"/>
              </a:rPr>
              <a:t>.</a:t>
            </a:r>
            <a:endParaRPr lang="en-US" sz="1600" b="1" dirty="0">
              <a:solidFill>
                <a:schemeClr val="accent2">
                  <a:lumMod val="75000"/>
                </a:schemeClr>
              </a:solidFill>
              <a:latin typeface="Arial Narrow" panose="020B0606020202030204" pitchFamily="34" charset="0"/>
            </a:endParaRPr>
          </a:p>
        </p:txBody>
      </p:sp>
      <p:sp>
        <p:nvSpPr>
          <p:cNvPr id="5" name="Trapezoid 4"/>
          <p:cNvSpPr/>
          <p:nvPr/>
        </p:nvSpPr>
        <p:spPr>
          <a:xfrm>
            <a:off x="11582400" y="6451601"/>
            <a:ext cx="609601" cy="406400"/>
          </a:xfrm>
          <a:prstGeom prst="trapezoi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13</a:t>
            </a:r>
          </a:p>
        </p:txBody>
      </p:sp>
    </p:spTree>
    <p:extLst>
      <p:ext uri="{BB962C8B-B14F-4D97-AF65-F5344CB8AC3E}">
        <p14:creationId xmlns:p14="http://schemas.microsoft.com/office/powerpoint/2010/main" val="2488523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324" y="268412"/>
            <a:ext cx="11565925" cy="1200329"/>
          </a:xfrm>
          <a:prstGeom prst="rect">
            <a:avLst/>
          </a:prstGeom>
        </p:spPr>
        <p:txBody>
          <a:bodyPr wrap="square">
            <a:spAutoFit/>
          </a:bodyPr>
          <a:lstStyle/>
          <a:p>
            <a:pPr algn="just"/>
            <a:r>
              <a:rPr lang="en-US" b="0" i="0" dirty="0">
                <a:effectLst/>
                <a:latin typeface="Quicksand"/>
              </a:rPr>
              <a:t>We see the world "</a:t>
            </a:r>
            <a:r>
              <a:rPr lang="en-US" b="1" i="0" dirty="0" err="1">
                <a:effectLst/>
                <a:latin typeface="Quicksand"/>
              </a:rPr>
              <a:t>soDVe</a:t>
            </a:r>
            <a:r>
              <a:rPr lang="en-US" b="1" i="0" dirty="0">
                <a:effectLst/>
                <a:latin typeface="Quicksand"/>
              </a:rPr>
              <a:t>"</a:t>
            </a:r>
            <a:r>
              <a:rPr lang="en-US" b="0" i="0" dirty="0">
                <a:effectLst/>
                <a:latin typeface="Quicksand"/>
              </a:rPr>
              <a:t>, which could be </a:t>
            </a:r>
            <a:r>
              <a:rPr lang="en-US" b="1" i="0" dirty="0">
                <a:effectLst/>
                <a:latin typeface="Quicksand"/>
              </a:rPr>
              <a:t>"solve", </a:t>
            </a:r>
            <a:r>
              <a:rPr lang="en-US" b="0" i="0" dirty="0">
                <a:effectLst/>
                <a:latin typeface="Quicksand"/>
              </a:rPr>
              <a:t>implying the transformations of </a:t>
            </a:r>
            <a:r>
              <a:rPr lang="en-US" b="1" i="0" dirty="0">
                <a:effectLst/>
                <a:latin typeface="Quicksand"/>
              </a:rPr>
              <a:t>"D" and "V" to "l" and "v" </a:t>
            </a:r>
            <a:r>
              <a:rPr lang="en-US" b="0" i="0" dirty="0">
                <a:effectLst/>
                <a:latin typeface="Quicksand"/>
              </a:rPr>
              <a:t>respectively.</a:t>
            </a:r>
          </a:p>
          <a:p>
            <a:pPr algn="just"/>
            <a:endParaRPr lang="en-US" b="0" i="0" dirty="0">
              <a:effectLst/>
              <a:latin typeface="Quicksand"/>
            </a:endParaRPr>
          </a:p>
          <a:p>
            <a:pPr algn="just"/>
            <a:r>
              <a:rPr lang="en-US" b="0" i="0" dirty="0">
                <a:effectLst/>
                <a:latin typeface="Quicksand"/>
              </a:rPr>
              <a:t>In the second line we now have the phrase </a:t>
            </a:r>
            <a:r>
              <a:rPr lang="en-US" b="1" i="0" dirty="0">
                <a:effectLst/>
                <a:latin typeface="Quicksand"/>
              </a:rPr>
              <a:t>"one sheet </a:t>
            </a:r>
            <a:r>
              <a:rPr lang="en-US" b="1" i="0" dirty="0" err="1">
                <a:effectLst/>
                <a:latin typeface="Quicksand"/>
              </a:rPr>
              <a:t>oK</a:t>
            </a:r>
            <a:r>
              <a:rPr lang="en-US" b="1" i="0" dirty="0">
                <a:effectLst/>
                <a:latin typeface="Quicksand"/>
              </a:rPr>
              <a:t> so", </a:t>
            </a:r>
            <a:r>
              <a:rPr lang="en-US" b="0" i="0" dirty="0">
                <a:effectLst/>
                <a:latin typeface="Quicksand"/>
              </a:rPr>
              <a:t>which suggests that </a:t>
            </a:r>
            <a:r>
              <a:rPr lang="en-US" b="1" i="0" dirty="0">
                <a:effectLst/>
                <a:latin typeface="Quicksand"/>
              </a:rPr>
              <a:t>"K" is "r".</a:t>
            </a:r>
          </a:p>
        </p:txBody>
      </p:sp>
      <p:sp>
        <p:nvSpPr>
          <p:cNvPr id="3" name="Rectangle 2"/>
          <p:cNvSpPr/>
          <p:nvPr/>
        </p:nvSpPr>
        <p:spPr>
          <a:xfrm>
            <a:off x="172995" y="1731647"/>
            <a:ext cx="12019005" cy="4370427"/>
          </a:xfrm>
          <a:prstGeom prst="rect">
            <a:avLst/>
          </a:prstGeom>
        </p:spPr>
        <p:txBody>
          <a:bodyPr wrap="square">
            <a:spAutoFit/>
          </a:bodyPr>
          <a:lstStyle/>
          <a:p>
            <a:r>
              <a:rPr lang="en-US" b="1" dirty="0">
                <a:solidFill>
                  <a:schemeClr val="accent2">
                    <a:lumMod val="75000"/>
                  </a:schemeClr>
                </a:solidFill>
                <a:effectLst/>
                <a:latin typeface="Arial Black" panose="020B0A04020102020204" pitchFamily="34" charset="0"/>
              </a:rPr>
              <a:t>one WMY to solve </a:t>
            </a:r>
            <a:r>
              <a:rPr lang="en-US" b="1" dirty="0" err="1">
                <a:solidFill>
                  <a:schemeClr val="accent2">
                    <a:lumMod val="75000"/>
                  </a:schemeClr>
                </a:solidFill>
                <a:effectLst/>
                <a:latin typeface="Arial Black" panose="020B0A04020102020204" pitchFamily="34" charset="0"/>
              </a:rPr>
              <a:t>Mn</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enNrYHteU</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EessMRe</a:t>
            </a:r>
            <a:r>
              <a:rPr lang="en-US" b="1" dirty="0">
                <a:solidFill>
                  <a:schemeClr val="accent2">
                    <a:lumMod val="75000"/>
                  </a:schemeClr>
                </a:solidFill>
                <a:effectLst/>
                <a:latin typeface="Arial Black" panose="020B0A04020102020204" pitchFamily="34" charset="0"/>
              </a:rPr>
              <a:t>, PC We </a:t>
            </a:r>
            <a:r>
              <a:rPr lang="en-US" b="1" dirty="0" err="1">
                <a:solidFill>
                  <a:schemeClr val="accent2">
                    <a:lumMod val="75000"/>
                  </a:schemeClr>
                </a:solidFill>
                <a:effectLst/>
                <a:latin typeface="Arial Black" panose="020B0A04020102020204" pitchFamily="34" charset="0"/>
              </a:rPr>
              <a:t>BnoW</a:t>
            </a:r>
            <a:r>
              <a:rPr lang="en-US" b="1" dirty="0">
                <a:solidFill>
                  <a:schemeClr val="accent2">
                    <a:lumMod val="75000"/>
                  </a:schemeClr>
                </a:solidFill>
                <a:effectLst/>
                <a:latin typeface="Arial Black" panose="020B0A04020102020204" pitchFamily="34" charset="0"/>
              </a:rPr>
              <a:t> Pts </a:t>
            </a:r>
            <a:r>
              <a:rPr lang="en-US" b="1" dirty="0" err="1">
                <a:solidFill>
                  <a:schemeClr val="accent2">
                    <a:lumMod val="75000"/>
                  </a:schemeClr>
                </a:solidFill>
                <a:effectLst/>
                <a:latin typeface="Arial Black" panose="020B0A04020102020204" pitchFamily="34" charset="0"/>
              </a:rPr>
              <a:t>lMnRQMRe</a:t>
            </a:r>
            <a:r>
              <a:rPr lang="en-US" b="1" dirty="0">
                <a:solidFill>
                  <a:schemeClr val="accent2">
                    <a:lumMod val="75000"/>
                  </a:schemeClr>
                </a:solidFill>
                <a:effectLst/>
                <a:latin typeface="Arial Black" panose="020B0A04020102020204" pitchFamily="34" charset="0"/>
              </a:rPr>
              <a:t>, Ps to </a:t>
            </a:r>
            <a:r>
              <a:rPr lang="en-US" b="1" dirty="0" err="1">
                <a:solidFill>
                  <a:schemeClr val="accent2">
                    <a:lumMod val="75000"/>
                  </a:schemeClr>
                </a:solidFill>
                <a:effectLst/>
                <a:latin typeface="Arial Black" panose="020B0A04020102020204" pitchFamily="34" charset="0"/>
              </a:rPr>
              <a:t>CPnU</a:t>
            </a:r>
            <a:r>
              <a:rPr lang="en-US" b="1" dirty="0">
                <a:solidFill>
                  <a:schemeClr val="accent2">
                    <a:lumMod val="75000"/>
                  </a:schemeClr>
                </a:solidFill>
                <a:effectLst/>
                <a:latin typeface="Arial Black" panose="020B0A04020102020204" pitchFamily="34" charset="0"/>
              </a:rPr>
              <a:t> M </a:t>
            </a:r>
            <a:r>
              <a:rPr lang="en-US" b="1" dirty="0" err="1">
                <a:solidFill>
                  <a:schemeClr val="accent2">
                    <a:lumMod val="75000"/>
                  </a:schemeClr>
                </a:solidFill>
                <a:effectLst/>
                <a:latin typeface="Arial Black" panose="020B0A04020102020204" pitchFamily="34" charset="0"/>
              </a:rPr>
              <a:t>UPCCerent</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HlMPnteXt</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oC</a:t>
            </a:r>
            <a:r>
              <a:rPr lang="en-US" b="1" dirty="0">
                <a:solidFill>
                  <a:schemeClr val="accent2">
                    <a:lumMod val="75000"/>
                  </a:schemeClr>
                </a:solidFill>
                <a:effectLst/>
                <a:latin typeface="Arial Black" panose="020B0A04020102020204" pitchFamily="34" charset="0"/>
              </a:rPr>
              <a:t> the </a:t>
            </a:r>
            <a:r>
              <a:rPr lang="en-US" b="1" dirty="0" err="1">
                <a:solidFill>
                  <a:schemeClr val="accent2">
                    <a:lumMod val="75000"/>
                  </a:schemeClr>
                </a:solidFill>
                <a:effectLst/>
                <a:latin typeface="Arial Black" panose="020B0A04020102020204" pitchFamily="34" charset="0"/>
              </a:rPr>
              <a:t>sMEe</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lMnRQMRe</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lonR</a:t>
            </a:r>
            <a:r>
              <a:rPr lang="en-US" b="1" dirty="0">
                <a:solidFill>
                  <a:schemeClr val="accent2">
                    <a:lumMod val="75000"/>
                  </a:schemeClr>
                </a:solidFill>
                <a:effectLst/>
                <a:latin typeface="Arial Black" panose="020B0A04020102020204" pitchFamily="34" charset="0"/>
              </a:rPr>
              <a:t> </a:t>
            </a:r>
            <a:r>
              <a:rPr lang="en-US" b="1" dirty="0" err="1">
                <a:effectLst/>
                <a:latin typeface="Arial Black" panose="020B0A04020102020204" pitchFamily="34" charset="0"/>
              </a:rPr>
              <a:t>enoQRh</a:t>
            </a:r>
            <a:r>
              <a:rPr lang="en-US" b="1" dirty="0">
                <a:solidFill>
                  <a:schemeClr val="accent2">
                    <a:lumMod val="75000"/>
                  </a:schemeClr>
                </a:solidFill>
                <a:effectLst/>
                <a:latin typeface="Arial Black" panose="020B0A04020102020204" pitchFamily="34" charset="0"/>
              </a:rPr>
              <a:t> to </a:t>
            </a:r>
            <a:r>
              <a:rPr lang="en-US" b="1" dirty="0" err="1">
                <a:solidFill>
                  <a:schemeClr val="accent2">
                    <a:lumMod val="75000"/>
                  </a:schemeClr>
                </a:solidFill>
                <a:effectLst/>
                <a:latin typeface="Arial Black" panose="020B0A04020102020204" pitchFamily="34" charset="0"/>
              </a:rPr>
              <a:t>CPll</a:t>
            </a:r>
            <a:r>
              <a:rPr lang="en-US" b="1" dirty="0">
                <a:solidFill>
                  <a:schemeClr val="accent2">
                    <a:lumMod val="75000"/>
                  </a:schemeClr>
                </a:solidFill>
                <a:effectLst/>
                <a:latin typeface="Arial Black" panose="020B0A04020102020204" pitchFamily="34" charset="0"/>
              </a:rPr>
              <a:t> one sheet or so, </a:t>
            </a:r>
            <a:r>
              <a:rPr lang="en-US" b="1" dirty="0" err="1">
                <a:solidFill>
                  <a:schemeClr val="accent2">
                    <a:lumMod val="75000"/>
                  </a:schemeClr>
                </a:solidFill>
                <a:effectLst/>
                <a:latin typeface="Arial Black" panose="020B0A04020102020204" pitchFamily="34" charset="0"/>
              </a:rPr>
              <a:t>MnU</a:t>
            </a:r>
            <a:r>
              <a:rPr lang="en-US" b="1" dirty="0">
                <a:solidFill>
                  <a:schemeClr val="accent2">
                    <a:lumMod val="75000"/>
                  </a:schemeClr>
                </a:solidFill>
                <a:effectLst/>
                <a:latin typeface="Arial Black" panose="020B0A04020102020204" pitchFamily="34" charset="0"/>
              </a:rPr>
              <a:t> then We </a:t>
            </a:r>
            <a:r>
              <a:rPr lang="en-US" b="1" dirty="0" err="1">
                <a:solidFill>
                  <a:schemeClr val="accent2">
                    <a:lumMod val="75000"/>
                  </a:schemeClr>
                </a:solidFill>
                <a:effectLst/>
                <a:latin typeface="Arial Black" panose="020B0A04020102020204" pitchFamily="34" charset="0"/>
              </a:rPr>
              <a:t>NoQnt</a:t>
            </a:r>
            <a:r>
              <a:rPr lang="en-US" b="1" dirty="0">
                <a:solidFill>
                  <a:schemeClr val="accent2">
                    <a:lumMod val="75000"/>
                  </a:schemeClr>
                </a:solidFill>
                <a:effectLst/>
                <a:latin typeface="Arial Black" panose="020B0A04020102020204" pitchFamily="34" charset="0"/>
              </a:rPr>
              <a:t> the </a:t>
            </a:r>
            <a:r>
              <a:rPr lang="en-US" b="1" dirty="0" err="1">
                <a:solidFill>
                  <a:schemeClr val="accent2">
                    <a:lumMod val="75000"/>
                  </a:schemeClr>
                </a:solidFill>
                <a:effectLst/>
                <a:latin typeface="Arial Black" panose="020B0A04020102020204" pitchFamily="34" charset="0"/>
              </a:rPr>
              <a:t>oNNQrrenNes</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oC</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eMNh</a:t>
            </a:r>
            <a:r>
              <a:rPr lang="en-US" b="1" dirty="0">
                <a:solidFill>
                  <a:schemeClr val="accent2">
                    <a:lumMod val="75000"/>
                  </a:schemeClr>
                </a:solidFill>
                <a:effectLst/>
                <a:latin typeface="Arial Black" panose="020B0A04020102020204" pitchFamily="34" charset="0"/>
              </a:rPr>
              <a:t> letter. We </a:t>
            </a:r>
            <a:r>
              <a:rPr lang="en-US" b="1" dirty="0" err="1">
                <a:solidFill>
                  <a:schemeClr val="accent2">
                    <a:lumMod val="75000"/>
                  </a:schemeClr>
                </a:solidFill>
                <a:effectLst/>
                <a:latin typeface="Arial Black" panose="020B0A04020102020204" pitchFamily="34" charset="0"/>
              </a:rPr>
              <a:t>NMll</a:t>
            </a:r>
            <a:r>
              <a:rPr lang="en-US" b="1" dirty="0">
                <a:solidFill>
                  <a:schemeClr val="accent2">
                    <a:lumMod val="75000"/>
                  </a:schemeClr>
                </a:solidFill>
                <a:effectLst/>
                <a:latin typeface="Arial Black" panose="020B0A04020102020204" pitchFamily="34" charset="0"/>
              </a:rPr>
              <a:t> the </a:t>
            </a:r>
            <a:r>
              <a:rPr lang="en-US" b="1" dirty="0" err="1">
                <a:solidFill>
                  <a:schemeClr val="accent2">
                    <a:lumMod val="75000"/>
                  </a:schemeClr>
                </a:solidFill>
                <a:effectLst/>
                <a:latin typeface="Arial Black" panose="020B0A04020102020204" pitchFamily="34" charset="0"/>
              </a:rPr>
              <a:t>Eost</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CreJQentlY</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oNNQrrPnR</a:t>
            </a:r>
            <a:r>
              <a:rPr lang="en-US" b="1" dirty="0">
                <a:solidFill>
                  <a:schemeClr val="accent2">
                    <a:lumMod val="75000"/>
                  </a:schemeClr>
                </a:solidFill>
                <a:effectLst/>
                <a:latin typeface="Arial Black" panose="020B0A04020102020204" pitchFamily="34" charset="0"/>
              </a:rPr>
              <a:t> letter the '</a:t>
            </a:r>
            <a:r>
              <a:rPr lang="en-US" b="1" dirty="0" err="1">
                <a:solidFill>
                  <a:schemeClr val="accent2">
                    <a:lumMod val="75000"/>
                  </a:schemeClr>
                </a:solidFill>
                <a:effectLst/>
                <a:latin typeface="Arial Black" panose="020B0A04020102020204" pitchFamily="34" charset="0"/>
              </a:rPr>
              <a:t>CPrst</a:t>
            </a:r>
            <a:r>
              <a:rPr lang="en-US" b="1" dirty="0">
                <a:solidFill>
                  <a:schemeClr val="accent2">
                    <a:lumMod val="75000"/>
                  </a:schemeClr>
                </a:solidFill>
                <a:effectLst/>
                <a:latin typeface="Arial Black" panose="020B0A04020102020204" pitchFamily="34" charset="0"/>
              </a:rPr>
              <a:t>', the </a:t>
            </a:r>
            <a:r>
              <a:rPr lang="en-US" b="1" dirty="0" err="1">
                <a:solidFill>
                  <a:schemeClr val="accent2">
                    <a:lumMod val="75000"/>
                  </a:schemeClr>
                </a:solidFill>
                <a:effectLst/>
                <a:latin typeface="Arial Black" panose="020B0A04020102020204" pitchFamily="34" charset="0"/>
              </a:rPr>
              <a:t>neXt</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Eost</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oNNQrrPnR</a:t>
            </a:r>
            <a:r>
              <a:rPr lang="en-US" b="1" dirty="0">
                <a:solidFill>
                  <a:schemeClr val="accent2">
                    <a:lumMod val="75000"/>
                  </a:schemeClr>
                </a:solidFill>
                <a:effectLst/>
                <a:latin typeface="Arial Black" panose="020B0A04020102020204" pitchFamily="34" charset="0"/>
              </a:rPr>
              <a:t> letter the '</a:t>
            </a:r>
            <a:r>
              <a:rPr lang="en-US" b="1" dirty="0" err="1">
                <a:solidFill>
                  <a:schemeClr val="accent2">
                    <a:lumMod val="75000"/>
                  </a:schemeClr>
                </a:solidFill>
                <a:effectLst/>
                <a:latin typeface="Arial Black" panose="020B0A04020102020204" pitchFamily="34" charset="0"/>
              </a:rPr>
              <a:t>seNonU</a:t>
            </a:r>
            <a:r>
              <a:rPr lang="en-US" b="1" dirty="0">
                <a:solidFill>
                  <a:schemeClr val="accent2">
                    <a:lumMod val="75000"/>
                  </a:schemeClr>
                </a:solidFill>
                <a:effectLst/>
                <a:latin typeface="Arial Black" panose="020B0A04020102020204" pitchFamily="34" charset="0"/>
              </a:rPr>
              <a:t>' the </a:t>
            </a:r>
            <a:r>
              <a:rPr lang="en-US" b="1" dirty="0" err="1">
                <a:solidFill>
                  <a:schemeClr val="accent2">
                    <a:lumMod val="75000"/>
                  </a:schemeClr>
                </a:solidFill>
                <a:effectLst/>
                <a:latin typeface="Arial Black" panose="020B0A04020102020204" pitchFamily="34" charset="0"/>
              </a:rPr>
              <a:t>ColloWPnR</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Eost</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oNNQrrPnR</a:t>
            </a:r>
            <a:r>
              <a:rPr lang="en-US" b="1" dirty="0">
                <a:solidFill>
                  <a:schemeClr val="accent2">
                    <a:lumMod val="75000"/>
                  </a:schemeClr>
                </a:solidFill>
                <a:effectLst/>
                <a:latin typeface="Arial Black" panose="020B0A04020102020204" pitchFamily="34" charset="0"/>
              </a:rPr>
              <a:t> letter the '</a:t>
            </a:r>
            <a:r>
              <a:rPr lang="en-US" b="1" dirty="0" err="1">
                <a:solidFill>
                  <a:schemeClr val="accent2">
                    <a:lumMod val="75000"/>
                  </a:schemeClr>
                </a:solidFill>
                <a:effectLst/>
                <a:latin typeface="Arial Black" panose="020B0A04020102020204" pitchFamily="34" charset="0"/>
              </a:rPr>
              <a:t>thPrU</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MnU</a:t>
            </a:r>
            <a:r>
              <a:rPr lang="en-US" b="1" dirty="0">
                <a:solidFill>
                  <a:schemeClr val="accent2">
                    <a:lumMod val="75000"/>
                  </a:schemeClr>
                </a:solidFill>
                <a:effectLst/>
                <a:latin typeface="Arial Black" panose="020B0A04020102020204" pitchFamily="34" charset="0"/>
              </a:rPr>
              <a:t> so on, </a:t>
            </a:r>
            <a:r>
              <a:rPr lang="en-US" b="1" dirty="0" err="1">
                <a:solidFill>
                  <a:schemeClr val="accent2">
                    <a:lumMod val="75000"/>
                  </a:schemeClr>
                </a:solidFill>
                <a:effectLst/>
                <a:latin typeface="Arial Black" panose="020B0A04020102020204" pitchFamily="34" charset="0"/>
              </a:rPr>
              <a:t>QntPl</a:t>
            </a:r>
            <a:r>
              <a:rPr lang="en-US" b="1" dirty="0">
                <a:solidFill>
                  <a:schemeClr val="accent2">
                    <a:lumMod val="75000"/>
                  </a:schemeClr>
                </a:solidFill>
                <a:effectLst/>
                <a:latin typeface="Arial Black" panose="020B0A04020102020204" pitchFamily="34" charset="0"/>
              </a:rPr>
              <a:t> We </a:t>
            </a:r>
            <a:r>
              <a:rPr lang="en-US" b="1" dirty="0" err="1">
                <a:solidFill>
                  <a:schemeClr val="accent2">
                    <a:lumMod val="75000"/>
                  </a:schemeClr>
                </a:solidFill>
                <a:effectLst/>
                <a:latin typeface="Arial Black" panose="020B0A04020102020204" pitchFamily="34" charset="0"/>
              </a:rPr>
              <a:t>MNNoQnt</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Cor</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Mll</a:t>
            </a:r>
            <a:r>
              <a:rPr lang="en-US" b="1" dirty="0">
                <a:solidFill>
                  <a:schemeClr val="accent2">
                    <a:lumMod val="75000"/>
                  </a:schemeClr>
                </a:solidFill>
                <a:effectLst/>
                <a:latin typeface="Arial Black" panose="020B0A04020102020204" pitchFamily="34" charset="0"/>
              </a:rPr>
              <a:t> the </a:t>
            </a:r>
            <a:r>
              <a:rPr lang="en-US" b="1" dirty="0" err="1">
                <a:solidFill>
                  <a:schemeClr val="accent2">
                    <a:lumMod val="75000"/>
                  </a:schemeClr>
                </a:solidFill>
                <a:effectLst/>
                <a:latin typeface="Arial Black" panose="020B0A04020102020204" pitchFamily="34" charset="0"/>
              </a:rPr>
              <a:t>UPCCerent</a:t>
            </a:r>
            <a:r>
              <a:rPr lang="en-US" b="1" dirty="0">
                <a:solidFill>
                  <a:schemeClr val="accent2">
                    <a:lumMod val="75000"/>
                  </a:schemeClr>
                </a:solidFill>
                <a:effectLst/>
                <a:latin typeface="Arial Black" panose="020B0A04020102020204" pitchFamily="34" charset="0"/>
              </a:rPr>
              <a:t> letters </a:t>
            </a:r>
            <a:r>
              <a:rPr lang="en-US" b="1" dirty="0" err="1">
                <a:solidFill>
                  <a:schemeClr val="accent2">
                    <a:lumMod val="75000"/>
                  </a:schemeClr>
                </a:solidFill>
                <a:effectLst/>
                <a:latin typeface="Arial Black" panose="020B0A04020102020204" pitchFamily="34" charset="0"/>
              </a:rPr>
              <a:t>Pn</a:t>
            </a:r>
            <a:r>
              <a:rPr lang="en-US" b="1" dirty="0">
                <a:solidFill>
                  <a:schemeClr val="accent2">
                    <a:lumMod val="75000"/>
                  </a:schemeClr>
                </a:solidFill>
                <a:effectLst/>
                <a:latin typeface="Arial Black" panose="020B0A04020102020204" pitchFamily="34" charset="0"/>
              </a:rPr>
              <a:t> the </a:t>
            </a:r>
            <a:r>
              <a:rPr lang="en-US" b="1" dirty="0" err="1">
                <a:solidFill>
                  <a:schemeClr val="accent2">
                    <a:lumMod val="75000"/>
                  </a:schemeClr>
                </a:solidFill>
                <a:effectLst/>
                <a:latin typeface="Arial Black" panose="020B0A04020102020204" pitchFamily="34" charset="0"/>
              </a:rPr>
              <a:t>HlMPnteXt</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sMEHle</a:t>
            </a:r>
            <a:r>
              <a:rPr lang="en-US" b="1" dirty="0">
                <a:solidFill>
                  <a:schemeClr val="accent2">
                    <a:lumMod val="75000"/>
                  </a:schemeClr>
                </a:solidFill>
                <a:effectLst/>
                <a:latin typeface="Arial Black" panose="020B0A04020102020204" pitchFamily="34" charset="0"/>
              </a:rPr>
              <a:t>. then We </a:t>
            </a:r>
            <a:r>
              <a:rPr lang="en-US" b="1" dirty="0" err="1">
                <a:solidFill>
                  <a:schemeClr val="accent2">
                    <a:lumMod val="75000"/>
                  </a:schemeClr>
                </a:solidFill>
                <a:effectLst/>
                <a:latin typeface="Arial Black" panose="020B0A04020102020204" pitchFamily="34" charset="0"/>
              </a:rPr>
              <a:t>looB</a:t>
            </a:r>
            <a:r>
              <a:rPr lang="en-US" b="1" dirty="0">
                <a:solidFill>
                  <a:schemeClr val="accent2">
                    <a:lumMod val="75000"/>
                  </a:schemeClr>
                </a:solidFill>
                <a:effectLst/>
                <a:latin typeface="Arial Black" panose="020B0A04020102020204" pitchFamily="34" charset="0"/>
              </a:rPr>
              <a:t> Mt the </a:t>
            </a:r>
            <a:r>
              <a:rPr lang="en-US" b="1" dirty="0" err="1">
                <a:solidFill>
                  <a:schemeClr val="accent2">
                    <a:lumMod val="75000"/>
                  </a:schemeClr>
                </a:solidFill>
                <a:effectLst/>
                <a:latin typeface="Arial Black" panose="020B0A04020102020204" pitchFamily="34" charset="0"/>
              </a:rPr>
              <a:t>NPHher</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teXt</a:t>
            </a:r>
            <a:r>
              <a:rPr lang="en-US" b="1" dirty="0">
                <a:solidFill>
                  <a:schemeClr val="accent2">
                    <a:lumMod val="75000"/>
                  </a:schemeClr>
                </a:solidFill>
                <a:effectLst/>
                <a:latin typeface="Arial Black" panose="020B0A04020102020204" pitchFamily="34" charset="0"/>
              </a:rPr>
              <a:t> We </a:t>
            </a:r>
            <a:r>
              <a:rPr lang="en-US" b="1" dirty="0" err="1">
                <a:solidFill>
                  <a:schemeClr val="accent2">
                    <a:lumMod val="75000"/>
                  </a:schemeClr>
                </a:solidFill>
                <a:effectLst/>
                <a:latin typeface="Arial Black" panose="020B0A04020102020204" pitchFamily="34" charset="0"/>
              </a:rPr>
              <a:t>WMnt</a:t>
            </a:r>
            <a:r>
              <a:rPr lang="en-US" b="1" dirty="0">
                <a:solidFill>
                  <a:schemeClr val="accent2">
                    <a:lumMod val="75000"/>
                  </a:schemeClr>
                </a:solidFill>
                <a:effectLst/>
                <a:latin typeface="Arial Black" panose="020B0A04020102020204" pitchFamily="34" charset="0"/>
              </a:rPr>
              <a:t> to solve </a:t>
            </a:r>
            <a:r>
              <a:rPr lang="en-US" b="1" dirty="0" err="1">
                <a:solidFill>
                  <a:schemeClr val="accent2">
                    <a:lumMod val="75000"/>
                  </a:schemeClr>
                </a:solidFill>
                <a:effectLst/>
                <a:latin typeface="Arial Black" panose="020B0A04020102020204" pitchFamily="34" charset="0"/>
              </a:rPr>
              <a:t>MnU</a:t>
            </a:r>
            <a:r>
              <a:rPr lang="en-US" b="1" dirty="0">
                <a:solidFill>
                  <a:schemeClr val="accent2">
                    <a:lumMod val="75000"/>
                  </a:schemeClr>
                </a:solidFill>
                <a:effectLst/>
                <a:latin typeface="Arial Black" panose="020B0A04020102020204" pitchFamily="34" charset="0"/>
              </a:rPr>
              <a:t> We </a:t>
            </a:r>
            <a:r>
              <a:rPr lang="en-US" b="1" dirty="0" err="1">
                <a:solidFill>
                  <a:schemeClr val="accent2">
                    <a:lumMod val="75000"/>
                  </a:schemeClr>
                </a:solidFill>
                <a:effectLst/>
                <a:latin typeface="Arial Black" panose="020B0A04020102020204" pitchFamily="34" charset="0"/>
              </a:rPr>
              <a:t>Mlso</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NlMssPCY</a:t>
            </a:r>
            <a:r>
              <a:rPr lang="en-US" b="1" dirty="0">
                <a:solidFill>
                  <a:schemeClr val="accent2">
                    <a:lumMod val="75000"/>
                  </a:schemeClr>
                </a:solidFill>
                <a:effectLst/>
                <a:latin typeface="Arial Black" panose="020B0A04020102020204" pitchFamily="34" charset="0"/>
              </a:rPr>
              <a:t> Pts </a:t>
            </a:r>
            <a:r>
              <a:rPr lang="en-US" b="1" dirty="0" err="1">
                <a:solidFill>
                  <a:schemeClr val="accent2">
                    <a:lumMod val="75000"/>
                  </a:schemeClr>
                </a:solidFill>
                <a:effectLst/>
                <a:latin typeface="Arial Black" panose="020B0A04020102020204" pitchFamily="34" charset="0"/>
              </a:rPr>
              <a:t>sYEAols</a:t>
            </a:r>
            <a:r>
              <a:rPr lang="en-US" b="1" dirty="0">
                <a:solidFill>
                  <a:schemeClr val="accent2">
                    <a:lumMod val="75000"/>
                  </a:schemeClr>
                </a:solidFill>
                <a:effectLst/>
                <a:latin typeface="Arial Black" panose="020B0A04020102020204" pitchFamily="34" charset="0"/>
              </a:rPr>
              <a:t>. We </a:t>
            </a:r>
            <a:r>
              <a:rPr lang="en-US" b="1" dirty="0" err="1">
                <a:solidFill>
                  <a:schemeClr val="accent2">
                    <a:lumMod val="75000"/>
                  </a:schemeClr>
                </a:solidFill>
                <a:effectLst/>
                <a:latin typeface="Arial Black" panose="020B0A04020102020204" pitchFamily="34" charset="0"/>
              </a:rPr>
              <a:t>CPnU</a:t>
            </a:r>
            <a:r>
              <a:rPr lang="en-US" b="1" dirty="0">
                <a:solidFill>
                  <a:schemeClr val="accent2">
                    <a:lumMod val="75000"/>
                  </a:schemeClr>
                </a:solidFill>
                <a:effectLst/>
                <a:latin typeface="Arial Black" panose="020B0A04020102020204" pitchFamily="34" charset="0"/>
              </a:rPr>
              <a:t> the </a:t>
            </a:r>
            <a:r>
              <a:rPr lang="en-US" b="1" dirty="0" err="1">
                <a:solidFill>
                  <a:schemeClr val="accent2">
                    <a:lumMod val="75000"/>
                  </a:schemeClr>
                </a:solidFill>
                <a:effectLst/>
                <a:latin typeface="Arial Black" panose="020B0A04020102020204" pitchFamily="34" charset="0"/>
              </a:rPr>
              <a:t>Eost</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oNNQrrPnR</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sYEAol</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MnU</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NhMnRe</a:t>
            </a:r>
            <a:r>
              <a:rPr lang="en-US" b="1" dirty="0">
                <a:solidFill>
                  <a:schemeClr val="accent2">
                    <a:lumMod val="75000"/>
                  </a:schemeClr>
                </a:solidFill>
                <a:effectLst/>
                <a:latin typeface="Arial Black" panose="020B0A04020102020204" pitchFamily="34" charset="0"/>
              </a:rPr>
              <a:t> Pt to the </a:t>
            </a:r>
            <a:r>
              <a:rPr lang="en-US" b="1" dirty="0" err="1">
                <a:solidFill>
                  <a:schemeClr val="accent2">
                    <a:lumMod val="75000"/>
                  </a:schemeClr>
                </a:solidFill>
                <a:effectLst/>
                <a:latin typeface="Arial Black" panose="020B0A04020102020204" pitchFamily="34" charset="0"/>
              </a:rPr>
              <a:t>CorE</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oC</a:t>
            </a:r>
            <a:r>
              <a:rPr lang="en-US" b="1" dirty="0">
                <a:solidFill>
                  <a:schemeClr val="accent2">
                    <a:lumMod val="75000"/>
                  </a:schemeClr>
                </a:solidFill>
                <a:effectLst/>
                <a:latin typeface="Arial Black" panose="020B0A04020102020204" pitchFamily="34" charset="0"/>
              </a:rPr>
              <a:t> the '</a:t>
            </a:r>
            <a:r>
              <a:rPr lang="en-US" b="1" dirty="0" err="1">
                <a:solidFill>
                  <a:schemeClr val="accent2">
                    <a:lumMod val="75000"/>
                  </a:schemeClr>
                </a:solidFill>
                <a:effectLst/>
                <a:latin typeface="Arial Black" panose="020B0A04020102020204" pitchFamily="34" charset="0"/>
              </a:rPr>
              <a:t>CPrst</a:t>
            </a:r>
            <a:r>
              <a:rPr lang="en-US" b="1" dirty="0">
                <a:solidFill>
                  <a:schemeClr val="accent2">
                    <a:lumMod val="75000"/>
                  </a:schemeClr>
                </a:solidFill>
                <a:effectLst/>
                <a:latin typeface="Arial Black" panose="020B0A04020102020204" pitchFamily="34" charset="0"/>
              </a:rPr>
              <a:t>' letter </a:t>
            </a:r>
            <a:r>
              <a:rPr lang="en-US" b="1" dirty="0" err="1">
                <a:solidFill>
                  <a:schemeClr val="accent2">
                    <a:lumMod val="75000"/>
                  </a:schemeClr>
                </a:solidFill>
                <a:effectLst/>
                <a:latin typeface="Arial Black" panose="020B0A04020102020204" pitchFamily="34" charset="0"/>
              </a:rPr>
              <a:t>oC</a:t>
            </a:r>
            <a:r>
              <a:rPr lang="en-US" b="1" dirty="0">
                <a:solidFill>
                  <a:schemeClr val="accent2">
                    <a:lumMod val="75000"/>
                  </a:schemeClr>
                </a:solidFill>
                <a:effectLst/>
                <a:latin typeface="Arial Black" panose="020B0A04020102020204" pitchFamily="34" charset="0"/>
              </a:rPr>
              <a:t> the </a:t>
            </a:r>
            <a:r>
              <a:rPr lang="en-US" b="1" dirty="0" err="1">
                <a:solidFill>
                  <a:schemeClr val="accent2">
                    <a:lumMod val="75000"/>
                  </a:schemeClr>
                </a:solidFill>
                <a:effectLst/>
                <a:latin typeface="Arial Black" panose="020B0A04020102020204" pitchFamily="34" charset="0"/>
              </a:rPr>
              <a:t>HlMPnteXt</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sMEHle</a:t>
            </a:r>
            <a:r>
              <a:rPr lang="en-US" b="1" dirty="0">
                <a:solidFill>
                  <a:schemeClr val="accent2">
                    <a:lumMod val="75000"/>
                  </a:schemeClr>
                </a:solidFill>
                <a:effectLst/>
                <a:latin typeface="Arial Black" panose="020B0A04020102020204" pitchFamily="34" charset="0"/>
              </a:rPr>
              <a:t>, the </a:t>
            </a:r>
            <a:r>
              <a:rPr lang="en-US" b="1" dirty="0" err="1">
                <a:solidFill>
                  <a:schemeClr val="accent2">
                    <a:lumMod val="75000"/>
                  </a:schemeClr>
                </a:solidFill>
                <a:effectLst/>
                <a:latin typeface="Arial Black" panose="020B0A04020102020204" pitchFamily="34" charset="0"/>
              </a:rPr>
              <a:t>neXt</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Eost</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NoEEon</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sYEAol</a:t>
            </a:r>
            <a:r>
              <a:rPr lang="en-US" b="1" dirty="0">
                <a:solidFill>
                  <a:schemeClr val="accent2">
                    <a:lumMod val="75000"/>
                  </a:schemeClr>
                </a:solidFill>
                <a:effectLst/>
                <a:latin typeface="Arial Black" panose="020B0A04020102020204" pitchFamily="34" charset="0"/>
              </a:rPr>
              <a:t> Ps </a:t>
            </a:r>
            <a:r>
              <a:rPr lang="en-US" b="1" dirty="0" err="1">
                <a:solidFill>
                  <a:schemeClr val="accent2">
                    <a:lumMod val="75000"/>
                  </a:schemeClr>
                </a:solidFill>
                <a:effectLst/>
                <a:latin typeface="Arial Black" panose="020B0A04020102020204" pitchFamily="34" charset="0"/>
              </a:rPr>
              <a:t>NhMnReU</a:t>
            </a:r>
            <a:r>
              <a:rPr lang="en-US" b="1" dirty="0">
                <a:solidFill>
                  <a:schemeClr val="accent2">
                    <a:lumMod val="75000"/>
                  </a:schemeClr>
                </a:solidFill>
                <a:effectLst/>
                <a:latin typeface="Arial Black" panose="020B0A04020102020204" pitchFamily="34" charset="0"/>
              </a:rPr>
              <a:t> to the </a:t>
            </a:r>
            <a:r>
              <a:rPr lang="en-US" b="1" dirty="0" err="1">
                <a:solidFill>
                  <a:schemeClr val="accent2">
                    <a:lumMod val="75000"/>
                  </a:schemeClr>
                </a:solidFill>
                <a:effectLst/>
                <a:latin typeface="Arial Black" panose="020B0A04020102020204" pitchFamily="34" charset="0"/>
              </a:rPr>
              <a:t>CorE</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oC</a:t>
            </a:r>
            <a:r>
              <a:rPr lang="en-US" b="1" dirty="0">
                <a:solidFill>
                  <a:schemeClr val="accent2">
                    <a:lumMod val="75000"/>
                  </a:schemeClr>
                </a:solidFill>
                <a:effectLst/>
                <a:latin typeface="Arial Black" panose="020B0A04020102020204" pitchFamily="34" charset="0"/>
              </a:rPr>
              <a:t> the '</a:t>
            </a:r>
            <a:r>
              <a:rPr lang="en-US" b="1" dirty="0" err="1">
                <a:solidFill>
                  <a:schemeClr val="accent2">
                    <a:lumMod val="75000"/>
                  </a:schemeClr>
                </a:solidFill>
                <a:effectLst/>
                <a:latin typeface="Arial Black" panose="020B0A04020102020204" pitchFamily="34" charset="0"/>
              </a:rPr>
              <a:t>seNonU</a:t>
            </a:r>
            <a:r>
              <a:rPr lang="en-US" b="1" dirty="0">
                <a:solidFill>
                  <a:schemeClr val="accent2">
                    <a:lumMod val="75000"/>
                  </a:schemeClr>
                </a:solidFill>
                <a:effectLst/>
                <a:latin typeface="Arial Black" panose="020B0A04020102020204" pitchFamily="34" charset="0"/>
              </a:rPr>
              <a:t>' letter, </a:t>
            </a:r>
            <a:r>
              <a:rPr lang="en-US" b="1" dirty="0" err="1">
                <a:solidFill>
                  <a:schemeClr val="accent2">
                    <a:lumMod val="75000"/>
                  </a:schemeClr>
                </a:solidFill>
                <a:effectLst/>
                <a:latin typeface="Arial Black" panose="020B0A04020102020204" pitchFamily="34" charset="0"/>
              </a:rPr>
              <a:t>MnU</a:t>
            </a:r>
            <a:r>
              <a:rPr lang="en-US" b="1" dirty="0">
                <a:solidFill>
                  <a:schemeClr val="accent2">
                    <a:lumMod val="75000"/>
                  </a:schemeClr>
                </a:solidFill>
                <a:effectLst/>
                <a:latin typeface="Arial Black" panose="020B0A04020102020204" pitchFamily="34" charset="0"/>
              </a:rPr>
              <a:t> the </a:t>
            </a:r>
            <a:r>
              <a:rPr lang="en-US" b="1" dirty="0" err="1">
                <a:solidFill>
                  <a:schemeClr val="accent2">
                    <a:lumMod val="75000"/>
                  </a:schemeClr>
                </a:solidFill>
                <a:effectLst/>
                <a:latin typeface="Arial Black" panose="020B0A04020102020204" pitchFamily="34" charset="0"/>
              </a:rPr>
              <a:t>ColloWPnR</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Eost</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NoEEon</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sYEAol</a:t>
            </a:r>
            <a:r>
              <a:rPr lang="en-US" b="1" dirty="0">
                <a:solidFill>
                  <a:schemeClr val="accent2">
                    <a:lumMod val="75000"/>
                  </a:schemeClr>
                </a:solidFill>
                <a:effectLst/>
                <a:latin typeface="Arial Black" panose="020B0A04020102020204" pitchFamily="34" charset="0"/>
              </a:rPr>
              <a:t> Ps </a:t>
            </a:r>
            <a:r>
              <a:rPr lang="en-US" b="1" dirty="0" err="1">
                <a:solidFill>
                  <a:schemeClr val="accent2">
                    <a:lumMod val="75000"/>
                  </a:schemeClr>
                </a:solidFill>
                <a:effectLst/>
                <a:latin typeface="Arial Black" panose="020B0A04020102020204" pitchFamily="34" charset="0"/>
              </a:rPr>
              <a:t>NhMnReU</a:t>
            </a:r>
            <a:r>
              <a:rPr lang="en-US" b="1" dirty="0">
                <a:solidFill>
                  <a:schemeClr val="accent2">
                    <a:lumMod val="75000"/>
                  </a:schemeClr>
                </a:solidFill>
                <a:effectLst/>
                <a:latin typeface="Arial Black" panose="020B0A04020102020204" pitchFamily="34" charset="0"/>
              </a:rPr>
              <a:t> to the </a:t>
            </a:r>
            <a:r>
              <a:rPr lang="en-US" b="1" dirty="0" err="1">
                <a:solidFill>
                  <a:schemeClr val="accent2">
                    <a:lumMod val="75000"/>
                  </a:schemeClr>
                </a:solidFill>
                <a:effectLst/>
                <a:latin typeface="Arial Black" panose="020B0A04020102020204" pitchFamily="34" charset="0"/>
              </a:rPr>
              <a:t>CorE</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oC</a:t>
            </a:r>
            <a:r>
              <a:rPr lang="en-US" b="1" dirty="0">
                <a:solidFill>
                  <a:schemeClr val="accent2">
                    <a:lumMod val="75000"/>
                  </a:schemeClr>
                </a:solidFill>
                <a:effectLst/>
                <a:latin typeface="Arial Black" panose="020B0A04020102020204" pitchFamily="34" charset="0"/>
              </a:rPr>
              <a:t> the '</a:t>
            </a:r>
            <a:r>
              <a:rPr lang="en-US" b="1" dirty="0" err="1">
                <a:solidFill>
                  <a:schemeClr val="accent2">
                    <a:lumMod val="75000"/>
                  </a:schemeClr>
                </a:solidFill>
                <a:effectLst/>
                <a:latin typeface="Arial Black" panose="020B0A04020102020204" pitchFamily="34" charset="0"/>
              </a:rPr>
              <a:t>thPrU</a:t>
            </a:r>
            <a:r>
              <a:rPr lang="en-US" b="1" dirty="0">
                <a:solidFill>
                  <a:schemeClr val="accent2">
                    <a:lumMod val="75000"/>
                  </a:schemeClr>
                </a:solidFill>
                <a:effectLst/>
                <a:latin typeface="Arial Black" panose="020B0A04020102020204" pitchFamily="34" charset="0"/>
              </a:rPr>
              <a:t>' letter, </a:t>
            </a:r>
            <a:r>
              <a:rPr lang="en-US" b="1" dirty="0" err="1">
                <a:solidFill>
                  <a:schemeClr val="accent2">
                    <a:lumMod val="75000"/>
                  </a:schemeClr>
                </a:solidFill>
                <a:effectLst/>
                <a:latin typeface="Arial Black" panose="020B0A04020102020204" pitchFamily="34" charset="0"/>
              </a:rPr>
              <a:t>MnU</a:t>
            </a:r>
            <a:r>
              <a:rPr lang="en-US" b="1" dirty="0">
                <a:solidFill>
                  <a:schemeClr val="accent2">
                    <a:lumMod val="75000"/>
                  </a:schemeClr>
                </a:solidFill>
                <a:effectLst/>
                <a:latin typeface="Arial Black" panose="020B0A04020102020204" pitchFamily="34" charset="0"/>
              </a:rPr>
              <a:t> so on, </a:t>
            </a:r>
            <a:r>
              <a:rPr lang="en-US" b="1" dirty="0" err="1">
                <a:solidFill>
                  <a:schemeClr val="accent2">
                    <a:lumMod val="75000"/>
                  </a:schemeClr>
                </a:solidFill>
                <a:effectLst/>
                <a:latin typeface="Arial Black" panose="020B0A04020102020204" pitchFamily="34" charset="0"/>
              </a:rPr>
              <a:t>QntPl</a:t>
            </a:r>
            <a:r>
              <a:rPr lang="en-US" b="1" dirty="0">
                <a:solidFill>
                  <a:schemeClr val="accent2">
                    <a:lumMod val="75000"/>
                  </a:schemeClr>
                </a:solidFill>
                <a:effectLst/>
                <a:latin typeface="Arial Black" panose="020B0A04020102020204" pitchFamily="34" charset="0"/>
              </a:rPr>
              <a:t> We </a:t>
            </a:r>
            <a:r>
              <a:rPr lang="en-US" b="1" dirty="0" err="1">
                <a:solidFill>
                  <a:schemeClr val="accent2">
                    <a:lumMod val="75000"/>
                  </a:schemeClr>
                </a:solidFill>
                <a:effectLst/>
                <a:latin typeface="Arial Black" panose="020B0A04020102020204" pitchFamily="34" charset="0"/>
              </a:rPr>
              <a:t>MNNoQnt</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Cor</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Mll</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sYEAols</a:t>
            </a:r>
            <a:r>
              <a:rPr lang="en-US" b="1" dirty="0">
                <a:solidFill>
                  <a:schemeClr val="accent2">
                    <a:lumMod val="75000"/>
                  </a:schemeClr>
                </a:solidFill>
                <a:effectLst/>
                <a:latin typeface="Arial Black" panose="020B0A04020102020204" pitchFamily="34" charset="0"/>
              </a:rPr>
              <a:t> </a:t>
            </a:r>
            <a:r>
              <a:rPr lang="en-US" b="1" dirty="0" err="1">
                <a:solidFill>
                  <a:schemeClr val="accent2">
                    <a:lumMod val="75000"/>
                  </a:schemeClr>
                </a:solidFill>
                <a:effectLst/>
                <a:latin typeface="Arial Black" panose="020B0A04020102020204" pitchFamily="34" charset="0"/>
              </a:rPr>
              <a:t>oC</a:t>
            </a:r>
            <a:r>
              <a:rPr lang="en-US" b="1" dirty="0">
                <a:solidFill>
                  <a:schemeClr val="accent2">
                    <a:lumMod val="75000"/>
                  </a:schemeClr>
                </a:solidFill>
                <a:effectLst/>
                <a:latin typeface="Arial Black" panose="020B0A04020102020204" pitchFamily="34" charset="0"/>
              </a:rPr>
              <a:t> the </a:t>
            </a:r>
            <a:r>
              <a:rPr lang="en-US" b="1" dirty="0" err="1">
                <a:solidFill>
                  <a:schemeClr val="accent2">
                    <a:lumMod val="75000"/>
                  </a:schemeClr>
                </a:solidFill>
                <a:effectLst/>
                <a:latin typeface="Arial Black" panose="020B0A04020102020204" pitchFamily="34" charset="0"/>
              </a:rPr>
              <a:t>NrYHtoRrME</a:t>
            </a:r>
            <a:r>
              <a:rPr lang="en-US" b="1" dirty="0">
                <a:solidFill>
                  <a:schemeClr val="accent2">
                    <a:lumMod val="75000"/>
                  </a:schemeClr>
                </a:solidFill>
                <a:effectLst/>
                <a:latin typeface="Arial Black" panose="020B0A04020102020204" pitchFamily="34" charset="0"/>
              </a:rPr>
              <a:t> We </a:t>
            </a:r>
            <a:r>
              <a:rPr lang="en-US" b="1" dirty="0" err="1">
                <a:solidFill>
                  <a:schemeClr val="accent2">
                    <a:lumMod val="75000"/>
                  </a:schemeClr>
                </a:solidFill>
                <a:effectLst/>
                <a:latin typeface="Arial Black" panose="020B0A04020102020204" pitchFamily="34" charset="0"/>
              </a:rPr>
              <a:t>WMnt</a:t>
            </a:r>
            <a:r>
              <a:rPr lang="en-US" b="1" dirty="0">
                <a:solidFill>
                  <a:schemeClr val="accent2">
                    <a:lumMod val="75000"/>
                  </a:schemeClr>
                </a:solidFill>
                <a:effectLst/>
                <a:latin typeface="Arial Black" panose="020B0A04020102020204" pitchFamily="34" charset="0"/>
              </a:rPr>
              <a:t> to solve.</a:t>
            </a:r>
          </a:p>
          <a:p>
            <a:endParaRPr lang="en-US" b="1" dirty="0">
              <a:solidFill>
                <a:schemeClr val="accent2">
                  <a:lumMod val="75000"/>
                </a:schemeClr>
              </a:solidFill>
              <a:latin typeface="Arial Black" panose="020B0A04020102020204" pitchFamily="34" charset="0"/>
            </a:endParaRPr>
          </a:p>
          <a:p>
            <a:endParaRPr lang="en-US" b="1" dirty="0">
              <a:solidFill>
                <a:schemeClr val="accent2">
                  <a:lumMod val="75000"/>
                </a:schemeClr>
              </a:solidFill>
              <a:latin typeface="Arial Black" panose="020B0A04020102020204" pitchFamily="34" charset="0"/>
            </a:endParaRPr>
          </a:p>
          <a:p>
            <a:r>
              <a:rPr lang="en-US" sz="2000" dirty="0"/>
              <a:t>In the middle of the second line we have the word "</a:t>
            </a:r>
            <a:r>
              <a:rPr lang="en-US" sz="2000" dirty="0" err="1"/>
              <a:t>enoQRh</a:t>
            </a:r>
            <a:r>
              <a:rPr lang="en-US" sz="2000" dirty="0"/>
              <a:t>", which is likely to be "</a:t>
            </a:r>
            <a:r>
              <a:rPr lang="en-US" sz="2000" b="1" dirty="0"/>
              <a:t>enough"</a:t>
            </a:r>
            <a:r>
              <a:rPr lang="en-US" sz="2000" dirty="0"/>
              <a:t>, and so we have the transformations </a:t>
            </a:r>
            <a:r>
              <a:rPr lang="en-US" sz="2400" b="1" dirty="0"/>
              <a:t>"Q" and "R" to "u" and "g"</a:t>
            </a:r>
            <a:r>
              <a:rPr lang="en-US" sz="2000" dirty="0"/>
              <a:t> respectively.</a:t>
            </a:r>
            <a:endParaRPr lang="en-US" sz="2000" dirty="0">
              <a:solidFill>
                <a:schemeClr val="accent2">
                  <a:lumMod val="75000"/>
                </a:schemeClr>
              </a:solidFill>
              <a:latin typeface="Arial Black" panose="020B0A04020102020204" pitchFamily="34" charset="0"/>
            </a:endParaRPr>
          </a:p>
        </p:txBody>
      </p:sp>
      <p:sp>
        <p:nvSpPr>
          <p:cNvPr id="4" name="Trapezoid 3"/>
          <p:cNvSpPr/>
          <p:nvPr/>
        </p:nvSpPr>
        <p:spPr>
          <a:xfrm>
            <a:off x="11582400" y="6451601"/>
            <a:ext cx="609601" cy="406400"/>
          </a:xfrm>
          <a:prstGeom prst="trapezoi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14</a:t>
            </a:r>
          </a:p>
        </p:txBody>
      </p:sp>
    </p:spTree>
    <p:extLst>
      <p:ext uri="{BB962C8B-B14F-4D97-AF65-F5344CB8AC3E}">
        <p14:creationId xmlns:p14="http://schemas.microsoft.com/office/powerpoint/2010/main" val="45480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995" y="149982"/>
            <a:ext cx="12019005" cy="7078861"/>
          </a:xfrm>
          <a:prstGeom prst="rect">
            <a:avLst/>
          </a:prstGeom>
        </p:spPr>
        <p:txBody>
          <a:bodyPr wrap="square">
            <a:spAutoFit/>
          </a:bodyPr>
          <a:lstStyle/>
          <a:p>
            <a:r>
              <a:rPr lang="en-US" b="1" dirty="0">
                <a:solidFill>
                  <a:schemeClr val="accent2">
                    <a:lumMod val="75000"/>
                  </a:schemeClr>
                </a:solidFill>
                <a:effectLst/>
                <a:latin typeface="Arial Narrow" panose="020B0606020202030204" pitchFamily="34" charset="0"/>
              </a:rPr>
              <a:t>one WMY to solve </a:t>
            </a:r>
            <a:r>
              <a:rPr lang="en-US" b="1" dirty="0" err="1">
                <a:solidFill>
                  <a:schemeClr val="accent2">
                    <a:lumMod val="75000"/>
                  </a:schemeClr>
                </a:solidFill>
                <a:effectLst/>
                <a:latin typeface="Arial Narrow" panose="020B0606020202030204" pitchFamily="34" charset="0"/>
              </a:rPr>
              <a:t>Mn</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enNrYHteU</a:t>
            </a:r>
            <a:r>
              <a:rPr lang="en-US" b="1" dirty="0">
                <a:solidFill>
                  <a:schemeClr val="accent2">
                    <a:lumMod val="75000"/>
                  </a:schemeClr>
                </a:solidFill>
                <a:effectLst/>
                <a:latin typeface="Arial Narrow" panose="020B0606020202030204" pitchFamily="34" charset="0"/>
              </a:rPr>
              <a:t> </a:t>
            </a:r>
            <a:r>
              <a:rPr lang="en-US" sz="2000" b="1" dirty="0" err="1">
                <a:effectLst/>
                <a:latin typeface="Arial Narrow" panose="020B0606020202030204" pitchFamily="34" charset="0"/>
              </a:rPr>
              <a:t>EessMge</a:t>
            </a:r>
            <a:r>
              <a:rPr lang="en-US" sz="2000" b="1" dirty="0">
                <a:effectLst/>
                <a:latin typeface="Arial Narrow" panose="020B0606020202030204" pitchFamily="34" charset="0"/>
              </a:rPr>
              <a:t>,</a:t>
            </a:r>
            <a:r>
              <a:rPr lang="en-US" b="1" dirty="0">
                <a:solidFill>
                  <a:schemeClr val="accent2">
                    <a:lumMod val="75000"/>
                  </a:schemeClr>
                </a:solidFill>
                <a:effectLst/>
                <a:latin typeface="Arial Narrow" panose="020B0606020202030204" pitchFamily="34" charset="0"/>
              </a:rPr>
              <a:t> PC We </a:t>
            </a:r>
            <a:r>
              <a:rPr lang="en-US" b="1" dirty="0" err="1">
                <a:solidFill>
                  <a:schemeClr val="accent2">
                    <a:lumMod val="75000"/>
                  </a:schemeClr>
                </a:solidFill>
                <a:effectLst/>
                <a:latin typeface="Arial Narrow" panose="020B0606020202030204" pitchFamily="34" charset="0"/>
              </a:rPr>
              <a:t>BnoW</a:t>
            </a:r>
            <a:r>
              <a:rPr lang="en-US" b="1" dirty="0">
                <a:solidFill>
                  <a:schemeClr val="accent2">
                    <a:lumMod val="75000"/>
                  </a:schemeClr>
                </a:solidFill>
                <a:effectLst/>
                <a:latin typeface="Arial Narrow" panose="020B0606020202030204" pitchFamily="34" charset="0"/>
              </a:rPr>
              <a:t> Pts </a:t>
            </a:r>
            <a:r>
              <a:rPr lang="en-US" b="1" dirty="0" err="1">
                <a:solidFill>
                  <a:schemeClr val="accent2">
                    <a:lumMod val="75000"/>
                  </a:schemeClr>
                </a:solidFill>
                <a:effectLst/>
                <a:latin typeface="Arial Narrow" panose="020B0606020202030204" pitchFamily="34" charset="0"/>
              </a:rPr>
              <a:t>lMnguMge</a:t>
            </a:r>
            <a:r>
              <a:rPr lang="en-US" b="1" dirty="0">
                <a:solidFill>
                  <a:schemeClr val="accent2">
                    <a:lumMod val="75000"/>
                  </a:schemeClr>
                </a:solidFill>
                <a:effectLst/>
                <a:latin typeface="Arial Narrow" panose="020B0606020202030204" pitchFamily="34" charset="0"/>
              </a:rPr>
              <a:t>, Ps to </a:t>
            </a:r>
            <a:r>
              <a:rPr lang="en-US" b="1" dirty="0" err="1">
                <a:solidFill>
                  <a:schemeClr val="accent2">
                    <a:lumMod val="75000"/>
                  </a:schemeClr>
                </a:solidFill>
                <a:effectLst/>
                <a:latin typeface="Arial Narrow" panose="020B0606020202030204" pitchFamily="34" charset="0"/>
              </a:rPr>
              <a:t>CPnU</a:t>
            </a:r>
            <a:r>
              <a:rPr lang="en-US" b="1" dirty="0">
                <a:solidFill>
                  <a:schemeClr val="accent2">
                    <a:lumMod val="75000"/>
                  </a:schemeClr>
                </a:solidFill>
                <a:effectLst/>
                <a:latin typeface="Arial Narrow" panose="020B0606020202030204" pitchFamily="34" charset="0"/>
              </a:rPr>
              <a:t> M </a:t>
            </a:r>
            <a:r>
              <a:rPr lang="en-US" b="1" dirty="0" err="1">
                <a:solidFill>
                  <a:schemeClr val="accent2">
                    <a:lumMod val="75000"/>
                  </a:schemeClr>
                </a:solidFill>
                <a:effectLst/>
                <a:latin typeface="Arial Narrow" panose="020B0606020202030204" pitchFamily="34" charset="0"/>
              </a:rPr>
              <a:t>UPCCerent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HlMPnteXt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oC</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sMEe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lMnguMge</a:t>
            </a:r>
            <a:r>
              <a:rPr lang="en-US" b="1" dirty="0">
                <a:solidFill>
                  <a:schemeClr val="accent2">
                    <a:lumMod val="75000"/>
                  </a:schemeClr>
                </a:solidFill>
                <a:effectLst/>
                <a:latin typeface="Arial Narrow" panose="020B0606020202030204" pitchFamily="34" charset="0"/>
              </a:rPr>
              <a:t> long enough to </a:t>
            </a:r>
            <a:r>
              <a:rPr lang="en-US" b="1" dirty="0" err="1">
                <a:solidFill>
                  <a:schemeClr val="accent2">
                    <a:lumMod val="75000"/>
                  </a:schemeClr>
                </a:solidFill>
                <a:effectLst/>
                <a:latin typeface="Arial Narrow" panose="020B0606020202030204" pitchFamily="34" charset="0"/>
              </a:rPr>
              <a:t>CPll</a:t>
            </a:r>
            <a:r>
              <a:rPr lang="en-US" b="1" dirty="0">
                <a:solidFill>
                  <a:schemeClr val="accent2">
                    <a:lumMod val="75000"/>
                  </a:schemeClr>
                </a:solidFill>
                <a:effectLst/>
                <a:latin typeface="Arial Narrow" panose="020B0606020202030204" pitchFamily="34" charset="0"/>
              </a:rPr>
              <a:t> one sheet or so, </a:t>
            </a:r>
            <a:r>
              <a:rPr lang="en-US" b="1" dirty="0" err="1">
                <a:solidFill>
                  <a:schemeClr val="accent2">
                    <a:lumMod val="75000"/>
                  </a:schemeClr>
                </a:solidFill>
                <a:effectLst/>
                <a:latin typeface="Arial Narrow" panose="020B0606020202030204" pitchFamily="34" charset="0"/>
              </a:rPr>
              <a:t>MnU</a:t>
            </a:r>
            <a:r>
              <a:rPr lang="en-US" b="1" dirty="0">
                <a:solidFill>
                  <a:schemeClr val="accent2">
                    <a:lumMod val="75000"/>
                  </a:schemeClr>
                </a:solidFill>
                <a:effectLst/>
                <a:latin typeface="Arial Narrow" panose="020B0606020202030204" pitchFamily="34" charset="0"/>
              </a:rPr>
              <a:t> then We </a:t>
            </a:r>
            <a:r>
              <a:rPr lang="en-US" sz="2000" b="1" dirty="0" err="1">
                <a:effectLst/>
                <a:latin typeface="Arial Narrow" panose="020B0606020202030204" pitchFamily="34" charset="0"/>
              </a:rPr>
              <a:t>Nount</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oNNurrenNes</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oC</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eMNh</a:t>
            </a:r>
            <a:r>
              <a:rPr lang="en-US" b="1" dirty="0">
                <a:solidFill>
                  <a:schemeClr val="accent2">
                    <a:lumMod val="75000"/>
                  </a:schemeClr>
                </a:solidFill>
                <a:effectLst/>
                <a:latin typeface="Arial Narrow" panose="020B0606020202030204" pitchFamily="34" charset="0"/>
              </a:rPr>
              <a:t> letter. We </a:t>
            </a:r>
            <a:r>
              <a:rPr lang="en-US" b="1" dirty="0" err="1">
                <a:solidFill>
                  <a:schemeClr val="accent2">
                    <a:lumMod val="75000"/>
                  </a:schemeClr>
                </a:solidFill>
                <a:effectLst/>
                <a:latin typeface="Arial Narrow" panose="020B0606020202030204" pitchFamily="34" charset="0"/>
              </a:rPr>
              <a:t>NMll</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Eost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CreJuentlY</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oNNurrPng</a:t>
            </a:r>
            <a:r>
              <a:rPr lang="en-US" b="1" dirty="0">
                <a:solidFill>
                  <a:schemeClr val="accent2">
                    <a:lumMod val="75000"/>
                  </a:schemeClr>
                </a:solidFill>
                <a:effectLst/>
                <a:latin typeface="Arial Narrow" panose="020B0606020202030204" pitchFamily="34" charset="0"/>
              </a:rPr>
              <a:t> letter the '</a:t>
            </a:r>
            <a:r>
              <a:rPr lang="en-US" b="1" dirty="0" err="1">
                <a:solidFill>
                  <a:schemeClr val="accent2">
                    <a:lumMod val="75000"/>
                  </a:schemeClr>
                </a:solidFill>
                <a:effectLst/>
                <a:latin typeface="Arial Narrow" panose="020B0606020202030204" pitchFamily="34" charset="0"/>
              </a:rPr>
              <a:t>CPrst</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neXt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Eost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oNNurrPng</a:t>
            </a:r>
            <a:r>
              <a:rPr lang="en-US" b="1" dirty="0">
                <a:solidFill>
                  <a:schemeClr val="accent2">
                    <a:lumMod val="75000"/>
                  </a:schemeClr>
                </a:solidFill>
                <a:effectLst/>
                <a:latin typeface="Arial Narrow" panose="020B0606020202030204" pitchFamily="34" charset="0"/>
              </a:rPr>
              <a:t> letter the '</a:t>
            </a:r>
            <a:r>
              <a:rPr lang="en-US" b="1" dirty="0" err="1">
                <a:solidFill>
                  <a:schemeClr val="accent2">
                    <a:lumMod val="75000"/>
                  </a:schemeClr>
                </a:solidFill>
                <a:effectLst/>
                <a:latin typeface="Arial Narrow" panose="020B0606020202030204" pitchFamily="34" charset="0"/>
              </a:rPr>
              <a:t>seNonU</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ColloWPng</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Eost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oNNurrPng</a:t>
            </a:r>
            <a:r>
              <a:rPr lang="en-US" b="1" dirty="0">
                <a:solidFill>
                  <a:schemeClr val="accent2">
                    <a:lumMod val="75000"/>
                  </a:schemeClr>
                </a:solidFill>
                <a:effectLst/>
                <a:latin typeface="Arial Narrow" panose="020B0606020202030204" pitchFamily="34" charset="0"/>
              </a:rPr>
              <a:t> letter the '</a:t>
            </a:r>
            <a:r>
              <a:rPr lang="en-US" b="1" dirty="0" err="1">
                <a:solidFill>
                  <a:schemeClr val="accent2">
                    <a:lumMod val="75000"/>
                  </a:schemeClr>
                </a:solidFill>
                <a:effectLst/>
                <a:latin typeface="Arial Narrow" panose="020B0606020202030204" pitchFamily="34" charset="0"/>
              </a:rPr>
              <a:t>thPrU</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MnU</a:t>
            </a:r>
            <a:r>
              <a:rPr lang="en-US" b="1" dirty="0">
                <a:solidFill>
                  <a:schemeClr val="accent2">
                    <a:lumMod val="75000"/>
                  </a:schemeClr>
                </a:solidFill>
                <a:effectLst/>
                <a:latin typeface="Arial Narrow" panose="020B0606020202030204" pitchFamily="34" charset="0"/>
              </a:rPr>
              <a:t> so on, </a:t>
            </a:r>
            <a:r>
              <a:rPr lang="en-US" b="1" dirty="0" err="1">
                <a:solidFill>
                  <a:schemeClr val="accent2">
                    <a:lumMod val="75000"/>
                  </a:schemeClr>
                </a:solidFill>
                <a:effectLst/>
                <a:latin typeface="Arial Narrow" panose="020B0606020202030204" pitchFamily="34" charset="0"/>
              </a:rPr>
              <a:t>untPl</a:t>
            </a:r>
            <a:r>
              <a:rPr lang="en-US" b="1" dirty="0">
                <a:solidFill>
                  <a:schemeClr val="accent2">
                    <a:lumMod val="75000"/>
                  </a:schemeClr>
                </a:solidFill>
                <a:effectLst/>
                <a:latin typeface="Arial Narrow" panose="020B0606020202030204" pitchFamily="34" charset="0"/>
              </a:rPr>
              <a:t> We </a:t>
            </a:r>
            <a:r>
              <a:rPr lang="en-US" b="1" dirty="0" err="1">
                <a:solidFill>
                  <a:schemeClr val="accent2">
                    <a:lumMod val="75000"/>
                  </a:schemeClr>
                </a:solidFill>
                <a:effectLst/>
                <a:latin typeface="Arial Narrow" panose="020B0606020202030204" pitchFamily="34" charset="0"/>
              </a:rPr>
              <a:t>MNNount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Cor</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Mll</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UPCCerent</a:t>
            </a:r>
            <a:r>
              <a:rPr lang="en-US" b="1" dirty="0">
                <a:solidFill>
                  <a:schemeClr val="accent2">
                    <a:lumMod val="75000"/>
                  </a:schemeClr>
                </a:solidFill>
                <a:effectLst/>
                <a:latin typeface="Arial Narrow" panose="020B0606020202030204" pitchFamily="34" charset="0"/>
              </a:rPr>
              <a:t> letters </a:t>
            </a:r>
            <a:r>
              <a:rPr lang="en-US" b="1" dirty="0" err="1">
                <a:solidFill>
                  <a:schemeClr val="accent2">
                    <a:lumMod val="75000"/>
                  </a:schemeClr>
                </a:solidFill>
                <a:effectLst/>
                <a:latin typeface="Arial Narrow" panose="020B0606020202030204" pitchFamily="34" charset="0"/>
              </a:rPr>
              <a:t>Pn</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HlMPnteXt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sMEHle</a:t>
            </a:r>
            <a:r>
              <a:rPr lang="en-US" b="1" dirty="0">
                <a:solidFill>
                  <a:schemeClr val="accent2">
                    <a:lumMod val="75000"/>
                  </a:schemeClr>
                </a:solidFill>
                <a:effectLst/>
                <a:latin typeface="Arial Narrow" panose="020B0606020202030204" pitchFamily="34" charset="0"/>
              </a:rPr>
              <a:t>. then We </a:t>
            </a:r>
            <a:r>
              <a:rPr lang="en-US" b="1" dirty="0" err="1">
                <a:solidFill>
                  <a:schemeClr val="accent2">
                    <a:lumMod val="75000"/>
                  </a:schemeClr>
                </a:solidFill>
                <a:effectLst/>
                <a:latin typeface="Arial Narrow" panose="020B0606020202030204" pitchFamily="34" charset="0"/>
              </a:rPr>
              <a:t>looB</a:t>
            </a:r>
            <a:r>
              <a:rPr lang="en-US" b="1" dirty="0">
                <a:solidFill>
                  <a:schemeClr val="accent2">
                    <a:lumMod val="75000"/>
                  </a:schemeClr>
                </a:solidFill>
                <a:effectLst/>
                <a:latin typeface="Arial Narrow" panose="020B0606020202030204" pitchFamily="34" charset="0"/>
              </a:rPr>
              <a:t> Mt the </a:t>
            </a:r>
            <a:r>
              <a:rPr lang="en-US" b="1" dirty="0" err="1">
                <a:solidFill>
                  <a:schemeClr val="accent2">
                    <a:lumMod val="75000"/>
                  </a:schemeClr>
                </a:solidFill>
                <a:effectLst/>
                <a:latin typeface="Arial Narrow" panose="020B0606020202030204" pitchFamily="34" charset="0"/>
              </a:rPr>
              <a:t>NPHher</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teXt</a:t>
            </a:r>
            <a:r>
              <a:rPr lang="en-US" b="1" dirty="0">
                <a:solidFill>
                  <a:schemeClr val="accent2">
                    <a:lumMod val="75000"/>
                  </a:schemeClr>
                </a:solidFill>
                <a:effectLst/>
                <a:latin typeface="Arial Narrow" panose="020B0606020202030204" pitchFamily="34" charset="0"/>
              </a:rPr>
              <a:t> We </a:t>
            </a:r>
            <a:r>
              <a:rPr lang="en-US" b="1" dirty="0" err="1">
                <a:solidFill>
                  <a:schemeClr val="accent2">
                    <a:lumMod val="75000"/>
                  </a:schemeClr>
                </a:solidFill>
                <a:effectLst/>
                <a:latin typeface="Arial Narrow" panose="020B0606020202030204" pitchFamily="34" charset="0"/>
              </a:rPr>
              <a:t>WMnt</a:t>
            </a:r>
            <a:r>
              <a:rPr lang="en-US" b="1" dirty="0">
                <a:solidFill>
                  <a:schemeClr val="accent2">
                    <a:lumMod val="75000"/>
                  </a:schemeClr>
                </a:solidFill>
                <a:effectLst/>
                <a:latin typeface="Arial Narrow" panose="020B0606020202030204" pitchFamily="34" charset="0"/>
              </a:rPr>
              <a:t> to solve </a:t>
            </a:r>
            <a:r>
              <a:rPr lang="en-US" b="1" dirty="0" err="1">
                <a:solidFill>
                  <a:schemeClr val="accent2">
                    <a:lumMod val="75000"/>
                  </a:schemeClr>
                </a:solidFill>
                <a:effectLst/>
                <a:latin typeface="Arial Narrow" panose="020B0606020202030204" pitchFamily="34" charset="0"/>
              </a:rPr>
              <a:t>MnU</a:t>
            </a:r>
            <a:r>
              <a:rPr lang="en-US" b="1" dirty="0">
                <a:solidFill>
                  <a:schemeClr val="accent2">
                    <a:lumMod val="75000"/>
                  </a:schemeClr>
                </a:solidFill>
                <a:effectLst/>
                <a:latin typeface="Arial Narrow" panose="020B0606020202030204" pitchFamily="34" charset="0"/>
              </a:rPr>
              <a:t> We </a:t>
            </a:r>
            <a:r>
              <a:rPr lang="en-US" b="1" dirty="0" err="1">
                <a:solidFill>
                  <a:schemeClr val="accent2">
                    <a:lumMod val="75000"/>
                  </a:schemeClr>
                </a:solidFill>
                <a:effectLst/>
                <a:latin typeface="Arial Narrow" panose="020B0606020202030204" pitchFamily="34" charset="0"/>
              </a:rPr>
              <a:t>Mlso</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NlMssPCY</a:t>
            </a:r>
            <a:r>
              <a:rPr lang="en-US" b="1" dirty="0">
                <a:solidFill>
                  <a:schemeClr val="accent2">
                    <a:lumMod val="75000"/>
                  </a:schemeClr>
                </a:solidFill>
                <a:effectLst/>
                <a:latin typeface="Arial Narrow" panose="020B0606020202030204" pitchFamily="34" charset="0"/>
              </a:rPr>
              <a:t> Pts </a:t>
            </a:r>
            <a:r>
              <a:rPr lang="en-US" b="1" dirty="0" err="1">
                <a:solidFill>
                  <a:schemeClr val="accent2">
                    <a:lumMod val="75000"/>
                  </a:schemeClr>
                </a:solidFill>
                <a:effectLst/>
                <a:latin typeface="Arial Narrow" panose="020B0606020202030204" pitchFamily="34" charset="0"/>
              </a:rPr>
              <a:t>sYEAols</a:t>
            </a:r>
            <a:r>
              <a:rPr lang="en-US" b="1" dirty="0">
                <a:solidFill>
                  <a:schemeClr val="accent2">
                    <a:lumMod val="75000"/>
                  </a:schemeClr>
                </a:solidFill>
                <a:effectLst/>
                <a:latin typeface="Arial Narrow" panose="020B0606020202030204" pitchFamily="34" charset="0"/>
              </a:rPr>
              <a:t>. We </a:t>
            </a:r>
            <a:r>
              <a:rPr lang="en-US" b="1" dirty="0" err="1">
                <a:solidFill>
                  <a:schemeClr val="accent2">
                    <a:lumMod val="75000"/>
                  </a:schemeClr>
                </a:solidFill>
                <a:effectLst/>
                <a:latin typeface="Arial Narrow" panose="020B0606020202030204" pitchFamily="34" charset="0"/>
              </a:rPr>
              <a:t>CPnU</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Eost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oNNurrPng</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sYEAol</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MnU</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NhMnge</a:t>
            </a:r>
            <a:r>
              <a:rPr lang="en-US" b="1" dirty="0">
                <a:solidFill>
                  <a:schemeClr val="accent2">
                    <a:lumMod val="75000"/>
                  </a:schemeClr>
                </a:solidFill>
                <a:effectLst/>
                <a:latin typeface="Arial Narrow" panose="020B0606020202030204" pitchFamily="34" charset="0"/>
              </a:rPr>
              <a:t> Pt to the </a:t>
            </a:r>
            <a:r>
              <a:rPr lang="en-US" b="1" dirty="0" err="1">
                <a:solidFill>
                  <a:schemeClr val="accent2">
                    <a:lumMod val="75000"/>
                  </a:schemeClr>
                </a:solidFill>
                <a:effectLst/>
                <a:latin typeface="Arial Narrow" panose="020B0606020202030204" pitchFamily="34" charset="0"/>
              </a:rPr>
              <a:t>CorE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oC</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CPrst</a:t>
            </a:r>
            <a:r>
              <a:rPr lang="en-US" b="1" dirty="0">
                <a:solidFill>
                  <a:schemeClr val="accent2">
                    <a:lumMod val="75000"/>
                  </a:schemeClr>
                </a:solidFill>
                <a:effectLst/>
                <a:latin typeface="Arial Narrow" panose="020B0606020202030204" pitchFamily="34" charset="0"/>
              </a:rPr>
              <a:t>' letter </a:t>
            </a:r>
            <a:r>
              <a:rPr lang="en-US" b="1" dirty="0" err="1">
                <a:solidFill>
                  <a:schemeClr val="accent2">
                    <a:lumMod val="75000"/>
                  </a:schemeClr>
                </a:solidFill>
                <a:effectLst/>
                <a:latin typeface="Arial Narrow" panose="020B0606020202030204" pitchFamily="34" charset="0"/>
              </a:rPr>
              <a:t>oC</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HlMPnteXt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sMEHle</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neXt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Eost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NoEEon</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sYEAol</a:t>
            </a:r>
            <a:r>
              <a:rPr lang="en-US" b="1" dirty="0">
                <a:solidFill>
                  <a:schemeClr val="accent2">
                    <a:lumMod val="75000"/>
                  </a:schemeClr>
                </a:solidFill>
                <a:effectLst/>
                <a:latin typeface="Arial Narrow" panose="020B0606020202030204" pitchFamily="34" charset="0"/>
              </a:rPr>
              <a:t> Ps </a:t>
            </a:r>
            <a:r>
              <a:rPr lang="en-US" b="1" dirty="0" err="1">
                <a:solidFill>
                  <a:schemeClr val="accent2">
                    <a:lumMod val="75000"/>
                  </a:schemeClr>
                </a:solidFill>
                <a:effectLst/>
                <a:latin typeface="Arial Narrow" panose="020B0606020202030204" pitchFamily="34" charset="0"/>
              </a:rPr>
              <a:t>NhMngeU</a:t>
            </a:r>
            <a:r>
              <a:rPr lang="en-US" b="1" dirty="0">
                <a:solidFill>
                  <a:schemeClr val="accent2">
                    <a:lumMod val="75000"/>
                  </a:schemeClr>
                </a:solidFill>
                <a:effectLst/>
                <a:latin typeface="Arial Narrow" panose="020B0606020202030204" pitchFamily="34" charset="0"/>
              </a:rPr>
              <a:t> to the </a:t>
            </a:r>
            <a:r>
              <a:rPr lang="en-US" b="1" dirty="0" err="1">
                <a:solidFill>
                  <a:schemeClr val="accent2">
                    <a:lumMod val="75000"/>
                  </a:schemeClr>
                </a:solidFill>
                <a:effectLst/>
                <a:latin typeface="Arial Narrow" panose="020B0606020202030204" pitchFamily="34" charset="0"/>
              </a:rPr>
              <a:t>CorE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oC</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seNonU</a:t>
            </a:r>
            <a:r>
              <a:rPr lang="en-US" b="1" dirty="0">
                <a:solidFill>
                  <a:schemeClr val="accent2">
                    <a:lumMod val="75000"/>
                  </a:schemeClr>
                </a:solidFill>
                <a:effectLst/>
                <a:latin typeface="Arial Narrow" panose="020B0606020202030204" pitchFamily="34" charset="0"/>
              </a:rPr>
              <a:t>' letter, </a:t>
            </a:r>
            <a:r>
              <a:rPr lang="en-US" b="1" dirty="0" err="1">
                <a:solidFill>
                  <a:schemeClr val="accent2">
                    <a:lumMod val="75000"/>
                  </a:schemeClr>
                </a:solidFill>
                <a:effectLst/>
                <a:latin typeface="Arial Narrow" panose="020B0606020202030204" pitchFamily="34" charset="0"/>
              </a:rPr>
              <a:t>MnU</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ColloWPng</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Eost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NoEEon</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sYEAol</a:t>
            </a:r>
            <a:r>
              <a:rPr lang="en-US" b="1" dirty="0">
                <a:solidFill>
                  <a:schemeClr val="accent2">
                    <a:lumMod val="75000"/>
                  </a:schemeClr>
                </a:solidFill>
                <a:effectLst/>
                <a:latin typeface="Arial Narrow" panose="020B0606020202030204" pitchFamily="34" charset="0"/>
              </a:rPr>
              <a:t> Ps </a:t>
            </a:r>
            <a:r>
              <a:rPr lang="en-US" b="1" dirty="0" err="1">
                <a:solidFill>
                  <a:schemeClr val="accent2">
                    <a:lumMod val="75000"/>
                  </a:schemeClr>
                </a:solidFill>
                <a:effectLst/>
                <a:latin typeface="Arial Narrow" panose="020B0606020202030204" pitchFamily="34" charset="0"/>
              </a:rPr>
              <a:t>NhMngeU</a:t>
            </a:r>
            <a:r>
              <a:rPr lang="en-US" b="1" dirty="0">
                <a:solidFill>
                  <a:schemeClr val="accent2">
                    <a:lumMod val="75000"/>
                  </a:schemeClr>
                </a:solidFill>
                <a:effectLst/>
                <a:latin typeface="Arial Narrow" panose="020B0606020202030204" pitchFamily="34" charset="0"/>
              </a:rPr>
              <a:t> to the </a:t>
            </a:r>
            <a:r>
              <a:rPr lang="en-US" b="1" dirty="0" err="1">
                <a:solidFill>
                  <a:schemeClr val="accent2">
                    <a:lumMod val="75000"/>
                  </a:schemeClr>
                </a:solidFill>
                <a:effectLst/>
                <a:latin typeface="Arial Narrow" panose="020B0606020202030204" pitchFamily="34" charset="0"/>
              </a:rPr>
              <a:t>CorE</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oC</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thPrU</a:t>
            </a:r>
            <a:r>
              <a:rPr lang="en-US" b="1" dirty="0">
                <a:solidFill>
                  <a:schemeClr val="accent2">
                    <a:lumMod val="75000"/>
                  </a:schemeClr>
                </a:solidFill>
                <a:effectLst/>
                <a:latin typeface="Arial Narrow" panose="020B0606020202030204" pitchFamily="34" charset="0"/>
              </a:rPr>
              <a:t>' letter, </a:t>
            </a:r>
            <a:r>
              <a:rPr lang="en-US" b="1" dirty="0" err="1">
                <a:solidFill>
                  <a:schemeClr val="accent2">
                    <a:lumMod val="75000"/>
                  </a:schemeClr>
                </a:solidFill>
                <a:effectLst/>
                <a:latin typeface="Arial Narrow" panose="020B0606020202030204" pitchFamily="34" charset="0"/>
              </a:rPr>
              <a:t>MnU</a:t>
            </a:r>
            <a:r>
              <a:rPr lang="en-US" b="1" dirty="0">
                <a:solidFill>
                  <a:schemeClr val="accent2">
                    <a:lumMod val="75000"/>
                  </a:schemeClr>
                </a:solidFill>
                <a:effectLst/>
                <a:latin typeface="Arial Narrow" panose="020B0606020202030204" pitchFamily="34" charset="0"/>
              </a:rPr>
              <a:t> so on, </a:t>
            </a:r>
            <a:r>
              <a:rPr lang="en-US" b="1" dirty="0" err="1">
                <a:solidFill>
                  <a:schemeClr val="accent2">
                    <a:lumMod val="75000"/>
                  </a:schemeClr>
                </a:solidFill>
                <a:effectLst/>
                <a:latin typeface="Arial Narrow" panose="020B0606020202030204" pitchFamily="34" charset="0"/>
              </a:rPr>
              <a:t>untPl</a:t>
            </a:r>
            <a:r>
              <a:rPr lang="en-US" b="1" dirty="0">
                <a:solidFill>
                  <a:schemeClr val="accent2">
                    <a:lumMod val="75000"/>
                  </a:schemeClr>
                </a:solidFill>
                <a:effectLst/>
                <a:latin typeface="Arial Narrow" panose="020B0606020202030204" pitchFamily="34" charset="0"/>
              </a:rPr>
              <a:t> We </a:t>
            </a:r>
            <a:r>
              <a:rPr lang="en-US" b="1" dirty="0" err="1">
                <a:solidFill>
                  <a:schemeClr val="accent2">
                    <a:lumMod val="75000"/>
                  </a:schemeClr>
                </a:solidFill>
                <a:effectLst/>
                <a:latin typeface="Arial Narrow" panose="020B0606020202030204" pitchFamily="34" charset="0"/>
              </a:rPr>
              <a:t>MNNount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Cor</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Mll</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sYEAols</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oC</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NrYHtogrME</a:t>
            </a:r>
            <a:r>
              <a:rPr lang="en-US" b="1" dirty="0">
                <a:solidFill>
                  <a:schemeClr val="accent2">
                    <a:lumMod val="75000"/>
                  </a:schemeClr>
                </a:solidFill>
                <a:effectLst/>
                <a:latin typeface="Arial Narrow" panose="020B0606020202030204" pitchFamily="34" charset="0"/>
              </a:rPr>
              <a:t> We </a:t>
            </a:r>
            <a:r>
              <a:rPr lang="en-US" b="1" dirty="0" err="1">
                <a:solidFill>
                  <a:schemeClr val="accent2">
                    <a:lumMod val="75000"/>
                  </a:schemeClr>
                </a:solidFill>
                <a:effectLst/>
                <a:latin typeface="Arial Narrow" panose="020B0606020202030204" pitchFamily="34" charset="0"/>
              </a:rPr>
              <a:t>WMnt</a:t>
            </a:r>
            <a:r>
              <a:rPr lang="en-US" b="1" dirty="0">
                <a:solidFill>
                  <a:schemeClr val="accent2">
                    <a:lumMod val="75000"/>
                  </a:schemeClr>
                </a:solidFill>
                <a:effectLst/>
                <a:latin typeface="Arial Narrow" panose="020B0606020202030204" pitchFamily="34" charset="0"/>
              </a:rPr>
              <a:t> to solve.</a:t>
            </a:r>
          </a:p>
          <a:p>
            <a:endParaRPr lang="en-US" b="1" dirty="0">
              <a:solidFill>
                <a:schemeClr val="accent2">
                  <a:lumMod val="75000"/>
                </a:schemeClr>
              </a:solidFill>
              <a:latin typeface="Arial Narrow" panose="020B0606020202030204" pitchFamily="34" charset="0"/>
            </a:endParaRPr>
          </a:p>
          <a:p>
            <a:r>
              <a:rPr lang="en-US" sz="2400" dirty="0"/>
              <a:t>We have the word </a:t>
            </a:r>
            <a:r>
              <a:rPr lang="en-US" sz="2400" b="1" dirty="0"/>
              <a:t>"</a:t>
            </a:r>
            <a:r>
              <a:rPr lang="en-US" sz="2400" b="1" dirty="0" err="1"/>
              <a:t>Nount</a:t>
            </a:r>
            <a:r>
              <a:rPr lang="en-US" sz="2400" b="1" dirty="0"/>
              <a:t>" </a:t>
            </a:r>
            <a:r>
              <a:rPr lang="en-US" sz="2400" dirty="0"/>
              <a:t>which is could be </a:t>
            </a:r>
            <a:r>
              <a:rPr lang="en-US" sz="2400" b="1" dirty="0"/>
              <a:t>"count" </a:t>
            </a:r>
            <a:r>
              <a:rPr lang="en-US" sz="2400" dirty="0"/>
              <a:t>and "</a:t>
            </a:r>
            <a:r>
              <a:rPr lang="en-US" sz="2400" b="1" dirty="0" err="1"/>
              <a:t>EessMge</a:t>
            </a:r>
            <a:r>
              <a:rPr lang="en-US" sz="2400" b="1" dirty="0"/>
              <a:t>"</a:t>
            </a:r>
            <a:r>
              <a:rPr lang="en-US" sz="2400" dirty="0"/>
              <a:t> which is likely to be </a:t>
            </a:r>
            <a:r>
              <a:rPr lang="en-US" sz="2400" b="1" dirty="0"/>
              <a:t>"message", </a:t>
            </a:r>
            <a:r>
              <a:rPr lang="en-US" sz="2400" dirty="0"/>
              <a:t>giving us that </a:t>
            </a:r>
            <a:r>
              <a:rPr lang="en-US" sz="2400" b="1" dirty="0"/>
              <a:t>"N", "E" and "M" and "c", "m" and "a".</a:t>
            </a:r>
          </a:p>
          <a:p>
            <a:endParaRPr lang="en-US" sz="2400" b="1" dirty="0"/>
          </a:p>
          <a:p>
            <a:r>
              <a:rPr lang="en-US" sz="2000" b="1" dirty="0">
                <a:solidFill>
                  <a:schemeClr val="accent2">
                    <a:lumMod val="75000"/>
                  </a:schemeClr>
                </a:solidFill>
              </a:rPr>
              <a:t>one </a:t>
            </a:r>
            <a:r>
              <a:rPr lang="en-US" sz="2000" b="1" dirty="0" err="1">
                <a:solidFill>
                  <a:schemeClr val="accent2">
                    <a:lumMod val="75000"/>
                  </a:schemeClr>
                </a:solidFill>
              </a:rPr>
              <a:t>WaY</a:t>
            </a:r>
            <a:r>
              <a:rPr lang="en-US" sz="2000" b="1" dirty="0">
                <a:solidFill>
                  <a:schemeClr val="accent2">
                    <a:lumMod val="75000"/>
                  </a:schemeClr>
                </a:solidFill>
              </a:rPr>
              <a:t> to solve an </a:t>
            </a:r>
            <a:r>
              <a:rPr lang="en-US" sz="2000" b="1" dirty="0" err="1">
                <a:solidFill>
                  <a:schemeClr val="accent2">
                    <a:lumMod val="75000"/>
                  </a:schemeClr>
                </a:solidFill>
              </a:rPr>
              <a:t>encrYHteU</a:t>
            </a:r>
            <a:r>
              <a:rPr lang="en-US" sz="2000" b="1" dirty="0">
                <a:solidFill>
                  <a:schemeClr val="accent2">
                    <a:lumMod val="75000"/>
                  </a:schemeClr>
                </a:solidFill>
              </a:rPr>
              <a:t> message, PC We </a:t>
            </a:r>
            <a:r>
              <a:rPr lang="en-US" sz="2000" b="1" dirty="0" err="1">
                <a:solidFill>
                  <a:schemeClr val="accent2">
                    <a:lumMod val="75000"/>
                  </a:schemeClr>
                </a:solidFill>
              </a:rPr>
              <a:t>BnoW</a:t>
            </a:r>
            <a:r>
              <a:rPr lang="en-US" sz="2000" b="1" dirty="0">
                <a:solidFill>
                  <a:schemeClr val="accent2">
                    <a:lumMod val="75000"/>
                  </a:schemeClr>
                </a:solidFill>
              </a:rPr>
              <a:t> Pts language, Ps to </a:t>
            </a:r>
            <a:r>
              <a:rPr lang="en-US" sz="2000" b="1" dirty="0" err="1">
                <a:solidFill>
                  <a:schemeClr val="accent2">
                    <a:lumMod val="75000"/>
                  </a:schemeClr>
                </a:solidFill>
              </a:rPr>
              <a:t>CPnU</a:t>
            </a:r>
            <a:r>
              <a:rPr lang="en-US" sz="2000" b="1" dirty="0">
                <a:solidFill>
                  <a:schemeClr val="accent2">
                    <a:lumMod val="75000"/>
                  </a:schemeClr>
                </a:solidFill>
              </a:rPr>
              <a:t> a </a:t>
            </a:r>
            <a:r>
              <a:rPr lang="en-US" sz="2000" b="1" dirty="0" err="1">
                <a:solidFill>
                  <a:schemeClr val="accent2">
                    <a:lumMod val="75000"/>
                  </a:schemeClr>
                </a:solidFill>
              </a:rPr>
              <a:t>UPCCerent</a:t>
            </a:r>
            <a:r>
              <a:rPr lang="en-US" sz="2000" b="1" dirty="0">
                <a:solidFill>
                  <a:schemeClr val="accent2">
                    <a:lumMod val="75000"/>
                  </a:schemeClr>
                </a:solidFill>
              </a:rPr>
              <a:t> </a:t>
            </a:r>
            <a:r>
              <a:rPr lang="en-US" sz="2000" b="1" dirty="0" err="1">
                <a:solidFill>
                  <a:schemeClr val="accent2">
                    <a:lumMod val="75000"/>
                  </a:schemeClr>
                </a:solidFill>
              </a:rPr>
              <a:t>HlaPnteXt</a:t>
            </a:r>
            <a:r>
              <a:rPr lang="en-US" sz="2000" b="1" dirty="0">
                <a:solidFill>
                  <a:schemeClr val="accent2">
                    <a:lumMod val="75000"/>
                  </a:schemeClr>
                </a:solidFill>
              </a:rPr>
              <a:t> </a:t>
            </a:r>
            <a:r>
              <a:rPr lang="en-US" sz="2000" b="1" dirty="0" err="1">
                <a:solidFill>
                  <a:schemeClr val="accent2">
                    <a:lumMod val="75000"/>
                  </a:schemeClr>
                </a:solidFill>
              </a:rPr>
              <a:t>oC</a:t>
            </a:r>
            <a:r>
              <a:rPr lang="en-US" sz="2000" b="1" dirty="0">
                <a:solidFill>
                  <a:schemeClr val="accent2">
                    <a:lumMod val="75000"/>
                  </a:schemeClr>
                </a:solidFill>
              </a:rPr>
              <a:t> the same language long enough to </a:t>
            </a:r>
            <a:r>
              <a:rPr lang="en-US" sz="2000" b="1" dirty="0" err="1">
                <a:solidFill>
                  <a:schemeClr val="accent2">
                    <a:lumMod val="75000"/>
                  </a:schemeClr>
                </a:solidFill>
              </a:rPr>
              <a:t>CPll</a:t>
            </a:r>
            <a:r>
              <a:rPr lang="en-US" sz="2000" b="1" dirty="0">
                <a:solidFill>
                  <a:schemeClr val="accent2">
                    <a:lumMod val="75000"/>
                  </a:schemeClr>
                </a:solidFill>
              </a:rPr>
              <a:t> one sheet or so, </a:t>
            </a:r>
            <a:r>
              <a:rPr lang="en-US" sz="2000" b="1" dirty="0" err="1">
                <a:solidFill>
                  <a:schemeClr val="accent2">
                    <a:lumMod val="75000"/>
                  </a:schemeClr>
                </a:solidFill>
              </a:rPr>
              <a:t>anU</a:t>
            </a:r>
            <a:r>
              <a:rPr lang="en-US" sz="2000" b="1" dirty="0">
                <a:solidFill>
                  <a:schemeClr val="accent2">
                    <a:lumMod val="75000"/>
                  </a:schemeClr>
                </a:solidFill>
              </a:rPr>
              <a:t> then We count the occurrences </a:t>
            </a:r>
            <a:r>
              <a:rPr lang="en-US" sz="2000" b="1" dirty="0" err="1">
                <a:solidFill>
                  <a:schemeClr val="accent2">
                    <a:lumMod val="75000"/>
                  </a:schemeClr>
                </a:solidFill>
              </a:rPr>
              <a:t>oC</a:t>
            </a:r>
            <a:r>
              <a:rPr lang="en-US" sz="2000" b="1" dirty="0">
                <a:solidFill>
                  <a:schemeClr val="accent2">
                    <a:lumMod val="75000"/>
                  </a:schemeClr>
                </a:solidFill>
              </a:rPr>
              <a:t> each letter. We call the most </a:t>
            </a:r>
            <a:r>
              <a:rPr lang="en-US" sz="2000" b="1" dirty="0" err="1">
                <a:solidFill>
                  <a:schemeClr val="accent2">
                    <a:lumMod val="75000"/>
                  </a:schemeClr>
                </a:solidFill>
              </a:rPr>
              <a:t>CreJuentlY</a:t>
            </a:r>
            <a:r>
              <a:rPr lang="en-US" sz="2000" b="1" dirty="0">
                <a:solidFill>
                  <a:schemeClr val="accent2">
                    <a:lumMod val="75000"/>
                  </a:schemeClr>
                </a:solidFill>
              </a:rPr>
              <a:t> </a:t>
            </a:r>
            <a:r>
              <a:rPr lang="en-US" sz="2000" b="1" dirty="0" err="1">
                <a:solidFill>
                  <a:schemeClr val="accent2">
                    <a:lumMod val="75000"/>
                  </a:schemeClr>
                </a:solidFill>
              </a:rPr>
              <a:t>occurrPng</a:t>
            </a:r>
            <a:r>
              <a:rPr lang="en-US" sz="2000" b="1" dirty="0">
                <a:solidFill>
                  <a:schemeClr val="accent2">
                    <a:lumMod val="75000"/>
                  </a:schemeClr>
                </a:solidFill>
              </a:rPr>
              <a:t> letter the '</a:t>
            </a:r>
            <a:r>
              <a:rPr lang="en-US" sz="2000" b="1" dirty="0" err="1">
                <a:solidFill>
                  <a:schemeClr val="accent2">
                    <a:lumMod val="75000"/>
                  </a:schemeClr>
                </a:solidFill>
              </a:rPr>
              <a:t>CPrst</a:t>
            </a:r>
            <a:r>
              <a:rPr lang="en-US" sz="2000" b="1" dirty="0">
                <a:solidFill>
                  <a:schemeClr val="accent2">
                    <a:lumMod val="75000"/>
                  </a:schemeClr>
                </a:solidFill>
              </a:rPr>
              <a:t>', the </a:t>
            </a:r>
            <a:r>
              <a:rPr lang="en-US" sz="2000" b="1" dirty="0" err="1">
                <a:solidFill>
                  <a:schemeClr val="accent2">
                    <a:lumMod val="75000"/>
                  </a:schemeClr>
                </a:solidFill>
              </a:rPr>
              <a:t>neXt</a:t>
            </a:r>
            <a:r>
              <a:rPr lang="en-US" sz="2000" b="1" dirty="0">
                <a:solidFill>
                  <a:schemeClr val="accent2">
                    <a:lumMod val="75000"/>
                  </a:schemeClr>
                </a:solidFill>
              </a:rPr>
              <a:t> most </a:t>
            </a:r>
            <a:r>
              <a:rPr lang="en-US" sz="2400" b="1" dirty="0" err="1"/>
              <a:t>occurrPng</a:t>
            </a:r>
            <a:r>
              <a:rPr lang="en-US" sz="2400" b="1" dirty="0"/>
              <a:t> </a:t>
            </a:r>
            <a:r>
              <a:rPr lang="en-US" sz="2000" b="1" dirty="0">
                <a:solidFill>
                  <a:schemeClr val="accent2">
                    <a:lumMod val="75000"/>
                  </a:schemeClr>
                </a:solidFill>
              </a:rPr>
              <a:t>letter the '</a:t>
            </a:r>
            <a:r>
              <a:rPr lang="en-US" sz="2000" b="1" dirty="0" err="1">
                <a:solidFill>
                  <a:schemeClr val="accent2">
                    <a:lumMod val="75000"/>
                  </a:schemeClr>
                </a:solidFill>
              </a:rPr>
              <a:t>seconU</a:t>
            </a:r>
            <a:r>
              <a:rPr lang="en-US" sz="2000" b="1" dirty="0">
                <a:solidFill>
                  <a:schemeClr val="accent2">
                    <a:lumMod val="75000"/>
                  </a:schemeClr>
                </a:solidFill>
              </a:rPr>
              <a:t>' the </a:t>
            </a:r>
            <a:r>
              <a:rPr lang="en-US" sz="2000" b="1" dirty="0" err="1">
                <a:solidFill>
                  <a:schemeClr val="accent2">
                    <a:lumMod val="75000"/>
                  </a:schemeClr>
                </a:solidFill>
              </a:rPr>
              <a:t>ColloWPng</a:t>
            </a:r>
            <a:r>
              <a:rPr lang="en-US" sz="2000" b="1" dirty="0">
                <a:solidFill>
                  <a:schemeClr val="accent2">
                    <a:lumMod val="75000"/>
                  </a:schemeClr>
                </a:solidFill>
              </a:rPr>
              <a:t> most </a:t>
            </a:r>
            <a:r>
              <a:rPr lang="en-US" sz="2000" b="1" dirty="0" err="1">
                <a:solidFill>
                  <a:schemeClr val="accent2">
                    <a:lumMod val="75000"/>
                  </a:schemeClr>
                </a:solidFill>
              </a:rPr>
              <a:t>occurrPng</a:t>
            </a:r>
            <a:r>
              <a:rPr lang="en-US" sz="2000" b="1" dirty="0">
                <a:solidFill>
                  <a:schemeClr val="accent2">
                    <a:lumMod val="75000"/>
                  </a:schemeClr>
                </a:solidFill>
              </a:rPr>
              <a:t> letter the '</a:t>
            </a:r>
            <a:r>
              <a:rPr lang="en-US" sz="2000" b="1" dirty="0" err="1">
                <a:solidFill>
                  <a:schemeClr val="accent2">
                    <a:lumMod val="75000"/>
                  </a:schemeClr>
                </a:solidFill>
              </a:rPr>
              <a:t>thPrU</a:t>
            </a:r>
            <a:r>
              <a:rPr lang="en-US" sz="2000" b="1" dirty="0">
                <a:solidFill>
                  <a:schemeClr val="accent2">
                    <a:lumMod val="75000"/>
                  </a:schemeClr>
                </a:solidFill>
              </a:rPr>
              <a:t>', </a:t>
            </a:r>
            <a:r>
              <a:rPr lang="en-US" sz="2000" b="1" dirty="0" err="1">
                <a:solidFill>
                  <a:schemeClr val="accent2">
                    <a:lumMod val="75000"/>
                  </a:schemeClr>
                </a:solidFill>
              </a:rPr>
              <a:t>anU</a:t>
            </a:r>
            <a:r>
              <a:rPr lang="en-US" sz="2000" b="1" dirty="0">
                <a:solidFill>
                  <a:schemeClr val="accent2">
                    <a:lumMod val="75000"/>
                  </a:schemeClr>
                </a:solidFill>
              </a:rPr>
              <a:t> so on, </a:t>
            </a:r>
            <a:r>
              <a:rPr lang="en-US" sz="2000" b="1" dirty="0" err="1">
                <a:solidFill>
                  <a:schemeClr val="accent2">
                    <a:lumMod val="75000"/>
                  </a:schemeClr>
                </a:solidFill>
              </a:rPr>
              <a:t>untPl</a:t>
            </a:r>
            <a:r>
              <a:rPr lang="en-US" sz="2000" b="1" dirty="0">
                <a:solidFill>
                  <a:schemeClr val="accent2">
                    <a:lumMod val="75000"/>
                  </a:schemeClr>
                </a:solidFill>
              </a:rPr>
              <a:t> We account </a:t>
            </a:r>
            <a:r>
              <a:rPr lang="en-US" sz="2000" b="1" dirty="0" err="1">
                <a:solidFill>
                  <a:schemeClr val="accent2">
                    <a:lumMod val="75000"/>
                  </a:schemeClr>
                </a:solidFill>
              </a:rPr>
              <a:t>Cor</a:t>
            </a:r>
            <a:r>
              <a:rPr lang="en-US" sz="2000" b="1" dirty="0">
                <a:solidFill>
                  <a:schemeClr val="accent2">
                    <a:lumMod val="75000"/>
                  </a:schemeClr>
                </a:solidFill>
              </a:rPr>
              <a:t> all the </a:t>
            </a:r>
            <a:r>
              <a:rPr lang="en-US" sz="2000" b="1" dirty="0" err="1">
                <a:solidFill>
                  <a:schemeClr val="accent2">
                    <a:lumMod val="75000"/>
                  </a:schemeClr>
                </a:solidFill>
              </a:rPr>
              <a:t>UPCCerent</a:t>
            </a:r>
            <a:r>
              <a:rPr lang="en-US" sz="2000" b="1" dirty="0">
                <a:solidFill>
                  <a:schemeClr val="accent2">
                    <a:lumMod val="75000"/>
                  </a:schemeClr>
                </a:solidFill>
              </a:rPr>
              <a:t> letters </a:t>
            </a:r>
            <a:r>
              <a:rPr lang="en-US" sz="2000" b="1" dirty="0" err="1">
                <a:solidFill>
                  <a:schemeClr val="accent2">
                    <a:lumMod val="75000"/>
                  </a:schemeClr>
                </a:solidFill>
              </a:rPr>
              <a:t>Pn</a:t>
            </a:r>
            <a:r>
              <a:rPr lang="en-US" sz="2000" b="1" dirty="0">
                <a:solidFill>
                  <a:schemeClr val="accent2">
                    <a:lumMod val="75000"/>
                  </a:schemeClr>
                </a:solidFill>
              </a:rPr>
              <a:t> the </a:t>
            </a:r>
            <a:r>
              <a:rPr lang="en-US" sz="2000" b="1" dirty="0" err="1">
                <a:solidFill>
                  <a:schemeClr val="accent2">
                    <a:lumMod val="75000"/>
                  </a:schemeClr>
                </a:solidFill>
              </a:rPr>
              <a:t>HlaPnteXt</a:t>
            </a:r>
            <a:r>
              <a:rPr lang="en-US" sz="2000" b="1" dirty="0">
                <a:solidFill>
                  <a:schemeClr val="accent2">
                    <a:lumMod val="75000"/>
                  </a:schemeClr>
                </a:solidFill>
              </a:rPr>
              <a:t> </a:t>
            </a:r>
            <a:r>
              <a:rPr lang="en-US" sz="2000" b="1" dirty="0" err="1">
                <a:solidFill>
                  <a:schemeClr val="accent2">
                    <a:lumMod val="75000"/>
                  </a:schemeClr>
                </a:solidFill>
              </a:rPr>
              <a:t>samHle</a:t>
            </a:r>
            <a:r>
              <a:rPr lang="en-US" sz="2000" b="1" dirty="0">
                <a:solidFill>
                  <a:schemeClr val="accent2">
                    <a:lumMod val="75000"/>
                  </a:schemeClr>
                </a:solidFill>
              </a:rPr>
              <a:t>. then We </a:t>
            </a:r>
            <a:r>
              <a:rPr lang="en-US" sz="2000" b="1" dirty="0" err="1">
                <a:solidFill>
                  <a:schemeClr val="accent2">
                    <a:lumMod val="75000"/>
                  </a:schemeClr>
                </a:solidFill>
              </a:rPr>
              <a:t>looB</a:t>
            </a:r>
            <a:r>
              <a:rPr lang="en-US" sz="2000" b="1" dirty="0">
                <a:solidFill>
                  <a:schemeClr val="accent2">
                    <a:lumMod val="75000"/>
                  </a:schemeClr>
                </a:solidFill>
              </a:rPr>
              <a:t> at the </a:t>
            </a:r>
            <a:r>
              <a:rPr lang="en-US" sz="2000" b="1" dirty="0" err="1">
                <a:solidFill>
                  <a:schemeClr val="accent2">
                    <a:lumMod val="75000"/>
                  </a:schemeClr>
                </a:solidFill>
              </a:rPr>
              <a:t>cPHher</a:t>
            </a:r>
            <a:r>
              <a:rPr lang="en-US" sz="2000" b="1" dirty="0">
                <a:solidFill>
                  <a:schemeClr val="accent2">
                    <a:lumMod val="75000"/>
                  </a:schemeClr>
                </a:solidFill>
              </a:rPr>
              <a:t> </a:t>
            </a:r>
            <a:r>
              <a:rPr lang="en-US" sz="2000" b="1" dirty="0" err="1">
                <a:solidFill>
                  <a:schemeClr val="accent2">
                    <a:lumMod val="75000"/>
                  </a:schemeClr>
                </a:solidFill>
              </a:rPr>
              <a:t>teXt</a:t>
            </a:r>
            <a:r>
              <a:rPr lang="en-US" sz="2000" b="1" dirty="0">
                <a:solidFill>
                  <a:schemeClr val="accent2">
                    <a:lumMod val="75000"/>
                  </a:schemeClr>
                </a:solidFill>
              </a:rPr>
              <a:t> We Want to solve </a:t>
            </a:r>
            <a:r>
              <a:rPr lang="en-US" sz="2000" b="1" dirty="0" err="1">
                <a:solidFill>
                  <a:schemeClr val="accent2">
                    <a:lumMod val="75000"/>
                  </a:schemeClr>
                </a:solidFill>
              </a:rPr>
              <a:t>anU</a:t>
            </a:r>
            <a:r>
              <a:rPr lang="en-US" sz="2000" b="1" dirty="0">
                <a:solidFill>
                  <a:schemeClr val="accent2">
                    <a:lumMod val="75000"/>
                  </a:schemeClr>
                </a:solidFill>
              </a:rPr>
              <a:t> We also </a:t>
            </a:r>
            <a:r>
              <a:rPr lang="en-US" sz="2000" b="1" dirty="0" err="1">
                <a:solidFill>
                  <a:schemeClr val="accent2">
                    <a:lumMod val="75000"/>
                  </a:schemeClr>
                </a:solidFill>
              </a:rPr>
              <a:t>classPCY</a:t>
            </a:r>
            <a:r>
              <a:rPr lang="en-US" sz="2000" b="1" dirty="0">
                <a:solidFill>
                  <a:schemeClr val="accent2">
                    <a:lumMod val="75000"/>
                  </a:schemeClr>
                </a:solidFill>
              </a:rPr>
              <a:t> Pts </a:t>
            </a:r>
            <a:r>
              <a:rPr lang="en-US" sz="2000" b="1" dirty="0" err="1">
                <a:solidFill>
                  <a:schemeClr val="accent2">
                    <a:lumMod val="75000"/>
                  </a:schemeClr>
                </a:solidFill>
              </a:rPr>
              <a:t>sYmAols</a:t>
            </a:r>
            <a:r>
              <a:rPr lang="en-US" sz="2000" b="1" dirty="0">
                <a:solidFill>
                  <a:schemeClr val="accent2">
                    <a:lumMod val="75000"/>
                  </a:schemeClr>
                </a:solidFill>
              </a:rPr>
              <a:t>. We </a:t>
            </a:r>
            <a:r>
              <a:rPr lang="en-US" sz="2000" b="1" dirty="0" err="1">
                <a:solidFill>
                  <a:schemeClr val="accent2">
                    <a:lumMod val="75000"/>
                  </a:schemeClr>
                </a:solidFill>
              </a:rPr>
              <a:t>CPnU</a:t>
            </a:r>
            <a:r>
              <a:rPr lang="en-US" sz="2000" b="1" dirty="0">
                <a:solidFill>
                  <a:schemeClr val="accent2">
                    <a:lumMod val="75000"/>
                  </a:schemeClr>
                </a:solidFill>
              </a:rPr>
              <a:t> the most </a:t>
            </a:r>
            <a:r>
              <a:rPr lang="en-US" sz="2000" b="1" dirty="0" err="1">
                <a:solidFill>
                  <a:schemeClr val="accent2">
                    <a:lumMod val="75000"/>
                  </a:schemeClr>
                </a:solidFill>
              </a:rPr>
              <a:t>occurrPng</a:t>
            </a:r>
            <a:r>
              <a:rPr lang="en-US" sz="2000" b="1" dirty="0">
                <a:solidFill>
                  <a:schemeClr val="accent2">
                    <a:lumMod val="75000"/>
                  </a:schemeClr>
                </a:solidFill>
              </a:rPr>
              <a:t> </a:t>
            </a:r>
            <a:r>
              <a:rPr lang="en-US" sz="2400" b="1" dirty="0" err="1"/>
              <a:t>sYmAol</a:t>
            </a:r>
            <a:r>
              <a:rPr lang="en-US" sz="2000" b="1" dirty="0">
                <a:solidFill>
                  <a:schemeClr val="accent2">
                    <a:lumMod val="75000"/>
                  </a:schemeClr>
                </a:solidFill>
              </a:rPr>
              <a:t> </a:t>
            </a:r>
            <a:r>
              <a:rPr lang="en-US" sz="2000" b="1" dirty="0" err="1">
                <a:solidFill>
                  <a:schemeClr val="accent2">
                    <a:lumMod val="75000"/>
                  </a:schemeClr>
                </a:solidFill>
              </a:rPr>
              <a:t>anU</a:t>
            </a:r>
            <a:r>
              <a:rPr lang="en-US" sz="2000" b="1" dirty="0">
                <a:solidFill>
                  <a:schemeClr val="accent2">
                    <a:lumMod val="75000"/>
                  </a:schemeClr>
                </a:solidFill>
              </a:rPr>
              <a:t> change Pt to the Corm </a:t>
            </a:r>
            <a:r>
              <a:rPr lang="en-US" sz="2000" b="1" dirty="0" err="1">
                <a:solidFill>
                  <a:schemeClr val="accent2">
                    <a:lumMod val="75000"/>
                  </a:schemeClr>
                </a:solidFill>
              </a:rPr>
              <a:t>oC</a:t>
            </a:r>
            <a:r>
              <a:rPr lang="en-US" sz="2000" b="1" dirty="0">
                <a:solidFill>
                  <a:schemeClr val="accent2">
                    <a:lumMod val="75000"/>
                  </a:schemeClr>
                </a:solidFill>
              </a:rPr>
              <a:t> the '</a:t>
            </a:r>
            <a:r>
              <a:rPr lang="en-US" sz="2000" b="1" dirty="0" err="1">
                <a:solidFill>
                  <a:schemeClr val="accent2">
                    <a:lumMod val="75000"/>
                  </a:schemeClr>
                </a:solidFill>
              </a:rPr>
              <a:t>CPrst</a:t>
            </a:r>
            <a:r>
              <a:rPr lang="en-US" sz="2000" b="1" dirty="0">
                <a:solidFill>
                  <a:schemeClr val="accent2">
                    <a:lumMod val="75000"/>
                  </a:schemeClr>
                </a:solidFill>
              </a:rPr>
              <a:t>' letter </a:t>
            </a:r>
            <a:r>
              <a:rPr lang="en-US" sz="2000" b="1" dirty="0" err="1">
                <a:solidFill>
                  <a:schemeClr val="accent2">
                    <a:lumMod val="75000"/>
                  </a:schemeClr>
                </a:solidFill>
              </a:rPr>
              <a:t>oC</a:t>
            </a:r>
            <a:r>
              <a:rPr lang="en-US" sz="2000" b="1" dirty="0">
                <a:solidFill>
                  <a:schemeClr val="accent2">
                    <a:lumMod val="75000"/>
                  </a:schemeClr>
                </a:solidFill>
              </a:rPr>
              <a:t> the </a:t>
            </a:r>
            <a:r>
              <a:rPr lang="en-US" sz="2000" b="1" dirty="0" err="1">
                <a:solidFill>
                  <a:schemeClr val="accent2">
                    <a:lumMod val="75000"/>
                  </a:schemeClr>
                </a:solidFill>
              </a:rPr>
              <a:t>HlaPnteXt</a:t>
            </a:r>
            <a:r>
              <a:rPr lang="en-US" sz="2000" b="1" dirty="0">
                <a:solidFill>
                  <a:schemeClr val="accent2">
                    <a:lumMod val="75000"/>
                  </a:schemeClr>
                </a:solidFill>
              </a:rPr>
              <a:t> </a:t>
            </a:r>
            <a:r>
              <a:rPr lang="en-US" sz="2000" b="1" dirty="0" err="1">
                <a:solidFill>
                  <a:schemeClr val="accent2">
                    <a:lumMod val="75000"/>
                  </a:schemeClr>
                </a:solidFill>
              </a:rPr>
              <a:t>samHle</a:t>
            </a:r>
            <a:r>
              <a:rPr lang="en-US" sz="2000" b="1" dirty="0">
                <a:solidFill>
                  <a:schemeClr val="accent2">
                    <a:lumMod val="75000"/>
                  </a:schemeClr>
                </a:solidFill>
              </a:rPr>
              <a:t>, the </a:t>
            </a:r>
            <a:r>
              <a:rPr lang="en-US" sz="2000" b="1" dirty="0" err="1"/>
              <a:t>neXt</a:t>
            </a:r>
            <a:r>
              <a:rPr lang="en-US" sz="2000" b="1" dirty="0"/>
              <a:t> </a:t>
            </a:r>
            <a:r>
              <a:rPr lang="en-US" sz="2000" b="1" dirty="0">
                <a:solidFill>
                  <a:schemeClr val="accent2">
                    <a:lumMod val="75000"/>
                  </a:schemeClr>
                </a:solidFill>
              </a:rPr>
              <a:t>most common </a:t>
            </a:r>
            <a:r>
              <a:rPr lang="en-US" sz="2000" b="1" dirty="0" err="1">
                <a:solidFill>
                  <a:schemeClr val="accent2">
                    <a:lumMod val="75000"/>
                  </a:schemeClr>
                </a:solidFill>
              </a:rPr>
              <a:t>sYmAol</a:t>
            </a:r>
            <a:r>
              <a:rPr lang="en-US" sz="2000" b="1" dirty="0">
                <a:solidFill>
                  <a:schemeClr val="accent2">
                    <a:lumMod val="75000"/>
                  </a:schemeClr>
                </a:solidFill>
              </a:rPr>
              <a:t> Ps </a:t>
            </a:r>
            <a:r>
              <a:rPr lang="en-US" sz="2000" b="1" dirty="0" err="1">
                <a:solidFill>
                  <a:schemeClr val="accent2">
                    <a:lumMod val="75000"/>
                  </a:schemeClr>
                </a:solidFill>
              </a:rPr>
              <a:t>changeU</a:t>
            </a:r>
            <a:r>
              <a:rPr lang="en-US" sz="2000" b="1" dirty="0">
                <a:solidFill>
                  <a:schemeClr val="accent2">
                    <a:lumMod val="75000"/>
                  </a:schemeClr>
                </a:solidFill>
              </a:rPr>
              <a:t> to the Corm </a:t>
            </a:r>
            <a:r>
              <a:rPr lang="en-US" sz="2000" b="1" dirty="0" err="1">
                <a:solidFill>
                  <a:schemeClr val="accent2">
                    <a:lumMod val="75000"/>
                  </a:schemeClr>
                </a:solidFill>
              </a:rPr>
              <a:t>oC</a:t>
            </a:r>
            <a:r>
              <a:rPr lang="en-US" sz="2000" b="1" dirty="0">
                <a:solidFill>
                  <a:schemeClr val="accent2">
                    <a:lumMod val="75000"/>
                  </a:schemeClr>
                </a:solidFill>
              </a:rPr>
              <a:t> the '</a:t>
            </a:r>
            <a:r>
              <a:rPr lang="en-US" sz="2000" b="1" dirty="0" err="1">
                <a:solidFill>
                  <a:schemeClr val="accent2">
                    <a:lumMod val="75000"/>
                  </a:schemeClr>
                </a:solidFill>
              </a:rPr>
              <a:t>seconU</a:t>
            </a:r>
            <a:r>
              <a:rPr lang="en-US" sz="2000" b="1" dirty="0">
                <a:solidFill>
                  <a:schemeClr val="accent2">
                    <a:lumMod val="75000"/>
                  </a:schemeClr>
                </a:solidFill>
              </a:rPr>
              <a:t>' letter, </a:t>
            </a:r>
            <a:r>
              <a:rPr lang="en-US" sz="2000" b="1" dirty="0" err="1">
                <a:solidFill>
                  <a:schemeClr val="accent2">
                    <a:lumMod val="75000"/>
                  </a:schemeClr>
                </a:solidFill>
              </a:rPr>
              <a:t>anU</a:t>
            </a:r>
            <a:r>
              <a:rPr lang="en-US" sz="2000" b="1" dirty="0">
                <a:solidFill>
                  <a:schemeClr val="accent2">
                    <a:lumMod val="75000"/>
                  </a:schemeClr>
                </a:solidFill>
              </a:rPr>
              <a:t> the </a:t>
            </a:r>
            <a:r>
              <a:rPr lang="en-US" sz="2000" b="1" dirty="0" err="1">
                <a:solidFill>
                  <a:schemeClr val="accent2">
                    <a:lumMod val="75000"/>
                  </a:schemeClr>
                </a:solidFill>
              </a:rPr>
              <a:t>ColloWPng</a:t>
            </a:r>
            <a:r>
              <a:rPr lang="en-US" sz="2000" b="1" dirty="0">
                <a:solidFill>
                  <a:schemeClr val="accent2">
                    <a:lumMod val="75000"/>
                  </a:schemeClr>
                </a:solidFill>
              </a:rPr>
              <a:t> most common </a:t>
            </a:r>
            <a:r>
              <a:rPr lang="en-US" sz="2000" b="1" dirty="0" err="1">
                <a:solidFill>
                  <a:schemeClr val="accent2">
                    <a:lumMod val="75000"/>
                  </a:schemeClr>
                </a:solidFill>
              </a:rPr>
              <a:t>sYmAol</a:t>
            </a:r>
            <a:r>
              <a:rPr lang="en-US" sz="2000" b="1" dirty="0">
                <a:solidFill>
                  <a:schemeClr val="accent2">
                    <a:lumMod val="75000"/>
                  </a:schemeClr>
                </a:solidFill>
              </a:rPr>
              <a:t> Ps </a:t>
            </a:r>
            <a:r>
              <a:rPr lang="en-US" sz="2000" b="1" dirty="0" err="1">
                <a:solidFill>
                  <a:schemeClr val="accent2">
                    <a:lumMod val="75000"/>
                  </a:schemeClr>
                </a:solidFill>
              </a:rPr>
              <a:t>changeU</a:t>
            </a:r>
            <a:r>
              <a:rPr lang="en-US" sz="2000" b="1" dirty="0">
                <a:solidFill>
                  <a:schemeClr val="accent2">
                    <a:lumMod val="75000"/>
                  </a:schemeClr>
                </a:solidFill>
              </a:rPr>
              <a:t> to the Corm </a:t>
            </a:r>
            <a:r>
              <a:rPr lang="en-US" sz="2000" b="1" dirty="0" err="1">
                <a:solidFill>
                  <a:schemeClr val="accent2">
                    <a:lumMod val="75000"/>
                  </a:schemeClr>
                </a:solidFill>
              </a:rPr>
              <a:t>oC</a:t>
            </a:r>
            <a:r>
              <a:rPr lang="en-US" sz="2000" b="1" dirty="0">
                <a:solidFill>
                  <a:schemeClr val="accent2">
                    <a:lumMod val="75000"/>
                  </a:schemeClr>
                </a:solidFill>
              </a:rPr>
              <a:t> the '</a:t>
            </a:r>
            <a:r>
              <a:rPr lang="en-US" sz="2000" b="1" dirty="0" err="1">
                <a:solidFill>
                  <a:schemeClr val="accent2">
                    <a:lumMod val="75000"/>
                  </a:schemeClr>
                </a:solidFill>
              </a:rPr>
              <a:t>thPrU</a:t>
            </a:r>
            <a:r>
              <a:rPr lang="en-US" sz="2000" b="1" dirty="0">
                <a:solidFill>
                  <a:schemeClr val="accent2">
                    <a:lumMod val="75000"/>
                  </a:schemeClr>
                </a:solidFill>
              </a:rPr>
              <a:t>' letter, </a:t>
            </a:r>
            <a:r>
              <a:rPr lang="en-US" sz="2000" b="1" dirty="0" err="1">
                <a:solidFill>
                  <a:schemeClr val="accent2">
                    <a:lumMod val="75000"/>
                  </a:schemeClr>
                </a:solidFill>
              </a:rPr>
              <a:t>anU</a:t>
            </a:r>
            <a:r>
              <a:rPr lang="en-US" sz="2000" b="1" dirty="0">
                <a:solidFill>
                  <a:schemeClr val="accent2">
                    <a:lumMod val="75000"/>
                  </a:schemeClr>
                </a:solidFill>
              </a:rPr>
              <a:t> so on, </a:t>
            </a:r>
            <a:r>
              <a:rPr lang="en-US" sz="2000" b="1" dirty="0" err="1">
                <a:solidFill>
                  <a:schemeClr val="accent2">
                    <a:lumMod val="75000"/>
                  </a:schemeClr>
                </a:solidFill>
              </a:rPr>
              <a:t>untPl</a:t>
            </a:r>
            <a:r>
              <a:rPr lang="en-US" sz="2000" b="1" dirty="0">
                <a:solidFill>
                  <a:schemeClr val="accent2">
                    <a:lumMod val="75000"/>
                  </a:schemeClr>
                </a:solidFill>
              </a:rPr>
              <a:t> We account </a:t>
            </a:r>
            <a:r>
              <a:rPr lang="en-US" sz="2000" b="1" dirty="0" err="1">
                <a:solidFill>
                  <a:schemeClr val="accent2">
                    <a:lumMod val="75000"/>
                  </a:schemeClr>
                </a:solidFill>
              </a:rPr>
              <a:t>Cor</a:t>
            </a:r>
            <a:r>
              <a:rPr lang="en-US" sz="2000" b="1" dirty="0">
                <a:solidFill>
                  <a:schemeClr val="accent2">
                    <a:lumMod val="75000"/>
                  </a:schemeClr>
                </a:solidFill>
              </a:rPr>
              <a:t> all </a:t>
            </a:r>
            <a:r>
              <a:rPr lang="en-US" sz="2000" b="1" dirty="0" err="1">
                <a:solidFill>
                  <a:schemeClr val="accent2">
                    <a:lumMod val="75000"/>
                  </a:schemeClr>
                </a:solidFill>
              </a:rPr>
              <a:t>sYmAols</a:t>
            </a:r>
            <a:r>
              <a:rPr lang="en-US" sz="2000" b="1" dirty="0">
                <a:solidFill>
                  <a:schemeClr val="accent2">
                    <a:lumMod val="75000"/>
                  </a:schemeClr>
                </a:solidFill>
              </a:rPr>
              <a:t> </a:t>
            </a:r>
            <a:r>
              <a:rPr lang="en-US" sz="2000" b="1" dirty="0" err="1">
                <a:solidFill>
                  <a:schemeClr val="accent2">
                    <a:lumMod val="75000"/>
                  </a:schemeClr>
                </a:solidFill>
              </a:rPr>
              <a:t>oC</a:t>
            </a:r>
            <a:r>
              <a:rPr lang="en-US" sz="2000" b="1" dirty="0">
                <a:solidFill>
                  <a:schemeClr val="accent2">
                    <a:lumMod val="75000"/>
                  </a:schemeClr>
                </a:solidFill>
              </a:rPr>
              <a:t> the </a:t>
            </a:r>
            <a:r>
              <a:rPr lang="en-US" sz="2000" b="1" dirty="0" err="1">
                <a:solidFill>
                  <a:schemeClr val="accent2">
                    <a:lumMod val="75000"/>
                  </a:schemeClr>
                </a:solidFill>
              </a:rPr>
              <a:t>crYHtogram</a:t>
            </a:r>
            <a:r>
              <a:rPr lang="en-US" sz="2000" b="1" dirty="0">
                <a:solidFill>
                  <a:schemeClr val="accent2">
                    <a:lumMod val="75000"/>
                  </a:schemeClr>
                </a:solidFill>
              </a:rPr>
              <a:t> </a:t>
            </a:r>
            <a:r>
              <a:rPr lang="en-US" sz="2000" b="1" dirty="0">
                <a:solidFill>
                  <a:schemeClr val="tx1">
                    <a:lumMod val="95000"/>
                    <a:lumOff val="5000"/>
                  </a:schemeClr>
                </a:solidFill>
              </a:rPr>
              <a:t>We Want </a:t>
            </a:r>
            <a:r>
              <a:rPr lang="en-US" sz="2000" b="1" dirty="0">
                <a:solidFill>
                  <a:schemeClr val="accent2">
                    <a:lumMod val="75000"/>
                  </a:schemeClr>
                </a:solidFill>
              </a:rPr>
              <a:t>to solve.</a:t>
            </a:r>
            <a:endParaRPr lang="en-US" sz="2800" b="1" dirty="0">
              <a:solidFill>
                <a:schemeClr val="accent2">
                  <a:lumMod val="75000"/>
                </a:schemeClr>
              </a:solidFill>
            </a:endParaRPr>
          </a:p>
          <a:p>
            <a:endParaRPr lang="en-US" sz="2800" b="1" dirty="0">
              <a:solidFill>
                <a:schemeClr val="accent2">
                  <a:lumMod val="75000"/>
                </a:schemeClr>
              </a:solidFill>
              <a:latin typeface="Arial Narrow" panose="020B0606020202030204" pitchFamily="34" charset="0"/>
            </a:endParaRPr>
          </a:p>
        </p:txBody>
      </p:sp>
      <p:sp>
        <p:nvSpPr>
          <p:cNvPr id="3" name="Trapezoid 2"/>
          <p:cNvSpPr/>
          <p:nvPr/>
        </p:nvSpPr>
        <p:spPr>
          <a:xfrm>
            <a:off x="11582400" y="6451601"/>
            <a:ext cx="609601" cy="406400"/>
          </a:xfrm>
          <a:prstGeom prst="trapezoi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15</a:t>
            </a:r>
          </a:p>
        </p:txBody>
      </p:sp>
    </p:spTree>
    <p:extLst>
      <p:ext uri="{BB962C8B-B14F-4D97-AF65-F5344CB8AC3E}">
        <p14:creationId xmlns:p14="http://schemas.microsoft.com/office/powerpoint/2010/main" val="3322618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610" y="205314"/>
            <a:ext cx="11252887" cy="1138773"/>
          </a:xfrm>
          <a:prstGeom prst="rect">
            <a:avLst/>
          </a:prstGeom>
        </p:spPr>
        <p:txBody>
          <a:bodyPr wrap="square">
            <a:spAutoFit/>
          </a:bodyPr>
          <a:lstStyle/>
          <a:p>
            <a:r>
              <a:rPr lang="en-US" sz="2000" dirty="0">
                <a:latin typeface="Arial Narrow" panose="020B0606020202030204" pitchFamily="34" charset="0"/>
              </a:rPr>
              <a:t>It is likely that </a:t>
            </a:r>
            <a:r>
              <a:rPr lang="en-US" sz="2400" b="1" dirty="0"/>
              <a:t>"W"-&gt;"w", "X"-&gt;"x", "Y"-&gt;"y" and "Z"-&gt;"z".</a:t>
            </a:r>
          </a:p>
          <a:p>
            <a:r>
              <a:rPr lang="en-US" sz="2000" dirty="0"/>
              <a:t>The word </a:t>
            </a:r>
            <a:r>
              <a:rPr lang="en-US" sz="2000" b="1" dirty="0"/>
              <a:t>"</a:t>
            </a:r>
            <a:r>
              <a:rPr lang="en-US" sz="2000" b="1" dirty="0" err="1"/>
              <a:t>occurrPng</a:t>
            </a:r>
            <a:r>
              <a:rPr lang="en-US" sz="2000" dirty="0"/>
              <a:t>" is clearly meant to read "</a:t>
            </a:r>
            <a:r>
              <a:rPr lang="en-US" sz="2000" b="1" dirty="0"/>
              <a:t>occurring"</a:t>
            </a:r>
            <a:r>
              <a:rPr lang="en-US" sz="2000" dirty="0"/>
              <a:t>, and it is likely that </a:t>
            </a:r>
            <a:r>
              <a:rPr lang="en-US" sz="2000" b="1" dirty="0"/>
              <a:t>"</a:t>
            </a:r>
            <a:r>
              <a:rPr lang="en-US" sz="2000" b="1" dirty="0" err="1"/>
              <a:t>sYmAol</a:t>
            </a:r>
            <a:r>
              <a:rPr lang="en-US" sz="2000" b="1" dirty="0"/>
              <a:t>"</a:t>
            </a:r>
            <a:r>
              <a:rPr lang="en-US" sz="2000" dirty="0"/>
              <a:t> is "</a:t>
            </a:r>
            <a:r>
              <a:rPr lang="en-US" sz="2000" b="1" dirty="0"/>
              <a:t>symbol".</a:t>
            </a:r>
          </a:p>
          <a:p>
            <a:endParaRPr lang="en-US" sz="2400" b="1" dirty="0">
              <a:solidFill>
                <a:schemeClr val="accent2">
                  <a:lumMod val="75000"/>
                </a:schemeClr>
              </a:solidFill>
              <a:latin typeface="Arial Narrow" panose="020B0606020202030204" pitchFamily="34" charset="0"/>
            </a:endParaRPr>
          </a:p>
        </p:txBody>
      </p:sp>
      <p:sp>
        <p:nvSpPr>
          <p:cNvPr id="3" name="Rectangle 2"/>
          <p:cNvSpPr/>
          <p:nvPr/>
        </p:nvSpPr>
        <p:spPr>
          <a:xfrm>
            <a:off x="189470" y="1028343"/>
            <a:ext cx="11903676" cy="3539430"/>
          </a:xfrm>
          <a:prstGeom prst="rect">
            <a:avLst/>
          </a:prstGeom>
        </p:spPr>
        <p:txBody>
          <a:bodyPr wrap="square">
            <a:spAutoFit/>
          </a:bodyPr>
          <a:lstStyle/>
          <a:p>
            <a:pPr algn="just"/>
            <a:r>
              <a:rPr lang="en-US" b="1" dirty="0">
                <a:solidFill>
                  <a:schemeClr val="accent2">
                    <a:lumMod val="75000"/>
                  </a:schemeClr>
                </a:solidFill>
                <a:effectLst/>
                <a:latin typeface="Arial Narrow" panose="020B0606020202030204" pitchFamily="34" charset="0"/>
              </a:rPr>
              <a:t>one way to solve an </a:t>
            </a:r>
            <a:r>
              <a:rPr lang="en-US" b="1" dirty="0" err="1">
                <a:effectLst/>
                <a:latin typeface="Arial Narrow" panose="020B0606020202030204" pitchFamily="34" charset="0"/>
              </a:rPr>
              <a:t>encryHteU</a:t>
            </a:r>
            <a:r>
              <a:rPr lang="en-US" b="1" dirty="0">
                <a:solidFill>
                  <a:schemeClr val="accent2">
                    <a:lumMod val="75000"/>
                  </a:schemeClr>
                </a:solidFill>
                <a:effectLst/>
                <a:latin typeface="Arial Narrow" panose="020B0606020202030204" pitchFamily="34" charset="0"/>
              </a:rPr>
              <a:t> message</a:t>
            </a:r>
            <a:r>
              <a:rPr lang="en-US" b="1" dirty="0">
                <a:effectLst/>
                <a:latin typeface="Arial Narrow" panose="020B0606020202030204" pitchFamily="34" charset="0"/>
              </a:rPr>
              <a:t>, </a:t>
            </a:r>
            <a:r>
              <a:rPr lang="en-US" b="1" dirty="0" err="1">
                <a:effectLst/>
                <a:latin typeface="Arial Narrow" panose="020B0606020202030204" pitchFamily="34" charset="0"/>
              </a:rPr>
              <a:t>iC</a:t>
            </a:r>
            <a:r>
              <a:rPr lang="en-US" b="1" dirty="0">
                <a:effectLst/>
                <a:latin typeface="Arial Narrow" panose="020B0606020202030204" pitchFamily="34" charset="0"/>
              </a:rPr>
              <a:t> </a:t>
            </a:r>
            <a:r>
              <a:rPr lang="en-US" b="1" dirty="0">
                <a:solidFill>
                  <a:schemeClr val="accent2">
                    <a:lumMod val="75000"/>
                  </a:schemeClr>
                </a:solidFill>
                <a:effectLst/>
                <a:latin typeface="Arial Narrow" panose="020B0606020202030204" pitchFamily="34" charset="0"/>
              </a:rPr>
              <a:t>we </a:t>
            </a:r>
            <a:r>
              <a:rPr lang="en-US" b="1" dirty="0" err="1">
                <a:effectLst/>
                <a:latin typeface="Arial Narrow" panose="020B0606020202030204" pitchFamily="34" charset="0"/>
              </a:rPr>
              <a:t>Bnow</a:t>
            </a:r>
            <a:r>
              <a:rPr lang="en-US" b="1" dirty="0">
                <a:solidFill>
                  <a:schemeClr val="accent2">
                    <a:lumMod val="75000"/>
                  </a:schemeClr>
                </a:solidFill>
                <a:effectLst/>
                <a:latin typeface="Arial Narrow" panose="020B0606020202030204" pitchFamily="34" charset="0"/>
              </a:rPr>
              <a:t> its language, is to </a:t>
            </a:r>
            <a:r>
              <a:rPr lang="en-US" b="1" dirty="0" err="1">
                <a:solidFill>
                  <a:schemeClr val="accent2">
                    <a:lumMod val="75000"/>
                  </a:schemeClr>
                </a:solidFill>
                <a:effectLst/>
                <a:latin typeface="Arial Narrow" panose="020B0606020202030204" pitchFamily="34" charset="0"/>
              </a:rPr>
              <a:t>CinU</a:t>
            </a:r>
            <a:r>
              <a:rPr lang="en-US" b="1" dirty="0">
                <a:solidFill>
                  <a:schemeClr val="accent2">
                    <a:lumMod val="75000"/>
                  </a:schemeClr>
                </a:solidFill>
                <a:effectLst/>
                <a:latin typeface="Arial Narrow" panose="020B0606020202030204" pitchFamily="34" charset="0"/>
              </a:rPr>
              <a:t> a </a:t>
            </a:r>
            <a:r>
              <a:rPr lang="en-US" b="1" dirty="0" err="1">
                <a:solidFill>
                  <a:schemeClr val="accent2">
                    <a:lumMod val="75000"/>
                  </a:schemeClr>
                </a:solidFill>
                <a:effectLst/>
                <a:latin typeface="Arial Narrow" panose="020B0606020202030204" pitchFamily="34" charset="0"/>
              </a:rPr>
              <a:t>UiCCerent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Hlaintext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oC</a:t>
            </a:r>
            <a:r>
              <a:rPr lang="en-US" b="1" dirty="0">
                <a:solidFill>
                  <a:schemeClr val="accent2">
                    <a:lumMod val="75000"/>
                  </a:schemeClr>
                </a:solidFill>
                <a:effectLst/>
                <a:latin typeface="Arial Narrow" panose="020B0606020202030204" pitchFamily="34" charset="0"/>
              </a:rPr>
              <a:t> the same language long enough to </a:t>
            </a:r>
            <a:r>
              <a:rPr lang="en-US" b="1" dirty="0" err="1">
                <a:solidFill>
                  <a:schemeClr val="accent2">
                    <a:lumMod val="75000"/>
                  </a:schemeClr>
                </a:solidFill>
                <a:effectLst/>
                <a:latin typeface="Arial Narrow" panose="020B0606020202030204" pitchFamily="34" charset="0"/>
              </a:rPr>
              <a:t>Cill</a:t>
            </a:r>
            <a:r>
              <a:rPr lang="en-US" b="1" dirty="0">
                <a:solidFill>
                  <a:schemeClr val="accent2">
                    <a:lumMod val="75000"/>
                  </a:schemeClr>
                </a:solidFill>
                <a:effectLst/>
                <a:latin typeface="Arial Narrow" panose="020B0606020202030204" pitchFamily="34" charset="0"/>
              </a:rPr>
              <a:t> one sheet or so, </a:t>
            </a:r>
            <a:r>
              <a:rPr lang="en-US" b="1" dirty="0" err="1">
                <a:solidFill>
                  <a:schemeClr val="accent2">
                    <a:lumMod val="75000"/>
                  </a:schemeClr>
                </a:solidFill>
                <a:effectLst/>
                <a:latin typeface="Arial Narrow" panose="020B0606020202030204" pitchFamily="34" charset="0"/>
              </a:rPr>
              <a:t>anU</a:t>
            </a:r>
            <a:r>
              <a:rPr lang="en-US" b="1" dirty="0">
                <a:solidFill>
                  <a:schemeClr val="accent2">
                    <a:lumMod val="75000"/>
                  </a:schemeClr>
                </a:solidFill>
                <a:effectLst/>
                <a:latin typeface="Arial Narrow" panose="020B0606020202030204" pitchFamily="34" charset="0"/>
              </a:rPr>
              <a:t> then we count the occurrences </a:t>
            </a:r>
            <a:r>
              <a:rPr lang="en-US" b="1" dirty="0" err="1">
                <a:solidFill>
                  <a:schemeClr val="accent2">
                    <a:lumMod val="75000"/>
                  </a:schemeClr>
                </a:solidFill>
                <a:effectLst/>
                <a:latin typeface="Arial Narrow" panose="020B0606020202030204" pitchFamily="34" charset="0"/>
              </a:rPr>
              <a:t>oC</a:t>
            </a:r>
            <a:r>
              <a:rPr lang="en-US" b="1" dirty="0">
                <a:solidFill>
                  <a:schemeClr val="accent2">
                    <a:lumMod val="75000"/>
                  </a:schemeClr>
                </a:solidFill>
                <a:effectLst/>
                <a:latin typeface="Arial Narrow" panose="020B0606020202030204" pitchFamily="34" charset="0"/>
              </a:rPr>
              <a:t> each letter. we call the most </a:t>
            </a:r>
            <a:r>
              <a:rPr lang="en-US" sz="2000" b="1" dirty="0" err="1">
                <a:effectLst/>
                <a:latin typeface="Arial Narrow" panose="020B0606020202030204" pitchFamily="34" charset="0"/>
              </a:rPr>
              <a:t>CreJuently</a:t>
            </a:r>
            <a:r>
              <a:rPr lang="en-US" b="1" dirty="0">
                <a:solidFill>
                  <a:schemeClr val="accent2">
                    <a:lumMod val="75000"/>
                  </a:schemeClr>
                </a:solidFill>
                <a:effectLst/>
                <a:latin typeface="Arial Narrow" panose="020B0606020202030204" pitchFamily="34" charset="0"/>
              </a:rPr>
              <a:t> occurring letter the '</a:t>
            </a:r>
            <a:r>
              <a:rPr lang="en-US" b="1" dirty="0" err="1">
                <a:solidFill>
                  <a:schemeClr val="accent2">
                    <a:lumMod val="75000"/>
                  </a:schemeClr>
                </a:solidFill>
                <a:effectLst/>
                <a:latin typeface="Arial Narrow" panose="020B0606020202030204" pitchFamily="34" charset="0"/>
              </a:rPr>
              <a:t>Cirst</a:t>
            </a:r>
            <a:r>
              <a:rPr lang="en-US" b="1" dirty="0">
                <a:solidFill>
                  <a:schemeClr val="accent2">
                    <a:lumMod val="75000"/>
                  </a:schemeClr>
                </a:solidFill>
                <a:effectLst/>
                <a:latin typeface="Arial Narrow" panose="020B0606020202030204" pitchFamily="34" charset="0"/>
              </a:rPr>
              <a:t>', the next most occurring letter the '</a:t>
            </a:r>
            <a:r>
              <a:rPr lang="en-US" b="1" dirty="0" err="1">
                <a:solidFill>
                  <a:schemeClr val="accent2">
                    <a:lumMod val="75000"/>
                  </a:schemeClr>
                </a:solidFill>
                <a:effectLst/>
                <a:latin typeface="Arial Narrow" panose="020B0606020202030204" pitchFamily="34" charset="0"/>
              </a:rPr>
              <a:t>seconU</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Collowing</a:t>
            </a:r>
            <a:r>
              <a:rPr lang="en-US" b="1" dirty="0">
                <a:solidFill>
                  <a:schemeClr val="accent2">
                    <a:lumMod val="75000"/>
                  </a:schemeClr>
                </a:solidFill>
                <a:effectLst/>
                <a:latin typeface="Arial Narrow" panose="020B0606020202030204" pitchFamily="34" charset="0"/>
              </a:rPr>
              <a:t> most occurring letter the '</a:t>
            </a:r>
            <a:r>
              <a:rPr lang="en-US" b="1" dirty="0" err="1">
                <a:solidFill>
                  <a:schemeClr val="accent2">
                    <a:lumMod val="75000"/>
                  </a:schemeClr>
                </a:solidFill>
                <a:effectLst/>
                <a:latin typeface="Arial Narrow" panose="020B0606020202030204" pitchFamily="34" charset="0"/>
              </a:rPr>
              <a:t>thirU</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anU</a:t>
            </a:r>
            <a:r>
              <a:rPr lang="en-US" b="1" dirty="0">
                <a:solidFill>
                  <a:schemeClr val="accent2">
                    <a:lumMod val="75000"/>
                  </a:schemeClr>
                </a:solidFill>
                <a:effectLst/>
                <a:latin typeface="Arial Narrow" panose="020B0606020202030204" pitchFamily="34" charset="0"/>
              </a:rPr>
              <a:t> so on, until we account </a:t>
            </a:r>
            <a:r>
              <a:rPr lang="en-US" b="1" dirty="0" err="1">
                <a:solidFill>
                  <a:schemeClr val="accent2">
                    <a:lumMod val="75000"/>
                  </a:schemeClr>
                </a:solidFill>
                <a:effectLst/>
                <a:latin typeface="Arial Narrow" panose="020B0606020202030204" pitchFamily="34" charset="0"/>
              </a:rPr>
              <a:t>Cor</a:t>
            </a:r>
            <a:r>
              <a:rPr lang="en-US" b="1" dirty="0">
                <a:solidFill>
                  <a:schemeClr val="accent2">
                    <a:lumMod val="75000"/>
                  </a:schemeClr>
                </a:solidFill>
                <a:effectLst/>
                <a:latin typeface="Arial Narrow" panose="020B0606020202030204" pitchFamily="34" charset="0"/>
              </a:rPr>
              <a:t> all the </a:t>
            </a:r>
            <a:r>
              <a:rPr lang="en-US" b="1" dirty="0" err="1">
                <a:solidFill>
                  <a:schemeClr val="accent2">
                    <a:lumMod val="75000"/>
                  </a:schemeClr>
                </a:solidFill>
                <a:effectLst/>
                <a:latin typeface="Arial Narrow" panose="020B0606020202030204" pitchFamily="34" charset="0"/>
              </a:rPr>
              <a:t>UiCCerent</a:t>
            </a:r>
            <a:r>
              <a:rPr lang="en-US" b="1" dirty="0">
                <a:solidFill>
                  <a:schemeClr val="accent2">
                    <a:lumMod val="75000"/>
                  </a:schemeClr>
                </a:solidFill>
                <a:effectLst/>
                <a:latin typeface="Arial Narrow" panose="020B0606020202030204" pitchFamily="34" charset="0"/>
              </a:rPr>
              <a:t> letters in the </a:t>
            </a:r>
            <a:r>
              <a:rPr lang="en-US" b="1" dirty="0" err="1">
                <a:solidFill>
                  <a:schemeClr val="accent2">
                    <a:lumMod val="75000"/>
                  </a:schemeClr>
                </a:solidFill>
                <a:effectLst/>
                <a:latin typeface="Arial Narrow" panose="020B0606020202030204" pitchFamily="34" charset="0"/>
              </a:rPr>
              <a:t>Hlaintext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samHle</a:t>
            </a:r>
            <a:r>
              <a:rPr lang="en-US" b="1" dirty="0">
                <a:solidFill>
                  <a:schemeClr val="accent2">
                    <a:lumMod val="75000"/>
                  </a:schemeClr>
                </a:solidFill>
                <a:effectLst/>
                <a:latin typeface="Arial Narrow" panose="020B0606020202030204" pitchFamily="34" charset="0"/>
              </a:rPr>
              <a:t>. then we </a:t>
            </a:r>
            <a:r>
              <a:rPr lang="en-US" b="1" dirty="0" err="1">
                <a:solidFill>
                  <a:schemeClr val="accent2">
                    <a:lumMod val="75000"/>
                  </a:schemeClr>
                </a:solidFill>
                <a:effectLst/>
                <a:latin typeface="Arial Narrow" panose="020B0606020202030204" pitchFamily="34" charset="0"/>
              </a:rPr>
              <a:t>looB</a:t>
            </a:r>
            <a:r>
              <a:rPr lang="en-US" b="1" dirty="0">
                <a:solidFill>
                  <a:schemeClr val="accent2">
                    <a:lumMod val="75000"/>
                  </a:schemeClr>
                </a:solidFill>
                <a:effectLst/>
                <a:latin typeface="Arial Narrow" panose="020B0606020202030204" pitchFamily="34" charset="0"/>
              </a:rPr>
              <a:t> at the </a:t>
            </a:r>
            <a:r>
              <a:rPr lang="en-US" b="1" dirty="0" err="1">
                <a:solidFill>
                  <a:schemeClr val="accent2">
                    <a:lumMod val="75000"/>
                  </a:schemeClr>
                </a:solidFill>
                <a:effectLst/>
                <a:latin typeface="Arial Narrow" panose="020B0606020202030204" pitchFamily="34" charset="0"/>
              </a:rPr>
              <a:t>ciHher</a:t>
            </a:r>
            <a:r>
              <a:rPr lang="en-US" b="1" dirty="0">
                <a:solidFill>
                  <a:schemeClr val="accent2">
                    <a:lumMod val="75000"/>
                  </a:schemeClr>
                </a:solidFill>
                <a:effectLst/>
                <a:latin typeface="Arial Narrow" panose="020B0606020202030204" pitchFamily="34" charset="0"/>
              </a:rPr>
              <a:t> text we want to solve </a:t>
            </a:r>
            <a:r>
              <a:rPr lang="en-US" b="1" dirty="0" err="1">
                <a:solidFill>
                  <a:schemeClr val="accent2">
                    <a:lumMod val="75000"/>
                  </a:schemeClr>
                </a:solidFill>
                <a:effectLst/>
                <a:latin typeface="Arial Narrow" panose="020B0606020202030204" pitchFamily="34" charset="0"/>
              </a:rPr>
              <a:t>anU</a:t>
            </a:r>
            <a:r>
              <a:rPr lang="en-US" b="1" dirty="0">
                <a:solidFill>
                  <a:schemeClr val="accent2">
                    <a:lumMod val="75000"/>
                  </a:schemeClr>
                </a:solidFill>
                <a:effectLst/>
                <a:latin typeface="Arial Narrow" panose="020B0606020202030204" pitchFamily="34" charset="0"/>
              </a:rPr>
              <a:t> we also </a:t>
            </a:r>
            <a:r>
              <a:rPr lang="en-US" b="1" dirty="0" err="1">
                <a:solidFill>
                  <a:schemeClr val="accent2">
                    <a:lumMod val="75000"/>
                  </a:schemeClr>
                </a:solidFill>
                <a:effectLst/>
                <a:latin typeface="Arial Narrow" panose="020B0606020202030204" pitchFamily="34" charset="0"/>
              </a:rPr>
              <a:t>classiCy</a:t>
            </a:r>
            <a:r>
              <a:rPr lang="en-US" b="1" dirty="0">
                <a:solidFill>
                  <a:schemeClr val="accent2">
                    <a:lumMod val="75000"/>
                  </a:schemeClr>
                </a:solidFill>
                <a:effectLst/>
                <a:latin typeface="Arial Narrow" panose="020B0606020202030204" pitchFamily="34" charset="0"/>
              </a:rPr>
              <a:t> its symbols. we </a:t>
            </a:r>
            <a:r>
              <a:rPr lang="en-US" b="1" dirty="0" err="1">
                <a:solidFill>
                  <a:schemeClr val="accent2">
                    <a:lumMod val="75000"/>
                  </a:schemeClr>
                </a:solidFill>
                <a:effectLst/>
                <a:latin typeface="Arial Narrow" panose="020B0606020202030204" pitchFamily="34" charset="0"/>
              </a:rPr>
              <a:t>CinU</a:t>
            </a:r>
            <a:r>
              <a:rPr lang="en-US" b="1" dirty="0">
                <a:solidFill>
                  <a:schemeClr val="accent2">
                    <a:lumMod val="75000"/>
                  </a:schemeClr>
                </a:solidFill>
                <a:effectLst/>
                <a:latin typeface="Arial Narrow" panose="020B0606020202030204" pitchFamily="34" charset="0"/>
              </a:rPr>
              <a:t> the most occurring symbol </a:t>
            </a:r>
            <a:r>
              <a:rPr lang="en-US" b="1" dirty="0" err="1">
                <a:solidFill>
                  <a:schemeClr val="accent2">
                    <a:lumMod val="75000"/>
                  </a:schemeClr>
                </a:solidFill>
                <a:effectLst/>
                <a:latin typeface="Arial Narrow" panose="020B0606020202030204" pitchFamily="34" charset="0"/>
              </a:rPr>
              <a:t>anU</a:t>
            </a:r>
            <a:r>
              <a:rPr lang="en-US" b="1" dirty="0">
                <a:solidFill>
                  <a:schemeClr val="accent2">
                    <a:lumMod val="75000"/>
                  </a:schemeClr>
                </a:solidFill>
                <a:effectLst/>
                <a:latin typeface="Arial Narrow" panose="020B0606020202030204" pitchFamily="34" charset="0"/>
              </a:rPr>
              <a:t> change it to the Corm </a:t>
            </a:r>
            <a:r>
              <a:rPr lang="en-US" b="1" dirty="0" err="1">
                <a:solidFill>
                  <a:schemeClr val="accent2">
                    <a:lumMod val="75000"/>
                  </a:schemeClr>
                </a:solidFill>
                <a:effectLst/>
                <a:latin typeface="Arial Narrow" panose="020B0606020202030204" pitchFamily="34" charset="0"/>
              </a:rPr>
              <a:t>oC</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Cirst</a:t>
            </a:r>
            <a:r>
              <a:rPr lang="en-US" b="1" dirty="0">
                <a:solidFill>
                  <a:schemeClr val="accent2">
                    <a:lumMod val="75000"/>
                  </a:schemeClr>
                </a:solidFill>
                <a:effectLst/>
                <a:latin typeface="Arial Narrow" panose="020B0606020202030204" pitchFamily="34" charset="0"/>
              </a:rPr>
              <a:t>' letter </a:t>
            </a:r>
            <a:r>
              <a:rPr lang="en-US" b="1" dirty="0" err="1">
                <a:solidFill>
                  <a:schemeClr val="accent2">
                    <a:lumMod val="75000"/>
                  </a:schemeClr>
                </a:solidFill>
                <a:effectLst/>
                <a:latin typeface="Arial Narrow" panose="020B0606020202030204" pitchFamily="34" charset="0"/>
              </a:rPr>
              <a:t>oC</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Hlaintext</a:t>
            </a:r>
            <a:r>
              <a:rPr lang="en-US" b="1" dirty="0">
                <a:solidFill>
                  <a:schemeClr val="accent2">
                    <a:lumMod val="75000"/>
                  </a:schemeClr>
                </a:solidFill>
                <a:effectLst/>
                <a:latin typeface="Arial Narrow" panose="020B0606020202030204" pitchFamily="34" charset="0"/>
              </a:rPr>
              <a:t> </a:t>
            </a:r>
            <a:r>
              <a:rPr lang="en-US" b="1" dirty="0" err="1">
                <a:solidFill>
                  <a:schemeClr val="accent2">
                    <a:lumMod val="75000"/>
                  </a:schemeClr>
                </a:solidFill>
                <a:effectLst/>
                <a:latin typeface="Arial Narrow" panose="020B0606020202030204" pitchFamily="34" charset="0"/>
              </a:rPr>
              <a:t>samHle</a:t>
            </a:r>
            <a:r>
              <a:rPr lang="en-US" b="1" dirty="0">
                <a:solidFill>
                  <a:schemeClr val="accent2">
                    <a:lumMod val="75000"/>
                  </a:schemeClr>
                </a:solidFill>
                <a:effectLst/>
                <a:latin typeface="Arial Narrow" panose="020B0606020202030204" pitchFamily="34" charset="0"/>
              </a:rPr>
              <a:t>, the next most common symbol is </a:t>
            </a:r>
            <a:r>
              <a:rPr lang="en-US" b="1" dirty="0" err="1">
                <a:solidFill>
                  <a:schemeClr val="accent2">
                    <a:lumMod val="75000"/>
                  </a:schemeClr>
                </a:solidFill>
                <a:effectLst/>
                <a:latin typeface="Arial Narrow" panose="020B0606020202030204" pitchFamily="34" charset="0"/>
              </a:rPr>
              <a:t>changeU</a:t>
            </a:r>
            <a:r>
              <a:rPr lang="en-US" b="1" dirty="0">
                <a:solidFill>
                  <a:schemeClr val="accent2">
                    <a:lumMod val="75000"/>
                  </a:schemeClr>
                </a:solidFill>
                <a:effectLst/>
                <a:latin typeface="Arial Narrow" panose="020B0606020202030204" pitchFamily="34" charset="0"/>
              </a:rPr>
              <a:t> to the Corm </a:t>
            </a:r>
            <a:r>
              <a:rPr lang="en-US" b="1" dirty="0" err="1">
                <a:solidFill>
                  <a:schemeClr val="accent2">
                    <a:lumMod val="75000"/>
                  </a:schemeClr>
                </a:solidFill>
                <a:effectLst/>
                <a:latin typeface="Arial Narrow" panose="020B0606020202030204" pitchFamily="34" charset="0"/>
              </a:rPr>
              <a:t>oC</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seconU</a:t>
            </a:r>
            <a:r>
              <a:rPr lang="en-US" b="1" dirty="0">
                <a:solidFill>
                  <a:schemeClr val="accent2">
                    <a:lumMod val="75000"/>
                  </a:schemeClr>
                </a:solidFill>
                <a:effectLst/>
                <a:latin typeface="Arial Narrow" panose="020B0606020202030204" pitchFamily="34" charset="0"/>
              </a:rPr>
              <a:t>' letter, </a:t>
            </a:r>
            <a:r>
              <a:rPr lang="en-US" b="1" dirty="0" err="1">
                <a:solidFill>
                  <a:schemeClr val="accent2">
                    <a:lumMod val="75000"/>
                  </a:schemeClr>
                </a:solidFill>
                <a:effectLst/>
                <a:latin typeface="Arial Narrow" panose="020B0606020202030204" pitchFamily="34" charset="0"/>
              </a:rPr>
              <a:t>anU</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Collowing</a:t>
            </a:r>
            <a:r>
              <a:rPr lang="en-US" b="1" dirty="0">
                <a:solidFill>
                  <a:schemeClr val="accent2">
                    <a:lumMod val="75000"/>
                  </a:schemeClr>
                </a:solidFill>
                <a:effectLst/>
                <a:latin typeface="Arial Narrow" panose="020B0606020202030204" pitchFamily="34" charset="0"/>
              </a:rPr>
              <a:t> most common symbol is </a:t>
            </a:r>
            <a:r>
              <a:rPr lang="en-US" b="1" dirty="0" err="1">
                <a:solidFill>
                  <a:schemeClr val="accent2">
                    <a:lumMod val="75000"/>
                  </a:schemeClr>
                </a:solidFill>
                <a:effectLst/>
                <a:latin typeface="Arial Narrow" panose="020B0606020202030204" pitchFamily="34" charset="0"/>
              </a:rPr>
              <a:t>changeU</a:t>
            </a:r>
            <a:r>
              <a:rPr lang="en-US" b="1" dirty="0">
                <a:solidFill>
                  <a:schemeClr val="accent2">
                    <a:lumMod val="75000"/>
                  </a:schemeClr>
                </a:solidFill>
                <a:effectLst/>
                <a:latin typeface="Arial Narrow" panose="020B0606020202030204" pitchFamily="34" charset="0"/>
              </a:rPr>
              <a:t> to the Corm </a:t>
            </a:r>
            <a:r>
              <a:rPr lang="en-US" b="1" dirty="0" err="1">
                <a:solidFill>
                  <a:schemeClr val="accent2">
                    <a:lumMod val="75000"/>
                  </a:schemeClr>
                </a:solidFill>
                <a:effectLst/>
                <a:latin typeface="Arial Narrow" panose="020B0606020202030204" pitchFamily="34" charset="0"/>
              </a:rPr>
              <a:t>oC</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thirU</a:t>
            </a:r>
            <a:r>
              <a:rPr lang="en-US" b="1" dirty="0">
                <a:solidFill>
                  <a:schemeClr val="accent2">
                    <a:lumMod val="75000"/>
                  </a:schemeClr>
                </a:solidFill>
                <a:effectLst/>
                <a:latin typeface="Arial Narrow" panose="020B0606020202030204" pitchFamily="34" charset="0"/>
              </a:rPr>
              <a:t>' letter, </a:t>
            </a:r>
            <a:r>
              <a:rPr lang="en-US" b="1" dirty="0" err="1">
                <a:solidFill>
                  <a:schemeClr val="accent2">
                    <a:lumMod val="75000"/>
                  </a:schemeClr>
                </a:solidFill>
                <a:effectLst/>
                <a:latin typeface="Arial Narrow" panose="020B0606020202030204" pitchFamily="34" charset="0"/>
              </a:rPr>
              <a:t>anU</a:t>
            </a:r>
            <a:r>
              <a:rPr lang="en-US" b="1" dirty="0">
                <a:solidFill>
                  <a:schemeClr val="accent2">
                    <a:lumMod val="75000"/>
                  </a:schemeClr>
                </a:solidFill>
                <a:effectLst/>
                <a:latin typeface="Arial Narrow" panose="020B0606020202030204" pitchFamily="34" charset="0"/>
              </a:rPr>
              <a:t> so on, until we account </a:t>
            </a:r>
            <a:r>
              <a:rPr lang="en-US" b="1" dirty="0" err="1">
                <a:solidFill>
                  <a:schemeClr val="accent2">
                    <a:lumMod val="75000"/>
                  </a:schemeClr>
                </a:solidFill>
                <a:effectLst/>
                <a:latin typeface="Arial Narrow" panose="020B0606020202030204" pitchFamily="34" charset="0"/>
              </a:rPr>
              <a:t>Cor</a:t>
            </a:r>
            <a:r>
              <a:rPr lang="en-US" b="1" dirty="0">
                <a:solidFill>
                  <a:schemeClr val="accent2">
                    <a:lumMod val="75000"/>
                  </a:schemeClr>
                </a:solidFill>
                <a:effectLst/>
                <a:latin typeface="Arial Narrow" panose="020B0606020202030204" pitchFamily="34" charset="0"/>
              </a:rPr>
              <a:t> all symbols </a:t>
            </a:r>
            <a:r>
              <a:rPr lang="en-US" b="1" dirty="0" err="1">
                <a:solidFill>
                  <a:schemeClr val="accent2">
                    <a:lumMod val="75000"/>
                  </a:schemeClr>
                </a:solidFill>
                <a:effectLst/>
                <a:latin typeface="Arial Narrow" panose="020B0606020202030204" pitchFamily="34" charset="0"/>
              </a:rPr>
              <a:t>oC</a:t>
            </a:r>
            <a:r>
              <a:rPr lang="en-US" b="1" dirty="0">
                <a:solidFill>
                  <a:schemeClr val="accent2">
                    <a:lumMod val="75000"/>
                  </a:schemeClr>
                </a:solidFill>
                <a:effectLst/>
                <a:latin typeface="Arial Narrow" panose="020B0606020202030204" pitchFamily="34" charset="0"/>
              </a:rPr>
              <a:t> the </a:t>
            </a:r>
            <a:r>
              <a:rPr lang="en-US" b="1" dirty="0" err="1">
                <a:solidFill>
                  <a:schemeClr val="accent2">
                    <a:lumMod val="75000"/>
                  </a:schemeClr>
                </a:solidFill>
                <a:effectLst/>
                <a:latin typeface="Arial Narrow" panose="020B0606020202030204" pitchFamily="34" charset="0"/>
              </a:rPr>
              <a:t>cryHtogram</a:t>
            </a:r>
            <a:r>
              <a:rPr lang="en-US" b="1" dirty="0">
                <a:solidFill>
                  <a:schemeClr val="accent2">
                    <a:lumMod val="75000"/>
                  </a:schemeClr>
                </a:solidFill>
                <a:effectLst/>
                <a:latin typeface="Arial Narrow" panose="020B0606020202030204" pitchFamily="34" charset="0"/>
              </a:rPr>
              <a:t> we want to solve.</a:t>
            </a:r>
          </a:p>
          <a:p>
            <a:endParaRPr lang="en-US" b="1" dirty="0">
              <a:solidFill>
                <a:schemeClr val="accent2">
                  <a:lumMod val="75000"/>
                </a:schemeClr>
              </a:solidFill>
              <a:latin typeface="Arial Narrow" panose="020B0606020202030204" pitchFamily="34" charset="0"/>
            </a:endParaRPr>
          </a:p>
          <a:p>
            <a:r>
              <a:rPr lang="en-US" dirty="0"/>
              <a:t>We have the word </a:t>
            </a:r>
            <a:r>
              <a:rPr lang="en-US" b="1" dirty="0"/>
              <a:t>“</a:t>
            </a:r>
            <a:r>
              <a:rPr lang="en-US" b="1" dirty="0" err="1"/>
              <a:t>encryHteu</a:t>
            </a:r>
            <a:r>
              <a:rPr lang="en-US" b="1" dirty="0"/>
              <a:t>" </a:t>
            </a:r>
            <a:r>
              <a:rPr lang="en-US" dirty="0"/>
              <a:t>which is could be </a:t>
            </a:r>
            <a:r>
              <a:rPr lang="en-US" b="1" dirty="0"/>
              <a:t>“</a:t>
            </a:r>
            <a:r>
              <a:rPr lang="en-US" b="1" dirty="0" err="1"/>
              <a:t>enctypted</a:t>
            </a:r>
            <a:r>
              <a:rPr lang="en-US" b="1" dirty="0"/>
              <a:t>" </a:t>
            </a:r>
            <a:r>
              <a:rPr lang="en-US" dirty="0"/>
              <a:t>and “</a:t>
            </a:r>
            <a:r>
              <a:rPr lang="en-US" b="1" dirty="0" err="1"/>
              <a:t>Bnow</a:t>
            </a:r>
            <a:r>
              <a:rPr lang="en-US" b="1" dirty="0"/>
              <a:t>"</a:t>
            </a:r>
            <a:r>
              <a:rPr lang="en-US" dirty="0"/>
              <a:t> which is likely to be </a:t>
            </a:r>
            <a:r>
              <a:rPr lang="en-US" b="1" dirty="0"/>
              <a:t>“know", </a:t>
            </a:r>
            <a:r>
              <a:rPr lang="en-US" dirty="0"/>
              <a:t>giving us that "</a:t>
            </a:r>
            <a:r>
              <a:rPr lang="en-US" sz="2000" b="1" dirty="0"/>
              <a:t>C" is "f", "B" is "k", "U" is "d", "J" is "q" and "H" is "p".</a:t>
            </a:r>
          </a:p>
          <a:p>
            <a:endParaRPr lang="en-US" sz="2000" b="1" dirty="0">
              <a:solidFill>
                <a:schemeClr val="accent2">
                  <a:lumMod val="75000"/>
                </a:schemeClr>
              </a:solidFill>
              <a:latin typeface="Arial Narrow" panose="020B0606020202030204" pitchFamily="34" charset="0"/>
            </a:endParaRPr>
          </a:p>
          <a:p>
            <a:endParaRPr lang="en-US" dirty="0"/>
          </a:p>
        </p:txBody>
      </p:sp>
      <p:sp>
        <p:nvSpPr>
          <p:cNvPr id="4" name="TextBox 3"/>
          <p:cNvSpPr txBox="1"/>
          <p:nvPr/>
        </p:nvSpPr>
        <p:spPr>
          <a:xfrm>
            <a:off x="131686" y="3959641"/>
            <a:ext cx="11981937" cy="2862322"/>
          </a:xfrm>
          <a:prstGeom prst="rect">
            <a:avLst/>
          </a:prstGeom>
          <a:noFill/>
          <a:ln>
            <a:noFill/>
          </a:ln>
        </p:spPr>
        <p:txBody>
          <a:bodyPr wrap="square" rtlCol="0">
            <a:spAutoFit/>
          </a:bodyPr>
          <a:lstStyle/>
          <a:p>
            <a:pPr algn="just"/>
            <a:r>
              <a:rPr lang="en-US" dirty="0">
                <a:latin typeface="Arial Black" panose="020B0A04020102020204" pitchFamily="34" charset="0"/>
              </a:rPr>
              <a:t>one way to solve an encrypted message, if we know its language, is to find a different plaintext of the same language long enough to fill one sheet or so, and then we count the occurrences of each letter. we call the most frequently occurring letter the 'first', the next most occurring letter the 'second' the following most occurring letter the 'third', and so on, until we account for all the different letters in the plaintext sample. then we look at the cipher text we want to solve and we also classify its symbols. we find the most occurring symbol and change it to the form of the 'first' letter of the plaintext sample, the next most common symbol is changed to the form of the 'second' letter, and the following most common symbol is changed to the form of the 'third' letter, and so on, until we account for all symbols of the cryptogram we want to solve.</a:t>
            </a:r>
          </a:p>
        </p:txBody>
      </p:sp>
      <p:sp>
        <p:nvSpPr>
          <p:cNvPr id="6" name="Trapezoid 5"/>
          <p:cNvSpPr/>
          <p:nvPr/>
        </p:nvSpPr>
        <p:spPr>
          <a:xfrm>
            <a:off x="11155680" y="6603999"/>
            <a:ext cx="1036321" cy="254001"/>
          </a:xfrm>
          <a:prstGeom prst="trapezoi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16</a:t>
            </a:r>
          </a:p>
        </p:txBody>
      </p:sp>
    </p:spTree>
    <p:extLst>
      <p:ext uri="{BB962C8B-B14F-4D97-AF65-F5344CB8AC3E}">
        <p14:creationId xmlns:p14="http://schemas.microsoft.com/office/powerpoint/2010/main" val="1050095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rot="2400000">
            <a:off x="67716" y="934333"/>
            <a:ext cx="571500" cy="5842000"/>
            <a:chOff x="1174750" y="901700"/>
            <a:chExt cx="571500" cy="5842000"/>
          </a:xfrm>
        </p:grpSpPr>
        <p:sp>
          <p:nvSpPr>
            <p:cNvPr id="4" name="Isosceles Triangle 3"/>
            <p:cNvSpPr/>
            <p:nvPr/>
          </p:nvSpPr>
          <p:spPr>
            <a:xfrm>
              <a:off x="1174750" y="901700"/>
              <a:ext cx="571500" cy="2921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flipV="1">
              <a:off x="1174750" y="3822700"/>
              <a:ext cx="571500" cy="292100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Oval 7"/>
          <p:cNvSpPr/>
          <p:nvPr/>
        </p:nvSpPr>
        <p:spPr>
          <a:xfrm>
            <a:off x="-12464" y="3450362"/>
            <a:ext cx="838200" cy="838200"/>
          </a:xfrm>
          <a:prstGeom prst="ellipse">
            <a:avLst/>
          </a:prstGeom>
          <a:solidFill>
            <a:srgbClr val="0066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c 8"/>
          <p:cNvSpPr/>
          <p:nvPr/>
        </p:nvSpPr>
        <p:spPr>
          <a:xfrm>
            <a:off x="-2755428" y="596900"/>
            <a:ext cx="6578128" cy="5918200"/>
          </a:xfrm>
          <a:prstGeom prst="arc">
            <a:avLst>
              <a:gd name="adj1" fmla="val 15566754"/>
              <a:gd name="adj2" fmla="val 6007026"/>
            </a:avLst>
          </a:prstGeom>
          <a:ln w="76200">
            <a:solidFill>
              <a:schemeClr val="bg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Oval 9"/>
          <p:cNvSpPr/>
          <p:nvPr/>
        </p:nvSpPr>
        <p:spPr>
          <a:xfrm>
            <a:off x="2596978" y="773530"/>
            <a:ext cx="888903" cy="888903"/>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rial Black" panose="020B0A04020102020204" pitchFamily="34" charset="0"/>
              </a:rPr>
              <a:t>1</a:t>
            </a:r>
          </a:p>
        </p:txBody>
      </p:sp>
      <p:sp>
        <p:nvSpPr>
          <p:cNvPr id="14" name="TextBox 13"/>
          <p:cNvSpPr txBox="1"/>
          <p:nvPr/>
        </p:nvSpPr>
        <p:spPr>
          <a:xfrm>
            <a:off x="3562597" y="763289"/>
            <a:ext cx="6774977" cy="1107996"/>
          </a:xfrm>
          <a:prstGeom prst="rect">
            <a:avLst/>
          </a:prstGeom>
          <a:noFill/>
        </p:spPr>
        <p:txBody>
          <a:bodyPr wrap="square" rtlCol="0">
            <a:spAutoFit/>
          </a:bodyPr>
          <a:lstStyle/>
          <a:p>
            <a:r>
              <a:rPr lang="en-US" sz="2400" b="1" dirty="0">
                <a:latin typeface="Agency FB" panose="020B0503020202020204" pitchFamily="34" charset="0"/>
              </a:rPr>
              <a:t> If more repetition occur then attacker can easily guess the plaintext.</a:t>
            </a:r>
          </a:p>
          <a:p>
            <a:endParaRPr lang="en-US" dirty="0"/>
          </a:p>
        </p:txBody>
      </p:sp>
      <p:sp>
        <p:nvSpPr>
          <p:cNvPr id="27" name="Oval 26"/>
          <p:cNvSpPr/>
          <p:nvPr/>
        </p:nvSpPr>
        <p:spPr>
          <a:xfrm>
            <a:off x="3347849" y="3467197"/>
            <a:ext cx="888903" cy="888903"/>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rial Black" panose="020B0A04020102020204" pitchFamily="34" charset="0"/>
              </a:rPr>
              <a:t>3</a:t>
            </a:r>
          </a:p>
        </p:txBody>
      </p:sp>
      <p:sp>
        <p:nvSpPr>
          <p:cNvPr id="28" name="TextBox 27"/>
          <p:cNvSpPr txBox="1"/>
          <p:nvPr/>
        </p:nvSpPr>
        <p:spPr>
          <a:xfrm>
            <a:off x="4236752" y="3668786"/>
            <a:ext cx="6774977" cy="461665"/>
          </a:xfrm>
          <a:prstGeom prst="rect">
            <a:avLst/>
          </a:prstGeom>
          <a:noFill/>
        </p:spPr>
        <p:txBody>
          <a:bodyPr wrap="square" rtlCol="0">
            <a:spAutoFit/>
          </a:bodyPr>
          <a:lstStyle/>
          <a:p>
            <a:r>
              <a:rPr lang="en-US" sz="2400" b="1" dirty="0">
                <a:latin typeface="Agency FB" panose="020B0503020202020204" pitchFamily="34" charset="0"/>
              </a:rPr>
              <a:t> Cipher does  not change frequency of characters.</a:t>
            </a:r>
          </a:p>
        </p:txBody>
      </p:sp>
      <p:sp>
        <p:nvSpPr>
          <p:cNvPr id="29" name="Oval 28"/>
          <p:cNvSpPr/>
          <p:nvPr/>
        </p:nvSpPr>
        <p:spPr>
          <a:xfrm>
            <a:off x="2933797" y="4882372"/>
            <a:ext cx="888903" cy="888903"/>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rial Black" panose="020B0A04020102020204" pitchFamily="34" charset="0"/>
              </a:rPr>
              <a:t>4</a:t>
            </a:r>
          </a:p>
        </p:txBody>
      </p:sp>
      <p:sp>
        <p:nvSpPr>
          <p:cNvPr id="30" name="TextBox 29"/>
          <p:cNvSpPr txBox="1"/>
          <p:nvPr/>
        </p:nvSpPr>
        <p:spPr>
          <a:xfrm>
            <a:off x="3822700" y="4930603"/>
            <a:ext cx="6774977" cy="830997"/>
          </a:xfrm>
          <a:prstGeom prst="rect">
            <a:avLst/>
          </a:prstGeom>
          <a:noFill/>
        </p:spPr>
        <p:txBody>
          <a:bodyPr wrap="square" rtlCol="0">
            <a:spAutoFit/>
          </a:bodyPr>
          <a:lstStyle/>
          <a:p>
            <a:r>
              <a:rPr lang="en-US" b="1" dirty="0">
                <a:latin typeface="Agency FB" panose="020B0503020202020204" pitchFamily="34" charset="0"/>
              </a:rPr>
              <a:t> </a:t>
            </a:r>
            <a:r>
              <a:rPr lang="en-US" sz="2400" b="1" dirty="0" err="1">
                <a:latin typeface="Agency FB" panose="020B0503020202020204" pitchFamily="34" charset="0"/>
              </a:rPr>
              <a:t>Monoalphabetic</a:t>
            </a:r>
            <a:r>
              <a:rPr lang="en-US" sz="2400" b="1" dirty="0">
                <a:latin typeface="Agency FB" panose="020B0503020202020204" pitchFamily="34" charset="0"/>
              </a:rPr>
              <a:t> ciphers are not that strong as compared to polyalphabetic cipher</a:t>
            </a:r>
            <a:r>
              <a:rPr lang="en-US" dirty="0"/>
              <a:t>.</a:t>
            </a:r>
          </a:p>
        </p:txBody>
      </p:sp>
      <p:sp>
        <p:nvSpPr>
          <p:cNvPr id="37" name="Oval 36"/>
          <p:cNvSpPr/>
          <p:nvPr/>
        </p:nvSpPr>
        <p:spPr>
          <a:xfrm>
            <a:off x="1449346" y="5899106"/>
            <a:ext cx="888903" cy="888903"/>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rial Black" panose="020B0A04020102020204" pitchFamily="34" charset="0"/>
              </a:rPr>
              <a:t>5</a:t>
            </a:r>
          </a:p>
        </p:txBody>
      </p:sp>
      <p:sp>
        <p:nvSpPr>
          <p:cNvPr id="38" name="TextBox 37"/>
          <p:cNvSpPr txBox="1"/>
          <p:nvPr/>
        </p:nvSpPr>
        <p:spPr>
          <a:xfrm>
            <a:off x="2554634" y="6094799"/>
            <a:ext cx="6774977" cy="461665"/>
          </a:xfrm>
          <a:prstGeom prst="rect">
            <a:avLst/>
          </a:prstGeom>
          <a:noFill/>
        </p:spPr>
        <p:txBody>
          <a:bodyPr wrap="square" rtlCol="0">
            <a:spAutoFit/>
          </a:bodyPr>
          <a:lstStyle/>
          <a:p>
            <a:r>
              <a:rPr lang="en-US" sz="2400" b="1" dirty="0">
                <a:latin typeface="Agency FB" panose="020B0503020202020204" pitchFamily="34" charset="0"/>
              </a:rPr>
              <a:t> Cryptanalysis is easy.</a:t>
            </a:r>
          </a:p>
        </p:txBody>
      </p:sp>
      <p:sp>
        <p:nvSpPr>
          <p:cNvPr id="45" name="Oval 44"/>
          <p:cNvSpPr/>
          <p:nvPr/>
        </p:nvSpPr>
        <p:spPr>
          <a:xfrm>
            <a:off x="3209839" y="2106306"/>
            <a:ext cx="888903" cy="888903"/>
          </a:xfrm>
          <a:prstGeom prst="ellipse">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rial Black" panose="020B0A04020102020204" pitchFamily="34" charset="0"/>
              </a:rPr>
              <a:t>2</a:t>
            </a:r>
          </a:p>
        </p:txBody>
      </p:sp>
      <p:sp>
        <p:nvSpPr>
          <p:cNvPr id="46" name="TextBox 45"/>
          <p:cNvSpPr txBox="1"/>
          <p:nvPr/>
        </p:nvSpPr>
        <p:spPr>
          <a:xfrm>
            <a:off x="4175458" y="2096065"/>
            <a:ext cx="6774977" cy="830997"/>
          </a:xfrm>
          <a:prstGeom prst="rect">
            <a:avLst/>
          </a:prstGeom>
          <a:noFill/>
        </p:spPr>
        <p:txBody>
          <a:bodyPr wrap="square" rtlCol="0">
            <a:spAutoFit/>
          </a:bodyPr>
          <a:lstStyle/>
          <a:p>
            <a:r>
              <a:rPr lang="en-US" sz="2400" b="1" dirty="0">
                <a:latin typeface="Agency FB" panose="020B0503020202020204" pitchFamily="34" charset="0"/>
              </a:rPr>
              <a:t>Intruder can use statistical attack based on the  frequency of characters</a:t>
            </a:r>
            <a:r>
              <a:rPr lang="en-US" sz="2400" b="1" dirty="0"/>
              <a:t> .</a:t>
            </a:r>
          </a:p>
        </p:txBody>
      </p:sp>
      <p:sp>
        <p:nvSpPr>
          <p:cNvPr id="2" name="TextBox 1"/>
          <p:cNvSpPr txBox="1"/>
          <p:nvPr/>
        </p:nvSpPr>
        <p:spPr>
          <a:xfrm>
            <a:off x="4474477" y="-25494"/>
            <a:ext cx="5689225" cy="523220"/>
          </a:xfrm>
          <a:prstGeom prst="rect">
            <a:avLst/>
          </a:prstGeom>
          <a:noFill/>
        </p:spPr>
        <p:txBody>
          <a:bodyPr wrap="square" rtlCol="0">
            <a:spAutoFit/>
          </a:bodyPr>
          <a:lstStyle/>
          <a:p>
            <a:r>
              <a:rPr lang="en-US" sz="2800" b="1" dirty="0">
                <a:solidFill>
                  <a:schemeClr val="accent1">
                    <a:lumMod val="50000"/>
                  </a:schemeClr>
                </a:solidFill>
                <a:latin typeface="Algerian" panose="04020705040A02060702" pitchFamily="82" charset="0"/>
              </a:rPr>
              <a:t>WEAKNESSES</a:t>
            </a:r>
          </a:p>
        </p:txBody>
      </p:sp>
      <p:sp>
        <p:nvSpPr>
          <p:cNvPr id="19" name="Trapezoid 18"/>
          <p:cNvSpPr/>
          <p:nvPr/>
        </p:nvSpPr>
        <p:spPr>
          <a:xfrm>
            <a:off x="11582400" y="6451601"/>
            <a:ext cx="609601" cy="406400"/>
          </a:xfrm>
          <a:prstGeom prst="trapezoi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17</a:t>
            </a:r>
          </a:p>
        </p:txBody>
      </p:sp>
    </p:spTree>
    <p:extLst>
      <p:ext uri="{BB962C8B-B14F-4D97-AF65-F5344CB8AC3E}">
        <p14:creationId xmlns:p14="http://schemas.microsoft.com/office/powerpoint/2010/main" val="275394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mph" presetSubtype="0" fill="hold" nodeType="clickEffect">
                                  <p:stCondLst>
                                    <p:cond delay="0"/>
                                  </p:stCondLst>
                                  <p:childTnLst>
                                    <p:animRot by="1500000">
                                      <p:cBhvr>
                                        <p:cTn id="21" dur="500" fill="hold"/>
                                        <p:tgtEl>
                                          <p:spTgt spid="6"/>
                                        </p:tgtEl>
                                        <p:attrNameLst>
                                          <p:attrName>r</p:attrName>
                                        </p:attrNameLst>
                                      </p:cBhvr>
                                    </p:animRot>
                                  </p:childTnLst>
                                </p:cTn>
                              </p:par>
                            </p:childTnLst>
                          </p:cTn>
                        </p:par>
                        <p:par>
                          <p:cTn id="22" fill="hold">
                            <p:stCondLst>
                              <p:cond delay="500"/>
                            </p:stCondLst>
                            <p:childTnLst>
                              <p:par>
                                <p:cTn id="23" presetID="53" presetClass="entr" presetSubtype="16" fill="hold" grpId="0" nodeType="after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p:cTn id="25" dur="500" fill="hold"/>
                                        <p:tgtEl>
                                          <p:spTgt spid="45"/>
                                        </p:tgtEl>
                                        <p:attrNameLst>
                                          <p:attrName>ppt_w</p:attrName>
                                        </p:attrNameLst>
                                      </p:cBhvr>
                                      <p:tavLst>
                                        <p:tav tm="0">
                                          <p:val>
                                            <p:fltVal val="0"/>
                                          </p:val>
                                        </p:tav>
                                        <p:tav tm="100000">
                                          <p:val>
                                            <p:strVal val="#ppt_w"/>
                                          </p:val>
                                        </p:tav>
                                      </p:tavLst>
                                    </p:anim>
                                    <p:anim calcmode="lin" valueType="num">
                                      <p:cBhvr>
                                        <p:cTn id="26" dur="500" fill="hold"/>
                                        <p:tgtEl>
                                          <p:spTgt spid="45"/>
                                        </p:tgtEl>
                                        <p:attrNameLst>
                                          <p:attrName>ppt_h</p:attrName>
                                        </p:attrNameLst>
                                      </p:cBhvr>
                                      <p:tavLst>
                                        <p:tav tm="0">
                                          <p:val>
                                            <p:fltVal val="0"/>
                                          </p:val>
                                        </p:tav>
                                        <p:tav tm="100000">
                                          <p:val>
                                            <p:strVal val="#ppt_h"/>
                                          </p:val>
                                        </p:tav>
                                      </p:tavLst>
                                    </p:anim>
                                    <p:animEffect transition="in" filter="fade">
                                      <p:cBhvr>
                                        <p:cTn id="27" dur="500"/>
                                        <p:tgtEl>
                                          <p:spTgt spid="45"/>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50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8" presetClass="emph" presetSubtype="0" fill="hold" nodeType="clickEffect">
                                  <p:stCondLst>
                                    <p:cond delay="0"/>
                                  </p:stCondLst>
                                  <p:childTnLst>
                                    <p:animRot by="1500000">
                                      <p:cBhvr>
                                        <p:cTn id="35" dur="500" fill="hold"/>
                                        <p:tgtEl>
                                          <p:spTgt spid="6"/>
                                        </p:tgtEl>
                                        <p:attrNameLst>
                                          <p:attrName>r</p:attrName>
                                        </p:attrNameLst>
                                      </p:cBhvr>
                                    </p:animRot>
                                  </p:childTnLst>
                                </p:cTn>
                              </p:par>
                            </p:childTnLst>
                          </p:cTn>
                        </p:par>
                        <p:par>
                          <p:cTn id="36" fill="hold">
                            <p:stCondLst>
                              <p:cond delay="500"/>
                            </p:stCondLst>
                            <p:childTnLst>
                              <p:par>
                                <p:cTn id="37" presetID="53" presetClass="entr" presetSubtype="16"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p:cTn id="39" dur="500" fill="hold"/>
                                        <p:tgtEl>
                                          <p:spTgt spid="27"/>
                                        </p:tgtEl>
                                        <p:attrNameLst>
                                          <p:attrName>ppt_w</p:attrName>
                                        </p:attrNameLst>
                                      </p:cBhvr>
                                      <p:tavLst>
                                        <p:tav tm="0">
                                          <p:val>
                                            <p:fltVal val="0"/>
                                          </p:val>
                                        </p:tav>
                                        <p:tav tm="100000">
                                          <p:val>
                                            <p:strVal val="#ppt_w"/>
                                          </p:val>
                                        </p:tav>
                                      </p:tavLst>
                                    </p:anim>
                                    <p:anim calcmode="lin" valueType="num">
                                      <p:cBhvr>
                                        <p:cTn id="40" dur="500" fill="hold"/>
                                        <p:tgtEl>
                                          <p:spTgt spid="27"/>
                                        </p:tgtEl>
                                        <p:attrNameLst>
                                          <p:attrName>ppt_h</p:attrName>
                                        </p:attrNameLst>
                                      </p:cBhvr>
                                      <p:tavLst>
                                        <p:tav tm="0">
                                          <p:val>
                                            <p:fltVal val="0"/>
                                          </p:val>
                                        </p:tav>
                                        <p:tav tm="100000">
                                          <p:val>
                                            <p:strVal val="#ppt_h"/>
                                          </p:val>
                                        </p:tav>
                                      </p:tavLst>
                                    </p:anim>
                                    <p:animEffect transition="in" filter="fade">
                                      <p:cBhvr>
                                        <p:cTn id="41" dur="500"/>
                                        <p:tgtEl>
                                          <p:spTgt spid="27"/>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left)">
                                      <p:cBhvr>
                                        <p:cTn id="45" dur="500"/>
                                        <p:tgtEl>
                                          <p:spTgt spid="28"/>
                                        </p:tgtEl>
                                      </p:cBhvr>
                                    </p:animEffect>
                                  </p:childTnLst>
                                </p:cTn>
                              </p:par>
                            </p:childTnLst>
                          </p:cTn>
                        </p:par>
                      </p:childTnLst>
                    </p:cTn>
                  </p:par>
                  <p:par>
                    <p:cTn id="46" fill="hold">
                      <p:stCondLst>
                        <p:cond delay="indefinite"/>
                      </p:stCondLst>
                      <p:childTnLst>
                        <p:par>
                          <p:cTn id="47" fill="hold">
                            <p:stCondLst>
                              <p:cond delay="0"/>
                            </p:stCondLst>
                            <p:childTnLst>
                              <p:par>
                                <p:cTn id="48" presetID="8" presetClass="emph" presetSubtype="0" fill="hold" nodeType="clickEffect">
                                  <p:stCondLst>
                                    <p:cond delay="0"/>
                                  </p:stCondLst>
                                  <p:childTnLst>
                                    <p:animRot by="1500000">
                                      <p:cBhvr>
                                        <p:cTn id="49" dur="500" fill="hold"/>
                                        <p:tgtEl>
                                          <p:spTgt spid="6"/>
                                        </p:tgtEl>
                                        <p:attrNameLst>
                                          <p:attrName>r</p:attrName>
                                        </p:attrNameLst>
                                      </p:cBhvr>
                                    </p:animRot>
                                  </p:childTnLst>
                                </p:cTn>
                              </p:par>
                            </p:childTnLst>
                          </p:cTn>
                        </p:par>
                        <p:par>
                          <p:cTn id="50" fill="hold">
                            <p:stCondLst>
                              <p:cond delay="500"/>
                            </p:stCondLst>
                            <p:childTnLst>
                              <p:par>
                                <p:cTn id="51" presetID="53" presetClass="entr" presetSubtype="16"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p:cTn id="53" dur="500" fill="hold"/>
                                        <p:tgtEl>
                                          <p:spTgt spid="29"/>
                                        </p:tgtEl>
                                        <p:attrNameLst>
                                          <p:attrName>ppt_w</p:attrName>
                                        </p:attrNameLst>
                                      </p:cBhvr>
                                      <p:tavLst>
                                        <p:tav tm="0">
                                          <p:val>
                                            <p:fltVal val="0"/>
                                          </p:val>
                                        </p:tav>
                                        <p:tav tm="100000">
                                          <p:val>
                                            <p:strVal val="#ppt_w"/>
                                          </p:val>
                                        </p:tav>
                                      </p:tavLst>
                                    </p:anim>
                                    <p:anim calcmode="lin" valueType="num">
                                      <p:cBhvr>
                                        <p:cTn id="54" dur="500" fill="hold"/>
                                        <p:tgtEl>
                                          <p:spTgt spid="29"/>
                                        </p:tgtEl>
                                        <p:attrNameLst>
                                          <p:attrName>ppt_h</p:attrName>
                                        </p:attrNameLst>
                                      </p:cBhvr>
                                      <p:tavLst>
                                        <p:tav tm="0">
                                          <p:val>
                                            <p:fltVal val="0"/>
                                          </p:val>
                                        </p:tav>
                                        <p:tav tm="100000">
                                          <p:val>
                                            <p:strVal val="#ppt_h"/>
                                          </p:val>
                                        </p:tav>
                                      </p:tavLst>
                                    </p:anim>
                                    <p:animEffect transition="in" filter="fade">
                                      <p:cBhvr>
                                        <p:cTn id="55" dur="500"/>
                                        <p:tgtEl>
                                          <p:spTgt spid="29"/>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left)">
                                      <p:cBhvr>
                                        <p:cTn id="59" dur="500"/>
                                        <p:tgtEl>
                                          <p:spTgt spid="30"/>
                                        </p:tgtEl>
                                      </p:cBhvr>
                                    </p:animEffect>
                                  </p:childTnLst>
                                </p:cTn>
                              </p:par>
                            </p:childTnLst>
                          </p:cTn>
                        </p:par>
                      </p:childTnLst>
                    </p:cTn>
                  </p:par>
                  <p:par>
                    <p:cTn id="60" fill="hold">
                      <p:stCondLst>
                        <p:cond delay="indefinite"/>
                      </p:stCondLst>
                      <p:childTnLst>
                        <p:par>
                          <p:cTn id="61" fill="hold">
                            <p:stCondLst>
                              <p:cond delay="0"/>
                            </p:stCondLst>
                            <p:childTnLst>
                              <p:par>
                                <p:cTn id="62" presetID="8" presetClass="emph" presetSubtype="0" fill="hold" nodeType="clickEffect">
                                  <p:stCondLst>
                                    <p:cond delay="0"/>
                                  </p:stCondLst>
                                  <p:childTnLst>
                                    <p:animRot by="1500000">
                                      <p:cBhvr>
                                        <p:cTn id="63" dur="500" fill="hold"/>
                                        <p:tgtEl>
                                          <p:spTgt spid="6"/>
                                        </p:tgtEl>
                                        <p:attrNameLst>
                                          <p:attrName>r</p:attrName>
                                        </p:attrNameLst>
                                      </p:cBhvr>
                                    </p:animRot>
                                  </p:childTnLst>
                                </p:cTn>
                              </p:par>
                            </p:childTnLst>
                          </p:cTn>
                        </p:par>
                        <p:par>
                          <p:cTn id="64" fill="hold">
                            <p:stCondLst>
                              <p:cond delay="500"/>
                            </p:stCondLst>
                            <p:childTnLst>
                              <p:par>
                                <p:cTn id="65" presetID="53" presetClass="entr" presetSubtype="16" fill="hold" grpId="0" nodeType="after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500" fill="hold"/>
                                        <p:tgtEl>
                                          <p:spTgt spid="37"/>
                                        </p:tgtEl>
                                        <p:attrNameLst>
                                          <p:attrName>ppt_w</p:attrName>
                                        </p:attrNameLst>
                                      </p:cBhvr>
                                      <p:tavLst>
                                        <p:tav tm="0">
                                          <p:val>
                                            <p:fltVal val="0"/>
                                          </p:val>
                                        </p:tav>
                                        <p:tav tm="100000">
                                          <p:val>
                                            <p:strVal val="#ppt_w"/>
                                          </p:val>
                                        </p:tav>
                                      </p:tavLst>
                                    </p:anim>
                                    <p:anim calcmode="lin" valueType="num">
                                      <p:cBhvr>
                                        <p:cTn id="68" dur="500" fill="hold"/>
                                        <p:tgtEl>
                                          <p:spTgt spid="37"/>
                                        </p:tgtEl>
                                        <p:attrNameLst>
                                          <p:attrName>ppt_h</p:attrName>
                                        </p:attrNameLst>
                                      </p:cBhvr>
                                      <p:tavLst>
                                        <p:tav tm="0">
                                          <p:val>
                                            <p:fltVal val="0"/>
                                          </p:val>
                                        </p:tav>
                                        <p:tav tm="100000">
                                          <p:val>
                                            <p:strVal val="#ppt_h"/>
                                          </p:val>
                                        </p:tav>
                                      </p:tavLst>
                                    </p:anim>
                                    <p:animEffect transition="in" filter="fade">
                                      <p:cBhvr>
                                        <p:cTn id="69" dur="500"/>
                                        <p:tgtEl>
                                          <p:spTgt spid="37"/>
                                        </p:tgtEl>
                                      </p:cBhvr>
                                    </p:animEffect>
                                  </p:childTnLst>
                                </p:cTn>
                              </p:par>
                            </p:childTnLst>
                          </p:cTn>
                        </p:par>
                        <p:par>
                          <p:cTn id="70" fill="hold">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wipe(left)">
                                      <p:cBhvr>
                                        <p:cTn id="7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p:bldP spid="27" grpId="0" animBg="1"/>
      <p:bldP spid="28" grpId="0"/>
      <p:bldP spid="29" grpId="0" animBg="1"/>
      <p:bldP spid="30" grpId="0"/>
      <p:bldP spid="37" grpId="0" animBg="1"/>
      <p:bldP spid="38" grpId="0"/>
      <p:bldP spid="45" grpId="0" animBg="1"/>
      <p:bldP spid="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rot="10800000">
            <a:off x="1245247" y="4778101"/>
            <a:ext cx="2956719" cy="1727200"/>
          </a:xfrm>
          <a:custGeom>
            <a:avLst/>
            <a:gdLst>
              <a:gd name="connsiteX0" fmla="*/ 0 w 2495551"/>
              <a:gd name="connsiteY0" fmla="*/ 634750 h 1716496"/>
              <a:gd name="connsiteX1" fmla="*/ 0 w 2495551"/>
              <a:gd name="connsiteY1" fmla="*/ 634751 h 1716496"/>
              <a:gd name="connsiteX2" fmla="*/ 0 w 2495551"/>
              <a:gd name="connsiteY2" fmla="*/ 634751 h 1716496"/>
              <a:gd name="connsiteX3" fmla="*/ 634751 w 2495551"/>
              <a:gd name="connsiteY3" fmla="*/ 0 h 1716496"/>
              <a:gd name="connsiteX4" fmla="*/ 1860800 w 2495551"/>
              <a:gd name="connsiteY4" fmla="*/ 0 h 1716496"/>
              <a:gd name="connsiteX5" fmla="*/ 2495551 w 2495551"/>
              <a:gd name="connsiteY5" fmla="*/ 634751 h 1716496"/>
              <a:gd name="connsiteX6" fmla="*/ 2495550 w 2495551"/>
              <a:gd name="connsiteY6" fmla="*/ 634751 h 1716496"/>
              <a:gd name="connsiteX7" fmla="*/ 1860799 w 2495551"/>
              <a:gd name="connsiteY7" fmla="*/ 1269502 h 1716496"/>
              <a:gd name="connsiteX8" fmla="*/ 1362974 w 2495551"/>
              <a:gd name="connsiteY8" fmla="*/ 1269502 h 1716496"/>
              <a:gd name="connsiteX9" fmla="*/ 1179033 w 2495551"/>
              <a:gd name="connsiteY9" fmla="*/ 1716496 h 1716496"/>
              <a:gd name="connsiteX10" fmla="*/ 1160968 w 2495551"/>
              <a:gd name="connsiteY10" fmla="*/ 1269502 h 1716496"/>
              <a:gd name="connsiteX11" fmla="*/ 634751 w 2495551"/>
              <a:gd name="connsiteY11" fmla="*/ 1269501 h 1716496"/>
              <a:gd name="connsiteX12" fmla="*/ 12896 w 2495551"/>
              <a:gd name="connsiteY12" fmla="*/ 762675 h 1716496"/>
              <a:gd name="connsiteX13" fmla="*/ 0 w 2495551"/>
              <a:gd name="connsiteY13" fmla="*/ 634751 h 1716496"/>
              <a:gd name="connsiteX14" fmla="*/ 12896 w 2495551"/>
              <a:gd name="connsiteY14" fmla="*/ 506827 h 1716496"/>
              <a:gd name="connsiteX15" fmla="*/ 634751 w 2495551"/>
              <a:gd name="connsiteY15" fmla="*/ 0 h 1716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95551" h="1716496">
                <a:moveTo>
                  <a:pt x="0" y="634750"/>
                </a:moveTo>
                <a:lnTo>
                  <a:pt x="0" y="634751"/>
                </a:lnTo>
                <a:lnTo>
                  <a:pt x="0" y="634751"/>
                </a:lnTo>
                <a:close/>
                <a:moveTo>
                  <a:pt x="634751" y="0"/>
                </a:moveTo>
                <a:lnTo>
                  <a:pt x="1860800" y="0"/>
                </a:lnTo>
                <a:cubicBezTo>
                  <a:pt x="2211363" y="0"/>
                  <a:pt x="2495551" y="284188"/>
                  <a:pt x="2495551" y="634751"/>
                </a:cubicBezTo>
                <a:lnTo>
                  <a:pt x="2495550" y="634751"/>
                </a:lnTo>
                <a:cubicBezTo>
                  <a:pt x="2495550" y="985314"/>
                  <a:pt x="2211362" y="1269502"/>
                  <a:pt x="1860799" y="1269502"/>
                </a:cubicBezTo>
                <a:lnTo>
                  <a:pt x="1362974" y="1269502"/>
                </a:lnTo>
                <a:lnTo>
                  <a:pt x="1179033" y="1716496"/>
                </a:lnTo>
                <a:lnTo>
                  <a:pt x="1160968" y="1269502"/>
                </a:lnTo>
                <a:lnTo>
                  <a:pt x="634751" y="1269501"/>
                </a:lnTo>
                <a:cubicBezTo>
                  <a:pt x="328009" y="1269501"/>
                  <a:pt x="72084" y="1051920"/>
                  <a:pt x="12896" y="762675"/>
                </a:cubicBezTo>
                <a:lnTo>
                  <a:pt x="0" y="634751"/>
                </a:lnTo>
                <a:lnTo>
                  <a:pt x="12896" y="506827"/>
                </a:lnTo>
                <a:cubicBezTo>
                  <a:pt x="72084" y="217582"/>
                  <a:pt x="328009" y="0"/>
                  <a:pt x="634751" y="0"/>
                </a:cubicBezTo>
                <a:close/>
              </a:path>
            </a:pathLst>
          </a:custGeom>
          <a:solidFill>
            <a:srgbClr val="0066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2"/>
              </a:solidFill>
            </a:endParaRP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6667" r="16667"/>
          <a:stretch/>
        </p:blipFill>
        <p:spPr>
          <a:xfrm>
            <a:off x="7536182" y="1233717"/>
            <a:ext cx="3200400" cy="3200400"/>
          </a:xfrm>
          <a:prstGeom prst="ellipse">
            <a:avLst/>
          </a:prstGeom>
          <a:ln w="28575">
            <a:solidFill>
              <a:srgbClr val="FFC000"/>
            </a:solidFill>
          </a:ln>
        </p:spPr>
      </p:pic>
      <p:pic>
        <p:nvPicPr>
          <p:cNvPr id="7" name="Picture 6"/>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l="27828" t="15108" r="14659" b="-822"/>
          <a:stretch/>
        </p:blipFill>
        <p:spPr>
          <a:xfrm>
            <a:off x="1201785" y="1590764"/>
            <a:ext cx="3200400" cy="3179791"/>
          </a:xfrm>
          <a:prstGeom prst="ellipse">
            <a:avLst/>
          </a:prstGeom>
          <a:ln w="28575">
            <a:solidFill>
              <a:schemeClr val="accent1">
                <a:lumMod val="75000"/>
              </a:schemeClr>
            </a:solidFill>
          </a:ln>
        </p:spPr>
      </p:pic>
      <p:sp>
        <p:nvSpPr>
          <p:cNvPr id="8" name="Freeform 7"/>
          <p:cNvSpPr/>
          <p:nvPr/>
        </p:nvSpPr>
        <p:spPr>
          <a:xfrm rot="10800000">
            <a:off x="7583918" y="4515397"/>
            <a:ext cx="2956719" cy="1727200"/>
          </a:xfrm>
          <a:custGeom>
            <a:avLst/>
            <a:gdLst>
              <a:gd name="connsiteX0" fmla="*/ 0 w 2495551"/>
              <a:gd name="connsiteY0" fmla="*/ 634750 h 1716496"/>
              <a:gd name="connsiteX1" fmla="*/ 0 w 2495551"/>
              <a:gd name="connsiteY1" fmla="*/ 634751 h 1716496"/>
              <a:gd name="connsiteX2" fmla="*/ 0 w 2495551"/>
              <a:gd name="connsiteY2" fmla="*/ 634751 h 1716496"/>
              <a:gd name="connsiteX3" fmla="*/ 634751 w 2495551"/>
              <a:gd name="connsiteY3" fmla="*/ 0 h 1716496"/>
              <a:gd name="connsiteX4" fmla="*/ 1860800 w 2495551"/>
              <a:gd name="connsiteY4" fmla="*/ 0 h 1716496"/>
              <a:gd name="connsiteX5" fmla="*/ 2495551 w 2495551"/>
              <a:gd name="connsiteY5" fmla="*/ 634751 h 1716496"/>
              <a:gd name="connsiteX6" fmla="*/ 2495550 w 2495551"/>
              <a:gd name="connsiteY6" fmla="*/ 634751 h 1716496"/>
              <a:gd name="connsiteX7" fmla="*/ 1860799 w 2495551"/>
              <a:gd name="connsiteY7" fmla="*/ 1269502 h 1716496"/>
              <a:gd name="connsiteX8" fmla="*/ 1362974 w 2495551"/>
              <a:gd name="connsiteY8" fmla="*/ 1269502 h 1716496"/>
              <a:gd name="connsiteX9" fmla="*/ 1179033 w 2495551"/>
              <a:gd name="connsiteY9" fmla="*/ 1716496 h 1716496"/>
              <a:gd name="connsiteX10" fmla="*/ 1160968 w 2495551"/>
              <a:gd name="connsiteY10" fmla="*/ 1269502 h 1716496"/>
              <a:gd name="connsiteX11" fmla="*/ 634751 w 2495551"/>
              <a:gd name="connsiteY11" fmla="*/ 1269501 h 1716496"/>
              <a:gd name="connsiteX12" fmla="*/ 12896 w 2495551"/>
              <a:gd name="connsiteY12" fmla="*/ 762675 h 1716496"/>
              <a:gd name="connsiteX13" fmla="*/ 0 w 2495551"/>
              <a:gd name="connsiteY13" fmla="*/ 634751 h 1716496"/>
              <a:gd name="connsiteX14" fmla="*/ 12896 w 2495551"/>
              <a:gd name="connsiteY14" fmla="*/ 506827 h 1716496"/>
              <a:gd name="connsiteX15" fmla="*/ 634751 w 2495551"/>
              <a:gd name="connsiteY15" fmla="*/ 0 h 1716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95551" h="1716496">
                <a:moveTo>
                  <a:pt x="0" y="634750"/>
                </a:moveTo>
                <a:lnTo>
                  <a:pt x="0" y="634751"/>
                </a:lnTo>
                <a:lnTo>
                  <a:pt x="0" y="634751"/>
                </a:lnTo>
                <a:close/>
                <a:moveTo>
                  <a:pt x="634751" y="0"/>
                </a:moveTo>
                <a:lnTo>
                  <a:pt x="1860800" y="0"/>
                </a:lnTo>
                <a:cubicBezTo>
                  <a:pt x="2211363" y="0"/>
                  <a:pt x="2495551" y="284188"/>
                  <a:pt x="2495551" y="634751"/>
                </a:cubicBezTo>
                <a:lnTo>
                  <a:pt x="2495550" y="634751"/>
                </a:lnTo>
                <a:cubicBezTo>
                  <a:pt x="2495550" y="985314"/>
                  <a:pt x="2211362" y="1269502"/>
                  <a:pt x="1860799" y="1269502"/>
                </a:cubicBezTo>
                <a:lnTo>
                  <a:pt x="1362974" y="1269502"/>
                </a:lnTo>
                <a:lnTo>
                  <a:pt x="1179033" y="1716496"/>
                </a:lnTo>
                <a:lnTo>
                  <a:pt x="1160968" y="1269502"/>
                </a:lnTo>
                <a:lnTo>
                  <a:pt x="634751" y="1269501"/>
                </a:lnTo>
                <a:cubicBezTo>
                  <a:pt x="328009" y="1269501"/>
                  <a:pt x="72084" y="1051920"/>
                  <a:pt x="12896" y="762675"/>
                </a:cubicBezTo>
                <a:lnTo>
                  <a:pt x="0" y="634751"/>
                </a:lnTo>
                <a:lnTo>
                  <a:pt x="12896" y="506827"/>
                </a:lnTo>
                <a:cubicBezTo>
                  <a:pt x="72084" y="217582"/>
                  <a:pt x="328009" y="0"/>
                  <a:pt x="634751" y="0"/>
                </a:cubicBezTo>
                <a:close/>
              </a:path>
            </a:pathLst>
          </a:cu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2"/>
              </a:solidFill>
            </a:endParaRPr>
          </a:p>
        </p:txBody>
      </p:sp>
      <p:sp>
        <p:nvSpPr>
          <p:cNvPr id="9" name="TextBox 8"/>
          <p:cNvSpPr txBox="1"/>
          <p:nvPr/>
        </p:nvSpPr>
        <p:spPr>
          <a:xfrm>
            <a:off x="3860075" y="43359"/>
            <a:ext cx="4471851" cy="769441"/>
          </a:xfrm>
          <a:prstGeom prst="rect">
            <a:avLst/>
          </a:prstGeom>
          <a:noFill/>
        </p:spPr>
        <p:txBody>
          <a:bodyPr wrap="square" rtlCol="0">
            <a:spAutoFit/>
          </a:bodyPr>
          <a:lstStyle/>
          <a:p>
            <a:pPr algn="ctr"/>
            <a:r>
              <a:rPr lang="en-US" sz="4400" b="1" dirty="0">
                <a:solidFill>
                  <a:schemeClr val="accent1">
                    <a:lumMod val="50000"/>
                  </a:schemeClr>
                </a:solidFill>
                <a:latin typeface="Algerian" panose="04020705040A02060702" pitchFamily="82" charset="0"/>
              </a:rPr>
              <a:t>Meet the TEAM</a:t>
            </a:r>
          </a:p>
        </p:txBody>
      </p:sp>
      <p:sp>
        <p:nvSpPr>
          <p:cNvPr id="10" name="TextBox 9"/>
          <p:cNvSpPr txBox="1"/>
          <p:nvPr/>
        </p:nvSpPr>
        <p:spPr>
          <a:xfrm>
            <a:off x="1418046" y="5369778"/>
            <a:ext cx="2611120" cy="1292662"/>
          </a:xfrm>
          <a:prstGeom prst="rect">
            <a:avLst/>
          </a:prstGeom>
          <a:noFill/>
        </p:spPr>
        <p:txBody>
          <a:bodyPr wrap="square" rtlCol="0">
            <a:spAutoFit/>
          </a:bodyPr>
          <a:lstStyle/>
          <a:p>
            <a:pPr algn="ctr"/>
            <a:r>
              <a:rPr lang="en-US" sz="2000" b="1" dirty="0">
                <a:solidFill>
                  <a:schemeClr val="bg2"/>
                </a:solidFill>
                <a:latin typeface="Arial Black" panose="020B0A04020102020204" pitchFamily="34" charset="0"/>
              </a:rPr>
              <a:t>ANUPA DAS SHORMI</a:t>
            </a:r>
          </a:p>
          <a:p>
            <a:pPr algn="ctr"/>
            <a:r>
              <a:rPr lang="en-US" sz="2000" b="1" dirty="0">
                <a:solidFill>
                  <a:schemeClr val="bg2"/>
                </a:solidFill>
                <a:latin typeface="Arial Black" panose="020B0A04020102020204" pitchFamily="34" charset="0"/>
              </a:rPr>
              <a:t>BFH1925020F</a:t>
            </a:r>
          </a:p>
          <a:p>
            <a:endParaRPr lang="en-US" dirty="0"/>
          </a:p>
        </p:txBody>
      </p:sp>
      <p:sp>
        <p:nvSpPr>
          <p:cNvPr id="11" name="TextBox 10"/>
          <p:cNvSpPr txBox="1"/>
          <p:nvPr/>
        </p:nvSpPr>
        <p:spPr>
          <a:xfrm>
            <a:off x="7583918" y="5098699"/>
            <a:ext cx="2804160" cy="1015663"/>
          </a:xfrm>
          <a:prstGeom prst="rect">
            <a:avLst/>
          </a:prstGeom>
          <a:noFill/>
        </p:spPr>
        <p:txBody>
          <a:bodyPr wrap="square" rtlCol="0">
            <a:spAutoFit/>
          </a:bodyPr>
          <a:lstStyle/>
          <a:p>
            <a:pPr algn="ctr"/>
            <a:r>
              <a:rPr lang="en-US" sz="2000" b="1" dirty="0">
                <a:solidFill>
                  <a:schemeClr val="bg2"/>
                </a:solidFill>
                <a:latin typeface="Arial Black" panose="020B0A04020102020204" pitchFamily="34" charset="0"/>
              </a:rPr>
              <a:t>SANZIDA SULTANA</a:t>
            </a:r>
          </a:p>
          <a:p>
            <a:pPr algn="ctr"/>
            <a:r>
              <a:rPr lang="en-US" sz="2000" b="1" dirty="0">
                <a:solidFill>
                  <a:schemeClr val="bg2"/>
                </a:solidFill>
                <a:latin typeface="Arial Black" panose="020B0A04020102020204" pitchFamily="34" charset="0"/>
              </a:rPr>
              <a:t>BKH1825010F</a:t>
            </a:r>
          </a:p>
        </p:txBody>
      </p:sp>
      <p:sp>
        <p:nvSpPr>
          <p:cNvPr id="12" name="Trapezoid 11"/>
          <p:cNvSpPr/>
          <p:nvPr/>
        </p:nvSpPr>
        <p:spPr>
          <a:xfrm>
            <a:off x="11734801" y="6594389"/>
            <a:ext cx="457200" cy="263611"/>
          </a:xfrm>
          <a:prstGeom prst="trapezoi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Black" panose="020B0A04020102020204" pitchFamily="34" charset="0"/>
              </a:rPr>
              <a:t>1</a:t>
            </a:r>
          </a:p>
        </p:txBody>
      </p:sp>
    </p:spTree>
    <p:extLst>
      <p:ext uri="{BB962C8B-B14F-4D97-AF65-F5344CB8AC3E}">
        <p14:creationId xmlns:p14="http://schemas.microsoft.com/office/powerpoint/2010/main" val="93361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272" t="6251" b="12916"/>
          <a:stretch/>
        </p:blipFill>
        <p:spPr>
          <a:xfrm>
            <a:off x="2001842" y="866775"/>
            <a:ext cx="8188317" cy="5124450"/>
          </a:xfrm>
          <a:prstGeom prst="rect">
            <a:avLst/>
          </a:prstGeom>
        </p:spPr>
      </p:pic>
      <p:sp>
        <p:nvSpPr>
          <p:cNvPr id="4" name="Trapezoid 3"/>
          <p:cNvSpPr/>
          <p:nvPr/>
        </p:nvSpPr>
        <p:spPr>
          <a:xfrm>
            <a:off x="11582400" y="6451601"/>
            <a:ext cx="609601" cy="406400"/>
          </a:xfrm>
          <a:prstGeom prst="trapezoi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Black" panose="020B0A04020102020204" pitchFamily="34" charset="0"/>
              </a:rPr>
              <a:t>18</a:t>
            </a:r>
          </a:p>
        </p:txBody>
      </p:sp>
    </p:spTree>
    <p:extLst>
      <p:ext uri="{BB962C8B-B14F-4D97-AF65-F5344CB8AC3E}">
        <p14:creationId xmlns:p14="http://schemas.microsoft.com/office/powerpoint/2010/main" val="2893079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6240" y="1055638"/>
            <a:ext cx="6146800" cy="4893647"/>
          </a:xfrm>
          <a:prstGeom prst="rect">
            <a:avLst/>
          </a:prstGeom>
        </p:spPr>
        <p:txBody>
          <a:bodyPr wrap="square">
            <a:spAutoFit/>
          </a:bodyPr>
          <a:lstStyle/>
          <a:p>
            <a:pPr marL="285750" indent="-285750">
              <a:buFont typeface="Wingdings" panose="05000000000000000000" pitchFamily="2" charset="2"/>
              <a:buChar char="q"/>
            </a:pPr>
            <a:r>
              <a:rPr lang="en-US" sz="3200" b="1" dirty="0">
                <a:latin typeface="Agency FB" panose="020B0503020202020204" pitchFamily="34" charset="0"/>
              </a:rPr>
              <a:t>Why use </a:t>
            </a:r>
            <a:r>
              <a:rPr lang="en-US" sz="3200" b="1" dirty="0" err="1">
                <a:latin typeface="Agency FB" panose="020B0503020202020204" pitchFamily="34" charset="0"/>
              </a:rPr>
              <a:t>Monoalphabetic</a:t>
            </a:r>
            <a:r>
              <a:rPr lang="en-US" sz="3200" b="1" dirty="0">
                <a:latin typeface="Agency FB" panose="020B0503020202020204" pitchFamily="34" charset="0"/>
              </a:rPr>
              <a:t> Cipher</a:t>
            </a:r>
          </a:p>
          <a:p>
            <a:endParaRPr lang="en-US" sz="3200" b="1" dirty="0">
              <a:latin typeface="Agency FB" panose="020B0503020202020204" pitchFamily="34" charset="0"/>
            </a:endParaRPr>
          </a:p>
          <a:p>
            <a:pPr marL="285750" indent="-285750">
              <a:buFont typeface="Wingdings" panose="05000000000000000000" pitchFamily="2" charset="2"/>
              <a:buChar char="q"/>
            </a:pPr>
            <a:r>
              <a:rPr lang="en-US" sz="3200" b="1" dirty="0">
                <a:latin typeface="Agency FB" panose="020B0503020202020204" pitchFamily="34" charset="0"/>
              </a:rPr>
              <a:t>What is </a:t>
            </a:r>
            <a:r>
              <a:rPr lang="en-US" sz="3200" b="1" dirty="0" err="1">
                <a:latin typeface="Agency FB" panose="020B0503020202020204" pitchFamily="34" charset="0"/>
              </a:rPr>
              <a:t>Monoalphabetic</a:t>
            </a:r>
            <a:r>
              <a:rPr lang="en-US" sz="3200" b="1" dirty="0">
                <a:latin typeface="Agency FB" panose="020B0503020202020204" pitchFamily="34" charset="0"/>
              </a:rPr>
              <a:t> Cipher</a:t>
            </a:r>
          </a:p>
          <a:p>
            <a:endParaRPr lang="en-US" sz="3200" b="1" dirty="0">
              <a:latin typeface="Agency FB" panose="020B0503020202020204" pitchFamily="34" charset="0"/>
            </a:endParaRPr>
          </a:p>
          <a:p>
            <a:pPr marL="285750" indent="-285750">
              <a:buFont typeface="Wingdings" panose="05000000000000000000" pitchFamily="2" charset="2"/>
              <a:buChar char="q"/>
            </a:pPr>
            <a:r>
              <a:rPr lang="en-US" sz="3200" b="1" dirty="0">
                <a:latin typeface="Agency FB" panose="020B0503020202020204" pitchFamily="34" charset="0"/>
              </a:rPr>
              <a:t>Procedure</a:t>
            </a:r>
          </a:p>
          <a:p>
            <a:endParaRPr lang="en-US" sz="3200" b="1" dirty="0">
              <a:latin typeface="Agency FB" panose="020B0503020202020204" pitchFamily="34" charset="0"/>
            </a:endParaRPr>
          </a:p>
          <a:p>
            <a:pPr marL="285750" indent="-285750">
              <a:buFont typeface="Wingdings" panose="05000000000000000000" pitchFamily="2" charset="2"/>
              <a:buChar char="q"/>
            </a:pPr>
            <a:r>
              <a:rPr lang="en-US" sz="2800" b="1" dirty="0">
                <a:latin typeface="Agency FB" panose="020B0503020202020204" pitchFamily="34" charset="0"/>
              </a:rPr>
              <a:t>ATTACK POSSIBLE ON MONOALPHABETIC CIPHERS</a:t>
            </a:r>
          </a:p>
          <a:p>
            <a:endParaRPr lang="en-US" sz="3200" b="1" dirty="0">
              <a:latin typeface="Agency FB" panose="020B0503020202020204" pitchFamily="34" charset="0"/>
            </a:endParaRPr>
          </a:p>
          <a:p>
            <a:pPr marL="285750" indent="-285750">
              <a:buFont typeface="Wingdings" panose="05000000000000000000" pitchFamily="2" charset="2"/>
              <a:buChar char="q"/>
            </a:pPr>
            <a:r>
              <a:rPr lang="en-US" sz="3200" b="1" dirty="0">
                <a:latin typeface="Agency FB" panose="020B0503020202020204" pitchFamily="34" charset="0"/>
              </a:rPr>
              <a:t>Weakness of </a:t>
            </a:r>
            <a:r>
              <a:rPr lang="en-US" sz="3200" b="1" dirty="0" err="1">
                <a:latin typeface="Agency FB" panose="020B0503020202020204" pitchFamily="34" charset="0"/>
              </a:rPr>
              <a:t>Monoalphabetic</a:t>
            </a:r>
            <a:r>
              <a:rPr lang="en-US" sz="3200" b="1" dirty="0">
                <a:latin typeface="Agency FB" panose="020B0503020202020204" pitchFamily="34" charset="0"/>
              </a:rPr>
              <a:t> Cipher</a:t>
            </a:r>
          </a:p>
        </p:txBody>
      </p:sp>
      <p:sp>
        <p:nvSpPr>
          <p:cNvPr id="2" name="Slide Number Placeholder 1"/>
          <p:cNvSpPr>
            <a:spLocks noGrp="1"/>
          </p:cNvSpPr>
          <p:nvPr>
            <p:ph type="sldNum" sz="quarter" idx="12"/>
          </p:nvPr>
        </p:nvSpPr>
        <p:spPr>
          <a:xfrm>
            <a:off x="11444907" y="5949466"/>
            <a:ext cx="619539" cy="409575"/>
          </a:xfrm>
        </p:spPr>
        <p:txBody>
          <a:bodyPr/>
          <a:lstStyle/>
          <a:p>
            <a:r>
              <a:rPr lang="en-US" sz="2400" b="1" dirty="0">
                <a:solidFill>
                  <a:schemeClr val="bg1"/>
                </a:solidFill>
              </a:rPr>
              <a:t>1</a:t>
            </a:r>
          </a:p>
        </p:txBody>
      </p:sp>
      <p:sp>
        <p:nvSpPr>
          <p:cNvPr id="4" name="TextBox 3"/>
          <p:cNvSpPr txBox="1"/>
          <p:nvPr/>
        </p:nvSpPr>
        <p:spPr>
          <a:xfrm>
            <a:off x="396240" y="0"/>
            <a:ext cx="6593840" cy="769441"/>
          </a:xfrm>
          <a:prstGeom prst="rect">
            <a:avLst/>
          </a:prstGeom>
          <a:noFill/>
        </p:spPr>
        <p:txBody>
          <a:bodyPr wrap="square" rtlCol="0">
            <a:spAutoFit/>
          </a:bodyPr>
          <a:lstStyle/>
          <a:p>
            <a:r>
              <a:rPr lang="en-US" sz="4400" b="1" dirty="0">
                <a:solidFill>
                  <a:schemeClr val="accent1">
                    <a:lumMod val="50000"/>
                  </a:schemeClr>
                </a:solidFill>
                <a:latin typeface="Algerian" panose="04020705040A02060702" pitchFamily="82" charset="0"/>
              </a:rPr>
              <a:t>CONTENTS</a:t>
            </a:r>
          </a:p>
        </p:txBody>
      </p:sp>
      <p:sp>
        <p:nvSpPr>
          <p:cNvPr id="7" name="Trapezoid 6"/>
          <p:cNvSpPr/>
          <p:nvPr/>
        </p:nvSpPr>
        <p:spPr>
          <a:xfrm>
            <a:off x="11734801" y="6594389"/>
            <a:ext cx="457200" cy="263611"/>
          </a:xfrm>
          <a:prstGeom prst="trapezoi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Black" panose="020B0A04020102020204" pitchFamily="34" charset="0"/>
              </a:rPr>
              <a:t>2</a:t>
            </a:r>
          </a:p>
        </p:txBody>
      </p:sp>
    </p:spTree>
    <p:extLst>
      <p:ext uri="{BB962C8B-B14F-4D97-AF65-F5344CB8AC3E}">
        <p14:creationId xmlns:p14="http://schemas.microsoft.com/office/powerpoint/2010/main" val="8536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385010" y="252662"/>
            <a:ext cx="7615990" cy="584775"/>
          </a:xfrm>
          <a:prstGeom prst="rect">
            <a:avLst/>
          </a:prstGeom>
          <a:noFill/>
        </p:spPr>
        <p:txBody>
          <a:bodyPr wrap="square" rtlCol="0">
            <a:spAutoFit/>
          </a:bodyPr>
          <a:lstStyle/>
          <a:p>
            <a:r>
              <a:rPr lang="en-US" sz="3200" b="1" dirty="0">
                <a:solidFill>
                  <a:schemeClr val="accent1">
                    <a:lumMod val="50000"/>
                  </a:schemeClr>
                </a:solidFill>
                <a:latin typeface="Algerian" panose="04020705040A02060702" pitchFamily="82" charset="0"/>
              </a:rPr>
              <a:t>Why Need </a:t>
            </a:r>
            <a:r>
              <a:rPr lang="en-US" sz="3200" b="1" dirty="0" err="1">
                <a:solidFill>
                  <a:schemeClr val="accent1">
                    <a:lumMod val="50000"/>
                  </a:schemeClr>
                </a:solidFill>
                <a:latin typeface="Algerian" panose="04020705040A02060702" pitchFamily="82" charset="0"/>
              </a:rPr>
              <a:t>Monoalphabetic</a:t>
            </a:r>
            <a:r>
              <a:rPr lang="en-US" sz="3200" b="1" dirty="0">
                <a:solidFill>
                  <a:schemeClr val="accent1">
                    <a:lumMod val="50000"/>
                  </a:schemeClr>
                </a:solidFill>
                <a:latin typeface="Algerian" panose="04020705040A02060702" pitchFamily="82" charset="0"/>
              </a:rPr>
              <a:t> Cipher</a:t>
            </a:r>
          </a:p>
        </p:txBody>
      </p:sp>
      <p:pic>
        <p:nvPicPr>
          <p:cNvPr id="33" name="Picture 32"/>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445" t="11637" r="56995" b="25458"/>
          <a:stretch/>
        </p:blipFill>
        <p:spPr>
          <a:xfrm>
            <a:off x="9157062" y="735988"/>
            <a:ext cx="3481137" cy="5426242"/>
          </a:xfrm>
          <a:prstGeom prst="rect">
            <a:avLst/>
          </a:prstGeom>
        </p:spPr>
      </p:pic>
      <p:sp>
        <p:nvSpPr>
          <p:cNvPr id="35" name="TextBox 34"/>
          <p:cNvSpPr txBox="1"/>
          <p:nvPr/>
        </p:nvSpPr>
        <p:spPr>
          <a:xfrm>
            <a:off x="385009" y="1407695"/>
            <a:ext cx="8772053" cy="1200329"/>
          </a:xfrm>
          <a:prstGeom prst="rect">
            <a:avLst/>
          </a:prstGeom>
          <a:noFill/>
        </p:spPr>
        <p:txBody>
          <a:bodyPr wrap="square" rtlCol="0">
            <a:spAutoFit/>
          </a:bodyPr>
          <a:lstStyle/>
          <a:p>
            <a:pPr algn="just"/>
            <a:r>
              <a:rPr lang="en-US" sz="2400" b="1" dirty="0">
                <a:latin typeface="Arial Narrow" panose="020B0606020202030204" pitchFamily="34" charset="0"/>
              </a:rPr>
              <a:t>In Caesar Cipher there are 26 possible keys possible to encrypt our plaintext. Since 26 possible keys are there, it is very easy to break </a:t>
            </a:r>
            <a:r>
              <a:rPr lang="en-US" sz="2400" b="1" dirty="0" err="1">
                <a:latin typeface="Arial Narrow" panose="020B0606020202030204" pitchFamily="34" charset="0"/>
              </a:rPr>
              <a:t>caeser</a:t>
            </a:r>
            <a:r>
              <a:rPr lang="en-US" sz="2400" b="1" dirty="0">
                <a:latin typeface="Arial Narrow" panose="020B0606020202030204" pitchFamily="34" charset="0"/>
              </a:rPr>
              <a:t> cipher using BRUIT-FORCE attack.</a:t>
            </a:r>
          </a:p>
        </p:txBody>
      </p:sp>
      <p:sp>
        <p:nvSpPr>
          <p:cNvPr id="36" name="Rectangle 35"/>
          <p:cNvSpPr/>
          <p:nvPr/>
        </p:nvSpPr>
        <p:spPr>
          <a:xfrm>
            <a:off x="385009" y="5110763"/>
            <a:ext cx="8951496" cy="1569660"/>
          </a:xfrm>
          <a:prstGeom prst="rect">
            <a:avLst/>
          </a:prstGeom>
        </p:spPr>
        <p:txBody>
          <a:bodyPr wrap="square">
            <a:spAutoFit/>
          </a:bodyPr>
          <a:lstStyle/>
          <a:p>
            <a:pPr algn="just"/>
            <a:r>
              <a:rPr lang="en-US" sz="2400" b="1" dirty="0">
                <a:latin typeface="Arial Narrow" panose="020B0606020202030204" pitchFamily="34" charset="0"/>
              </a:rPr>
              <a:t>In </a:t>
            </a:r>
            <a:r>
              <a:rPr lang="en-US" sz="2400" b="1" dirty="0" err="1">
                <a:latin typeface="Arial Narrow" panose="020B0606020202030204" pitchFamily="34" charset="0"/>
              </a:rPr>
              <a:t>monoalphabetic</a:t>
            </a:r>
            <a:r>
              <a:rPr lang="en-US" sz="2400" b="1" dirty="0">
                <a:latin typeface="Arial Narrow" panose="020B0606020202030204" pitchFamily="34" charset="0"/>
              </a:rPr>
              <a:t> cipher the possible  key space is very large. </a:t>
            </a:r>
          </a:p>
          <a:p>
            <a:pPr algn="just"/>
            <a:r>
              <a:rPr lang="en-US" sz="2400" b="1" dirty="0">
                <a:latin typeface="Arial Narrow" panose="020B0606020202030204" pitchFamily="34" charset="0"/>
              </a:rPr>
              <a:t>That is, 26!=4*(10)^26.</a:t>
            </a:r>
          </a:p>
          <a:p>
            <a:pPr algn="just"/>
            <a:r>
              <a:rPr lang="en-US" sz="2400" b="1" dirty="0">
                <a:latin typeface="Arial Narrow" panose="020B0606020202030204" pitchFamily="34" charset="0"/>
              </a:rPr>
              <a:t>So in order to enhance the security of encryption </a:t>
            </a:r>
            <a:r>
              <a:rPr lang="en-US" sz="2400" b="1" dirty="0" err="1">
                <a:latin typeface="Arial Narrow" panose="020B0606020202030204" pitchFamily="34" charset="0"/>
              </a:rPr>
              <a:t>monoalphabetic</a:t>
            </a:r>
            <a:r>
              <a:rPr lang="en-US" sz="2400" b="1" dirty="0">
                <a:latin typeface="Arial Narrow" panose="020B0606020202030204" pitchFamily="34" charset="0"/>
              </a:rPr>
              <a:t> ciphers are needed.</a:t>
            </a:r>
          </a:p>
        </p:txBody>
      </p:sp>
      <p:sp>
        <p:nvSpPr>
          <p:cNvPr id="37" name="Rectangle 36"/>
          <p:cNvSpPr/>
          <p:nvPr/>
        </p:nvSpPr>
        <p:spPr>
          <a:xfrm>
            <a:off x="385009" y="3178282"/>
            <a:ext cx="8951496" cy="1569660"/>
          </a:xfrm>
          <a:prstGeom prst="rect">
            <a:avLst/>
          </a:prstGeom>
        </p:spPr>
        <p:txBody>
          <a:bodyPr wrap="square">
            <a:spAutoFit/>
          </a:bodyPr>
          <a:lstStyle/>
          <a:p>
            <a:pPr algn="just"/>
            <a:r>
              <a:rPr lang="en-US" sz="2400" b="1" dirty="0">
                <a:latin typeface="Algerian" panose="04020705040A02060702" pitchFamily="82" charset="0"/>
              </a:rPr>
              <a:t>BRUIT-FORCE attack : </a:t>
            </a:r>
            <a:r>
              <a:rPr lang="en-US" sz="2400" b="1" dirty="0"/>
              <a:t>The attacker tries every possible key on a piece of </a:t>
            </a:r>
            <a:r>
              <a:rPr lang="en-US" sz="2400" b="1" dirty="0" err="1"/>
              <a:t>ciphertext</a:t>
            </a:r>
            <a:r>
              <a:rPr lang="en-US" sz="2400" b="1" dirty="0"/>
              <a:t> until an intelligible translation into plaintext is obtained. On average, half of all possible keys must be tried to achieve success.</a:t>
            </a:r>
          </a:p>
        </p:txBody>
      </p:sp>
      <p:sp>
        <p:nvSpPr>
          <p:cNvPr id="7" name="Trapezoid 6"/>
          <p:cNvSpPr/>
          <p:nvPr/>
        </p:nvSpPr>
        <p:spPr>
          <a:xfrm>
            <a:off x="11734801" y="6594389"/>
            <a:ext cx="457200" cy="263611"/>
          </a:xfrm>
          <a:prstGeom prst="trapezoi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Black" panose="020B0A04020102020204" pitchFamily="34" charset="0"/>
              </a:rPr>
              <a:t>3</a:t>
            </a:r>
          </a:p>
        </p:txBody>
      </p:sp>
    </p:spTree>
    <p:extLst>
      <p:ext uri="{BB962C8B-B14F-4D97-AF65-F5344CB8AC3E}">
        <p14:creationId xmlns:p14="http://schemas.microsoft.com/office/powerpoint/2010/main" val="407843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86409" y="4251952"/>
            <a:ext cx="8898491" cy="1895759"/>
            <a:chOff x="1500808" y="3756991"/>
            <a:chExt cx="7255566" cy="1620078"/>
          </a:xfrm>
        </p:grpSpPr>
        <p:sp>
          <p:nvSpPr>
            <p:cNvPr id="6" name="Rounded Rectangle 5"/>
            <p:cNvSpPr/>
            <p:nvPr/>
          </p:nvSpPr>
          <p:spPr>
            <a:xfrm>
              <a:off x="1500808" y="3756991"/>
              <a:ext cx="7255566" cy="1620078"/>
            </a:xfrm>
            <a:prstGeom prst="roundRect">
              <a:avLst>
                <a:gd name="adj" fmla="val 50000"/>
              </a:avLst>
            </a:prstGeom>
            <a:solidFill>
              <a:schemeClr val="accent1">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840285" y="3870027"/>
              <a:ext cx="6341165" cy="1394005"/>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Substitution is a technique in which each letter</a:t>
              </a:r>
            </a:p>
            <a:p>
              <a:r>
                <a:rPr lang="en-US" sz="2000" b="1" dirty="0">
                  <a:solidFill>
                    <a:schemeClr val="bg1"/>
                  </a:solidFill>
                  <a:latin typeface="Arial" panose="020B0604020202020204" pitchFamily="34" charset="0"/>
                  <a:cs typeface="Arial" panose="020B0604020202020204" pitchFamily="34" charset="0"/>
                </a:rPr>
                <a:t>or bit of the plaintext is substitute or replaced </a:t>
              </a:r>
            </a:p>
            <a:p>
              <a:r>
                <a:rPr lang="en-US" sz="2000" b="1" dirty="0">
                  <a:solidFill>
                    <a:schemeClr val="bg1"/>
                  </a:solidFill>
                  <a:latin typeface="Arial" panose="020B0604020202020204" pitchFamily="34" charset="0"/>
                  <a:cs typeface="Arial" panose="020B0604020202020204" pitchFamily="34" charset="0"/>
                </a:rPr>
                <a:t>by some other </a:t>
              </a:r>
              <a:r>
                <a:rPr lang="en-US" sz="2000" b="1" dirty="0" err="1">
                  <a:solidFill>
                    <a:schemeClr val="bg1"/>
                  </a:solidFill>
                  <a:latin typeface="Arial" panose="020B0604020202020204" pitchFamily="34" charset="0"/>
                  <a:cs typeface="Arial" panose="020B0604020202020204" pitchFamily="34" charset="0"/>
                </a:rPr>
                <a:t>letter,number</a:t>
              </a:r>
              <a:r>
                <a:rPr lang="en-US" sz="2000" b="1" dirty="0">
                  <a:solidFill>
                    <a:schemeClr val="bg1"/>
                  </a:solidFill>
                  <a:latin typeface="Arial" panose="020B0604020202020204" pitchFamily="34" charset="0"/>
                  <a:cs typeface="Arial" panose="020B0604020202020204" pitchFamily="34" charset="0"/>
                </a:rPr>
                <a:t> or symbol to produce </a:t>
              </a:r>
            </a:p>
            <a:p>
              <a:r>
                <a:rPr lang="en-US" sz="2000" b="1" dirty="0">
                  <a:solidFill>
                    <a:schemeClr val="bg1"/>
                  </a:solidFill>
                  <a:latin typeface="Arial" panose="020B0604020202020204" pitchFamily="34" charset="0"/>
                  <a:cs typeface="Arial" panose="020B0604020202020204" pitchFamily="34" charset="0"/>
                </a:rPr>
                <a:t>cipher text.</a:t>
              </a:r>
            </a:p>
            <a:p>
              <a:r>
                <a:rPr lang="en-US" sz="2000" b="1" dirty="0">
                  <a:solidFill>
                    <a:schemeClr val="bg1"/>
                  </a:solidFill>
                  <a:latin typeface="Arial" panose="020B0604020202020204" pitchFamily="34" charset="0"/>
                  <a:cs typeface="Arial" panose="020B0604020202020204" pitchFamily="34" charset="0"/>
                </a:rPr>
                <a:t>For </a:t>
              </a:r>
              <a:r>
                <a:rPr lang="en-US" sz="2000" b="1" dirty="0" err="1">
                  <a:solidFill>
                    <a:schemeClr val="bg1"/>
                  </a:solidFill>
                  <a:latin typeface="Arial" panose="020B0604020202020204" pitchFamily="34" charset="0"/>
                  <a:cs typeface="Arial" panose="020B0604020202020204" pitchFamily="34" charset="0"/>
                </a:rPr>
                <a:t>example:ABC</a:t>
              </a:r>
              <a:r>
                <a:rPr lang="en-US" sz="2000" b="1" dirty="0">
                  <a:solidFill>
                    <a:schemeClr val="bg1"/>
                  </a:solidFill>
                  <a:latin typeface="Arial" panose="020B0604020202020204" pitchFamily="34" charset="0"/>
                  <a:cs typeface="Arial" panose="020B0604020202020204" pitchFamily="34" charset="0"/>
                </a:rPr>
                <a:t> -&gt; XYZ</a:t>
              </a:r>
            </a:p>
          </p:txBody>
        </p:sp>
      </p:grpSp>
      <p:grpSp>
        <p:nvGrpSpPr>
          <p:cNvPr id="2" name="Group 1"/>
          <p:cNvGrpSpPr/>
          <p:nvPr/>
        </p:nvGrpSpPr>
        <p:grpSpPr>
          <a:xfrm>
            <a:off x="586409" y="4251952"/>
            <a:ext cx="6973438" cy="1895759"/>
            <a:chOff x="1881804" y="895264"/>
            <a:chExt cx="6083101" cy="1904226"/>
          </a:xfrm>
        </p:grpSpPr>
        <p:sp>
          <p:nvSpPr>
            <p:cNvPr id="3" name="Freeform 2"/>
            <p:cNvSpPr/>
            <p:nvPr/>
          </p:nvSpPr>
          <p:spPr>
            <a:xfrm>
              <a:off x="1881804" y="895264"/>
              <a:ext cx="6083101" cy="1904226"/>
            </a:xfrm>
            <a:custGeom>
              <a:avLst/>
              <a:gdLst>
                <a:gd name="connsiteX0" fmla="*/ 947880 w 6083101"/>
                <a:gd name="connsiteY0" fmla="*/ 0 h 1904226"/>
                <a:gd name="connsiteX1" fmla="*/ 6083101 w 6083101"/>
                <a:gd name="connsiteY1" fmla="*/ 0 h 1904226"/>
                <a:gd name="connsiteX2" fmla="*/ 6083101 w 6083101"/>
                <a:gd name="connsiteY2" fmla="*/ 711482 h 1904226"/>
                <a:gd name="connsiteX3" fmla="*/ 5842470 w 6083101"/>
                <a:gd name="connsiteY3" fmla="*/ 952113 h 1904226"/>
                <a:gd name="connsiteX4" fmla="*/ 6083101 w 6083101"/>
                <a:gd name="connsiteY4" fmla="*/ 1192744 h 1904226"/>
                <a:gd name="connsiteX5" fmla="*/ 6083101 w 6083101"/>
                <a:gd name="connsiteY5" fmla="*/ 1904226 h 1904226"/>
                <a:gd name="connsiteX6" fmla="*/ 947880 w 6083101"/>
                <a:gd name="connsiteY6" fmla="*/ 1904225 h 1904226"/>
                <a:gd name="connsiteX7" fmla="*/ 19258 w 6083101"/>
                <a:gd name="connsiteY7" fmla="*/ 1143996 h 1904226"/>
                <a:gd name="connsiteX8" fmla="*/ 0 w 6083101"/>
                <a:gd name="connsiteY8" fmla="*/ 952113 h 1904226"/>
                <a:gd name="connsiteX9" fmla="*/ 19258 w 6083101"/>
                <a:gd name="connsiteY9" fmla="*/ 760229 h 1904226"/>
                <a:gd name="connsiteX10" fmla="*/ 947880 w 6083101"/>
                <a:gd name="connsiteY10" fmla="*/ 0 h 1904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83101" h="1904226">
                  <a:moveTo>
                    <a:pt x="947880" y="0"/>
                  </a:moveTo>
                  <a:lnTo>
                    <a:pt x="6083101" y="0"/>
                  </a:lnTo>
                  <a:lnTo>
                    <a:pt x="6083101" y="711482"/>
                  </a:lnTo>
                  <a:cubicBezTo>
                    <a:pt x="5950204" y="711482"/>
                    <a:pt x="5842470" y="819216"/>
                    <a:pt x="5842470" y="952113"/>
                  </a:cubicBezTo>
                  <a:cubicBezTo>
                    <a:pt x="5842470" y="1085010"/>
                    <a:pt x="5950204" y="1192744"/>
                    <a:pt x="6083101" y="1192744"/>
                  </a:cubicBezTo>
                  <a:lnTo>
                    <a:pt x="6083101" y="1904226"/>
                  </a:lnTo>
                  <a:lnTo>
                    <a:pt x="947880" y="1904225"/>
                  </a:lnTo>
                  <a:cubicBezTo>
                    <a:pt x="489818" y="1904225"/>
                    <a:pt x="107644" y="1577858"/>
                    <a:pt x="19258" y="1143996"/>
                  </a:cubicBezTo>
                  <a:lnTo>
                    <a:pt x="0" y="952113"/>
                  </a:lnTo>
                  <a:lnTo>
                    <a:pt x="19258" y="760229"/>
                  </a:lnTo>
                  <a:cubicBezTo>
                    <a:pt x="107644" y="326367"/>
                    <a:pt x="489818" y="0"/>
                    <a:pt x="947880" y="0"/>
                  </a:cubicBezTo>
                  <a:close/>
                </a:path>
              </a:pathLst>
            </a:custGeom>
            <a:solidFill>
              <a:schemeClr val="accent1">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300469" y="1524212"/>
              <a:ext cx="5245769" cy="646331"/>
            </a:xfrm>
            <a:prstGeom prst="rect">
              <a:avLst/>
            </a:prstGeom>
            <a:noFill/>
          </p:spPr>
          <p:txBody>
            <a:bodyPr wrap="square" rtlCol="0">
              <a:spAutoFit/>
            </a:bodyPr>
            <a:lstStyle/>
            <a:p>
              <a:r>
                <a:rPr lang="en-US" sz="3600" b="1" dirty="0">
                  <a:solidFill>
                    <a:schemeClr val="bg1"/>
                  </a:solidFill>
                  <a:latin typeface="Algerian" panose="04020705040A02060702" pitchFamily="82" charset="0"/>
                </a:rPr>
                <a:t>Substitution Cipher</a:t>
              </a:r>
            </a:p>
          </p:txBody>
        </p:sp>
      </p:grpSp>
      <p:sp>
        <p:nvSpPr>
          <p:cNvPr id="8" name="TextBox 7"/>
          <p:cNvSpPr txBox="1"/>
          <p:nvPr/>
        </p:nvSpPr>
        <p:spPr>
          <a:xfrm>
            <a:off x="586409" y="467139"/>
            <a:ext cx="9392478" cy="1938992"/>
          </a:xfrm>
          <a:prstGeom prst="rect">
            <a:avLst/>
          </a:prstGeom>
          <a:noFill/>
        </p:spPr>
        <p:txBody>
          <a:bodyPr wrap="square" rtlCol="0">
            <a:spAutoFit/>
          </a:bodyPr>
          <a:lstStyle/>
          <a:p>
            <a:r>
              <a:rPr lang="en-US" sz="2800" dirty="0">
                <a:latin typeface="Algerian" panose="04020705040A02060702" pitchFamily="82" charset="0"/>
              </a:rPr>
              <a:t>There are basically two types of cipher</a:t>
            </a:r>
          </a:p>
          <a:p>
            <a:endParaRPr lang="en-US" sz="2800" dirty="0">
              <a:latin typeface="Algerian" panose="04020705040A02060702" pitchFamily="82" charset="0"/>
            </a:endParaRPr>
          </a:p>
          <a:p>
            <a:pPr>
              <a:buFont typeface="Wingdings" panose="05000000000000000000" pitchFamily="2" charset="2"/>
              <a:buChar char="§"/>
            </a:pPr>
            <a:r>
              <a:rPr lang="en-US" sz="3200" dirty="0">
                <a:latin typeface="Algerian" panose="04020705040A02060702" pitchFamily="82" charset="0"/>
              </a:rPr>
              <a:t>Substitution cipher</a:t>
            </a:r>
          </a:p>
          <a:p>
            <a:pPr>
              <a:buFont typeface="Wingdings" panose="05000000000000000000" pitchFamily="2" charset="2"/>
              <a:buChar char="§"/>
            </a:pPr>
            <a:r>
              <a:rPr lang="en-US" sz="3200" dirty="0">
                <a:latin typeface="Algerian" panose="04020705040A02060702" pitchFamily="82" charset="0"/>
              </a:rPr>
              <a:t>Transposition cipher</a:t>
            </a:r>
          </a:p>
        </p:txBody>
      </p:sp>
      <p:sp>
        <p:nvSpPr>
          <p:cNvPr id="9" name="Trapezoid 8"/>
          <p:cNvSpPr/>
          <p:nvPr/>
        </p:nvSpPr>
        <p:spPr>
          <a:xfrm>
            <a:off x="11734801" y="6594389"/>
            <a:ext cx="457200" cy="263611"/>
          </a:xfrm>
          <a:prstGeom prst="trapezoi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Black" panose="020B0A04020102020204" pitchFamily="34" charset="0"/>
              </a:rPr>
              <a:t>4</a:t>
            </a:r>
          </a:p>
        </p:txBody>
      </p:sp>
    </p:spTree>
    <p:extLst>
      <p:ext uri="{BB962C8B-B14F-4D97-AF65-F5344CB8AC3E}">
        <p14:creationId xmlns:p14="http://schemas.microsoft.com/office/powerpoint/2010/main" val="316243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4.375E-6 -1.85185E-6 L -4.375E-6 -0.25 " pathEditMode="relative" rAng="0" ptsTypes="AA">
                                      <p:cBhvr>
                                        <p:cTn id="6" dur="1000" fill="hold"/>
                                        <p:tgtEl>
                                          <p:spTgt spid="2"/>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377687" y="139148"/>
            <a:ext cx="7464287" cy="461665"/>
          </a:xfrm>
          <a:prstGeom prst="rect">
            <a:avLst/>
          </a:prstGeom>
          <a:noFill/>
        </p:spPr>
        <p:txBody>
          <a:bodyPr wrap="square" rtlCol="0">
            <a:spAutoFit/>
          </a:bodyPr>
          <a:lstStyle/>
          <a:p>
            <a:r>
              <a:rPr lang="en-US" sz="2400" b="1" dirty="0">
                <a:solidFill>
                  <a:schemeClr val="accent1">
                    <a:lumMod val="50000"/>
                  </a:schemeClr>
                </a:solidFill>
                <a:latin typeface="Algerian" panose="04020705040A02060702" pitchFamily="82" charset="0"/>
              </a:rPr>
              <a:t>Types of substitution technique:</a:t>
            </a:r>
          </a:p>
        </p:txBody>
      </p:sp>
      <p:grpSp>
        <p:nvGrpSpPr>
          <p:cNvPr id="3" name="Group 2"/>
          <p:cNvGrpSpPr/>
          <p:nvPr/>
        </p:nvGrpSpPr>
        <p:grpSpPr>
          <a:xfrm>
            <a:off x="377687" y="3283669"/>
            <a:ext cx="6138824" cy="1118902"/>
            <a:chOff x="2130500" y="1173317"/>
            <a:chExt cx="5355047" cy="1443306"/>
          </a:xfrm>
        </p:grpSpPr>
        <p:sp>
          <p:nvSpPr>
            <p:cNvPr id="4" name="Freeform 3"/>
            <p:cNvSpPr/>
            <p:nvPr/>
          </p:nvSpPr>
          <p:spPr>
            <a:xfrm>
              <a:off x="2130500" y="1173317"/>
              <a:ext cx="3550289" cy="1443306"/>
            </a:xfrm>
            <a:custGeom>
              <a:avLst/>
              <a:gdLst>
                <a:gd name="connsiteX0" fmla="*/ 947880 w 6083101"/>
                <a:gd name="connsiteY0" fmla="*/ 0 h 1904226"/>
                <a:gd name="connsiteX1" fmla="*/ 6083101 w 6083101"/>
                <a:gd name="connsiteY1" fmla="*/ 0 h 1904226"/>
                <a:gd name="connsiteX2" fmla="*/ 6083101 w 6083101"/>
                <a:gd name="connsiteY2" fmla="*/ 711482 h 1904226"/>
                <a:gd name="connsiteX3" fmla="*/ 5842470 w 6083101"/>
                <a:gd name="connsiteY3" fmla="*/ 952113 h 1904226"/>
                <a:gd name="connsiteX4" fmla="*/ 6083101 w 6083101"/>
                <a:gd name="connsiteY4" fmla="*/ 1192744 h 1904226"/>
                <a:gd name="connsiteX5" fmla="*/ 6083101 w 6083101"/>
                <a:gd name="connsiteY5" fmla="*/ 1904226 h 1904226"/>
                <a:gd name="connsiteX6" fmla="*/ 947880 w 6083101"/>
                <a:gd name="connsiteY6" fmla="*/ 1904225 h 1904226"/>
                <a:gd name="connsiteX7" fmla="*/ 19258 w 6083101"/>
                <a:gd name="connsiteY7" fmla="*/ 1143996 h 1904226"/>
                <a:gd name="connsiteX8" fmla="*/ 0 w 6083101"/>
                <a:gd name="connsiteY8" fmla="*/ 952113 h 1904226"/>
                <a:gd name="connsiteX9" fmla="*/ 19258 w 6083101"/>
                <a:gd name="connsiteY9" fmla="*/ 760229 h 1904226"/>
                <a:gd name="connsiteX10" fmla="*/ 947880 w 6083101"/>
                <a:gd name="connsiteY10" fmla="*/ 0 h 1904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83101" h="1904226">
                  <a:moveTo>
                    <a:pt x="947880" y="0"/>
                  </a:moveTo>
                  <a:lnTo>
                    <a:pt x="6083101" y="0"/>
                  </a:lnTo>
                  <a:lnTo>
                    <a:pt x="6083101" y="711482"/>
                  </a:lnTo>
                  <a:cubicBezTo>
                    <a:pt x="5950204" y="711482"/>
                    <a:pt x="5842470" y="819216"/>
                    <a:pt x="5842470" y="952113"/>
                  </a:cubicBezTo>
                  <a:cubicBezTo>
                    <a:pt x="5842470" y="1085010"/>
                    <a:pt x="5950204" y="1192744"/>
                    <a:pt x="6083101" y="1192744"/>
                  </a:cubicBezTo>
                  <a:lnTo>
                    <a:pt x="6083101" y="1904226"/>
                  </a:lnTo>
                  <a:lnTo>
                    <a:pt x="947880" y="1904225"/>
                  </a:lnTo>
                  <a:cubicBezTo>
                    <a:pt x="489818" y="1904225"/>
                    <a:pt x="107644" y="1577858"/>
                    <a:pt x="19258" y="1143996"/>
                  </a:cubicBezTo>
                  <a:lnTo>
                    <a:pt x="0" y="952113"/>
                  </a:lnTo>
                  <a:lnTo>
                    <a:pt x="19258" y="760229"/>
                  </a:lnTo>
                  <a:cubicBezTo>
                    <a:pt x="107644" y="326367"/>
                    <a:pt x="489818" y="0"/>
                    <a:pt x="947880" y="0"/>
                  </a:cubicBezTo>
                  <a:close/>
                </a:path>
              </a:pathLst>
            </a:custGeom>
            <a:solidFill>
              <a:schemeClr val="accent1">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39778" y="1562674"/>
              <a:ext cx="5245769" cy="674918"/>
            </a:xfrm>
            <a:prstGeom prst="rect">
              <a:avLst/>
            </a:prstGeom>
            <a:noFill/>
          </p:spPr>
          <p:txBody>
            <a:bodyPr wrap="square" rtlCol="0">
              <a:spAutoFit/>
            </a:bodyPr>
            <a:lstStyle/>
            <a:p>
              <a:r>
                <a:rPr lang="en-US" sz="2800" b="1" dirty="0">
                  <a:solidFill>
                    <a:schemeClr val="bg1"/>
                  </a:solidFill>
                  <a:latin typeface="Algerian" panose="04020705040A02060702" pitchFamily="82" charset="0"/>
                </a:rPr>
                <a:t>Substitution Cipher</a:t>
              </a:r>
            </a:p>
          </p:txBody>
        </p:sp>
      </p:grpSp>
      <p:sp>
        <p:nvSpPr>
          <p:cNvPr id="6" name="Rounded Rectangle 5"/>
          <p:cNvSpPr/>
          <p:nvPr/>
        </p:nvSpPr>
        <p:spPr>
          <a:xfrm>
            <a:off x="7541812" y="1815507"/>
            <a:ext cx="3160644" cy="693942"/>
          </a:xfrm>
          <a:prstGeom prst="roundRect">
            <a:avLst>
              <a:gd name="adj" fmla="val 17700"/>
            </a:avLst>
          </a:prstGeom>
          <a:solidFill>
            <a:srgbClr val="FFC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latin typeface="Algerian" panose="04020705040A02060702" pitchFamily="82" charset="0"/>
              </a:rPr>
              <a:t>Monoalphabetic</a:t>
            </a:r>
            <a:r>
              <a:rPr lang="en-US" sz="2000" b="1" dirty="0">
                <a:latin typeface="Algerian" panose="04020705040A02060702" pitchFamily="82" charset="0"/>
              </a:rPr>
              <a:t> Cipher</a:t>
            </a:r>
          </a:p>
        </p:txBody>
      </p:sp>
      <p:sp>
        <p:nvSpPr>
          <p:cNvPr id="7" name="Rounded Rectangle 6"/>
          <p:cNvSpPr/>
          <p:nvPr/>
        </p:nvSpPr>
        <p:spPr>
          <a:xfrm>
            <a:off x="7520941" y="2762068"/>
            <a:ext cx="3160644" cy="693942"/>
          </a:xfrm>
          <a:prstGeom prst="roundRect">
            <a:avLst>
              <a:gd name="adj" fmla="val 17700"/>
            </a:avLst>
          </a:prstGeom>
          <a:solidFill>
            <a:schemeClr val="accent1">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lgerian" panose="04020705040A02060702" pitchFamily="82" charset="0"/>
              </a:rPr>
              <a:t>Polyalphabetic Cipher</a:t>
            </a:r>
          </a:p>
        </p:txBody>
      </p:sp>
      <p:sp>
        <p:nvSpPr>
          <p:cNvPr id="8" name="Rounded Rectangle 7"/>
          <p:cNvSpPr/>
          <p:nvPr/>
        </p:nvSpPr>
        <p:spPr>
          <a:xfrm>
            <a:off x="7548769" y="868946"/>
            <a:ext cx="3160644" cy="693942"/>
          </a:xfrm>
          <a:prstGeom prst="roundRect">
            <a:avLst>
              <a:gd name="adj" fmla="val 17700"/>
            </a:avLst>
          </a:prstGeom>
          <a:solidFill>
            <a:schemeClr val="accent1">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534855" y="3708629"/>
            <a:ext cx="3160644" cy="693942"/>
          </a:xfrm>
          <a:prstGeom prst="roundRect">
            <a:avLst>
              <a:gd name="adj" fmla="val 17700"/>
            </a:avLst>
          </a:prstGeom>
          <a:solidFill>
            <a:schemeClr val="accent1">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latin typeface="Algerian" panose="04020705040A02060702" pitchFamily="82" charset="0"/>
              </a:rPr>
              <a:t>Playfair</a:t>
            </a:r>
            <a:r>
              <a:rPr lang="en-US" sz="2400" b="1" dirty="0">
                <a:latin typeface="Algerian" panose="04020705040A02060702" pitchFamily="82" charset="0"/>
              </a:rPr>
              <a:t> Cipher</a:t>
            </a:r>
          </a:p>
        </p:txBody>
      </p:sp>
      <p:sp>
        <p:nvSpPr>
          <p:cNvPr id="10" name="Rounded Rectangle 9"/>
          <p:cNvSpPr/>
          <p:nvPr/>
        </p:nvSpPr>
        <p:spPr>
          <a:xfrm>
            <a:off x="7527898" y="4655190"/>
            <a:ext cx="3160644" cy="693942"/>
          </a:xfrm>
          <a:prstGeom prst="roundRect">
            <a:avLst>
              <a:gd name="adj" fmla="val 17700"/>
            </a:avLst>
          </a:prstGeom>
          <a:solidFill>
            <a:schemeClr val="accent1">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lgerian" panose="04020705040A02060702" pitchFamily="82" charset="0"/>
              </a:rPr>
              <a:t>One Time Pad Cipher</a:t>
            </a:r>
          </a:p>
        </p:txBody>
      </p:sp>
      <p:sp>
        <p:nvSpPr>
          <p:cNvPr id="11" name="TextBox 10"/>
          <p:cNvSpPr txBox="1"/>
          <p:nvPr/>
        </p:nvSpPr>
        <p:spPr>
          <a:xfrm>
            <a:off x="7876759" y="985084"/>
            <a:ext cx="2574235" cy="461665"/>
          </a:xfrm>
          <a:prstGeom prst="rect">
            <a:avLst/>
          </a:prstGeom>
          <a:noFill/>
        </p:spPr>
        <p:txBody>
          <a:bodyPr wrap="square" rtlCol="0">
            <a:spAutoFit/>
          </a:bodyPr>
          <a:lstStyle/>
          <a:p>
            <a:r>
              <a:rPr lang="en-US" sz="2400" b="1" dirty="0">
                <a:solidFill>
                  <a:schemeClr val="bg1"/>
                </a:solidFill>
                <a:latin typeface="Algerian" panose="04020705040A02060702" pitchFamily="82" charset="0"/>
              </a:rPr>
              <a:t>Caesar Cipher</a:t>
            </a:r>
          </a:p>
        </p:txBody>
      </p:sp>
      <p:sp>
        <p:nvSpPr>
          <p:cNvPr id="12" name="Rounded Rectangle 11"/>
          <p:cNvSpPr/>
          <p:nvPr/>
        </p:nvSpPr>
        <p:spPr>
          <a:xfrm>
            <a:off x="7513984" y="5601750"/>
            <a:ext cx="3160644" cy="693942"/>
          </a:xfrm>
          <a:prstGeom prst="roundRect">
            <a:avLst>
              <a:gd name="adj" fmla="val 17700"/>
            </a:avLst>
          </a:prstGeom>
          <a:solidFill>
            <a:schemeClr val="accent1">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lgerian" panose="04020705040A02060702" pitchFamily="82" charset="0"/>
              </a:rPr>
              <a:t>Hill Cipher</a:t>
            </a:r>
          </a:p>
        </p:txBody>
      </p:sp>
      <p:sp>
        <p:nvSpPr>
          <p:cNvPr id="17" name="Right Arrow 16"/>
          <p:cNvSpPr/>
          <p:nvPr/>
        </p:nvSpPr>
        <p:spPr>
          <a:xfrm>
            <a:off x="5221942" y="3456010"/>
            <a:ext cx="1510747" cy="682044"/>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apezoid 17"/>
          <p:cNvSpPr/>
          <p:nvPr/>
        </p:nvSpPr>
        <p:spPr>
          <a:xfrm>
            <a:off x="11734801" y="6594389"/>
            <a:ext cx="457200" cy="263611"/>
          </a:xfrm>
          <a:prstGeom prst="trapezoi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Black" panose="020B0A04020102020204" pitchFamily="34" charset="0"/>
              </a:rPr>
              <a:t>5</a:t>
            </a:r>
          </a:p>
        </p:txBody>
      </p:sp>
    </p:spTree>
    <p:extLst>
      <p:ext uri="{BB962C8B-B14F-4D97-AF65-F5344CB8AC3E}">
        <p14:creationId xmlns:p14="http://schemas.microsoft.com/office/powerpoint/2010/main" val="299024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454947"/>
            <a:ext cx="12191999" cy="240305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be 2"/>
          <p:cNvSpPr/>
          <p:nvPr/>
        </p:nvSpPr>
        <p:spPr>
          <a:xfrm>
            <a:off x="1395663" y="2037851"/>
            <a:ext cx="3176337" cy="4475748"/>
          </a:xfrm>
          <a:prstGeom prst="cube">
            <a:avLst>
              <a:gd name="adj" fmla="val 11198"/>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395662" y="2605268"/>
            <a:ext cx="2803358" cy="4331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Algerian" panose="04020705040A02060702" pitchFamily="82" charset="0"/>
              </a:rPr>
              <a:t>1</a:t>
            </a:r>
          </a:p>
        </p:txBody>
      </p:sp>
      <p:sp>
        <p:nvSpPr>
          <p:cNvPr id="6" name="Rectangle 5"/>
          <p:cNvSpPr/>
          <p:nvPr/>
        </p:nvSpPr>
        <p:spPr>
          <a:xfrm>
            <a:off x="1431756" y="3087181"/>
            <a:ext cx="2767264" cy="3416320"/>
          </a:xfrm>
          <a:prstGeom prst="rect">
            <a:avLst/>
          </a:prstGeom>
        </p:spPr>
        <p:txBody>
          <a:bodyPr wrap="square">
            <a:spAutoFit/>
          </a:bodyPr>
          <a:lstStyle/>
          <a:p>
            <a:pPr algn="just"/>
            <a:r>
              <a:rPr lang="en-US" b="1" dirty="0" err="1">
                <a:solidFill>
                  <a:schemeClr val="bg1"/>
                </a:solidFill>
                <a:latin typeface="Arial Narrow" panose="020B0606020202030204" pitchFamily="34" charset="0"/>
              </a:rPr>
              <a:t>Monoalphabetic</a:t>
            </a:r>
            <a:r>
              <a:rPr lang="en-US" b="1" dirty="0">
                <a:solidFill>
                  <a:schemeClr val="bg1"/>
                </a:solidFill>
                <a:latin typeface="Arial Narrow" panose="020B0606020202030204" pitchFamily="34" charset="0"/>
              </a:rPr>
              <a:t> cipher is a substitution cipher in which for a given key, the cipher alphabet for each plain alphabet is fixed throughout the encryption process.</a:t>
            </a:r>
          </a:p>
          <a:p>
            <a:endParaRPr lang="en-US" b="1" dirty="0">
              <a:solidFill>
                <a:schemeClr val="bg1"/>
              </a:solidFill>
              <a:latin typeface="Arial Narrow" panose="020B0606020202030204" pitchFamily="34" charset="0"/>
            </a:endParaRPr>
          </a:p>
          <a:p>
            <a:pPr algn="just"/>
            <a:r>
              <a:rPr lang="en-US" b="1" dirty="0">
                <a:solidFill>
                  <a:schemeClr val="bg1"/>
                </a:solidFill>
                <a:latin typeface="Arial Narrow" panose="020B0606020202030204" pitchFamily="34" charset="0"/>
              </a:rPr>
              <a:t>For example, if ‘A’ is encrypted as ‘D’, for any number of occurrence in that plaintext, ‘A’ will always get encrypted to ‘D’.</a:t>
            </a:r>
          </a:p>
        </p:txBody>
      </p:sp>
      <p:sp>
        <p:nvSpPr>
          <p:cNvPr id="7" name="Cube 6"/>
          <p:cNvSpPr/>
          <p:nvPr/>
        </p:nvSpPr>
        <p:spPr>
          <a:xfrm>
            <a:off x="4572000" y="1555938"/>
            <a:ext cx="3176337" cy="4475748"/>
          </a:xfrm>
          <a:prstGeom prst="cube">
            <a:avLst>
              <a:gd name="adj" fmla="val 11198"/>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4571999" y="2123355"/>
            <a:ext cx="2803358" cy="4331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Algerian" panose="04020705040A02060702" pitchFamily="82" charset="0"/>
              </a:rPr>
              <a:t>2</a:t>
            </a:r>
          </a:p>
        </p:txBody>
      </p:sp>
      <p:sp>
        <p:nvSpPr>
          <p:cNvPr id="9" name="Rectangle 8"/>
          <p:cNvSpPr/>
          <p:nvPr/>
        </p:nvSpPr>
        <p:spPr>
          <a:xfrm>
            <a:off x="4608093" y="2605268"/>
            <a:ext cx="2767264" cy="4124206"/>
          </a:xfrm>
          <a:prstGeom prst="rect">
            <a:avLst/>
          </a:prstGeom>
        </p:spPr>
        <p:txBody>
          <a:bodyPr wrap="square">
            <a:spAutoFit/>
          </a:bodyPr>
          <a:lstStyle/>
          <a:p>
            <a:pPr algn="just"/>
            <a:r>
              <a:rPr lang="en-US" sz="2000" b="1" dirty="0">
                <a:solidFill>
                  <a:schemeClr val="bg1"/>
                </a:solidFill>
                <a:latin typeface="Arial Narrow" panose="020B0606020202030204" pitchFamily="34" charset="0"/>
              </a:rPr>
              <a:t>The relationship between a character in the plain text and the characters in the cipher text is one-to-one.</a:t>
            </a:r>
          </a:p>
          <a:p>
            <a:pPr algn="just"/>
            <a:r>
              <a:rPr lang="en-US" sz="2000" b="1" dirty="0">
                <a:solidFill>
                  <a:schemeClr val="bg1"/>
                </a:solidFill>
              </a:rPr>
              <a:t>Each alphabetic character of plain text is mapped onto a unique alphabetic character of a cipher text.</a:t>
            </a:r>
            <a:endParaRPr lang="en-US" sz="2400" b="1" dirty="0">
              <a:solidFill>
                <a:schemeClr val="bg1"/>
              </a:solidFill>
              <a:latin typeface="Arial Narrow" panose="020B0606020202030204" pitchFamily="34" charset="0"/>
            </a:endParaRPr>
          </a:p>
          <a:p>
            <a:endParaRPr lang="en-US" sz="2400" b="1" dirty="0">
              <a:solidFill>
                <a:schemeClr val="bg1"/>
              </a:solidFill>
              <a:latin typeface="Arial Narrow" panose="020B0606020202030204" pitchFamily="34" charset="0"/>
            </a:endParaRPr>
          </a:p>
          <a:p>
            <a:endParaRPr lang="en-US" sz="2000" b="1" dirty="0">
              <a:solidFill>
                <a:schemeClr val="bg1"/>
              </a:solidFill>
              <a:latin typeface="Arial Narrow" panose="020B0606020202030204" pitchFamily="34" charset="0"/>
            </a:endParaRPr>
          </a:p>
          <a:p>
            <a:endParaRPr lang="en-US" b="1" dirty="0">
              <a:solidFill>
                <a:schemeClr val="bg1"/>
              </a:solidFill>
              <a:latin typeface="Arial Narrow" panose="020B0606020202030204" pitchFamily="34" charset="0"/>
            </a:endParaRPr>
          </a:p>
        </p:txBody>
      </p:sp>
      <p:sp>
        <p:nvSpPr>
          <p:cNvPr id="10" name="Cube 9"/>
          <p:cNvSpPr/>
          <p:nvPr/>
        </p:nvSpPr>
        <p:spPr>
          <a:xfrm>
            <a:off x="7748337" y="1074025"/>
            <a:ext cx="3176337" cy="4475748"/>
          </a:xfrm>
          <a:prstGeom prst="cube">
            <a:avLst>
              <a:gd name="adj" fmla="val 11198"/>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748336" y="1641442"/>
            <a:ext cx="2803358" cy="4331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Algerian" panose="04020705040A02060702" pitchFamily="82" charset="0"/>
              </a:rPr>
              <a:t>3</a:t>
            </a:r>
          </a:p>
        </p:txBody>
      </p:sp>
      <p:sp>
        <p:nvSpPr>
          <p:cNvPr id="12" name="Rectangle 11"/>
          <p:cNvSpPr/>
          <p:nvPr/>
        </p:nvSpPr>
        <p:spPr>
          <a:xfrm>
            <a:off x="7784430" y="2123355"/>
            <a:ext cx="2767264" cy="369332"/>
          </a:xfrm>
          <a:prstGeom prst="rect">
            <a:avLst/>
          </a:prstGeom>
        </p:spPr>
        <p:txBody>
          <a:bodyPr wrap="square">
            <a:spAutoFit/>
          </a:bodyPr>
          <a:lstStyle/>
          <a:p>
            <a:endParaRPr lang="en-US" b="1" dirty="0">
              <a:solidFill>
                <a:schemeClr val="bg1"/>
              </a:solidFill>
              <a:latin typeface="Arial Narrow" panose="020B0606020202030204" pitchFamily="34" charset="0"/>
            </a:endParaRPr>
          </a:p>
        </p:txBody>
      </p:sp>
      <p:sp>
        <p:nvSpPr>
          <p:cNvPr id="15" name="TextBox 14"/>
          <p:cNvSpPr txBox="1"/>
          <p:nvPr/>
        </p:nvSpPr>
        <p:spPr>
          <a:xfrm>
            <a:off x="7740785" y="2221362"/>
            <a:ext cx="2687266" cy="2246769"/>
          </a:xfrm>
          <a:prstGeom prst="rect">
            <a:avLst/>
          </a:prstGeom>
          <a:noFill/>
        </p:spPr>
        <p:txBody>
          <a:bodyPr wrap="square" rtlCol="0">
            <a:spAutoFit/>
          </a:bodyPr>
          <a:lstStyle/>
          <a:p>
            <a:pPr algn="just"/>
            <a:r>
              <a:rPr lang="en-US" sz="2000" b="1" dirty="0">
                <a:solidFill>
                  <a:schemeClr val="bg1"/>
                </a:solidFill>
                <a:latin typeface="Arial Narrow" panose="020B0606020202030204" pitchFamily="34" charset="0"/>
              </a:rPr>
              <a:t>It includes additive, multiplicative, affine and </a:t>
            </a:r>
            <a:r>
              <a:rPr lang="en-US" sz="2000" b="1" dirty="0" err="1">
                <a:solidFill>
                  <a:schemeClr val="bg1"/>
                </a:solidFill>
                <a:latin typeface="Arial Narrow" panose="020B0606020202030204" pitchFamily="34" charset="0"/>
              </a:rPr>
              <a:t>monoalphabetic</a:t>
            </a:r>
            <a:r>
              <a:rPr lang="en-US" sz="2000" b="1" dirty="0">
                <a:solidFill>
                  <a:schemeClr val="bg1"/>
                </a:solidFill>
                <a:latin typeface="Arial Narrow" panose="020B0606020202030204" pitchFamily="34" charset="0"/>
              </a:rPr>
              <a:t> substitution cipher.</a:t>
            </a:r>
          </a:p>
          <a:p>
            <a:pPr algn="just"/>
            <a:endParaRPr lang="en-US" sz="2000" b="1" dirty="0">
              <a:solidFill>
                <a:schemeClr val="bg1"/>
              </a:solidFill>
              <a:latin typeface="Arial Narrow" panose="020B0606020202030204" pitchFamily="34" charset="0"/>
            </a:endParaRPr>
          </a:p>
          <a:p>
            <a:pPr algn="just"/>
            <a:r>
              <a:rPr lang="en-US" sz="2000" b="1" dirty="0">
                <a:solidFill>
                  <a:schemeClr val="bg1"/>
                </a:solidFill>
                <a:latin typeface="Arial Narrow" panose="020B0606020202030204" pitchFamily="34" charset="0"/>
              </a:rPr>
              <a:t>It is less complex than Polyalphabetic Cipher</a:t>
            </a:r>
            <a:r>
              <a:rPr lang="en-US" b="1" dirty="0">
                <a:solidFill>
                  <a:schemeClr val="bg1"/>
                </a:solidFill>
                <a:latin typeface="Arial Narrow" panose="020B0606020202030204" pitchFamily="34" charset="0"/>
              </a:rPr>
              <a:t>.</a:t>
            </a:r>
          </a:p>
        </p:txBody>
      </p:sp>
      <p:sp>
        <p:nvSpPr>
          <p:cNvPr id="18" name="TextBox 17"/>
          <p:cNvSpPr txBox="1"/>
          <p:nvPr/>
        </p:nvSpPr>
        <p:spPr>
          <a:xfrm>
            <a:off x="157945" y="179559"/>
            <a:ext cx="7626485" cy="584775"/>
          </a:xfrm>
          <a:prstGeom prst="rect">
            <a:avLst/>
          </a:prstGeom>
          <a:noFill/>
        </p:spPr>
        <p:txBody>
          <a:bodyPr wrap="square" rtlCol="0">
            <a:spAutoFit/>
          </a:bodyPr>
          <a:lstStyle/>
          <a:p>
            <a:r>
              <a:rPr lang="en-US" sz="3200" b="1" dirty="0">
                <a:solidFill>
                  <a:schemeClr val="accent1">
                    <a:lumMod val="50000"/>
                  </a:schemeClr>
                </a:solidFill>
                <a:latin typeface="Algerian" panose="04020705040A02060702" pitchFamily="82" charset="0"/>
              </a:rPr>
              <a:t>What is </a:t>
            </a:r>
            <a:r>
              <a:rPr lang="en-US" sz="3200" b="1" dirty="0" err="1">
                <a:solidFill>
                  <a:schemeClr val="accent1">
                    <a:lumMod val="50000"/>
                  </a:schemeClr>
                </a:solidFill>
                <a:latin typeface="Algerian" panose="04020705040A02060702" pitchFamily="82" charset="0"/>
              </a:rPr>
              <a:t>MonoAlphabetic</a:t>
            </a:r>
            <a:r>
              <a:rPr lang="en-US" sz="3200" b="1" dirty="0">
                <a:solidFill>
                  <a:schemeClr val="accent1">
                    <a:lumMod val="50000"/>
                  </a:schemeClr>
                </a:solidFill>
                <a:latin typeface="Algerian" panose="04020705040A02060702" pitchFamily="82" charset="0"/>
              </a:rPr>
              <a:t> Cipher</a:t>
            </a:r>
          </a:p>
        </p:txBody>
      </p:sp>
      <p:sp>
        <p:nvSpPr>
          <p:cNvPr id="20" name="Trapezoid 19"/>
          <p:cNvSpPr/>
          <p:nvPr/>
        </p:nvSpPr>
        <p:spPr>
          <a:xfrm>
            <a:off x="11734801" y="6594389"/>
            <a:ext cx="457200" cy="263611"/>
          </a:xfrm>
          <a:prstGeom prst="trapezoi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Black" panose="020B0A04020102020204" pitchFamily="34" charset="0"/>
              </a:rPr>
              <a:t>6</a:t>
            </a:r>
          </a:p>
        </p:txBody>
      </p:sp>
    </p:spTree>
    <p:extLst>
      <p:ext uri="{BB962C8B-B14F-4D97-AF65-F5344CB8AC3E}">
        <p14:creationId xmlns:p14="http://schemas.microsoft.com/office/powerpoint/2010/main" val="1041307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3591" y="0"/>
            <a:ext cx="6449438" cy="923330"/>
          </a:xfrm>
          <a:prstGeom prst="rect">
            <a:avLst/>
          </a:prstGeom>
          <a:noFill/>
        </p:spPr>
        <p:txBody>
          <a:bodyPr wrap="square" rtlCol="0">
            <a:spAutoFit/>
          </a:bodyPr>
          <a:lstStyle/>
          <a:p>
            <a:r>
              <a:rPr lang="en-US" sz="5400" dirty="0" err="1">
                <a:solidFill>
                  <a:schemeClr val="accent1">
                    <a:lumMod val="50000"/>
                  </a:schemeClr>
                </a:solidFill>
                <a:latin typeface="Algerian" panose="04020705040A02060702" pitchFamily="82" charset="0"/>
              </a:rPr>
              <a:t>PROCeDURE</a:t>
            </a:r>
            <a:endParaRPr lang="en-US" sz="5400" dirty="0">
              <a:solidFill>
                <a:schemeClr val="accent1">
                  <a:lumMod val="50000"/>
                </a:schemeClr>
              </a:solidFill>
              <a:latin typeface="Algerian" panose="04020705040A02060702" pitchFamily="82" charset="0"/>
            </a:endParaRPr>
          </a:p>
        </p:txBody>
      </p:sp>
      <p:sp>
        <p:nvSpPr>
          <p:cNvPr id="3" name="TextBox 2"/>
          <p:cNvSpPr txBox="1"/>
          <p:nvPr/>
        </p:nvSpPr>
        <p:spPr>
          <a:xfrm>
            <a:off x="1040860" y="1420238"/>
            <a:ext cx="9036995" cy="646331"/>
          </a:xfrm>
          <a:prstGeom prst="rect">
            <a:avLst/>
          </a:prstGeom>
          <a:noFill/>
        </p:spPr>
        <p:txBody>
          <a:bodyPr wrap="square" rtlCol="0">
            <a:spAutoFit/>
          </a:bodyPr>
          <a:lstStyle/>
          <a:p>
            <a:r>
              <a:rPr lang="en-US" b="1" dirty="0">
                <a:latin typeface="Arial Narrow" panose="020B0606020202030204" pitchFamily="34" charset="0"/>
              </a:rPr>
              <a:t>Here this table showing </a:t>
            </a:r>
            <a:r>
              <a:rPr lang="en-US" b="1" dirty="0" err="1">
                <a:latin typeface="Arial Narrow" panose="020B0606020202030204" pitchFamily="34" charset="0"/>
              </a:rPr>
              <a:t>maping</a:t>
            </a:r>
            <a:r>
              <a:rPr lang="en-US" b="1" dirty="0">
                <a:latin typeface="Arial Narrow" panose="020B0606020202030204" pitchFamily="34" charset="0"/>
              </a:rPr>
              <a:t> between each pain text character and the </a:t>
            </a:r>
            <a:r>
              <a:rPr lang="en-US" b="1" dirty="0" err="1">
                <a:latin typeface="Arial Narrow" panose="020B0606020202030204" pitchFamily="34" charset="0"/>
              </a:rPr>
              <a:t>correspondings</a:t>
            </a:r>
            <a:r>
              <a:rPr lang="en-US" b="1" dirty="0">
                <a:latin typeface="Arial Narrow" panose="020B0606020202030204" pitchFamily="34" charset="0"/>
              </a:rPr>
              <a:t> cipher text Character.</a:t>
            </a:r>
          </a:p>
        </p:txBody>
      </p:sp>
      <p:graphicFrame>
        <p:nvGraphicFramePr>
          <p:cNvPr id="12" name="Table 11"/>
          <p:cNvGraphicFramePr>
            <a:graphicFrameLocks noGrp="1"/>
          </p:cNvGraphicFramePr>
          <p:nvPr>
            <p:extLst>
              <p:ext uri="{D42A27DB-BD31-4B8C-83A1-F6EECF244321}">
                <p14:modId xmlns:p14="http://schemas.microsoft.com/office/powerpoint/2010/main" val="3871668672"/>
              </p:ext>
            </p:extLst>
          </p:nvPr>
        </p:nvGraphicFramePr>
        <p:xfrm>
          <a:off x="4300150" y="2563477"/>
          <a:ext cx="3212760" cy="365760"/>
        </p:xfrm>
        <a:graphic>
          <a:graphicData uri="http://schemas.openxmlformats.org/drawingml/2006/table">
            <a:tbl>
              <a:tblPr firstRow="1" bandRow="1">
                <a:tableStyleId>{5C22544A-7EE6-4342-B048-85BDC9FD1C3A}</a:tableStyleId>
              </a:tblPr>
              <a:tblGrid>
                <a:gridCol w="321276">
                  <a:extLst>
                    <a:ext uri="{9D8B030D-6E8A-4147-A177-3AD203B41FA5}">
                      <a16:colId xmlns:a16="http://schemas.microsoft.com/office/drawing/2014/main" val="1584448058"/>
                    </a:ext>
                  </a:extLst>
                </a:gridCol>
                <a:gridCol w="321276">
                  <a:extLst>
                    <a:ext uri="{9D8B030D-6E8A-4147-A177-3AD203B41FA5}">
                      <a16:colId xmlns:a16="http://schemas.microsoft.com/office/drawing/2014/main" val="3298879674"/>
                    </a:ext>
                  </a:extLst>
                </a:gridCol>
                <a:gridCol w="321276">
                  <a:extLst>
                    <a:ext uri="{9D8B030D-6E8A-4147-A177-3AD203B41FA5}">
                      <a16:colId xmlns:a16="http://schemas.microsoft.com/office/drawing/2014/main" val="3089525324"/>
                    </a:ext>
                  </a:extLst>
                </a:gridCol>
                <a:gridCol w="321276">
                  <a:extLst>
                    <a:ext uri="{9D8B030D-6E8A-4147-A177-3AD203B41FA5}">
                      <a16:colId xmlns:a16="http://schemas.microsoft.com/office/drawing/2014/main" val="3370484476"/>
                    </a:ext>
                  </a:extLst>
                </a:gridCol>
                <a:gridCol w="321276">
                  <a:extLst>
                    <a:ext uri="{9D8B030D-6E8A-4147-A177-3AD203B41FA5}">
                      <a16:colId xmlns:a16="http://schemas.microsoft.com/office/drawing/2014/main" val="2103183736"/>
                    </a:ext>
                  </a:extLst>
                </a:gridCol>
                <a:gridCol w="321276">
                  <a:extLst>
                    <a:ext uri="{9D8B030D-6E8A-4147-A177-3AD203B41FA5}">
                      <a16:colId xmlns:a16="http://schemas.microsoft.com/office/drawing/2014/main" val="1357651328"/>
                    </a:ext>
                  </a:extLst>
                </a:gridCol>
                <a:gridCol w="321276">
                  <a:extLst>
                    <a:ext uri="{9D8B030D-6E8A-4147-A177-3AD203B41FA5}">
                      <a16:colId xmlns:a16="http://schemas.microsoft.com/office/drawing/2014/main" val="3507533088"/>
                    </a:ext>
                  </a:extLst>
                </a:gridCol>
                <a:gridCol w="321276">
                  <a:extLst>
                    <a:ext uri="{9D8B030D-6E8A-4147-A177-3AD203B41FA5}">
                      <a16:colId xmlns:a16="http://schemas.microsoft.com/office/drawing/2014/main" val="342716969"/>
                    </a:ext>
                  </a:extLst>
                </a:gridCol>
                <a:gridCol w="321276">
                  <a:extLst>
                    <a:ext uri="{9D8B030D-6E8A-4147-A177-3AD203B41FA5}">
                      <a16:colId xmlns:a16="http://schemas.microsoft.com/office/drawing/2014/main" val="350800899"/>
                    </a:ext>
                  </a:extLst>
                </a:gridCol>
                <a:gridCol w="321276">
                  <a:extLst>
                    <a:ext uri="{9D8B030D-6E8A-4147-A177-3AD203B41FA5}">
                      <a16:colId xmlns:a16="http://schemas.microsoft.com/office/drawing/2014/main" val="304734318"/>
                    </a:ext>
                  </a:extLst>
                </a:gridCol>
              </a:tblGrid>
              <a:tr h="281110">
                <a:tc>
                  <a:txBody>
                    <a:bodyPr/>
                    <a:lstStyle/>
                    <a:p>
                      <a:r>
                        <a:rPr lang="en-US" dirty="0"/>
                        <a:t>g</a:t>
                      </a:r>
                    </a:p>
                  </a:txBody>
                  <a:tcPr/>
                </a:tc>
                <a:tc>
                  <a:txBody>
                    <a:bodyPr/>
                    <a:lstStyle/>
                    <a:p>
                      <a:r>
                        <a:rPr lang="en-US" dirty="0"/>
                        <a:t>h</a:t>
                      </a:r>
                    </a:p>
                  </a:txBody>
                  <a:tcPr/>
                </a:tc>
                <a:tc>
                  <a:txBody>
                    <a:bodyPr/>
                    <a:lstStyle/>
                    <a:p>
                      <a:r>
                        <a:rPr lang="en-US" dirty="0" err="1"/>
                        <a:t>i</a:t>
                      </a:r>
                      <a:endParaRPr lang="en-US" dirty="0"/>
                    </a:p>
                  </a:txBody>
                  <a:tcPr/>
                </a:tc>
                <a:tc>
                  <a:txBody>
                    <a:bodyPr/>
                    <a:lstStyle/>
                    <a:p>
                      <a:r>
                        <a:rPr lang="en-US" dirty="0"/>
                        <a:t>j</a:t>
                      </a:r>
                    </a:p>
                  </a:txBody>
                  <a:tcPr/>
                </a:tc>
                <a:tc>
                  <a:txBody>
                    <a:bodyPr/>
                    <a:lstStyle/>
                    <a:p>
                      <a:r>
                        <a:rPr lang="en-US" dirty="0"/>
                        <a:t>k</a:t>
                      </a:r>
                    </a:p>
                  </a:txBody>
                  <a:tcPr/>
                </a:tc>
                <a:tc>
                  <a:txBody>
                    <a:bodyPr/>
                    <a:lstStyle/>
                    <a:p>
                      <a:r>
                        <a:rPr lang="en-US" dirty="0"/>
                        <a:t>l</a:t>
                      </a:r>
                    </a:p>
                  </a:txBody>
                  <a:tcPr/>
                </a:tc>
                <a:tc>
                  <a:txBody>
                    <a:bodyPr/>
                    <a:lstStyle/>
                    <a:p>
                      <a:r>
                        <a:rPr lang="en-US" dirty="0"/>
                        <a:t>m</a:t>
                      </a:r>
                    </a:p>
                  </a:txBody>
                  <a:tcPr/>
                </a:tc>
                <a:tc>
                  <a:txBody>
                    <a:bodyPr/>
                    <a:lstStyle/>
                    <a:p>
                      <a:r>
                        <a:rPr lang="en-US" dirty="0"/>
                        <a:t>n</a:t>
                      </a:r>
                    </a:p>
                  </a:txBody>
                  <a:tcPr/>
                </a:tc>
                <a:tc>
                  <a:txBody>
                    <a:bodyPr/>
                    <a:lstStyle/>
                    <a:p>
                      <a:r>
                        <a:rPr lang="en-US" dirty="0"/>
                        <a:t>o</a:t>
                      </a:r>
                    </a:p>
                  </a:txBody>
                  <a:tcPr/>
                </a:tc>
                <a:tc>
                  <a:txBody>
                    <a:bodyPr/>
                    <a:lstStyle/>
                    <a:p>
                      <a:r>
                        <a:rPr lang="en-US" dirty="0"/>
                        <a:t>p</a:t>
                      </a:r>
                    </a:p>
                  </a:txBody>
                  <a:tcPr/>
                </a:tc>
                <a:extLst>
                  <a:ext uri="{0D108BD9-81ED-4DB2-BD59-A6C34878D82A}">
                    <a16:rowId xmlns:a16="http://schemas.microsoft.com/office/drawing/2014/main" val="538388955"/>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000818402"/>
              </p:ext>
            </p:extLst>
          </p:nvPr>
        </p:nvGraphicFramePr>
        <p:xfrm>
          <a:off x="7512910" y="2563477"/>
          <a:ext cx="3056240" cy="365760"/>
        </p:xfrm>
        <a:graphic>
          <a:graphicData uri="http://schemas.openxmlformats.org/drawingml/2006/table">
            <a:tbl>
              <a:tblPr firstRow="1" bandRow="1">
                <a:tableStyleId>{5C22544A-7EE6-4342-B048-85BDC9FD1C3A}</a:tableStyleId>
              </a:tblPr>
              <a:tblGrid>
                <a:gridCol w="305624">
                  <a:extLst>
                    <a:ext uri="{9D8B030D-6E8A-4147-A177-3AD203B41FA5}">
                      <a16:colId xmlns:a16="http://schemas.microsoft.com/office/drawing/2014/main" val="1584448058"/>
                    </a:ext>
                  </a:extLst>
                </a:gridCol>
                <a:gridCol w="305624">
                  <a:extLst>
                    <a:ext uri="{9D8B030D-6E8A-4147-A177-3AD203B41FA5}">
                      <a16:colId xmlns:a16="http://schemas.microsoft.com/office/drawing/2014/main" val="3298879674"/>
                    </a:ext>
                  </a:extLst>
                </a:gridCol>
                <a:gridCol w="305624">
                  <a:extLst>
                    <a:ext uri="{9D8B030D-6E8A-4147-A177-3AD203B41FA5}">
                      <a16:colId xmlns:a16="http://schemas.microsoft.com/office/drawing/2014/main" val="3089525324"/>
                    </a:ext>
                  </a:extLst>
                </a:gridCol>
                <a:gridCol w="305624">
                  <a:extLst>
                    <a:ext uri="{9D8B030D-6E8A-4147-A177-3AD203B41FA5}">
                      <a16:colId xmlns:a16="http://schemas.microsoft.com/office/drawing/2014/main" val="3370484476"/>
                    </a:ext>
                  </a:extLst>
                </a:gridCol>
                <a:gridCol w="305624">
                  <a:extLst>
                    <a:ext uri="{9D8B030D-6E8A-4147-A177-3AD203B41FA5}">
                      <a16:colId xmlns:a16="http://schemas.microsoft.com/office/drawing/2014/main" val="2103183736"/>
                    </a:ext>
                  </a:extLst>
                </a:gridCol>
                <a:gridCol w="305624">
                  <a:extLst>
                    <a:ext uri="{9D8B030D-6E8A-4147-A177-3AD203B41FA5}">
                      <a16:colId xmlns:a16="http://schemas.microsoft.com/office/drawing/2014/main" val="1357651328"/>
                    </a:ext>
                  </a:extLst>
                </a:gridCol>
                <a:gridCol w="305624">
                  <a:extLst>
                    <a:ext uri="{9D8B030D-6E8A-4147-A177-3AD203B41FA5}">
                      <a16:colId xmlns:a16="http://schemas.microsoft.com/office/drawing/2014/main" val="3507533088"/>
                    </a:ext>
                  </a:extLst>
                </a:gridCol>
                <a:gridCol w="305624">
                  <a:extLst>
                    <a:ext uri="{9D8B030D-6E8A-4147-A177-3AD203B41FA5}">
                      <a16:colId xmlns:a16="http://schemas.microsoft.com/office/drawing/2014/main" val="342716969"/>
                    </a:ext>
                  </a:extLst>
                </a:gridCol>
                <a:gridCol w="305624">
                  <a:extLst>
                    <a:ext uri="{9D8B030D-6E8A-4147-A177-3AD203B41FA5}">
                      <a16:colId xmlns:a16="http://schemas.microsoft.com/office/drawing/2014/main" val="350800899"/>
                    </a:ext>
                  </a:extLst>
                </a:gridCol>
                <a:gridCol w="305624">
                  <a:extLst>
                    <a:ext uri="{9D8B030D-6E8A-4147-A177-3AD203B41FA5}">
                      <a16:colId xmlns:a16="http://schemas.microsoft.com/office/drawing/2014/main" val="304734318"/>
                    </a:ext>
                  </a:extLst>
                </a:gridCol>
              </a:tblGrid>
              <a:tr h="281110">
                <a:tc>
                  <a:txBody>
                    <a:bodyPr/>
                    <a:lstStyle/>
                    <a:p>
                      <a:r>
                        <a:rPr lang="en-US" dirty="0"/>
                        <a:t>q</a:t>
                      </a:r>
                    </a:p>
                  </a:txBody>
                  <a:tcPr/>
                </a:tc>
                <a:tc>
                  <a:txBody>
                    <a:bodyPr/>
                    <a:lstStyle/>
                    <a:p>
                      <a:r>
                        <a:rPr lang="en-US" dirty="0"/>
                        <a:t>r</a:t>
                      </a:r>
                    </a:p>
                  </a:txBody>
                  <a:tcPr/>
                </a:tc>
                <a:tc>
                  <a:txBody>
                    <a:bodyPr/>
                    <a:lstStyle/>
                    <a:p>
                      <a:r>
                        <a:rPr lang="en-US" dirty="0"/>
                        <a:t>s</a:t>
                      </a:r>
                    </a:p>
                  </a:txBody>
                  <a:tcPr/>
                </a:tc>
                <a:tc>
                  <a:txBody>
                    <a:bodyPr/>
                    <a:lstStyle/>
                    <a:p>
                      <a:r>
                        <a:rPr lang="en-US" dirty="0"/>
                        <a:t>t</a:t>
                      </a:r>
                    </a:p>
                  </a:txBody>
                  <a:tcPr/>
                </a:tc>
                <a:tc>
                  <a:txBody>
                    <a:bodyPr/>
                    <a:lstStyle/>
                    <a:p>
                      <a:r>
                        <a:rPr lang="en-US" dirty="0"/>
                        <a:t>u</a:t>
                      </a:r>
                    </a:p>
                  </a:txBody>
                  <a:tcPr/>
                </a:tc>
                <a:tc>
                  <a:txBody>
                    <a:bodyPr/>
                    <a:lstStyle/>
                    <a:p>
                      <a:r>
                        <a:rPr lang="en-US" dirty="0"/>
                        <a:t>v</a:t>
                      </a:r>
                    </a:p>
                  </a:txBody>
                  <a:tcPr/>
                </a:tc>
                <a:tc>
                  <a:txBody>
                    <a:bodyPr/>
                    <a:lstStyle/>
                    <a:p>
                      <a:r>
                        <a:rPr lang="en-US" dirty="0"/>
                        <a:t>w</a:t>
                      </a:r>
                    </a:p>
                  </a:txBody>
                  <a:tcPr/>
                </a:tc>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538388955"/>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326238512"/>
              </p:ext>
            </p:extLst>
          </p:nvPr>
        </p:nvGraphicFramePr>
        <p:xfrm>
          <a:off x="2756228" y="2563477"/>
          <a:ext cx="1543920" cy="370840"/>
        </p:xfrm>
        <a:graphic>
          <a:graphicData uri="http://schemas.openxmlformats.org/drawingml/2006/table">
            <a:tbl>
              <a:tblPr firstRow="1" bandRow="1">
                <a:tableStyleId>{5C22544A-7EE6-4342-B048-85BDC9FD1C3A}</a:tableStyleId>
              </a:tblPr>
              <a:tblGrid>
                <a:gridCol w="257320">
                  <a:extLst>
                    <a:ext uri="{9D8B030D-6E8A-4147-A177-3AD203B41FA5}">
                      <a16:colId xmlns:a16="http://schemas.microsoft.com/office/drawing/2014/main" val="1577182836"/>
                    </a:ext>
                  </a:extLst>
                </a:gridCol>
                <a:gridCol w="257320">
                  <a:extLst>
                    <a:ext uri="{9D8B030D-6E8A-4147-A177-3AD203B41FA5}">
                      <a16:colId xmlns:a16="http://schemas.microsoft.com/office/drawing/2014/main" val="2790780039"/>
                    </a:ext>
                  </a:extLst>
                </a:gridCol>
                <a:gridCol w="257320">
                  <a:extLst>
                    <a:ext uri="{9D8B030D-6E8A-4147-A177-3AD203B41FA5}">
                      <a16:colId xmlns:a16="http://schemas.microsoft.com/office/drawing/2014/main" val="2808190205"/>
                    </a:ext>
                  </a:extLst>
                </a:gridCol>
                <a:gridCol w="257320">
                  <a:extLst>
                    <a:ext uri="{9D8B030D-6E8A-4147-A177-3AD203B41FA5}">
                      <a16:colId xmlns:a16="http://schemas.microsoft.com/office/drawing/2014/main" val="3126861155"/>
                    </a:ext>
                  </a:extLst>
                </a:gridCol>
                <a:gridCol w="257320">
                  <a:extLst>
                    <a:ext uri="{9D8B030D-6E8A-4147-A177-3AD203B41FA5}">
                      <a16:colId xmlns:a16="http://schemas.microsoft.com/office/drawing/2014/main" val="4046242879"/>
                    </a:ext>
                  </a:extLst>
                </a:gridCol>
                <a:gridCol w="257320">
                  <a:extLst>
                    <a:ext uri="{9D8B030D-6E8A-4147-A177-3AD203B41FA5}">
                      <a16:colId xmlns:a16="http://schemas.microsoft.com/office/drawing/2014/main" val="1198026665"/>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extLst>
                  <a:ext uri="{0D108BD9-81ED-4DB2-BD59-A6C34878D82A}">
                    <a16:rowId xmlns:a16="http://schemas.microsoft.com/office/drawing/2014/main" val="2183438068"/>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544103137"/>
              </p:ext>
            </p:extLst>
          </p:nvPr>
        </p:nvGraphicFramePr>
        <p:xfrm>
          <a:off x="4300150" y="2929809"/>
          <a:ext cx="3212760" cy="365760"/>
        </p:xfrm>
        <a:graphic>
          <a:graphicData uri="http://schemas.openxmlformats.org/drawingml/2006/table">
            <a:tbl>
              <a:tblPr firstRow="1" bandRow="1">
                <a:tableStyleId>{5C22544A-7EE6-4342-B048-85BDC9FD1C3A}</a:tableStyleId>
              </a:tblPr>
              <a:tblGrid>
                <a:gridCol w="321276">
                  <a:extLst>
                    <a:ext uri="{9D8B030D-6E8A-4147-A177-3AD203B41FA5}">
                      <a16:colId xmlns:a16="http://schemas.microsoft.com/office/drawing/2014/main" val="1584448058"/>
                    </a:ext>
                  </a:extLst>
                </a:gridCol>
                <a:gridCol w="321276">
                  <a:extLst>
                    <a:ext uri="{9D8B030D-6E8A-4147-A177-3AD203B41FA5}">
                      <a16:colId xmlns:a16="http://schemas.microsoft.com/office/drawing/2014/main" val="3298879674"/>
                    </a:ext>
                  </a:extLst>
                </a:gridCol>
                <a:gridCol w="321276">
                  <a:extLst>
                    <a:ext uri="{9D8B030D-6E8A-4147-A177-3AD203B41FA5}">
                      <a16:colId xmlns:a16="http://schemas.microsoft.com/office/drawing/2014/main" val="3089525324"/>
                    </a:ext>
                  </a:extLst>
                </a:gridCol>
                <a:gridCol w="321276">
                  <a:extLst>
                    <a:ext uri="{9D8B030D-6E8A-4147-A177-3AD203B41FA5}">
                      <a16:colId xmlns:a16="http://schemas.microsoft.com/office/drawing/2014/main" val="3370484476"/>
                    </a:ext>
                  </a:extLst>
                </a:gridCol>
                <a:gridCol w="321276">
                  <a:extLst>
                    <a:ext uri="{9D8B030D-6E8A-4147-A177-3AD203B41FA5}">
                      <a16:colId xmlns:a16="http://schemas.microsoft.com/office/drawing/2014/main" val="2103183736"/>
                    </a:ext>
                  </a:extLst>
                </a:gridCol>
                <a:gridCol w="321276">
                  <a:extLst>
                    <a:ext uri="{9D8B030D-6E8A-4147-A177-3AD203B41FA5}">
                      <a16:colId xmlns:a16="http://schemas.microsoft.com/office/drawing/2014/main" val="1357651328"/>
                    </a:ext>
                  </a:extLst>
                </a:gridCol>
                <a:gridCol w="321276">
                  <a:extLst>
                    <a:ext uri="{9D8B030D-6E8A-4147-A177-3AD203B41FA5}">
                      <a16:colId xmlns:a16="http://schemas.microsoft.com/office/drawing/2014/main" val="3507533088"/>
                    </a:ext>
                  </a:extLst>
                </a:gridCol>
                <a:gridCol w="321276">
                  <a:extLst>
                    <a:ext uri="{9D8B030D-6E8A-4147-A177-3AD203B41FA5}">
                      <a16:colId xmlns:a16="http://schemas.microsoft.com/office/drawing/2014/main" val="342716969"/>
                    </a:ext>
                  </a:extLst>
                </a:gridCol>
                <a:gridCol w="321276">
                  <a:extLst>
                    <a:ext uri="{9D8B030D-6E8A-4147-A177-3AD203B41FA5}">
                      <a16:colId xmlns:a16="http://schemas.microsoft.com/office/drawing/2014/main" val="350800899"/>
                    </a:ext>
                  </a:extLst>
                </a:gridCol>
                <a:gridCol w="321276">
                  <a:extLst>
                    <a:ext uri="{9D8B030D-6E8A-4147-A177-3AD203B41FA5}">
                      <a16:colId xmlns:a16="http://schemas.microsoft.com/office/drawing/2014/main" val="304734318"/>
                    </a:ext>
                  </a:extLst>
                </a:gridCol>
              </a:tblGrid>
              <a:tr h="281110">
                <a:tc>
                  <a:txBody>
                    <a:bodyPr/>
                    <a:lstStyle/>
                    <a:p>
                      <a:r>
                        <a:rPr lang="en-US" dirty="0"/>
                        <a:t>W</a:t>
                      </a:r>
                    </a:p>
                  </a:txBody>
                  <a:tcPr/>
                </a:tc>
                <a:tc>
                  <a:txBody>
                    <a:bodyPr/>
                    <a:lstStyle/>
                    <a:p>
                      <a:r>
                        <a:rPr lang="en-US" dirty="0"/>
                        <a:t>V</a:t>
                      </a:r>
                    </a:p>
                  </a:txBody>
                  <a:tcPr/>
                </a:tc>
                <a:tc>
                  <a:txBody>
                    <a:bodyPr/>
                    <a:lstStyle/>
                    <a:p>
                      <a:r>
                        <a:rPr lang="en-US" dirty="0"/>
                        <a:t>F</a:t>
                      </a:r>
                    </a:p>
                  </a:txBody>
                  <a:tcPr/>
                </a:tc>
                <a:tc>
                  <a:txBody>
                    <a:bodyPr/>
                    <a:lstStyle/>
                    <a:p>
                      <a:r>
                        <a:rPr lang="en-US" dirty="0"/>
                        <a:t>Y</a:t>
                      </a:r>
                    </a:p>
                  </a:txBody>
                  <a:tcPr/>
                </a:tc>
                <a:tc>
                  <a:txBody>
                    <a:bodyPr/>
                    <a:lstStyle/>
                    <a:p>
                      <a:r>
                        <a:rPr lang="en-US" dirty="0"/>
                        <a:t>Z</a:t>
                      </a:r>
                    </a:p>
                  </a:txBody>
                  <a:tcPr/>
                </a:tc>
                <a:tc>
                  <a:txBody>
                    <a:bodyPr/>
                    <a:lstStyle/>
                    <a:p>
                      <a:r>
                        <a:rPr lang="en-US" dirty="0"/>
                        <a:t>X</a:t>
                      </a:r>
                    </a:p>
                  </a:txBody>
                  <a:tcPr/>
                </a:tc>
                <a:tc>
                  <a:txBody>
                    <a:bodyPr/>
                    <a:lstStyle/>
                    <a:p>
                      <a:r>
                        <a:rPr lang="en-US" dirty="0"/>
                        <a:t>G</a:t>
                      </a:r>
                    </a:p>
                  </a:txBody>
                  <a:tcPr/>
                </a:tc>
                <a:tc>
                  <a:txBody>
                    <a:bodyPr/>
                    <a:lstStyle/>
                    <a:p>
                      <a:r>
                        <a:rPr lang="en-US" dirty="0"/>
                        <a:t>T</a:t>
                      </a:r>
                    </a:p>
                  </a:txBody>
                  <a:tcPr/>
                </a:tc>
                <a:tc>
                  <a:txBody>
                    <a:bodyPr/>
                    <a:lstStyle/>
                    <a:p>
                      <a:r>
                        <a:rPr lang="en-US" dirty="0"/>
                        <a:t>H</a:t>
                      </a:r>
                    </a:p>
                  </a:txBody>
                  <a:tcPr/>
                </a:tc>
                <a:tc>
                  <a:txBody>
                    <a:bodyPr/>
                    <a:lstStyle/>
                    <a:p>
                      <a:r>
                        <a:rPr lang="en-US" dirty="0"/>
                        <a:t>S</a:t>
                      </a:r>
                    </a:p>
                  </a:txBody>
                  <a:tcPr/>
                </a:tc>
                <a:extLst>
                  <a:ext uri="{0D108BD9-81ED-4DB2-BD59-A6C34878D82A}">
                    <a16:rowId xmlns:a16="http://schemas.microsoft.com/office/drawing/2014/main" val="538388955"/>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82469499"/>
              </p:ext>
            </p:extLst>
          </p:nvPr>
        </p:nvGraphicFramePr>
        <p:xfrm>
          <a:off x="7512910" y="2929809"/>
          <a:ext cx="3056240" cy="365760"/>
        </p:xfrm>
        <a:graphic>
          <a:graphicData uri="http://schemas.openxmlformats.org/drawingml/2006/table">
            <a:tbl>
              <a:tblPr firstRow="1" bandRow="1">
                <a:tableStyleId>{5C22544A-7EE6-4342-B048-85BDC9FD1C3A}</a:tableStyleId>
              </a:tblPr>
              <a:tblGrid>
                <a:gridCol w="305624">
                  <a:extLst>
                    <a:ext uri="{9D8B030D-6E8A-4147-A177-3AD203B41FA5}">
                      <a16:colId xmlns:a16="http://schemas.microsoft.com/office/drawing/2014/main" val="1584448058"/>
                    </a:ext>
                  </a:extLst>
                </a:gridCol>
                <a:gridCol w="305624">
                  <a:extLst>
                    <a:ext uri="{9D8B030D-6E8A-4147-A177-3AD203B41FA5}">
                      <a16:colId xmlns:a16="http://schemas.microsoft.com/office/drawing/2014/main" val="3298879674"/>
                    </a:ext>
                  </a:extLst>
                </a:gridCol>
                <a:gridCol w="305624">
                  <a:extLst>
                    <a:ext uri="{9D8B030D-6E8A-4147-A177-3AD203B41FA5}">
                      <a16:colId xmlns:a16="http://schemas.microsoft.com/office/drawing/2014/main" val="3089525324"/>
                    </a:ext>
                  </a:extLst>
                </a:gridCol>
                <a:gridCol w="305624">
                  <a:extLst>
                    <a:ext uri="{9D8B030D-6E8A-4147-A177-3AD203B41FA5}">
                      <a16:colId xmlns:a16="http://schemas.microsoft.com/office/drawing/2014/main" val="3370484476"/>
                    </a:ext>
                  </a:extLst>
                </a:gridCol>
                <a:gridCol w="305624">
                  <a:extLst>
                    <a:ext uri="{9D8B030D-6E8A-4147-A177-3AD203B41FA5}">
                      <a16:colId xmlns:a16="http://schemas.microsoft.com/office/drawing/2014/main" val="2103183736"/>
                    </a:ext>
                  </a:extLst>
                </a:gridCol>
                <a:gridCol w="305624">
                  <a:extLst>
                    <a:ext uri="{9D8B030D-6E8A-4147-A177-3AD203B41FA5}">
                      <a16:colId xmlns:a16="http://schemas.microsoft.com/office/drawing/2014/main" val="1357651328"/>
                    </a:ext>
                  </a:extLst>
                </a:gridCol>
                <a:gridCol w="305624">
                  <a:extLst>
                    <a:ext uri="{9D8B030D-6E8A-4147-A177-3AD203B41FA5}">
                      <a16:colId xmlns:a16="http://schemas.microsoft.com/office/drawing/2014/main" val="3507533088"/>
                    </a:ext>
                  </a:extLst>
                </a:gridCol>
                <a:gridCol w="305624">
                  <a:extLst>
                    <a:ext uri="{9D8B030D-6E8A-4147-A177-3AD203B41FA5}">
                      <a16:colId xmlns:a16="http://schemas.microsoft.com/office/drawing/2014/main" val="342716969"/>
                    </a:ext>
                  </a:extLst>
                </a:gridCol>
                <a:gridCol w="305624">
                  <a:extLst>
                    <a:ext uri="{9D8B030D-6E8A-4147-A177-3AD203B41FA5}">
                      <a16:colId xmlns:a16="http://schemas.microsoft.com/office/drawing/2014/main" val="350800899"/>
                    </a:ext>
                  </a:extLst>
                </a:gridCol>
                <a:gridCol w="305624">
                  <a:extLst>
                    <a:ext uri="{9D8B030D-6E8A-4147-A177-3AD203B41FA5}">
                      <a16:colId xmlns:a16="http://schemas.microsoft.com/office/drawing/2014/main" val="304734318"/>
                    </a:ext>
                  </a:extLst>
                </a:gridCol>
              </a:tblGrid>
              <a:tr h="281110">
                <a:tc>
                  <a:txBody>
                    <a:bodyPr/>
                    <a:lstStyle/>
                    <a:p>
                      <a:r>
                        <a:rPr lang="en-US" dirty="0"/>
                        <a:t>R</a:t>
                      </a:r>
                    </a:p>
                  </a:txBody>
                  <a:tcPr/>
                </a:tc>
                <a:tc>
                  <a:txBody>
                    <a:bodyPr/>
                    <a:lstStyle/>
                    <a:p>
                      <a:r>
                        <a:rPr lang="en-US" dirty="0"/>
                        <a:t>I</a:t>
                      </a:r>
                    </a:p>
                  </a:txBody>
                  <a:tcPr/>
                </a:tc>
                <a:tc>
                  <a:txBody>
                    <a:bodyPr/>
                    <a:lstStyle/>
                    <a:p>
                      <a:r>
                        <a:rPr lang="en-US" dirty="0"/>
                        <a:t>J</a:t>
                      </a:r>
                    </a:p>
                  </a:txBody>
                  <a:tcPr/>
                </a:tc>
                <a:tc>
                  <a:txBody>
                    <a:bodyPr/>
                    <a:lstStyle/>
                    <a:p>
                      <a:r>
                        <a:rPr lang="en-US" dirty="0"/>
                        <a:t>Q</a:t>
                      </a:r>
                    </a:p>
                  </a:txBody>
                  <a:tcPr/>
                </a:tc>
                <a:tc>
                  <a:txBody>
                    <a:bodyPr/>
                    <a:lstStyle/>
                    <a:p>
                      <a:r>
                        <a:rPr lang="en-US" dirty="0"/>
                        <a:t>P</a:t>
                      </a:r>
                    </a:p>
                  </a:txBody>
                  <a:tcPr/>
                </a:tc>
                <a:tc>
                  <a:txBody>
                    <a:bodyPr/>
                    <a:lstStyle/>
                    <a:p>
                      <a:r>
                        <a:rPr lang="en-US" dirty="0"/>
                        <a:t>K</a:t>
                      </a:r>
                    </a:p>
                  </a:txBody>
                  <a:tcPr/>
                </a:tc>
                <a:tc>
                  <a:txBody>
                    <a:bodyPr/>
                    <a:lstStyle/>
                    <a:p>
                      <a:r>
                        <a:rPr lang="en-US" dirty="0"/>
                        <a:t>L</a:t>
                      </a:r>
                    </a:p>
                  </a:txBody>
                  <a:tcPr/>
                </a:tc>
                <a:tc>
                  <a:txBody>
                    <a:bodyPr/>
                    <a:lstStyle/>
                    <a:p>
                      <a:r>
                        <a:rPr lang="en-US" dirty="0"/>
                        <a:t>O</a:t>
                      </a:r>
                    </a:p>
                  </a:txBody>
                  <a:tcPr/>
                </a:tc>
                <a:tc>
                  <a:txBody>
                    <a:bodyPr/>
                    <a:lstStyle/>
                    <a:p>
                      <a:r>
                        <a:rPr lang="en-US" dirty="0"/>
                        <a:t>N</a:t>
                      </a:r>
                    </a:p>
                  </a:txBody>
                  <a:tcPr/>
                </a:tc>
                <a:tc>
                  <a:txBody>
                    <a:bodyPr/>
                    <a:lstStyle/>
                    <a:p>
                      <a:r>
                        <a:rPr lang="en-US" dirty="0"/>
                        <a:t>M</a:t>
                      </a:r>
                    </a:p>
                  </a:txBody>
                  <a:tcPr/>
                </a:tc>
                <a:extLst>
                  <a:ext uri="{0D108BD9-81ED-4DB2-BD59-A6C34878D82A}">
                    <a16:rowId xmlns:a16="http://schemas.microsoft.com/office/drawing/2014/main" val="538388955"/>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667105771"/>
              </p:ext>
            </p:extLst>
          </p:nvPr>
        </p:nvGraphicFramePr>
        <p:xfrm>
          <a:off x="2756229" y="2926983"/>
          <a:ext cx="1543919" cy="365760"/>
        </p:xfrm>
        <a:graphic>
          <a:graphicData uri="http://schemas.openxmlformats.org/drawingml/2006/table">
            <a:tbl>
              <a:tblPr firstRow="1" bandRow="1">
                <a:tableStyleId>{5C22544A-7EE6-4342-B048-85BDC9FD1C3A}</a:tableStyleId>
              </a:tblPr>
              <a:tblGrid>
                <a:gridCol w="256922">
                  <a:extLst>
                    <a:ext uri="{9D8B030D-6E8A-4147-A177-3AD203B41FA5}">
                      <a16:colId xmlns:a16="http://schemas.microsoft.com/office/drawing/2014/main" val="1577182836"/>
                    </a:ext>
                  </a:extLst>
                </a:gridCol>
                <a:gridCol w="257717">
                  <a:extLst>
                    <a:ext uri="{9D8B030D-6E8A-4147-A177-3AD203B41FA5}">
                      <a16:colId xmlns:a16="http://schemas.microsoft.com/office/drawing/2014/main" val="2790780039"/>
                    </a:ext>
                  </a:extLst>
                </a:gridCol>
                <a:gridCol w="257320">
                  <a:extLst>
                    <a:ext uri="{9D8B030D-6E8A-4147-A177-3AD203B41FA5}">
                      <a16:colId xmlns:a16="http://schemas.microsoft.com/office/drawing/2014/main" val="2808190205"/>
                    </a:ext>
                  </a:extLst>
                </a:gridCol>
                <a:gridCol w="257320">
                  <a:extLst>
                    <a:ext uri="{9D8B030D-6E8A-4147-A177-3AD203B41FA5}">
                      <a16:colId xmlns:a16="http://schemas.microsoft.com/office/drawing/2014/main" val="3126861155"/>
                    </a:ext>
                  </a:extLst>
                </a:gridCol>
                <a:gridCol w="257320">
                  <a:extLst>
                    <a:ext uri="{9D8B030D-6E8A-4147-A177-3AD203B41FA5}">
                      <a16:colId xmlns:a16="http://schemas.microsoft.com/office/drawing/2014/main" val="4046242879"/>
                    </a:ext>
                  </a:extLst>
                </a:gridCol>
                <a:gridCol w="257320">
                  <a:extLst>
                    <a:ext uri="{9D8B030D-6E8A-4147-A177-3AD203B41FA5}">
                      <a16:colId xmlns:a16="http://schemas.microsoft.com/office/drawing/2014/main" val="1198026665"/>
                    </a:ext>
                  </a:extLst>
                </a:gridCol>
              </a:tblGrid>
              <a:tr h="209837">
                <a:tc>
                  <a:txBody>
                    <a:bodyPr/>
                    <a:lstStyle/>
                    <a:p>
                      <a:r>
                        <a:rPr lang="en-US" dirty="0"/>
                        <a:t>D</a:t>
                      </a:r>
                    </a:p>
                  </a:txBody>
                  <a:tcPr/>
                </a:tc>
                <a:tc>
                  <a:txBody>
                    <a:bodyPr/>
                    <a:lstStyle/>
                    <a:p>
                      <a:r>
                        <a:rPr lang="en-US" dirty="0"/>
                        <a:t>E</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sz="1600" dirty="0"/>
                        <a:t>U</a:t>
                      </a:r>
                    </a:p>
                  </a:txBody>
                  <a:tcPr/>
                </a:tc>
                <a:extLst>
                  <a:ext uri="{0D108BD9-81ED-4DB2-BD59-A6C34878D82A}">
                    <a16:rowId xmlns:a16="http://schemas.microsoft.com/office/drawing/2014/main" val="2183438068"/>
                  </a:ext>
                </a:extLst>
              </a:tr>
            </a:tbl>
          </a:graphicData>
        </a:graphic>
      </p:graphicFrame>
      <p:sp>
        <p:nvSpPr>
          <p:cNvPr id="20" name="Rectangle 19"/>
          <p:cNvSpPr/>
          <p:nvPr/>
        </p:nvSpPr>
        <p:spPr>
          <a:xfrm>
            <a:off x="1092808" y="2568557"/>
            <a:ext cx="1663422" cy="337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gerian" panose="04020705040A02060702" pitchFamily="82" charset="0"/>
              </a:rPr>
              <a:t>PLAIN TEXT</a:t>
            </a:r>
          </a:p>
        </p:txBody>
      </p:sp>
      <p:sp>
        <p:nvSpPr>
          <p:cNvPr id="21" name="Rectangle 20"/>
          <p:cNvSpPr/>
          <p:nvPr/>
        </p:nvSpPr>
        <p:spPr>
          <a:xfrm>
            <a:off x="1092808" y="2906269"/>
            <a:ext cx="1663422" cy="363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gerian" panose="04020705040A02060702" pitchFamily="82" charset="0"/>
              </a:rPr>
              <a:t>CIPHER TEXT</a:t>
            </a:r>
          </a:p>
        </p:txBody>
      </p:sp>
      <p:sp>
        <p:nvSpPr>
          <p:cNvPr id="22" name="TextBox 21"/>
          <p:cNvSpPr txBox="1"/>
          <p:nvPr/>
        </p:nvSpPr>
        <p:spPr>
          <a:xfrm>
            <a:off x="1145060" y="3954162"/>
            <a:ext cx="10519718" cy="830997"/>
          </a:xfrm>
          <a:prstGeom prst="rect">
            <a:avLst/>
          </a:prstGeom>
          <a:noFill/>
        </p:spPr>
        <p:txBody>
          <a:bodyPr wrap="square" rtlCol="0">
            <a:spAutoFit/>
          </a:bodyPr>
          <a:lstStyle/>
          <a:p>
            <a:r>
              <a:rPr lang="en-US" sz="2400" b="1" dirty="0">
                <a:latin typeface="Algerian" panose="04020705040A02060702" pitchFamily="82" charset="0"/>
              </a:rPr>
              <a:t>Plain text:</a:t>
            </a:r>
            <a:r>
              <a:rPr lang="en-US" dirty="0"/>
              <a:t>      </a:t>
            </a:r>
            <a:r>
              <a:rPr lang="en-US" b="1" dirty="0"/>
              <a:t>hello world </a:t>
            </a:r>
          </a:p>
          <a:p>
            <a:r>
              <a:rPr lang="en-US" sz="2400" b="1" dirty="0">
                <a:latin typeface="Algerian" panose="04020705040A02060702" pitchFamily="82" charset="0"/>
                <a:cs typeface="Arial" panose="020B0604020202020204" pitchFamily="34" charset="0"/>
              </a:rPr>
              <a:t>Cipher text:</a:t>
            </a:r>
            <a:r>
              <a:rPr lang="en-US" sz="2400" b="1" dirty="0">
                <a:latin typeface="Arial" panose="020B0604020202020204" pitchFamily="34" charset="0"/>
                <a:cs typeface="Arial" panose="020B0604020202020204" pitchFamily="34" charset="0"/>
              </a:rPr>
              <a:t>  </a:t>
            </a:r>
            <a:r>
              <a:rPr lang="en-US" b="1" dirty="0"/>
              <a:t>VCXXH LHIXB       </a:t>
            </a:r>
            <a:r>
              <a:rPr lang="en-US" dirty="0"/>
              <a:t>(Here both occurrences of </a:t>
            </a:r>
            <a:r>
              <a:rPr lang="en-US" b="1" dirty="0"/>
              <a:t>‘L’</a:t>
            </a:r>
            <a:r>
              <a:rPr lang="en-US" dirty="0"/>
              <a:t> are substituted by </a:t>
            </a:r>
            <a:r>
              <a:rPr lang="en-US" b="1" dirty="0"/>
              <a:t>X</a:t>
            </a:r>
            <a:r>
              <a:rPr lang="en-US" dirty="0"/>
              <a:t> in cipher text.)</a:t>
            </a:r>
          </a:p>
        </p:txBody>
      </p:sp>
      <p:sp>
        <p:nvSpPr>
          <p:cNvPr id="24" name="Trapezoid 23"/>
          <p:cNvSpPr/>
          <p:nvPr/>
        </p:nvSpPr>
        <p:spPr>
          <a:xfrm>
            <a:off x="11734801" y="6594389"/>
            <a:ext cx="457200" cy="263611"/>
          </a:xfrm>
          <a:prstGeom prst="trapezoi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Black" panose="020B0A04020102020204" pitchFamily="34" charset="0"/>
              </a:rPr>
              <a:t>7</a:t>
            </a:r>
          </a:p>
        </p:txBody>
      </p:sp>
    </p:spTree>
    <p:extLst>
      <p:ext uri="{BB962C8B-B14F-4D97-AF65-F5344CB8AC3E}">
        <p14:creationId xmlns:p14="http://schemas.microsoft.com/office/powerpoint/2010/main" val="2408690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654" y="230660"/>
            <a:ext cx="8806248" cy="523220"/>
          </a:xfrm>
          <a:prstGeom prst="rect">
            <a:avLst/>
          </a:prstGeom>
          <a:noFill/>
        </p:spPr>
        <p:txBody>
          <a:bodyPr wrap="square" rtlCol="0">
            <a:spAutoFit/>
          </a:bodyPr>
          <a:lstStyle/>
          <a:p>
            <a:r>
              <a:rPr lang="en-US" sz="2800" b="1" dirty="0">
                <a:solidFill>
                  <a:schemeClr val="accent1">
                    <a:lumMod val="50000"/>
                  </a:schemeClr>
                </a:solidFill>
                <a:latin typeface="Algerian" panose="04020705040A02060702" pitchFamily="82" charset="0"/>
              </a:rPr>
              <a:t>ATTACK POSSIBLE ON MONOALPHABETIC CIPHERS</a:t>
            </a:r>
          </a:p>
        </p:txBody>
      </p:sp>
      <p:sp>
        <p:nvSpPr>
          <p:cNvPr id="3" name="TextBox 2"/>
          <p:cNvSpPr txBox="1"/>
          <p:nvPr/>
        </p:nvSpPr>
        <p:spPr>
          <a:xfrm>
            <a:off x="502508" y="1120346"/>
            <a:ext cx="10305535" cy="923330"/>
          </a:xfrm>
          <a:prstGeom prst="rect">
            <a:avLst/>
          </a:prstGeom>
          <a:noFill/>
        </p:spPr>
        <p:txBody>
          <a:bodyPr wrap="square" rtlCol="0">
            <a:spAutoFit/>
          </a:bodyPr>
          <a:lstStyle/>
          <a:p>
            <a:r>
              <a:rPr lang="en-US" dirty="0"/>
              <a:t>At the Attacker  point of view it is easy for them to break the </a:t>
            </a:r>
            <a:r>
              <a:rPr lang="en-US" dirty="0" err="1"/>
              <a:t>Monoalphabetic</a:t>
            </a:r>
            <a:r>
              <a:rPr lang="en-US" dirty="0"/>
              <a:t> Cipher because  attacker, cryptanalyst knows the </a:t>
            </a:r>
            <a:r>
              <a:rPr lang="en-US" b="1" dirty="0"/>
              <a:t>Relative Frequency of Letters </a:t>
            </a:r>
            <a:r>
              <a:rPr lang="en-US" dirty="0"/>
              <a:t>in English Text.</a:t>
            </a:r>
          </a:p>
          <a:p>
            <a:endParaRPr lang="en-US" dirty="0"/>
          </a:p>
        </p:txBody>
      </p:sp>
      <p:pic>
        <p:nvPicPr>
          <p:cNvPr id="4" name="Content Placeholder 3"/>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916331" y="1886464"/>
            <a:ext cx="6606947" cy="4380861"/>
          </a:xfrm>
          <a:prstGeom prst="rect">
            <a:avLst/>
          </a:prstGeom>
        </p:spPr>
      </p:pic>
      <p:sp>
        <p:nvSpPr>
          <p:cNvPr id="5" name="TextBox 4"/>
          <p:cNvSpPr txBox="1"/>
          <p:nvPr/>
        </p:nvSpPr>
        <p:spPr>
          <a:xfrm>
            <a:off x="2842055" y="6334897"/>
            <a:ext cx="6170140" cy="369332"/>
          </a:xfrm>
          <a:prstGeom prst="rect">
            <a:avLst/>
          </a:prstGeom>
          <a:noFill/>
        </p:spPr>
        <p:txBody>
          <a:bodyPr wrap="square" rtlCol="0">
            <a:spAutoFit/>
          </a:bodyPr>
          <a:lstStyle/>
          <a:p>
            <a:r>
              <a:rPr lang="en-US" b="1" dirty="0">
                <a:latin typeface="Algerian" panose="04020705040A02060702" pitchFamily="82" charset="0"/>
              </a:rPr>
              <a:t>Relative Frequency of Letters in English Text </a:t>
            </a:r>
          </a:p>
        </p:txBody>
      </p:sp>
      <p:sp>
        <p:nvSpPr>
          <p:cNvPr id="6" name="Trapezoid 5"/>
          <p:cNvSpPr/>
          <p:nvPr/>
        </p:nvSpPr>
        <p:spPr>
          <a:xfrm>
            <a:off x="11734801" y="6594389"/>
            <a:ext cx="457200" cy="263611"/>
          </a:xfrm>
          <a:prstGeom prst="trapezoi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Black" panose="020B0A04020102020204" pitchFamily="34" charset="0"/>
              </a:rPr>
              <a:t>8</a:t>
            </a:r>
          </a:p>
        </p:txBody>
      </p:sp>
    </p:spTree>
    <p:extLst>
      <p:ext uri="{BB962C8B-B14F-4D97-AF65-F5344CB8AC3E}">
        <p14:creationId xmlns:p14="http://schemas.microsoft.com/office/powerpoint/2010/main" val="591407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2431</TotalTime>
  <Words>3110</Words>
  <Application>Microsoft Office PowerPoint</Application>
  <PresentationFormat>Widescreen</PresentationFormat>
  <Paragraphs>311</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Agency FB</vt:lpstr>
      <vt:lpstr>Algerian</vt:lpstr>
      <vt:lpstr>Arial</vt:lpstr>
      <vt:lpstr>Arial Black</vt:lpstr>
      <vt:lpstr>Arial Narrow</vt:lpstr>
      <vt:lpstr>Cabin</vt:lpstr>
      <vt:lpstr>Calibri</vt:lpstr>
      <vt:lpstr>Calibri Light</vt:lpstr>
      <vt:lpstr>Quicksand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70</cp:revision>
  <dcterms:created xsi:type="dcterms:W3CDTF">2021-03-03T16:29:11Z</dcterms:created>
  <dcterms:modified xsi:type="dcterms:W3CDTF">2021-12-03T15:20:15Z</dcterms:modified>
</cp:coreProperties>
</file>