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90"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1" r:id="rId37"/>
    <p:sldId id="292" r:id="rId38"/>
    <p:sldId id="293" r:id="rId39"/>
    <p:sldId id="294" r:id="rId40"/>
    <p:sldId id="295" r:id="rId41"/>
    <p:sldId id="296" r:id="rId42"/>
    <p:sldId id="297" r:id="rId43"/>
    <p:sldId id="298" r:id="rId44"/>
    <p:sldId id="300" r:id="rId45"/>
    <p:sldId id="301" r:id="rId46"/>
    <p:sldId id="302" r:id="rId47"/>
    <p:sldId id="303" r:id="rId48"/>
    <p:sldId id="304" r:id="rId49"/>
    <p:sldId id="305" r:id="rId50"/>
    <p:sldId id="306" r:id="rId51"/>
    <p:sldId id="307" r:id="rId52"/>
    <p:sldId id="308" r:id="rId53"/>
    <p:sldId id="309" r:id="rId54"/>
    <p:sldId id="310"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32" autoAdjust="0"/>
    <p:restoredTop sz="94660"/>
  </p:normalViewPr>
  <p:slideViewPr>
    <p:cSldViewPr snapToGrid="0">
      <p:cViewPr varScale="1">
        <p:scale>
          <a:sx n="90" d="100"/>
          <a:sy n="90" d="100"/>
        </p:scale>
        <p:origin x="41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0FB118-8571-4AC3-B5B8-192EDBDAE62B}" type="datetimeFigureOut">
              <a:rPr lang="en-US" smtClean="0"/>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A33DE9-7E7B-42DC-A15B-01EB38FD8FB7}" type="slidenum">
              <a:rPr lang="en-US" smtClean="0"/>
              <a:t>‹#›</a:t>
            </a:fld>
            <a:endParaRPr lang="en-US" dirty="0"/>
          </a:p>
        </p:txBody>
      </p:sp>
    </p:spTree>
    <p:extLst>
      <p:ext uri="{BB962C8B-B14F-4D97-AF65-F5344CB8AC3E}">
        <p14:creationId xmlns:p14="http://schemas.microsoft.com/office/powerpoint/2010/main" val="2225193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0FB118-8571-4AC3-B5B8-192EDBDAE62B}" type="datetimeFigureOut">
              <a:rPr lang="en-US" smtClean="0"/>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A33DE9-7E7B-42DC-A15B-01EB38FD8FB7}" type="slidenum">
              <a:rPr lang="en-US" smtClean="0"/>
              <a:t>‹#›</a:t>
            </a:fld>
            <a:endParaRPr lang="en-US" dirty="0"/>
          </a:p>
        </p:txBody>
      </p:sp>
    </p:spTree>
    <p:extLst>
      <p:ext uri="{BB962C8B-B14F-4D97-AF65-F5344CB8AC3E}">
        <p14:creationId xmlns:p14="http://schemas.microsoft.com/office/powerpoint/2010/main" val="3576305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0FB118-8571-4AC3-B5B8-192EDBDAE62B}" type="datetimeFigureOut">
              <a:rPr lang="en-US" smtClean="0"/>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A33DE9-7E7B-42DC-A15B-01EB38FD8FB7}" type="slidenum">
              <a:rPr lang="en-US" smtClean="0"/>
              <a:t>‹#›</a:t>
            </a:fld>
            <a:endParaRPr lang="en-US" dirty="0"/>
          </a:p>
        </p:txBody>
      </p:sp>
    </p:spTree>
    <p:extLst>
      <p:ext uri="{BB962C8B-B14F-4D97-AF65-F5344CB8AC3E}">
        <p14:creationId xmlns:p14="http://schemas.microsoft.com/office/powerpoint/2010/main" val="4016518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0FB118-8571-4AC3-B5B8-192EDBDAE62B}" type="datetimeFigureOut">
              <a:rPr lang="en-US" smtClean="0"/>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A33DE9-7E7B-42DC-A15B-01EB38FD8FB7}" type="slidenum">
              <a:rPr lang="en-US" smtClean="0"/>
              <a:t>‹#›</a:t>
            </a:fld>
            <a:endParaRPr lang="en-US" dirty="0"/>
          </a:p>
        </p:txBody>
      </p:sp>
    </p:spTree>
    <p:extLst>
      <p:ext uri="{BB962C8B-B14F-4D97-AF65-F5344CB8AC3E}">
        <p14:creationId xmlns:p14="http://schemas.microsoft.com/office/powerpoint/2010/main" val="2092311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0FB118-8571-4AC3-B5B8-192EDBDAE62B}" type="datetimeFigureOut">
              <a:rPr lang="en-US" smtClean="0"/>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A33DE9-7E7B-42DC-A15B-01EB38FD8FB7}" type="slidenum">
              <a:rPr lang="en-US" smtClean="0"/>
              <a:t>‹#›</a:t>
            </a:fld>
            <a:endParaRPr lang="en-US" dirty="0"/>
          </a:p>
        </p:txBody>
      </p:sp>
    </p:spTree>
    <p:extLst>
      <p:ext uri="{BB962C8B-B14F-4D97-AF65-F5344CB8AC3E}">
        <p14:creationId xmlns:p14="http://schemas.microsoft.com/office/powerpoint/2010/main" val="1847265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0FB118-8571-4AC3-B5B8-192EDBDAE62B}" type="datetimeFigureOut">
              <a:rPr lang="en-US" smtClean="0"/>
              <a:t>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A33DE9-7E7B-42DC-A15B-01EB38FD8FB7}" type="slidenum">
              <a:rPr lang="en-US" smtClean="0"/>
              <a:t>‹#›</a:t>
            </a:fld>
            <a:endParaRPr lang="en-US" dirty="0"/>
          </a:p>
        </p:txBody>
      </p:sp>
    </p:spTree>
    <p:extLst>
      <p:ext uri="{BB962C8B-B14F-4D97-AF65-F5344CB8AC3E}">
        <p14:creationId xmlns:p14="http://schemas.microsoft.com/office/powerpoint/2010/main" val="3506872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0FB118-8571-4AC3-B5B8-192EDBDAE62B}" type="datetimeFigureOut">
              <a:rPr lang="en-US" smtClean="0"/>
              <a:t>12/4/2021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A33DE9-7E7B-42DC-A15B-01EB38FD8FB7}" type="slidenum">
              <a:rPr lang="en-US" smtClean="0"/>
              <a:t>‹#›</a:t>
            </a:fld>
            <a:endParaRPr lang="en-US" dirty="0"/>
          </a:p>
        </p:txBody>
      </p:sp>
    </p:spTree>
    <p:extLst>
      <p:ext uri="{BB962C8B-B14F-4D97-AF65-F5344CB8AC3E}">
        <p14:creationId xmlns:p14="http://schemas.microsoft.com/office/powerpoint/2010/main" val="4281176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0FB118-8571-4AC3-B5B8-192EDBDAE62B}" type="datetimeFigureOut">
              <a:rPr lang="en-US" smtClean="0"/>
              <a:t>12/4/2021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A33DE9-7E7B-42DC-A15B-01EB38FD8FB7}" type="slidenum">
              <a:rPr lang="en-US" smtClean="0"/>
              <a:t>‹#›</a:t>
            </a:fld>
            <a:endParaRPr lang="en-US" dirty="0"/>
          </a:p>
        </p:txBody>
      </p:sp>
    </p:spTree>
    <p:extLst>
      <p:ext uri="{BB962C8B-B14F-4D97-AF65-F5344CB8AC3E}">
        <p14:creationId xmlns:p14="http://schemas.microsoft.com/office/powerpoint/2010/main" val="790531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0FB118-8571-4AC3-B5B8-192EDBDAE62B}" type="datetimeFigureOut">
              <a:rPr lang="en-US" smtClean="0"/>
              <a:t>12/4/2021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A33DE9-7E7B-42DC-A15B-01EB38FD8FB7}" type="slidenum">
              <a:rPr lang="en-US" smtClean="0"/>
              <a:t>‹#›</a:t>
            </a:fld>
            <a:endParaRPr lang="en-US" dirty="0"/>
          </a:p>
        </p:txBody>
      </p:sp>
    </p:spTree>
    <p:extLst>
      <p:ext uri="{BB962C8B-B14F-4D97-AF65-F5344CB8AC3E}">
        <p14:creationId xmlns:p14="http://schemas.microsoft.com/office/powerpoint/2010/main" val="827687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0FB118-8571-4AC3-B5B8-192EDBDAE62B}" type="datetimeFigureOut">
              <a:rPr lang="en-US" smtClean="0"/>
              <a:t>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A33DE9-7E7B-42DC-A15B-01EB38FD8FB7}" type="slidenum">
              <a:rPr lang="en-US" smtClean="0"/>
              <a:t>‹#›</a:t>
            </a:fld>
            <a:endParaRPr lang="en-US" dirty="0"/>
          </a:p>
        </p:txBody>
      </p:sp>
    </p:spTree>
    <p:extLst>
      <p:ext uri="{BB962C8B-B14F-4D97-AF65-F5344CB8AC3E}">
        <p14:creationId xmlns:p14="http://schemas.microsoft.com/office/powerpoint/2010/main" val="213961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0FB118-8571-4AC3-B5B8-192EDBDAE62B}" type="datetimeFigureOut">
              <a:rPr lang="en-US" smtClean="0"/>
              <a:t>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A33DE9-7E7B-42DC-A15B-01EB38FD8FB7}" type="slidenum">
              <a:rPr lang="en-US" smtClean="0"/>
              <a:t>‹#›</a:t>
            </a:fld>
            <a:endParaRPr lang="en-US" dirty="0"/>
          </a:p>
        </p:txBody>
      </p:sp>
    </p:spTree>
    <p:extLst>
      <p:ext uri="{BB962C8B-B14F-4D97-AF65-F5344CB8AC3E}">
        <p14:creationId xmlns:p14="http://schemas.microsoft.com/office/powerpoint/2010/main" val="1942343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0FB118-8571-4AC3-B5B8-192EDBDAE62B}" type="datetimeFigureOut">
              <a:rPr lang="en-US" smtClean="0"/>
              <a:t>12/4/2021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A33DE9-7E7B-42DC-A15B-01EB38FD8FB7}" type="slidenum">
              <a:rPr lang="en-US" smtClean="0"/>
              <a:t>‹#›</a:t>
            </a:fld>
            <a:endParaRPr lang="en-US" dirty="0"/>
          </a:p>
        </p:txBody>
      </p:sp>
    </p:spTree>
    <p:extLst>
      <p:ext uri="{BB962C8B-B14F-4D97-AF65-F5344CB8AC3E}">
        <p14:creationId xmlns:p14="http://schemas.microsoft.com/office/powerpoint/2010/main" val="15306479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ea typeface="ＭＳ Ｐゴシック" panose="020B0600070205080204" pitchFamily="34" charset="-128"/>
              </a:rPr>
              <a:t>Cryptographic Hash Functions</a:t>
            </a:r>
            <a:endParaRPr lang="en-US" dirty="0"/>
          </a:p>
        </p:txBody>
      </p:sp>
      <p:sp>
        <p:nvSpPr>
          <p:cNvPr id="3" name="Subtitle 2"/>
          <p:cNvSpPr>
            <a:spLocks noGrp="1"/>
          </p:cNvSpPr>
          <p:nvPr>
            <p:ph type="subTitle" idx="1"/>
          </p:nvPr>
        </p:nvSpPr>
        <p:spPr/>
        <p:txBody>
          <a:bodyPr/>
          <a:lstStyle/>
          <a:p>
            <a:r>
              <a:rPr lang="en-US" dirty="0" smtClean="0"/>
              <a:t>FALGUNI ROY</a:t>
            </a:r>
          </a:p>
          <a:p>
            <a:r>
              <a:rPr lang="en-US" dirty="0" smtClean="0"/>
              <a:t>AP, IIT, NSTU</a:t>
            </a:r>
            <a:endParaRPr lang="en-US" dirty="0"/>
          </a:p>
        </p:txBody>
      </p:sp>
    </p:spTree>
    <p:extLst>
      <p:ext uri="{BB962C8B-B14F-4D97-AF65-F5344CB8AC3E}">
        <p14:creationId xmlns:p14="http://schemas.microsoft.com/office/powerpoint/2010/main" val="31456447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Cryptographic Hash Algorithms</a:t>
            </a:r>
            <a:endParaRPr lang="en-US" b="1" dirty="0"/>
          </a:p>
        </p:txBody>
      </p:sp>
      <p:sp>
        <p:nvSpPr>
          <p:cNvPr id="3" name="Content Placeholder 2"/>
          <p:cNvSpPr>
            <a:spLocks noGrp="1"/>
          </p:cNvSpPr>
          <p:nvPr>
            <p:ph idx="1"/>
          </p:nvPr>
        </p:nvSpPr>
        <p:spPr/>
        <p:txBody>
          <a:bodyPr/>
          <a:lstStyle/>
          <a:p>
            <a:r>
              <a:rPr lang="en-US" dirty="0" smtClean="0"/>
              <a:t>The SHA family (SHA-1, SHA-2 [including SHA-256 and SHA-512], and SHA-3)</a:t>
            </a:r>
          </a:p>
          <a:p>
            <a:r>
              <a:rPr lang="en-US" dirty="0" smtClean="0"/>
              <a:t>The MD family (MD)</a:t>
            </a:r>
          </a:p>
          <a:p>
            <a:r>
              <a:rPr lang="en-US" dirty="0" smtClean="0"/>
              <a:t>Whirlpool,</a:t>
            </a:r>
          </a:p>
          <a:p>
            <a:r>
              <a:rPr lang="en-US" dirty="0" smtClean="0"/>
              <a:t>Tiger,</a:t>
            </a:r>
          </a:p>
          <a:p>
            <a:r>
              <a:rPr lang="en-US" dirty="0" smtClean="0"/>
              <a:t>NTLM, and</a:t>
            </a:r>
          </a:p>
          <a:p>
            <a:r>
              <a:rPr lang="en-US" dirty="0" err="1" smtClean="0"/>
              <a:t>LanMan</a:t>
            </a:r>
            <a:r>
              <a:rPr lang="en-US" dirty="0" smtClean="0"/>
              <a:t> (LM hash).</a:t>
            </a:r>
            <a:endParaRPr lang="en-US" dirty="0"/>
          </a:p>
        </p:txBody>
      </p:sp>
    </p:spTree>
    <p:extLst>
      <p:ext uri="{BB962C8B-B14F-4D97-AF65-F5344CB8AC3E}">
        <p14:creationId xmlns:p14="http://schemas.microsoft.com/office/powerpoint/2010/main" val="33065036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Cryptographic Hash Properties</a:t>
            </a:r>
            <a:endParaRPr lang="en-US" b="1" dirty="0"/>
          </a:p>
        </p:txBody>
      </p:sp>
      <p:sp>
        <p:nvSpPr>
          <p:cNvPr id="3" name="Content Placeholder 2"/>
          <p:cNvSpPr>
            <a:spLocks noGrp="1"/>
          </p:cNvSpPr>
          <p:nvPr>
            <p:ph idx="1"/>
          </p:nvPr>
        </p:nvSpPr>
        <p:spPr>
          <a:xfrm>
            <a:off x="553792" y="1532586"/>
            <a:ext cx="10800008" cy="5138669"/>
          </a:xfrm>
        </p:spPr>
        <p:txBody>
          <a:bodyPr>
            <a:normAutofit lnSpcReduction="10000"/>
          </a:bodyPr>
          <a:lstStyle/>
          <a:p>
            <a:r>
              <a:rPr lang="en-US" b="1" dirty="0" smtClean="0"/>
              <a:t>Determinism</a:t>
            </a:r>
            <a:r>
              <a:rPr lang="en-US" dirty="0" smtClean="0"/>
              <a:t> — Regardless of the size of the input or the key value, the </a:t>
            </a:r>
            <a:r>
              <a:rPr lang="en-US" dirty="0" smtClean="0">
                <a:solidFill>
                  <a:schemeClr val="accent2"/>
                </a:solidFill>
              </a:rPr>
              <a:t>operation should always result in the same consistent length output or hash value.</a:t>
            </a:r>
          </a:p>
          <a:p>
            <a:r>
              <a:rPr lang="en-US" b="1" dirty="0" smtClean="0"/>
              <a:t>Computational Speed </a:t>
            </a:r>
            <a:r>
              <a:rPr lang="en-US" dirty="0" smtClean="0"/>
              <a:t>— The speed of a hash function is important and should vary based on how it’s being used. For example, </a:t>
            </a:r>
            <a:r>
              <a:rPr lang="en-US" dirty="0" smtClean="0">
                <a:solidFill>
                  <a:schemeClr val="accent2"/>
                </a:solidFill>
              </a:rPr>
              <a:t>in some cases, you need a fast hash function, whereas in others it’s better to use a slow hash function.</a:t>
            </a:r>
          </a:p>
          <a:p>
            <a:r>
              <a:rPr lang="en-US" b="1" dirty="0" smtClean="0"/>
              <a:t>Image Resistance </a:t>
            </a:r>
            <a:r>
              <a:rPr lang="en-US" dirty="0" smtClean="0"/>
              <a:t>— </a:t>
            </a:r>
            <a:r>
              <a:rPr lang="en-US" dirty="0" smtClean="0">
                <a:solidFill>
                  <a:schemeClr val="accent2"/>
                </a:solidFill>
              </a:rPr>
              <a:t>Hashes should be extremely impractical to reverse </a:t>
            </a:r>
            <a:r>
              <a:rPr lang="en-US" dirty="0" smtClean="0"/>
              <a:t>(i.e., it should serve as a </a:t>
            </a:r>
            <a:r>
              <a:rPr lang="en-US" dirty="0" smtClean="0">
                <a:solidFill>
                  <a:schemeClr val="accent2"/>
                </a:solidFill>
              </a:rPr>
              <a:t>one-way function</a:t>
            </a:r>
            <a:r>
              <a:rPr lang="en-US" dirty="0" smtClean="0"/>
              <a:t> for all intents and purposes). The hash function should be so difficult and make the data so obscure that it would be improbable for someone to reverse engineer the hash to determine its original key value. Even one tiny change to the original input should result in an entirely different hash value.</a:t>
            </a:r>
            <a:endParaRPr lang="en-US" dirty="0"/>
          </a:p>
        </p:txBody>
      </p:sp>
    </p:spTree>
    <p:extLst>
      <p:ext uri="{BB962C8B-B14F-4D97-AF65-F5344CB8AC3E}">
        <p14:creationId xmlns:p14="http://schemas.microsoft.com/office/powerpoint/2010/main" val="10119635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Cryptographic Hash Properties (more details)</a:t>
            </a:r>
            <a:endParaRPr lang="en-US" dirty="0"/>
          </a:p>
        </p:txBody>
      </p:sp>
      <p:sp>
        <p:nvSpPr>
          <p:cNvPr id="3" name="Content Placeholder 2"/>
          <p:cNvSpPr>
            <a:spLocks noGrp="1"/>
          </p:cNvSpPr>
          <p:nvPr>
            <p:ph idx="1"/>
          </p:nvPr>
        </p:nvSpPr>
        <p:spPr/>
        <p:txBody>
          <a:bodyPr>
            <a:normAutofit/>
          </a:bodyPr>
          <a:lstStyle/>
          <a:p>
            <a:r>
              <a:rPr lang="en-US" b="1" dirty="0" smtClean="0"/>
              <a:t>Pre-Image Resistance</a:t>
            </a:r>
          </a:p>
          <a:p>
            <a:endParaRPr lang="en-US" dirty="0" smtClean="0"/>
          </a:p>
          <a:p>
            <a:pPr lvl="1"/>
            <a:r>
              <a:rPr lang="en-US" dirty="0" smtClean="0"/>
              <a:t>This property means that it should be computationally hard to reverse a hash function.</a:t>
            </a:r>
          </a:p>
          <a:p>
            <a:pPr lvl="1"/>
            <a:endParaRPr lang="en-US" dirty="0" smtClean="0"/>
          </a:p>
          <a:p>
            <a:pPr lvl="1"/>
            <a:r>
              <a:rPr lang="en-US" dirty="0" smtClean="0"/>
              <a:t>if given y ∈Y it is computationally infeasible to find a value x ∈X </a:t>
            </a:r>
            <a:r>
              <a:rPr lang="en-US" dirty="0" err="1" smtClean="0"/>
              <a:t>s.t.</a:t>
            </a:r>
            <a:r>
              <a:rPr lang="en-US" dirty="0" smtClean="0"/>
              <a:t> h(x) = y</a:t>
            </a:r>
          </a:p>
          <a:p>
            <a:pPr lvl="1"/>
            <a:endParaRPr lang="en-US" dirty="0" smtClean="0"/>
          </a:p>
          <a:p>
            <a:pPr lvl="1"/>
            <a:endParaRPr lang="en-US" dirty="0" smtClean="0"/>
          </a:p>
          <a:p>
            <a:pPr lvl="1"/>
            <a:r>
              <a:rPr lang="en-US" dirty="0" smtClean="0"/>
              <a:t>This property protects against an attacker who only has a hash value and is trying to find the input.</a:t>
            </a:r>
            <a:endParaRPr lang="en-US" dirty="0"/>
          </a:p>
        </p:txBody>
      </p:sp>
    </p:spTree>
    <p:extLst>
      <p:ext uri="{BB962C8B-B14F-4D97-AF65-F5344CB8AC3E}">
        <p14:creationId xmlns:p14="http://schemas.microsoft.com/office/powerpoint/2010/main" val="21314094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Cryptographic Hash </a:t>
            </a:r>
            <a:r>
              <a:rPr lang="en-US" b="1" dirty="0"/>
              <a:t>Properties (more details)</a:t>
            </a:r>
            <a:endParaRPr lang="en-US" dirty="0"/>
          </a:p>
        </p:txBody>
      </p:sp>
      <p:sp>
        <p:nvSpPr>
          <p:cNvPr id="3" name="Content Placeholder 2"/>
          <p:cNvSpPr>
            <a:spLocks noGrp="1"/>
          </p:cNvSpPr>
          <p:nvPr>
            <p:ph idx="1"/>
          </p:nvPr>
        </p:nvSpPr>
        <p:spPr/>
        <p:txBody>
          <a:bodyPr>
            <a:normAutofit/>
          </a:bodyPr>
          <a:lstStyle/>
          <a:p>
            <a:r>
              <a:rPr lang="en-US" dirty="0" smtClean="0"/>
              <a:t>Second Pre-Image Resistance</a:t>
            </a:r>
          </a:p>
          <a:p>
            <a:endParaRPr lang="en-US" dirty="0" smtClean="0"/>
          </a:p>
          <a:p>
            <a:pPr lvl="1"/>
            <a:r>
              <a:rPr lang="en-US" dirty="0" smtClean="0"/>
              <a:t>This property means given an input and its hash, it should be hard to find a different input with the same hash.</a:t>
            </a:r>
          </a:p>
          <a:p>
            <a:pPr lvl="1"/>
            <a:endParaRPr lang="en-US" dirty="0" smtClean="0"/>
          </a:p>
          <a:p>
            <a:pPr lvl="1"/>
            <a:r>
              <a:rPr lang="en-US" dirty="0" smtClean="0"/>
              <a:t>In other words, if a hash function h for an input x produces hash value h(x), then it should be difficult to find any other input value y such that h(y) = h(x).</a:t>
            </a:r>
          </a:p>
          <a:p>
            <a:pPr lvl="1"/>
            <a:endParaRPr lang="en-US" dirty="0" smtClean="0"/>
          </a:p>
          <a:p>
            <a:pPr lvl="1"/>
            <a:r>
              <a:rPr lang="en-US" dirty="0" smtClean="0"/>
              <a:t>This property of hash function protects against an attacker who has an input value and its hash, and wants to substitute different value as legitimate value in place of original input value.</a:t>
            </a:r>
            <a:endParaRPr lang="en-US" dirty="0"/>
          </a:p>
        </p:txBody>
      </p:sp>
    </p:spTree>
    <p:extLst>
      <p:ext uri="{BB962C8B-B14F-4D97-AF65-F5344CB8AC3E}">
        <p14:creationId xmlns:p14="http://schemas.microsoft.com/office/powerpoint/2010/main" val="11861595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322" y="0"/>
            <a:ext cx="10515600" cy="1325563"/>
          </a:xfrm>
        </p:spPr>
        <p:txBody>
          <a:bodyPr/>
          <a:lstStyle/>
          <a:p>
            <a:r>
              <a:rPr lang="en-US" b="1" dirty="0" smtClean="0"/>
              <a:t>Cryptographic Hash </a:t>
            </a:r>
            <a:r>
              <a:rPr lang="en-US" b="1" dirty="0"/>
              <a:t>Properties (more details)</a:t>
            </a:r>
            <a:endParaRPr lang="en-US" dirty="0"/>
          </a:p>
        </p:txBody>
      </p:sp>
      <p:sp>
        <p:nvSpPr>
          <p:cNvPr id="3" name="Content Placeholder 2"/>
          <p:cNvSpPr>
            <a:spLocks noGrp="1"/>
          </p:cNvSpPr>
          <p:nvPr>
            <p:ph idx="1"/>
          </p:nvPr>
        </p:nvSpPr>
        <p:spPr>
          <a:xfrm>
            <a:off x="360607" y="1159100"/>
            <a:ext cx="11629623" cy="5550794"/>
          </a:xfrm>
        </p:spPr>
        <p:txBody>
          <a:bodyPr>
            <a:normAutofit fontScale="92500" lnSpcReduction="20000"/>
          </a:bodyPr>
          <a:lstStyle/>
          <a:p>
            <a:r>
              <a:rPr lang="en-US" b="1" dirty="0" smtClean="0"/>
              <a:t>Collision Resistance</a:t>
            </a:r>
          </a:p>
          <a:p>
            <a:pPr lvl="1">
              <a:lnSpc>
                <a:spcPct val="160000"/>
              </a:lnSpc>
            </a:pPr>
            <a:r>
              <a:rPr lang="en-US" dirty="0" smtClean="0"/>
              <a:t>This property means it should be hard to find two different inputs of any length that result in the same hash. This property is also referred to as collision free hash function.</a:t>
            </a:r>
          </a:p>
          <a:p>
            <a:pPr lvl="1">
              <a:lnSpc>
                <a:spcPct val="160000"/>
              </a:lnSpc>
            </a:pPr>
            <a:r>
              <a:rPr lang="en-US" dirty="0" smtClean="0"/>
              <a:t>In other words, for a hash function h, it is hard to find any two different inputs x and y such that h(x) = h(y).</a:t>
            </a:r>
          </a:p>
          <a:p>
            <a:pPr lvl="1">
              <a:lnSpc>
                <a:spcPct val="160000"/>
              </a:lnSpc>
            </a:pPr>
            <a:r>
              <a:rPr lang="en-US" dirty="0" smtClean="0"/>
              <a:t>Since, hash function is compressing function with fixed hash length, it is impossible for a hash function not to have collisions. This property of collision free only confirms that these collisions should be hard to find.</a:t>
            </a:r>
          </a:p>
          <a:p>
            <a:pPr lvl="1">
              <a:lnSpc>
                <a:spcPct val="160000"/>
              </a:lnSpc>
            </a:pPr>
            <a:r>
              <a:rPr lang="en-US" dirty="0" smtClean="0"/>
              <a:t>This property makes it very difficult for an attacker to find two input values with the same hash.</a:t>
            </a:r>
          </a:p>
          <a:p>
            <a:pPr lvl="1">
              <a:lnSpc>
                <a:spcPct val="160000"/>
              </a:lnSpc>
            </a:pPr>
            <a:r>
              <a:rPr lang="en-US" dirty="0" smtClean="0"/>
              <a:t>Also, if a hash function is collision-resistant then it is second pre-image resistant.</a:t>
            </a:r>
            <a:endParaRPr lang="en-US" dirty="0"/>
          </a:p>
        </p:txBody>
      </p:sp>
    </p:spTree>
    <p:extLst>
      <p:ext uri="{BB962C8B-B14F-4D97-AF65-F5344CB8AC3E}">
        <p14:creationId xmlns:p14="http://schemas.microsoft.com/office/powerpoint/2010/main" val="24443341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689563" y="474133"/>
            <a:ext cx="10977504" cy="5581299"/>
          </a:xfrm>
          <a:prstGeom prst="rect">
            <a:avLst/>
          </a:prstGeom>
        </p:spPr>
      </p:pic>
    </p:spTree>
    <p:extLst>
      <p:ext uri="{BB962C8B-B14F-4D97-AF65-F5344CB8AC3E}">
        <p14:creationId xmlns:p14="http://schemas.microsoft.com/office/powerpoint/2010/main" val="16763418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Characteristics of a Hash Function in </a:t>
            </a:r>
            <a:r>
              <a:rPr lang="en-US" b="1" dirty="0" smtClean="0"/>
              <a:t>Cryptography</a:t>
            </a:r>
            <a:endParaRPr lang="en-US" dirty="0"/>
          </a:p>
        </p:txBody>
      </p:sp>
      <p:sp>
        <p:nvSpPr>
          <p:cNvPr id="3" name="Content Placeholder 2"/>
          <p:cNvSpPr>
            <a:spLocks noGrp="1"/>
          </p:cNvSpPr>
          <p:nvPr>
            <p:ph idx="1"/>
          </p:nvPr>
        </p:nvSpPr>
        <p:spPr/>
        <p:txBody>
          <a:bodyPr>
            <a:normAutofit/>
          </a:bodyPr>
          <a:lstStyle/>
          <a:p>
            <a:r>
              <a:rPr lang="en-US" b="1" dirty="0" smtClean="0"/>
              <a:t>1) A Hash Function Is Practically Irreversible</a:t>
            </a:r>
          </a:p>
          <a:p>
            <a:pPr lvl="1"/>
            <a:r>
              <a:rPr lang="en-US" dirty="0" smtClean="0"/>
              <a:t>Hashing is often considered a type of one-way function. That’s because it’s highly infeasible (technically possible, though) to reverse it because of the amount of time and computational resources that would be involved in doing so. That means you can’t figure out the original data based on the hash value without an impractical amount of resources at your disposal.</a:t>
            </a:r>
          </a:p>
          <a:p>
            <a:pPr lvl="1"/>
            <a:r>
              <a:rPr lang="en-US" dirty="0" smtClean="0"/>
              <a:t>In other words, if the hash function is h, and the input value is x, the hash value will be h(x). If you have access to h(x) and know the value of hash function h, it’s (almost) impossible to figure out the value of x.</a:t>
            </a:r>
            <a:endParaRPr lang="en-US" dirty="0"/>
          </a:p>
        </p:txBody>
      </p:sp>
    </p:spTree>
    <p:extLst>
      <p:ext uri="{BB962C8B-B14F-4D97-AF65-F5344CB8AC3E}">
        <p14:creationId xmlns:p14="http://schemas.microsoft.com/office/powerpoint/2010/main" val="21805070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Characteristics of a Hash Function in Cryptography</a:t>
            </a:r>
            <a:endParaRPr lang="en-US" dirty="0"/>
          </a:p>
        </p:txBody>
      </p:sp>
      <p:sp>
        <p:nvSpPr>
          <p:cNvPr id="3" name="Content Placeholder 2"/>
          <p:cNvSpPr>
            <a:spLocks noGrp="1"/>
          </p:cNvSpPr>
          <p:nvPr>
            <p:ph idx="1"/>
          </p:nvPr>
        </p:nvSpPr>
        <p:spPr/>
        <p:txBody>
          <a:bodyPr>
            <a:normAutofit/>
          </a:bodyPr>
          <a:lstStyle/>
          <a:p>
            <a:r>
              <a:rPr lang="en-US" b="1" dirty="0" smtClean="0"/>
              <a:t>2) Hash Values Are Unique</a:t>
            </a:r>
          </a:p>
          <a:p>
            <a:pPr lvl="1"/>
            <a:r>
              <a:rPr lang="en-US" dirty="0" smtClean="0"/>
              <a:t>No two different input data should (ideally) generate the same hash value. If they do match, it causes what’s known as a collision, which means the algorithm isn’t safe to use and is vulnerable to what are known as birthday attacks. Collision resistance is something that improves the strength of your hash and helps to keep the data more secure. That’s because a cybercriminal would not only have to crack not only the hash value but the salt value, too.</a:t>
            </a:r>
          </a:p>
          <a:p>
            <a:pPr lvl="1"/>
            <a:endParaRPr lang="en-US" dirty="0" smtClean="0"/>
          </a:p>
          <a:p>
            <a:pPr lvl="1"/>
            <a:r>
              <a:rPr lang="en-US" dirty="0" smtClean="0"/>
              <a:t>So, if the hash function is h, and there are two different input data sets x and y, the hash value of h(x) should always be different than h(y). Hence, h(x) ≠ h(y). What this means is that if you make the slightest change in the original data, it’s hash value changes. Hence, no data tampering goes unnoticed.</a:t>
            </a:r>
            <a:endParaRPr lang="en-US" dirty="0"/>
          </a:p>
        </p:txBody>
      </p:sp>
    </p:spTree>
    <p:extLst>
      <p:ext uri="{BB962C8B-B14F-4D97-AF65-F5344CB8AC3E}">
        <p14:creationId xmlns:p14="http://schemas.microsoft.com/office/powerpoint/2010/main" val="15395580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563" y="0"/>
            <a:ext cx="10515600" cy="1325563"/>
          </a:xfrm>
        </p:spPr>
        <p:txBody>
          <a:bodyPr/>
          <a:lstStyle/>
          <a:p>
            <a:r>
              <a:rPr lang="en-US" b="1" dirty="0" smtClean="0"/>
              <a:t>How Does Hashing Work?</a:t>
            </a:r>
            <a:endParaRPr lang="en-US" b="1" dirty="0"/>
          </a:p>
        </p:txBody>
      </p:sp>
      <p:sp>
        <p:nvSpPr>
          <p:cNvPr id="3" name="Content Placeholder 2"/>
          <p:cNvSpPr>
            <a:spLocks noGrp="1"/>
          </p:cNvSpPr>
          <p:nvPr>
            <p:ph idx="1"/>
          </p:nvPr>
        </p:nvSpPr>
        <p:spPr>
          <a:xfrm>
            <a:off x="373487" y="1159099"/>
            <a:ext cx="11706896" cy="5550794"/>
          </a:xfrm>
        </p:spPr>
        <p:txBody>
          <a:bodyPr>
            <a:normAutofit fontScale="92500" lnSpcReduction="20000"/>
          </a:bodyPr>
          <a:lstStyle/>
          <a:p>
            <a:r>
              <a:rPr lang="en-US" dirty="0" smtClean="0"/>
              <a:t>First of all, the hashing algorithm divides the large input data into blocks of equal size. </a:t>
            </a:r>
          </a:p>
          <a:p>
            <a:r>
              <a:rPr lang="en-US" dirty="0" smtClean="0"/>
              <a:t>The algorithm then applies the hashing process to each data block separately.</a:t>
            </a:r>
          </a:p>
          <a:p>
            <a:r>
              <a:rPr lang="en-US" dirty="0" smtClean="0"/>
              <a:t>Although one block is hashed individually, all of the blocks are interrelated. </a:t>
            </a:r>
          </a:p>
          <a:p>
            <a:r>
              <a:rPr lang="en-US" dirty="0" smtClean="0"/>
              <a:t>The hash value of the first data block is considered an input value and is added to the second data block. </a:t>
            </a:r>
          </a:p>
          <a:p>
            <a:r>
              <a:rPr lang="en-US" dirty="0" smtClean="0"/>
              <a:t>In the same way, the hashed output of the second block is lumped with the third block, and the combined input value is hashed again.</a:t>
            </a:r>
          </a:p>
          <a:p>
            <a:r>
              <a:rPr lang="en-US" dirty="0" smtClean="0"/>
              <a:t>the cycle continues until you get the final has output, which is the combined value of all the blocks that were involved.</a:t>
            </a:r>
          </a:p>
          <a:p>
            <a:r>
              <a:rPr lang="en-US" dirty="0" smtClean="0"/>
              <a:t>That means if any block’s data is tampered with, its hash value changes. </a:t>
            </a:r>
          </a:p>
          <a:p>
            <a:r>
              <a:rPr lang="en-US" dirty="0" smtClean="0"/>
              <a:t>And because its hash value is fed as an input into the blocks that follow, all of the hash values alter. </a:t>
            </a:r>
          </a:p>
          <a:p>
            <a:r>
              <a:rPr lang="en-US" dirty="0" smtClean="0"/>
              <a:t>This is how even the smallest change in the input data is detectable as it changes the entire hash value.</a:t>
            </a:r>
            <a:endParaRPr lang="en-US" dirty="0"/>
          </a:p>
        </p:txBody>
      </p:sp>
    </p:spTree>
    <p:extLst>
      <p:ext uri="{BB962C8B-B14F-4D97-AF65-F5344CB8AC3E}">
        <p14:creationId xmlns:p14="http://schemas.microsoft.com/office/powerpoint/2010/main" val="27943733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030310" y="1985962"/>
            <a:ext cx="10625070" cy="2886075"/>
          </a:xfrm>
          <a:prstGeom prst="rect">
            <a:avLst/>
          </a:prstGeom>
        </p:spPr>
      </p:pic>
    </p:spTree>
    <p:extLst>
      <p:ext uri="{BB962C8B-B14F-4D97-AF65-F5344CB8AC3E}">
        <p14:creationId xmlns:p14="http://schemas.microsoft.com/office/powerpoint/2010/main" val="22301898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hashing?</a:t>
            </a:r>
            <a:endParaRPr lang="en-US" b="1" dirty="0"/>
          </a:p>
        </p:txBody>
      </p:sp>
      <p:sp>
        <p:nvSpPr>
          <p:cNvPr id="3" name="Content Placeholder 2"/>
          <p:cNvSpPr>
            <a:spLocks noGrp="1"/>
          </p:cNvSpPr>
          <p:nvPr>
            <p:ph idx="1"/>
          </p:nvPr>
        </p:nvSpPr>
        <p:spPr/>
        <p:txBody>
          <a:bodyPr/>
          <a:lstStyle/>
          <a:p>
            <a:r>
              <a:rPr lang="en-US" dirty="0" smtClean="0"/>
              <a:t>a one-way process that converts input data of any size into fixed-length enciphered data. </a:t>
            </a:r>
          </a:p>
          <a:p>
            <a:r>
              <a:rPr lang="en-US" dirty="0" smtClean="0"/>
              <a:t>A hash function is a mathematical function that converts a numerical input value into another compressed numerical value</a:t>
            </a:r>
          </a:p>
          <a:p>
            <a:r>
              <a:rPr lang="en-US" dirty="0" smtClean="0"/>
              <a:t>Basically, you can take either a short sentence or an entire stream of data, run it through a hash function, and wind up with a string of data of a specific length. </a:t>
            </a:r>
          </a:p>
          <a:p>
            <a:r>
              <a:rPr lang="en-US" dirty="0" smtClean="0"/>
              <a:t>A way to hide your original data to make it as challenging as possible to reverse engineer.</a:t>
            </a:r>
            <a:endParaRPr lang="en-US" dirty="0"/>
          </a:p>
        </p:txBody>
      </p:sp>
    </p:spTree>
    <p:extLst>
      <p:ext uri="{BB962C8B-B14F-4D97-AF65-F5344CB8AC3E}">
        <p14:creationId xmlns:p14="http://schemas.microsoft.com/office/powerpoint/2010/main" val="24839564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7882" y="103031"/>
            <a:ext cx="11539470" cy="1017431"/>
          </a:xfrm>
        </p:spPr>
        <p:txBody>
          <a:bodyPr>
            <a:normAutofit/>
          </a:bodyPr>
          <a:lstStyle/>
          <a:p>
            <a:r>
              <a:rPr lang="en-US" b="1" dirty="0"/>
              <a:t>Main Features of a Hash Function in </a:t>
            </a:r>
            <a:r>
              <a:rPr lang="en-US" b="1" dirty="0" smtClean="0"/>
              <a:t>Cryptography</a:t>
            </a:r>
            <a:endParaRPr lang="en-US" b="1" dirty="0"/>
          </a:p>
        </p:txBody>
      </p:sp>
      <p:sp>
        <p:nvSpPr>
          <p:cNvPr id="3" name="Content Placeholder 2"/>
          <p:cNvSpPr>
            <a:spLocks noGrp="1"/>
          </p:cNvSpPr>
          <p:nvPr>
            <p:ph idx="1"/>
          </p:nvPr>
        </p:nvSpPr>
        <p:spPr>
          <a:xfrm>
            <a:off x="838200" y="1120462"/>
            <a:ext cx="10515600" cy="5056501"/>
          </a:xfrm>
        </p:spPr>
        <p:txBody>
          <a:bodyPr>
            <a:normAutofit fontScale="92500"/>
          </a:bodyPr>
          <a:lstStyle/>
          <a:p>
            <a:r>
              <a:rPr lang="en-US" b="1" dirty="0" smtClean="0"/>
              <a:t>It Enables Users to Identify Whether Data Has Been Tampered With</a:t>
            </a:r>
          </a:p>
          <a:p>
            <a:pPr lvl="1"/>
            <a:r>
              <a:rPr lang="en-US" dirty="0" smtClean="0"/>
              <a:t>When generated using a unique and random number, all hash values are different. </a:t>
            </a:r>
          </a:p>
          <a:p>
            <a:pPr lvl="1"/>
            <a:r>
              <a:rPr lang="en-US" dirty="0" smtClean="0"/>
              <a:t>So, if an attacker tries to modify, alter, or remove any part of the original input data (text data, software, application, email content, and even the media file), its hash value changes. </a:t>
            </a:r>
          </a:p>
          <a:p>
            <a:pPr lvl="1"/>
            <a:r>
              <a:rPr lang="en-US" dirty="0" smtClean="0"/>
              <a:t>As soon as the hash value changes, the users are notified about it. </a:t>
            </a:r>
          </a:p>
          <a:p>
            <a:pPr lvl="1"/>
            <a:r>
              <a:rPr lang="en-US" dirty="0" smtClean="0"/>
              <a:t>Users will immediately know that a message’s content or a software application is not in the same condition as it was sent or created by the original sender/developer.</a:t>
            </a:r>
          </a:p>
          <a:p>
            <a:pPr lvl="1"/>
            <a:r>
              <a:rPr lang="en-US" dirty="0" smtClean="0"/>
              <a:t>Hence, if a hacker inserts malicious code into a software program, for example, the user gets a warning not to download or install it because it’s been altered. </a:t>
            </a:r>
          </a:p>
          <a:p>
            <a:pPr lvl="1"/>
            <a:r>
              <a:rPr lang="en-US" dirty="0" smtClean="0"/>
              <a:t>Likewise, if an attacker changes the content of an email to trick recipients into sharing their confidential information, transfer funds, or download a malicious attachment, users will know that the message was modified. </a:t>
            </a:r>
          </a:p>
          <a:p>
            <a:pPr lvl="1"/>
            <a:r>
              <a:rPr lang="en-US" dirty="0" smtClean="0"/>
              <a:t>Therefore, they should not take any actions suggested in the message.</a:t>
            </a:r>
            <a:endParaRPr lang="en-US" dirty="0"/>
          </a:p>
        </p:txBody>
      </p:sp>
    </p:spTree>
    <p:extLst>
      <p:ext uri="{BB962C8B-B14F-4D97-AF65-F5344CB8AC3E}">
        <p14:creationId xmlns:p14="http://schemas.microsoft.com/office/powerpoint/2010/main" val="12747287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Main Features of a Hash Function in Cryptography</a:t>
            </a:r>
            <a:endParaRPr lang="en-US" dirty="0"/>
          </a:p>
        </p:txBody>
      </p:sp>
      <p:sp>
        <p:nvSpPr>
          <p:cNvPr id="3" name="Content Placeholder 2"/>
          <p:cNvSpPr>
            <a:spLocks noGrp="1"/>
          </p:cNvSpPr>
          <p:nvPr>
            <p:ph idx="1"/>
          </p:nvPr>
        </p:nvSpPr>
        <p:spPr>
          <a:xfrm>
            <a:off x="838200" y="1825625"/>
            <a:ext cx="10515600" cy="4858510"/>
          </a:xfrm>
        </p:spPr>
        <p:txBody>
          <a:bodyPr>
            <a:normAutofit/>
          </a:bodyPr>
          <a:lstStyle/>
          <a:p>
            <a:r>
              <a:rPr lang="en-US" b="1" dirty="0"/>
              <a:t>A Hash Function Prevents Your Data from Being Reverse </a:t>
            </a:r>
            <a:r>
              <a:rPr lang="en-US" b="1" dirty="0" smtClean="0"/>
              <a:t>Engineered</a:t>
            </a:r>
          </a:p>
          <a:p>
            <a:pPr lvl="1"/>
            <a:r>
              <a:rPr lang="en-US" dirty="0" smtClean="0"/>
              <a:t>Once you apply a hash function to data, you’re left with an incomprehensible output. </a:t>
            </a:r>
          </a:p>
          <a:p>
            <a:pPr lvl="1"/>
            <a:r>
              <a:rPr lang="en-US" dirty="0" smtClean="0"/>
              <a:t>So, even if an intruder manages to get their hands on the data’s hashed values through a leaky database or by stealing it through a cyber attack, they can’t easily interpret or guess the original (input) data.</a:t>
            </a:r>
          </a:p>
          <a:p>
            <a:pPr lvl="1"/>
            <a:r>
              <a:rPr lang="en-US" dirty="0" smtClean="0"/>
              <a:t>Because the hash value can’t be reversed easily using modern resources, it’s improbably for hackers to decipher the hash value even if they know which hash function (algorithm) has been used to hash the data. </a:t>
            </a:r>
          </a:p>
          <a:p>
            <a:pPr lvl="1"/>
            <a:r>
              <a:rPr lang="en-US" dirty="0" smtClean="0"/>
              <a:t>It’s just infeasible due to the amount of resources and time such a process would require at scale. </a:t>
            </a:r>
          </a:p>
          <a:p>
            <a:pPr lvl="1"/>
            <a:r>
              <a:rPr lang="en-US" dirty="0" smtClean="0"/>
              <a:t>cryptographic hash serves as a means of data protection while data is traveling or at-rest. </a:t>
            </a:r>
            <a:endParaRPr lang="en-US" dirty="0"/>
          </a:p>
          <a:p>
            <a:endParaRPr lang="en-US" dirty="0"/>
          </a:p>
        </p:txBody>
      </p:sp>
    </p:spTree>
    <p:extLst>
      <p:ext uri="{BB962C8B-B14F-4D97-AF65-F5344CB8AC3E}">
        <p14:creationId xmlns:p14="http://schemas.microsoft.com/office/powerpoint/2010/main" val="27473639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Cryptographic Hash Functions</a:t>
            </a:r>
            <a:endParaRPr lang="en-US" dirty="0"/>
          </a:p>
        </p:txBody>
      </p:sp>
      <p:sp>
        <p:nvSpPr>
          <p:cNvPr id="3" name="Content Placeholder 2"/>
          <p:cNvSpPr>
            <a:spLocks noGrp="1"/>
          </p:cNvSpPr>
          <p:nvPr>
            <p:ph idx="1"/>
          </p:nvPr>
        </p:nvSpPr>
        <p:spPr/>
        <p:txBody>
          <a:bodyPr/>
          <a:lstStyle/>
          <a:p>
            <a:r>
              <a:rPr lang="en-US" dirty="0" smtClean="0"/>
              <a:t>Digital signatures,</a:t>
            </a:r>
          </a:p>
          <a:p>
            <a:r>
              <a:rPr lang="en-US" dirty="0" smtClean="0"/>
              <a:t>Biometrics,</a:t>
            </a:r>
          </a:p>
          <a:p>
            <a:r>
              <a:rPr lang="en-US" dirty="0" smtClean="0"/>
              <a:t>Password storage,</a:t>
            </a:r>
          </a:p>
          <a:p>
            <a:r>
              <a:rPr lang="en-US" dirty="0" smtClean="0"/>
              <a:t>SSL/TLS certificates,</a:t>
            </a:r>
          </a:p>
          <a:p>
            <a:r>
              <a:rPr lang="en-US" dirty="0" smtClean="0"/>
              <a:t>Code signing certificates,</a:t>
            </a:r>
          </a:p>
          <a:p>
            <a:r>
              <a:rPr lang="en-US" dirty="0" smtClean="0"/>
              <a:t>Document signing certificates, and</a:t>
            </a:r>
          </a:p>
          <a:p>
            <a:r>
              <a:rPr lang="en-US" dirty="0" smtClean="0"/>
              <a:t>Email signing certificates.</a:t>
            </a:r>
            <a:endParaRPr lang="en-US" dirty="0"/>
          </a:p>
        </p:txBody>
      </p:sp>
    </p:spTree>
    <p:extLst>
      <p:ext uri="{BB962C8B-B14F-4D97-AF65-F5344CB8AC3E}">
        <p14:creationId xmlns:p14="http://schemas.microsoft.com/office/powerpoint/2010/main" val="39022754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Hash Functions &amp; Message Authentication</a:t>
            </a:r>
            <a:endParaRPr lang="en-US" b="1" dirty="0"/>
          </a:p>
        </p:txBody>
      </p:sp>
      <p:sp>
        <p:nvSpPr>
          <p:cNvPr id="3" name="Content Placeholder 2"/>
          <p:cNvSpPr>
            <a:spLocks noGrp="1"/>
          </p:cNvSpPr>
          <p:nvPr>
            <p:ph idx="1"/>
          </p:nvPr>
        </p:nvSpPr>
        <p:spPr/>
        <p:txBody>
          <a:bodyPr/>
          <a:lstStyle/>
          <a:p>
            <a:r>
              <a:rPr lang="en-US" dirty="0" smtClean="0"/>
              <a:t>The message plus concatenated hash code is encrypted using symmetric encryption. Because only A and B share the secret key, the message must have come from A and has not been altered. The hash code provides the structure or redundancy required to achieve authentication. Because encryption is applied to the entire message plus hash code, confidentiality is also provided.</a:t>
            </a:r>
            <a:endParaRPr lang="en-US" dirty="0"/>
          </a:p>
        </p:txBody>
      </p:sp>
      <p:pic>
        <p:nvPicPr>
          <p:cNvPr id="4" name="Picture 3"/>
          <p:cNvPicPr>
            <a:picLocks noChangeAspect="1"/>
          </p:cNvPicPr>
          <p:nvPr/>
        </p:nvPicPr>
        <p:blipFill>
          <a:blip r:embed="rId2"/>
          <a:stretch>
            <a:fillRect/>
          </a:stretch>
        </p:blipFill>
        <p:spPr>
          <a:xfrm>
            <a:off x="1596242" y="4319588"/>
            <a:ext cx="8201025" cy="1857375"/>
          </a:xfrm>
          <a:prstGeom prst="rect">
            <a:avLst/>
          </a:prstGeom>
        </p:spPr>
      </p:pic>
    </p:spTree>
    <p:extLst>
      <p:ext uri="{BB962C8B-B14F-4D97-AF65-F5344CB8AC3E}">
        <p14:creationId xmlns:p14="http://schemas.microsoft.com/office/powerpoint/2010/main" val="4135255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Hash Functions &amp; Message Authentication</a:t>
            </a:r>
            <a:endParaRPr lang="en-US" dirty="0"/>
          </a:p>
        </p:txBody>
      </p:sp>
      <p:sp>
        <p:nvSpPr>
          <p:cNvPr id="3" name="Content Placeholder 2"/>
          <p:cNvSpPr>
            <a:spLocks noGrp="1"/>
          </p:cNvSpPr>
          <p:nvPr>
            <p:ph idx="1"/>
          </p:nvPr>
        </p:nvSpPr>
        <p:spPr/>
        <p:txBody>
          <a:bodyPr/>
          <a:lstStyle/>
          <a:p>
            <a:r>
              <a:rPr lang="en-US" dirty="0" smtClean="0"/>
              <a:t>Only the hash code is encrypted, using symmetric encryption. This reduces the processing burden for those applications that do not require confidentiality.</a:t>
            </a:r>
            <a:endParaRPr lang="en-US" dirty="0"/>
          </a:p>
        </p:txBody>
      </p:sp>
      <p:pic>
        <p:nvPicPr>
          <p:cNvPr id="4" name="Picture 3"/>
          <p:cNvPicPr>
            <a:picLocks noChangeAspect="1"/>
          </p:cNvPicPr>
          <p:nvPr/>
        </p:nvPicPr>
        <p:blipFill>
          <a:blip r:embed="rId2"/>
          <a:stretch>
            <a:fillRect/>
          </a:stretch>
        </p:blipFill>
        <p:spPr>
          <a:xfrm>
            <a:off x="2159760" y="4043966"/>
            <a:ext cx="7963034" cy="2132997"/>
          </a:xfrm>
          <a:prstGeom prst="rect">
            <a:avLst/>
          </a:prstGeom>
        </p:spPr>
      </p:pic>
    </p:spTree>
    <p:extLst>
      <p:ext uri="{BB962C8B-B14F-4D97-AF65-F5344CB8AC3E}">
        <p14:creationId xmlns:p14="http://schemas.microsoft.com/office/powerpoint/2010/main" val="11097972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Hash Functions &amp; Message Authentication</a:t>
            </a:r>
            <a:endParaRPr lang="en-US" dirty="0"/>
          </a:p>
        </p:txBody>
      </p:sp>
      <p:sp>
        <p:nvSpPr>
          <p:cNvPr id="3" name="Content Placeholder 2"/>
          <p:cNvSpPr>
            <a:spLocks noGrp="1"/>
          </p:cNvSpPr>
          <p:nvPr>
            <p:ph idx="1"/>
          </p:nvPr>
        </p:nvSpPr>
        <p:spPr/>
        <p:txBody>
          <a:bodyPr>
            <a:normAutofit/>
          </a:bodyPr>
          <a:lstStyle/>
          <a:p>
            <a:r>
              <a:rPr lang="en-US" dirty="0" smtClean="0"/>
              <a:t>It is possible to use a hash function but no encryption for message authentication. The technique assumes that the two communicating parties share a common secret value S. A computes the hash value over the concatenation of M and S and appends the resulting hash value to M. Because B possesses S, it can </a:t>
            </a:r>
            <a:r>
              <a:rPr lang="en-US" dirty="0" err="1" smtClean="0"/>
              <a:t>recompute</a:t>
            </a:r>
            <a:r>
              <a:rPr lang="en-US" dirty="0" smtClean="0"/>
              <a:t> the hash value to verify. Because the secret value itself is not sent, an opponent cannot modify an intercepted message and cannot generate a false message</a:t>
            </a:r>
            <a:endParaRPr lang="en-US" dirty="0"/>
          </a:p>
        </p:txBody>
      </p:sp>
      <p:pic>
        <p:nvPicPr>
          <p:cNvPr id="4" name="Picture 3"/>
          <p:cNvPicPr>
            <a:picLocks noChangeAspect="1"/>
          </p:cNvPicPr>
          <p:nvPr/>
        </p:nvPicPr>
        <p:blipFill>
          <a:blip r:embed="rId2"/>
          <a:stretch>
            <a:fillRect/>
          </a:stretch>
        </p:blipFill>
        <p:spPr>
          <a:xfrm>
            <a:off x="3209857" y="4616450"/>
            <a:ext cx="6905625" cy="1695450"/>
          </a:xfrm>
          <a:prstGeom prst="rect">
            <a:avLst/>
          </a:prstGeom>
        </p:spPr>
      </p:pic>
    </p:spTree>
    <p:extLst>
      <p:ext uri="{BB962C8B-B14F-4D97-AF65-F5344CB8AC3E}">
        <p14:creationId xmlns:p14="http://schemas.microsoft.com/office/powerpoint/2010/main" val="20291231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Hash Functions &amp; Message Authentication</a:t>
            </a:r>
            <a:endParaRPr lang="en-US" dirty="0"/>
          </a:p>
        </p:txBody>
      </p:sp>
      <p:sp>
        <p:nvSpPr>
          <p:cNvPr id="3" name="Content Placeholder 2"/>
          <p:cNvSpPr>
            <a:spLocks noGrp="1"/>
          </p:cNvSpPr>
          <p:nvPr>
            <p:ph idx="1"/>
          </p:nvPr>
        </p:nvSpPr>
        <p:spPr/>
        <p:txBody>
          <a:bodyPr/>
          <a:lstStyle/>
          <a:p>
            <a:r>
              <a:rPr lang="en-US" dirty="0" smtClean="0"/>
              <a:t>Confidentiality can be added to the approach of method (c) by encrypting the entire message plus the hash code</a:t>
            </a:r>
            <a:endParaRPr lang="en-US" dirty="0"/>
          </a:p>
        </p:txBody>
      </p:sp>
      <p:pic>
        <p:nvPicPr>
          <p:cNvPr id="4" name="Picture 3"/>
          <p:cNvPicPr>
            <a:picLocks noChangeAspect="1"/>
          </p:cNvPicPr>
          <p:nvPr/>
        </p:nvPicPr>
        <p:blipFill>
          <a:blip r:embed="rId2"/>
          <a:stretch>
            <a:fillRect/>
          </a:stretch>
        </p:blipFill>
        <p:spPr>
          <a:xfrm>
            <a:off x="1438341" y="2989509"/>
            <a:ext cx="8181975" cy="1600200"/>
          </a:xfrm>
          <a:prstGeom prst="rect">
            <a:avLst/>
          </a:prstGeom>
        </p:spPr>
      </p:pic>
    </p:spTree>
    <p:extLst>
      <p:ext uri="{BB962C8B-B14F-4D97-AF65-F5344CB8AC3E}">
        <p14:creationId xmlns:p14="http://schemas.microsoft.com/office/powerpoint/2010/main" val="30952645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 of growing interest in techniques that avoid encryption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solidFill>
                  <a:schemeClr val="accent2">
                    <a:lumMod val="75000"/>
                  </a:schemeClr>
                </a:solidFill>
              </a:rPr>
              <a:t>Encryption software is relatively slow</a:t>
            </a:r>
            <a:r>
              <a:rPr lang="en-US" dirty="0" smtClean="0"/>
              <a:t>. Even though the amount of data to be encrypted per message is small, there may be a steady stream of messages into and out of a system.</a:t>
            </a:r>
          </a:p>
          <a:p>
            <a:r>
              <a:rPr lang="en-US" dirty="0" smtClean="0">
                <a:solidFill>
                  <a:schemeClr val="accent2">
                    <a:lumMod val="75000"/>
                  </a:schemeClr>
                </a:solidFill>
              </a:rPr>
              <a:t>Encryption hardware costs are not negligible</a:t>
            </a:r>
            <a:r>
              <a:rPr lang="en-US" dirty="0" smtClean="0"/>
              <a:t>. Low-cost chip implementations of DES are available, but the cost adds up if all nodes in a network must have this capability.</a:t>
            </a:r>
          </a:p>
          <a:p>
            <a:r>
              <a:rPr lang="en-US" dirty="0" smtClean="0"/>
              <a:t>Encryption hardware is optimized toward large data sizes. </a:t>
            </a:r>
            <a:r>
              <a:rPr lang="en-US" dirty="0" smtClean="0">
                <a:solidFill>
                  <a:schemeClr val="accent2">
                    <a:lumMod val="75000"/>
                  </a:schemeClr>
                </a:solidFill>
              </a:rPr>
              <a:t>For small blocks of data, a high proportion of the time is spent in initialization/invocation overhead.</a:t>
            </a:r>
          </a:p>
          <a:p>
            <a:r>
              <a:rPr lang="en-US" dirty="0" smtClean="0">
                <a:solidFill>
                  <a:schemeClr val="accent2">
                    <a:lumMod val="75000"/>
                  </a:schemeClr>
                </a:solidFill>
              </a:rPr>
              <a:t>Encryption algorithms may be covered by patents, and there is a cost associated with licensing their use.</a:t>
            </a:r>
            <a:endParaRPr lang="en-US" dirty="0">
              <a:solidFill>
                <a:schemeClr val="accent2">
                  <a:lumMod val="75000"/>
                </a:schemeClr>
              </a:solidFill>
            </a:endParaRPr>
          </a:p>
        </p:txBody>
      </p:sp>
    </p:spTree>
    <p:extLst>
      <p:ext uri="{BB962C8B-B14F-4D97-AF65-F5344CB8AC3E}">
        <p14:creationId xmlns:p14="http://schemas.microsoft.com/office/powerpoint/2010/main" val="35239095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Hashing Works in Code Signing</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Say, you’re a software publisher or developer who uses code signing certificates to digitally sign your downloadable software, scripts, applications, and executable. </a:t>
            </a:r>
          </a:p>
          <a:p>
            <a:r>
              <a:rPr lang="en-US" dirty="0" smtClean="0"/>
              <a:t>This certificate enables you to assure your users, clients, and their operating systems about your identity (i.e., that you’re you) and that your product is legitimate. </a:t>
            </a:r>
          </a:p>
          <a:p>
            <a:r>
              <a:rPr lang="en-US" dirty="0" smtClean="0"/>
              <a:t>It also uses a hash function that warns them if it’s been tampered with since you originally signed it.</a:t>
            </a:r>
          </a:p>
          <a:p>
            <a:r>
              <a:rPr lang="en-US" dirty="0" smtClean="0"/>
              <a:t>Once you have a final version of your code ready to go, you can put the code signing certificate to work. This means </a:t>
            </a:r>
            <a:r>
              <a:rPr lang="en-US" dirty="0" smtClean="0">
                <a:solidFill>
                  <a:schemeClr val="tx1">
                    <a:lumMod val="95000"/>
                    <a:lumOff val="5000"/>
                  </a:schemeClr>
                </a:solidFill>
              </a:rPr>
              <a:t>that</a:t>
            </a:r>
            <a:r>
              <a:rPr lang="en-US" dirty="0" smtClean="0">
                <a:solidFill>
                  <a:schemeClr val="accent2">
                    <a:lumMod val="75000"/>
                  </a:schemeClr>
                </a:solidFill>
              </a:rPr>
              <a:t> the code signing certificate hashes the entire software, and the hash gets encrypted, which creates the publisher or developer’s digital signature.</a:t>
            </a:r>
            <a:endParaRPr lang="en-US" dirty="0">
              <a:solidFill>
                <a:schemeClr val="accent2">
                  <a:lumMod val="75000"/>
                </a:schemeClr>
              </a:solidFill>
            </a:endParaRPr>
          </a:p>
        </p:txBody>
      </p:sp>
    </p:spTree>
    <p:extLst>
      <p:ext uri="{BB962C8B-B14F-4D97-AF65-F5344CB8AC3E}">
        <p14:creationId xmlns:p14="http://schemas.microsoft.com/office/powerpoint/2010/main" val="25916042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Hashing Works in Code Signing</a:t>
            </a:r>
            <a:endParaRPr lang="en-US" dirty="0"/>
          </a:p>
        </p:txBody>
      </p:sp>
      <p:pic>
        <p:nvPicPr>
          <p:cNvPr id="4" name="Content Placeholder 3"/>
          <p:cNvPicPr>
            <a:picLocks noGrp="1" noChangeAspect="1"/>
          </p:cNvPicPr>
          <p:nvPr>
            <p:ph idx="1"/>
          </p:nvPr>
        </p:nvPicPr>
        <p:blipFill>
          <a:blip r:embed="rId2"/>
          <a:stretch>
            <a:fillRect/>
          </a:stretch>
        </p:blipFill>
        <p:spPr>
          <a:xfrm>
            <a:off x="1539428" y="1864675"/>
            <a:ext cx="8134350" cy="4067175"/>
          </a:xfrm>
          <a:prstGeom prst="rect">
            <a:avLst/>
          </a:prstGeom>
        </p:spPr>
      </p:pic>
    </p:spTree>
    <p:extLst>
      <p:ext uri="{BB962C8B-B14F-4D97-AF65-F5344CB8AC3E}">
        <p14:creationId xmlns:p14="http://schemas.microsoft.com/office/powerpoint/2010/main" val="17819704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hashing? (more)</a:t>
            </a:r>
            <a:endParaRPr lang="en-US" b="1" dirty="0"/>
          </a:p>
        </p:txBody>
      </p:sp>
      <p:sp>
        <p:nvSpPr>
          <p:cNvPr id="3" name="Content Placeholder 2"/>
          <p:cNvSpPr>
            <a:spLocks noGrp="1"/>
          </p:cNvSpPr>
          <p:nvPr>
            <p:ph idx="1"/>
          </p:nvPr>
        </p:nvSpPr>
        <p:spPr/>
        <p:txBody>
          <a:bodyPr/>
          <a:lstStyle/>
          <a:p>
            <a:r>
              <a:rPr lang="en-US" dirty="0" smtClean="0"/>
              <a:t>it’s a technique that uses a </a:t>
            </a:r>
            <a:r>
              <a:rPr lang="en-US" b="1" dirty="0" smtClean="0"/>
              <a:t>mathematical operation </a:t>
            </a:r>
            <a:r>
              <a:rPr lang="en-US" dirty="0" smtClean="0"/>
              <a:t>to </a:t>
            </a:r>
            <a:r>
              <a:rPr lang="en-US" b="1" dirty="0" smtClean="0"/>
              <a:t>shrink</a:t>
            </a:r>
            <a:r>
              <a:rPr lang="en-US" dirty="0" smtClean="0"/>
              <a:t> a random quantity of input data (called a hash key) into a fixed-length string of bits in a way that’s too impractical to reverse with modern computers. </a:t>
            </a:r>
          </a:p>
          <a:p>
            <a:r>
              <a:rPr lang="en-US" dirty="0" smtClean="0"/>
              <a:t>So, </a:t>
            </a:r>
            <a:r>
              <a:rPr lang="en-US" dirty="0" smtClean="0">
                <a:solidFill>
                  <a:schemeClr val="accent1">
                    <a:lumMod val="75000"/>
                  </a:schemeClr>
                </a:solidFill>
              </a:rPr>
              <a:t>the definition of a hash function would be something that takes input data and uses it to create a fixed-length output value that’s unique and virtually irreversible </a:t>
            </a:r>
            <a:r>
              <a:rPr lang="en-US" dirty="0" smtClean="0"/>
              <a:t>(for all practical intents and purposes).</a:t>
            </a:r>
            <a:endParaRPr lang="en-US" dirty="0"/>
          </a:p>
        </p:txBody>
      </p:sp>
    </p:spTree>
    <p:extLst>
      <p:ext uri="{BB962C8B-B14F-4D97-AF65-F5344CB8AC3E}">
        <p14:creationId xmlns:p14="http://schemas.microsoft.com/office/powerpoint/2010/main" val="11419273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Hashing Works in Code Signing</a:t>
            </a:r>
            <a:endParaRPr lang="en-US" dirty="0"/>
          </a:p>
        </p:txBody>
      </p:sp>
      <p:sp>
        <p:nvSpPr>
          <p:cNvPr id="3" name="Content Placeholder 2"/>
          <p:cNvSpPr>
            <a:spLocks noGrp="1"/>
          </p:cNvSpPr>
          <p:nvPr>
            <p:ph idx="1"/>
          </p:nvPr>
        </p:nvSpPr>
        <p:spPr/>
        <p:txBody>
          <a:bodyPr>
            <a:normAutofit fontScale="92500"/>
          </a:bodyPr>
          <a:lstStyle/>
          <a:p>
            <a:r>
              <a:rPr lang="en-US" dirty="0" smtClean="0"/>
              <a:t>So, when a user downloads your software, their OS generates a hash value to see whether it matches the original hash value of your software. </a:t>
            </a:r>
          </a:p>
          <a:p>
            <a:r>
              <a:rPr lang="en-US" dirty="0" smtClean="0"/>
              <a:t>If it does, that’s great and means they can proceed safely with that knowledge in mind. </a:t>
            </a:r>
          </a:p>
          <a:p>
            <a:r>
              <a:rPr lang="en-US" dirty="0" smtClean="0"/>
              <a:t>But if someone tries to pull a sleight of hand and change your software or your digital signature, the hash value they generate will no longer match your original hash, and the user will be notified about the compromise.</a:t>
            </a:r>
          </a:p>
          <a:p>
            <a:r>
              <a:rPr lang="en-US" dirty="0" smtClean="0"/>
              <a:t>This means that an unmodified hash value vouches for the integrity of your software. So, in this case, the cryptographic hash function ensures that no one can modify your software without someone noticing.</a:t>
            </a:r>
            <a:endParaRPr lang="en-US" dirty="0"/>
          </a:p>
        </p:txBody>
      </p:sp>
    </p:spTree>
    <p:extLst>
      <p:ext uri="{BB962C8B-B14F-4D97-AF65-F5344CB8AC3E}">
        <p14:creationId xmlns:p14="http://schemas.microsoft.com/office/powerpoint/2010/main" val="12525448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Hashing Works in Password </a:t>
            </a:r>
            <a:r>
              <a:rPr lang="en-US" b="1" dirty="0" smtClean="0"/>
              <a:t>Storage</a:t>
            </a:r>
            <a:endParaRPr lang="en-US" b="1" dirty="0"/>
          </a:p>
        </p:txBody>
      </p:sp>
      <p:sp>
        <p:nvSpPr>
          <p:cNvPr id="3" name="Content Placeholder 2"/>
          <p:cNvSpPr>
            <a:spLocks noGrp="1"/>
          </p:cNvSpPr>
          <p:nvPr>
            <p:ph idx="1"/>
          </p:nvPr>
        </p:nvSpPr>
        <p:spPr>
          <a:xfrm>
            <a:off x="838200" y="1519707"/>
            <a:ext cx="10515600" cy="4657256"/>
          </a:xfrm>
        </p:spPr>
        <p:txBody>
          <a:bodyPr>
            <a:normAutofit fontScale="85000" lnSpcReduction="20000"/>
          </a:bodyPr>
          <a:lstStyle/>
          <a:p>
            <a:r>
              <a:rPr lang="en-US" dirty="0" smtClean="0"/>
              <a:t>If you’re a business or organization that allows your users to store their passwords on your site, then this next part is especially important for you. </a:t>
            </a:r>
          </a:p>
          <a:p>
            <a:r>
              <a:rPr lang="en-US" dirty="0" smtClean="0"/>
              <a:t>When a user stores their password on your site (i.e., on your server), there’s a process that takes place that applies a hash function to their plaintext password (hash input). This creates a hash digest that your server stores within its password list or database.</a:t>
            </a:r>
          </a:p>
          <a:p>
            <a:r>
              <a:rPr lang="en-US" dirty="0" smtClean="0"/>
              <a:t>There isn’t a list of your users’ original plaintext passwords anywhere on your server that your employees (or any cybercriminals) could get their hands on. The hashing process takes place within the server, and there’s no “original file” of plaintext data for them to exploit.</a:t>
            </a:r>
          </a:p>
          <a:p>
            <a:r>
              <a:rPr lang="en-US" dirty="0" smtClean="0"/>
              <a:t>This is different from encryption, which involves the use of an encryption key to encrypt data and a decryption key that can decrypt it. Remember, with hashing, the goal is for the data to not be reverted to its original plaintext format (i.e., to only be a one-way function). With encryption, on the other hand, the goal is for the encrypted data to be </a:t>
            </a:r>
            <a:r>
              <a:rPr lang="en-US" dirty="0" err="1" smtClean="0"/>
              <a:t>decryptable</a:t>
            </a:r>
            <a:r>
              <a:rPr lang="en-US" dirty="0" smtClean="0"/>
              <a:t> with the right key (i.e., a two-way function).</a:t>
            </a:r>
          </a:p>
        </p:txBody>
      </p:sp>
    </p:spTree>
    <p:extLst>
      <p:ext uri="{BB962C8B-B14F-4D97-AF65-F5344CB8AC3E}">
        <p14:creationId xmlns:p14="http://schemas.microsoft.com/office/powerpoint/2010/main" val="20777277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Salting &amp; Why Do You Use It with Password Hash Functions?</a:t>
            </a:r>
            <a:endParaRPr lang="en-US" b="1" dirty="0"/>
          </a:p>
        </p:txBody>
      </p:sp>
      <p:sp>
        <p:nvSpPr>
          <p:cNvPr id="3" name="Content Placeholder 2"/>
          <p:cNvSpPr>
            <a:spLocks noGrp="1"/>
          </p:cNvSpPr>
          <p:nvPr>
            <p:ph idx="1"/>
          </p:nvPr>
        </p:nvSpPr>
        <p:spPr/>
        <p:txBody>
          <a:bodyPr/>
          <a:lstStyle/>
          <a:p>
            <a:r>
              <a:rPr lang="en-US" b="1" dirty="0" smtClean="0"/>
              <a:t>Salting</a:t>
            </a:r>
            <a:r>
              <a:rPr lang="en-US" dirty="0" smtClean="0"/>
              <a:t> means adding randomly generated characters to the input values before hashing them. </a:t>
            </a:r>
          </a:p>
          <a:p>
            <a:r>
              <a:rPr lang="en-US" dirty="0" smtClean="0"/>
              <a:t>It’s a technique that’s used in password hashing. </a:t>
            </a:r>
          </a:p>
          <a:p>
            <a:r>
              <a:rPr lang="en-US" dirty="0" smtClean="0"/>
              <a:t>It makes the hashing values unique and more difficult to crack.</a:t>
            </a:r>
            <a:endParaRPr lang="en-US" dirty="0"/>
          </a:p>
        </p:txBody>
      </p:sp>
    </p:spTree>
    <p:extLst>
      <p:ext uri="{BB962C8B-B14F-4D97-AF65-F5344CB8AC3E}">
        <p14:creationId xmlns:p14="http://schemas.microsoft.com/office/powerpoint/2010/main" val="1365990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Salting &amp; Why Do You Use It with Password Hash Functions?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Suppose Bob and Alice have the same password (“Sunshine”) for a social media site. The site is using SHA-2 to store the passwords. Because the input value is same, their hash values are going to be the same “8BB0CF6EB9B17D0F7D22B456F121257DC1254E1F01665370476383EA776DF414.”</a:t>
            </a:r>
          </a:p>
          <a:p>
            <a:endParaRPr lang="en-US" dirty="0" smtClean="0"/>
          </a:p>
          <a:p>
            <a:r>
              <a:rPr lang="en-US" dirty="0" smtClean="0"/>
              <a:t>Now, let’s suppose a hacker manages to discover Bob’s password (input value) using malware, brute force attacks, or by using other advanced hash cracking tools. They can bypass the authentication mechanism of all other accounts that have the same password “Sunshine.” They just need to see the table of hash values and find the user IDs having the same hash value in their password column.</a:t>
            </a:r>
          </a:p>
          <a:p>
            <a:endParaRPr lang="en-US" dirty="0" smtClean="0"/>
          </a:p>
        </p:txBody>
      </p:sp>
    </p:spTree>
    <p:extLst>
      <p:ext uri="{BB962C8B-B14F-4D97-AF65-F5344CB8AC3E}">
        <p14:creationId xmlns:p14="http://schemas.microsoft.com/office/powerpoint/2010/main" val="35586650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Salting &amp; Why Do You Use It with Password Hash Functions?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This is where salting comes in handy. Here, some random alphanumeric characters are added to the input values. So, suppose the salt “ABC123” is added to Bob’s password, and “ABC567” is added to Alice’s password. When the system stores the password, it stores the hash value for the inputs “SunshineABC123” and “SunshineABC567”. Now, even if both the original passwords are the same, their hash values are different because of the salts that were added. And the hacker can’t access Alice’s account even if they have managed to steal Bob’s password.</a:t>
            </a:r>
          </a:p>
          <a:p>
            <a:endParaRPr lang="en-US" dirty="0" smtClean="0"/>
          </a:p>
          <a:p>
            <a:r>
              <a:rPr lang="en-US" dirty="0" smtClean="0"/>
              <a:t>This is the big difference between encryption and hashing. While encryption is also a process that converts plaintext data into incomprehensible format using a key, you can use the same or another key to decrypt it. With hashing, on the other hand, it uses a hash function to map your input data to a fixed-length output. This is something that you can’t restore because it essentially serves as a one-way process.</a:t>
            </a:r>
            <a:endParaRPr lang="en-US" dirty="0"/>
          </a:p>
        </p:txBody>
      </p:sp>
    </p:spTree>
    <p:extLst>
      <p:ext uri="{BB962C8B-B14F-4D97-AF65-F5344CB8AC3E}">
        <p14:creationId xmlns:p14="http://schemas.microsoft.com/office/powerpoint/2010/main" val="65849542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Function Weaknesses</a:t>
            </a:r>
            <a:endParaRPr lang="en-US" dirty="0"/>
          </a:p>
        </p:txBody>
      </p:sp>
      <p:sp>
        <p:nvSpPr>
          <p:cNvPr id="3" name="Content Placeholder 2"/>
          <p:cNvSpPr>
            <a:spLocks noGrp="1"/>
          </p:cNvSpPr>
          <p:nvPr>
            <p:ph idx="1"/>
          </p:nvPr>
        </p:nvSpPr>
        <p:spPr/>
        <p:txBody>
          <a:bodyPr/>
          <a:lstStyle/>
          <a:p>
            <a:r>
              <a:rPr lang="en-US" dirty="0" smtClean="0"/>
              <a:t>In the past, there were incidences where popular algorithms like MD5 and SHA-1 were producing the same hash value for different data. Hence, the quality of collision-resistance was compromised.</a:t>
            </a:r>
          </a:p>
          <a:p>
            <a:r>
              <a:rPr lang="en-US" dirty="0" smtClean="0"/>
              <a:t>There is a technology named “rainbow tables” that hackers use to try to crack unsalted hash values. This is why salting before hashing is so crucial to secure password storage.</a:t>
            </a:r>
          </a:p>
          <a:p>
            <a:r>
              <a:rPr lang="en-US" dirty="0" smtClean="0"/>
              <a:t>There are some software services and hardware tools (called “hash cracking rigs”) that attackers, security researchers, or even government agencies use to crack the hashed passwords.</a:t>
            </a:r>
          </a:p>
          <a:p>
            <a:r>
              <a:rPr lang="en-US" dirty="0" smtClean="0"/>
              <a:t>Some types of brute force attacks can crack the hashed data.</a:t>
            </a:r>
            <a:endParaRPr lang="en-US" dirty="0"/>
          </a:p>
        </p:txBody>
      </p:sp>
    </p:spTree>
    <p:extLst>
      <p:ext uri="{BB962C8B-B14F-4D97-AF65-F5344CB8AC3E}">
        <p14:creationId xmlns:p14="http://schemas.microsoft.com/office/powerpoint/2010/main" val="9025276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Attacks On Hash Functions</a:t>
            </a:r>
            <a:endParaRPr lang="en-US" b="1" dirty="0"/>
          </a:p>
        </p:txBody>
      </p:sp>
      <p:sp>
        <p:nvSpPr>
          <p:cNvPr id="3" name="Content Placeholder 2"/>
          <p:cNvSpPr>
            <a:spLocks noGrp="1"/>
          </p:cNvSpPr>
          <p:nvPr>
            <p:ph idx="1"/>
          </p:nvPr>
        </p:nvSpPr>
        <p:spPr/>
        <p:txBody>
          <a:bodyPr/>
          <a:lstStyle/>
          <a:p>
            <a:r>
              <a:rPr lang="en-US" dirty="0" smtClean="0"/>
              <a:t>brute-force attacks and </a:t>
            </a:r>
          </a:p>
          <a:p>
            <a:r>
              <a:rPr lang="en-US" dirty="0" smtClean="0"/>
              <a:t>cryptanalysis</a:t>
            </a:r>
            <a:endParaRPr lang="en-US" dirty="0"/>
          </a:p>
        </p:txBody>
      </p:sp>
    </p:spTree>
    <p:extLst>
      <p:ext uri="{BB962C8B-B14F-4D97-AF65-F5344CB8AC3E}">
        <p14:creationId xmlns:p14="http://schemas.microsoft.com/office/powerpoint/2010/main" val="24095309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Brute-Force Attacks</a:t>
            </a:r>
            <a:endParaRPr lang="en-US" dirty="0"/>
          </a:p>
        </p:txBody>
      </p:sp>
      <p:sp>
        <p:nvSpPr>
          <p:cNvPr id="3" name="Content Placeholder 2"/>
          <p:cNvSpPr>
            <a:spLocks noGrp="1"/>
          </p:cNvSpPr>
          <p:nvPr>
            <p:ph idx="1"/>
          </p:nvPr>
        </p:nvSpPr>
        <p:spPr/>
        <p:txBody>
          <a:bodyPr>
            <a:normAutofit/>
          </a:bodyPr>
          <a:lstStyle/>
          <a:p>
            <a:pPr>
              <a:buFont typeface="Wingdings" pitchFamily="-107" charset="2"/>
              <a:buChar char="Ø"/>
              <a:defRPr/>
            </a:pPr>
            <a:r>
              <a:rPr lang="en-US" b="1" dirty="0" smtClean="0">
                <a:ea typeface="ＭＳ Ｐゴシック" pitchFamily="-107" charset="-128"/>
                <a:cs typeface="ＭＳ Ｐゴシック" pitchFamily="-107" charset="-128"/>
              </a:rPr>
              <a:t>a </a:t>
            </a:r>
            <a:r>
              <a:rPr lang="en-US" b="1" dirty="0" err="1">
                <a:ea typeface="ＭＳ Ｐゴシック" pitchFamily="-107" charset="-128"/>
                <a:cs typeface="ＭＳ Ｐゴシック" pitchFamily="-107" charset="-128"/>
              </a:rPr>
              <a:t>preimage</a:t>
            </a:r>
            <a:r>
              <a:rPr lang="en-US" b="1" dirty="0">
                <a:ea typeface="ＭＳ Ｐゴシック" pitchFamily="-107" charset="-128"/>
                <a:cs typeface="ＭＳ Ｐゴシック" pitchFamily="-107" charset="-128"/>
              </a:rPr>
              <a:t> or second </a:t>
            </a:r>
            <a:r>
              <a:rPr lang="en-US" b="1" dirty="0" err="1">
                <a:ea typeface="ＭＳ Ｐゴシック" pitchFamily="-107" charset="-128"/>
                <a:cs typeface="ＭＳ Ｐゴシック" pitchFamily="-107" charset="-128"/>
              </a:rPr>
              <a:t>preimage</a:t>
            </a:r>
            <a:r>
              <a:rPr lang="en-US" b="1" dirty="0">
                <a:ea typeface="ＭＳ Ｐゴシック" pitchFamily="-107" charset="-128"/>
                <a:cs typeface="ＭＳ Ｐゴシック" pitchFamily="-107" charset="-128"/>
              </a:rPr>
              <a:t> attack</a:t>
            </a:r>
          </a:p>
          <a:p>
            <a:pPr lvl="1">
              <a:buFont typeface="Wingdings" pitchFamily="-107" charset="2"/>
              <a:buChar char="l"/>
              <a:defRPr/>
            </a:pPr>
            <a:r>
              <a:rPr lang="en-US" dirty="0"/>
              <a:t>find </a:t>
            </a:r>
            <a:r>
              <a:rPr lang="en-US" i="1" dirty="0">
                <a:latin typeface="Courier New" pitchFamily="-107" charset="0"/>
                <a:ea typeface="Courier New" pitchFamily="-107" charset="0"/>
                <a:cs typeface="Courier New" pitchFamily="-107" charset="0"/>
              </a:rPr>
              <a:t>y</a:t>
            </a:r>
            <a:r>
              <a:rPr lang="en-US" i="1" dirty="0"/>
              <a:t>  </a:t>
            </a:r>
            <a:r>
              <a:rPr lang="en-US" dirty="0" err="1"/>
              <a:t>s.t.</a:t>
            </a:r>
            <a:r>
              <a:rPr lang="en-US" dirty="0"/>
              <a:t> </a:t>
            </a:r>
            <a:r>
              <a:rPr lang="en-US" i="1" dirty="0">
                <a:latin typeface="Courier New" pitchFamily="-107" charset="0"/>
                <a:ea typeface="Courier New" pitchFamily="-107" charset="0"/>
                <a:cs typeface="Courier New" pitchFamily="-107" charset="0"/>
              </a:rPr>
              <a:t>H(y) </a:t>
            </a:r>
            <a:r>
              <a:rPr lang="en-US" dirty="0"/>
              <a:t>equals a given hash value </a:t>
            </a:r>
          </a:p>
          <a:p>
            <a:pPr>
              <a:buFont typeface="Wingdings" pitchFamily="-107" charset="2"/>
              <a:buChar char="Ø"/>
              <a:defRPr/>
            </a:pPr>
            <a:r>
              <a:rPr lang="en-US" dirty="0">
                <a:ea typeface="ＭＳ Ｐゴシック" pitchFamily="-107" charset="-128"/>
                <a:cs typeface="ＭＳ Ｐゴシック" pitchFamily="-107" charset="-128"/>
              </a:rPr>
              <a:t>collision resistance</a:t>
            </a:r>
          </a:p>
          <a:p>
            <a:pPr lvl="1">
              <a:buFont typeface="Wingdings" pitchFamily="-107" charset="2"/>
              <a:buChar char="l"/>
              <a:defRPr/>
            </a:pPr>
            <a:r>
              <a:rPr lang="en-US" dirty="0"/>
              <a:t>find  two messages </a:t>
            </a:r>
            <a:r>
              <a:rPr lang="en-US" dirty="0">
                <a:latin typeface="Courier New" pitchFamily="-107" charset="0"/>
                <a:ea typeface="Courier New" pitchFamily="-107" charset="0"/>
                <a:cs typeface="Courier New" pitchFamily="-107" charset="0"/>
              </a:rPr>
              <a:t>x</a:t>
            </a:r>
            <a:r>
              <a:rPr lang="en-US" dirty="0"/>
              <a:t> &amp; </a:t>
            </a:r>
            <a:r>
              <a:rPr lang="en-US" i="1" dirty="0">
                <a:latin typeface="Courier New" pitchFamily="-107" charset="0"/>
                <a:ea typeface="Courier New" pitchFamily="-107" charset="0"/>
                <a:cs typeface="Courier New" pitchFamily="-107" charset="0"/>
              </a:rPr>
              <a:t>y</a:t>
            </a:r>
            <a:r>
              <a:rPr lang="en-US" i="1" dirty="0"/>
              <a:t> </a:t>
            </a:r>
            <a:r>
              <a:rPr lang="en-US" dirty="0"/>
              <a:t>with same hash so </a:t>
            </a:r>
            <a:r>
              <a:rPr lang="en-US" dirty="0">
                <a:latin typeface="Courier New" pitchFamily="-107" charset="0"/>
                <a:ea typeface="Courier New" pitchFamily="-107" charset="0"/>
                <a:cs typeface="Courier New" pitchFamily="-107" charset="0"/>
              </a:rPr>
              <a:t>H(x) = H(y)</a:t>
            </a:r>
            <a:r>
              <a:rPr lang="en-US" dirty="0"/>
              <a:t> </a:t>
            </a:r>
          </a:p>
          <a:p>
            <a:pPr>
              <a:buFont typeface="Wingdings" pitchFamily="-107" charset="2"/>
              <a:buChar char="Ø"/>
              <a:defRPr/>
            </a:pPr>
            <a:r>
              <a:rPr lang="en-US" dirty="0">
                <a:ea typeface="ＭＳ Ｐゴシック" pitchFamily="-107" charset="-128"/>
                <a:cs typeface="ＭＳ Ｐゴシック" pitchFamily="-107" charset="-128"/>
              </a:rPr>
              <a:t>hence value 2</a:t>
            </a:r>
            <a:r>
              <a:rPr lang="en-US" i="1" baseline="30000" dirty="0">
                <a:ea typeface="ＭＳ Ｐゴシック" pitchFamily="-107" charset="-128"/>
                <a:cs typeface="ＭＳ Ｐゴシック" pitchFamily="-107" charset="-128"/>
              </a:rPr>
              <a:t>m/2 </a:t>
            </a:r>
            <a:r>
              <a:rPr lang="en-US" dirty="0">
                <a:ea typeface="ＭＳ Ｐゴシック" pitchFamily="-107" charset="-128"/>
                <a:cs typeface="ＭＳ Ｐゴシック" pitchFamily="-107" charset="-128"/>
              </a:rPr>
              <a:t>determines strength of hash code against brute-force attacks</a:t>
            </a:r>
          </a:p>
          <a:p>
            <a:pPr lvl="1">
              <a:buFont typeface="Wingdings" pitchFamily="-107" charset="2"/>
              <a:buChar char="l"/>
              <a:defRPr/>
            </a:pPr>
            <a:r>
              <a:rPr lang="en-US" dirty="0"/>
              <a:t>128-bits inadequate, 160-bits suspect</a:t>
            </a:r>
          </a:p>
          <a:p>
            <a:endParaRPr lang="en-US" dirty="0"/>
          </a:p>
        </p:txBody>
      </p:sp>
    </p:spTree>
    <p:extLst>
      <p:ext uri="{BB962C8B-B14F-4D97-AF65-F5344CB8AC3E}">
        <p14:creationId xmlns:p14="http://schemas.microsoft.com/office/powerpoint/2010/main" val="318687177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a typeface="ＭＳ Ｐゴシック" panose="020B0600070205080204" pitchFamily="34" charset="-128"/>
              </a:rPr>
              <a:t>Birthday Attacks</a:t>
            </a:r>
            <a:endParaRPr lang="en-US" dirty="0"/>
          </a:p>
        </p:txBody>
      </p:sp>
      <p:sp>
        <p:nvSpPr>
          <p:cNvPr id="3" name="Content Placeholder 2"/>
          <p:cNvSpPr>
            <a:spLocks noGrp="1"/>
          </p:cNvSpPr>
          <p:nvPr>
            <p:ph idx="1"/>
          </p:nvPr>
        </p:nvSpPr>
        <p:spPr/>
        <p:txBody>
          <a:bodyPr>
            <a:normAutofit lnSpcReduction="10000"/>
          </a:bodyPr>
          <a:lstStyle/>
          <a:p>
            <a:pPr>
              <a:lnSpc>
                <a:spcPct val="80000"/>
              </a:lnSpc>
              <a:defRPr/>
            </a:pPr>
            <a:r>
              <a:rPr lang="en-US" dirty="0">
                <a:ea typeface="ＭＳ Ｐゴシック" panose="020B0600070205080204" pitchFamily="34" charset="-128"/>
              </a:rPr>
              <a:t>might think a 64-bit hash is secure</a:t>
            </a:r>
          </a:p>
          <a:p>
            <a:pPr>
              <a:lnSpc>
                <a:spcPct val="80000"/>
              </a:lnSpc>
              <a:defRPr/>
            </a:pPr>
            <a:r>
              <a:rPr lang="en-US" dirty="0">
                <a:ea typeface="ＭＳ Ｐゴシック" panose="020B0600070205080204" pitchFamily="34" charset="-128"/>
              </a:rPr>
              <a:t>but by </a:t>
            </a:r>
            <a:r>
              <a:rPr lang="en-US" b="1" dirty="0">
                <a:ea typeface="ＭＳ Ｐゴシック" panose="020B0600070205080204" pitchFamily="34" charset="-128"/>
              </a:rPr>
              <a:t>Birthday Paradox</a:t>
            </a:r>
            <a:r>
              <a:rPr lang="en-US" dirty="0">
                <a:ea typeface="ＭＳ Ｐゴシック" panose="020B0600070205080204" pitchFamily="34" charset="-128"/>
              </a:rPr>
              <a:t> is not</a:t>
            </a:r>
          </a:p>
          <a:p>
            <a:pPr>
              <a:lnSpc>
                <a:spcPct val="80000"/>
              </a:lnSpc>
              <a:defRPr/>
            </a:pPr>
            <a:r>
              <a:rPr lang="en-US" b="1" dirty="0">
                <a:ea typeface="ＭＳ Ｐゴシック" panose="020B0600070205080204" pitchFamily="34" charset="-128"/>
              </a:rPr>
              <a:t>birthday attack </a:t>
            </a:r>
            <a:r>
              <a:rPr lang="en-US" dirty="0">
                <a:ea typeface="ＭＳ Ｐゴシック" panose="020B0600070205080204" pitchFamily="34" charset="-128"/>
              </a:rPr>
              <a:t>works thus:</a:t>
            </a:r>
          </a:p>
          <a:p>
            <a:pPr lvl="1">
              <a:lnSpc>
                <a:spcPct val="80000"/>
              </a:lnSpc>
              <a:defRPr/>
            </a:pPr>
            <a:r>
              <a:rPr lang="en-US" dirty="0">
                <a:ea typeface="ＭＳ Ｐゴシック" panose="020B0600070205080204" pitchFamily="34" charset="-128"/>
              </a:rPr>
              <a:t>given user prepared to sign a valid message x</a:t>
            </a:r>
          </a:p>
          <a:p>
            <a:pPr lvl="1">
              <a:lnSpc>
                <a:spcPct val="80000"/>
              </a:lnSpc>
              <a:defRPr/>
            </a:pPr>
            <a:r>
              <a:rPr lang="en-US" dirty="0">
                <a:ea typeface="ＭＳ Ｐゴシック" panose="020B0600070205080204" pitchFamily="34" charset="-128"/>
              </a:rPr>
              <a:t>opponent generates 2</a:t>
            </a:r>
            <a:r>
              <a:rPr lang="en-US" baseline="60000" dirty="0">
                <a:ea typeface="ＭＳ Ｐゴシック" panose="020B0600070205080204" pitchFamily="34" charset="-128"/>
              </a:rPr>
              <a:t>m</a:t>
            </a:r>
            <a:r>
              <a:rPr lang="en-US" baseline="40000" dirty="0">
                <a:ea typeface="ＭＳ Ｐゴシック" panose="020B0600070205080204" pitchFamily="34" charset="-128"/>
              </a:rPr>
              <a:t>/</a:t>
            </a:r>
            <a:r>
              <a:rPr lang="en-US" baseline="20000" dirty="0">
                <a:ea typeface="ＭＳ Ｐゴシック" panose="020B0600070205080204" pitchFamily="34" charset="-128"/>
              </a:rPr>
              <a:t>2</a:t>
            </a:r>
            <a:r>
              <a:rPr lang="en-US" baseline="30000" dirty="0">
                <a:ea typeface="ＭＳ Ｐゴシック" panose="020B0600070205080204" pitchFamily="34" charset="-128"/>
              </a:rPr>
              <a:t> </a:t>
            </a:r>
            <a:r>
              <a:rPr lang="en-US" dirty="0">
                <a:ea typeface="ＭＳ Ｐゴシック" panose="020B0600070205080204" pitchFamily="34" charset="-128"/>
              </a:rPr>
              <a:t>variations x’ of x, all with essentially the same meaning, and saves them</a:t>
            </a:r>
          </a:p>
          <a:p>
            <a:pPr lvl="1">
              <a:lnSpc>
                <a:spcPct val="80000"/>
              </a:lnSpc>
              <a:defRPr/>
            </a:pPr>
            <a:r>
              <a:rPr lang="en-US" dirty="0">
                <a:ea typeface="ＭＳ Ｐゴシック" panose="020B0600070205080204" pitchFamily="34" charset="-128"/>
              </a:rPr>
              <a:t>opponent generates 2</a:t>
            </a:r>
            <a:r>
              <a:rPr lang="en-US" baseline="60000" dirty="0">
                <a:ea typeface="ＭＳ Ｐゴシック" panose="020B0600070205080204" pitchFamily="34" charset="-128"/>
              </a:rPr>
              <a:t>m</a:t>
            </a:r>
            <a:r>
              <a:rPr lang="en-US" baseline="40000" dirty="0">
                <a:ea typeface="ＭＳ Ｐゴシック" panose="020B0600070205080204" pitchFamily="34" charset="-128"/>
              </a:rPr>
              <a:t>/</a:t>
            </a:r>
            <a:r>
              <a:rPr lang="en-US" baseline="20000" dirty="0">
                <a:ea typeface="ＭＳ Ｐゴシック" panose="020B0600070205080204" pitchFamily="34" charset="-128"/>
              </a:rPr>
              <a:t>2</a:t>
            </a:r>
            <a:r>
              <a:rPr lang="en-US" baseline="30000" dirty="0">
                <a:ea typeface="ＭＳ Ｐゴシック" panose="020B0600070205080204" pitchFamily="34" charset="-128"/>
              </a:rPr>
              <a:t> </a:t>
            </a:r>
            <a:r>
              <a:rPr lang="en-US" dirty="0">
                <a:ea typeface="ＭＳ Ｐゴシック" panose="020B0600070205080204" pitchFamily="34" charset="-128"/>
              </a:rPr>
              <a:t>variations y’ of a desired fraudulent message y</a:t>
            </a:r>
          </a:p>
          <a:p>
            <a:pPr lvl="1">
              <a:lnSpc>
                <a:spcPct val="80000"/>
              </a:lnSpc>
              <a:defRPr/>
            </a:pPr>
            <a:r>
              <a:rPr lang="en-US" dirty="0">
                <a:ea typeface="ＭＳ Ｐゴシック" panose="020B0600070205080204" pitchFamily="34" charset="-128"/>
              </a:rPr>
              <a:t>two sets of messages are compared to find pair with same hash (probability &gt; 0.5 by birthday paradox)</a:t>
            </a:r>
          </a:p>
          <a:p>
            <a:pPr lvl="1">
              <a:lnSpc>
                <a:spcPct val="80000"/>
              </a:lnSpc>
              <a:defRPr/>
            </a:pPr>
            <a:r>
              <a:rPr lang="en-US" dirty="0">
                <a:ea typeface="ＭＳ Ｐゴシック" panose="020B0600070205080204" pitchFamily="34" charset="-128"/>
              </a:rPr>
              <a:t>have user sign the valid message, then substitute the forgery which will have a valid signature</a:t>
            </a:r>
          </a:p>
          <a:p>
            <a:pPr>
              <a:lnSpc>
                <a:spcPct val="80000"/>
              </a:lnSpc>
              <a:defRPr/>
            </a:pPr>
            <a:r>
              <a:rPr lang="en-US" dirty="0">
                <a:ea typeface="ＭＳ Ｐゴシック" panose="020B0600070205080204" pitchFamily="34" charset="-128"/>
              </a:rPr>
              <a:t>conclusion is that need to use larger MAC/hash</a:t>
            </a:r>
            <a:endParaRPr lang="en-AU" dirty="0">
              <a:ea typeface="ＭＳ Ｐゴシック" panose="020B0600070205080204" pitchFamily="34" charset="-128"/>
            </a:endParaRPr>
          </a:p>
          <a:p>
            <a:endParaRPr lang="en-US" dirty="0"/>
          </a:p>
        </p:txBody>
      </p:sp>
    </p:spTree>
    <p:extLst>
      <p:ext uri="{BB962C8B-B14F-4D97-AF65-F5344CB8AC3E}">
        <p14:creationId xmlns:p14="http://schemas.microsoft.com/office/powerpoint/2010/main" val="93386870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rot="16200000">
            <a:off x="2888603" y="886470"/>
            <a:ext cx="6454775" cy="5412081"/>
          </a:xfrm>
          <a:prstGeom prst="rect">
            <a:avLst/>
          </a:prstGeom>
        </p:spPr>
      </p:pic>
    </p:spTree>
    <p:extLst>
      <p:ext uri="{BB962C8B-B14F-4D97-AF65-F5344CB8AC3E}">
        <p14:creationId xmlns:p14="http://schemas.microsoft.com/office/powerpoint/2010/main" val="7146184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 Values</a:t>
            </a:r>
            <a:endParaRPr lang="en-US" b="1" dirty="0"/>
          </a:p>
        </p:txBody>
      </p:sp>
      <p:sp>
        <p:nvSpPr>
          <p:cNvPr id="3" name="Content Placeholder 2"/>
          <p:cNvSpPr>
            <a:spLocks noGrp="1"/>
          </p:cNvSpPr>
          <p:nvPr>
            <p:ph idx="1"/>
          </p:nvPr>
        </p:nvSpPr>
        <p:spPr/>
        <p:txBody>
          <a:bodyPr/>
          <a:lstStyle/>
          <a:p>
            <a:r>
              <a:rPr lang="en-US" dirty="0" smtClean="0"/>
              <a:t>The output values returned by a hash function are called by a few different names:</a:t>
            </a:r>
          </a:p>
          <a:p>
            <a:endParaRPr lang="en-US" dirty="0" smtClean="0"/>
          </a:p>
          <a:p>
            <a:pPr lvl="1"/>
            <a:r>
              <a:rPr lang="en-US" dirty="0" smtClean="0"/>
              <a:t>Hash values, </a:t>
            </a:r>
          </a:p>
          <a:p>
            <a:pPr lvl="1"/>
            <a:r>
              <a:rPr lang="en-US" dirty="0" smtClean="0"/>
              <a:t>Digests,</a:t>
            </a:r>
          </a:p>
          <a:p>
            <a:pPr lvl="1"/>
            <a:r>
              <a:rPr lang="en-US" dirty="0" smtClean="0"/>
              <a:t>Hash codes, or</a:t>
            </a:r>
          </a:p>
          <a:p>
            <a:pPr lvl="1"/>
            <a:r>
              <a:rPr lang="en-US" dirty="0" smtClean="0"/>
              <a:t>Hashes</a:t>
            </a:r>
            <a:endParaRPr lang="en-US" dirty="0"/>
          </a:p>
        </p:txBody>
      </p:sp>
    </p:spTree>
    <p:extLst>
      <p:ext uri="{BB962C8B-B14F-4D97-AF65-F5344CB8AC3E}">
        <p14:creationId xmlns:p14="http://schemas.microsoft.com/office/powerpoint/2010/main" val="30825266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a typeface="ＭＳ Ｐゴシック" pitchFamily="-107" charset="-128"/>
                <a:cs typeface="ＭＳ Ｐゴシック" pitchFamily="-107" charset="-128"/>
              </a:rPr>
              <a:t>Hash Function Cryptanalysis</a:t>
            </a:r>
            <a:endParaRPr lang="en-US" dirty="0"/>
          </a:p>
        </p:txBody>
      </p:sp>
      <p:sp>
        <p:nvSpPr>
          <p:cNvPr id="3" name="Content Placeholder 2"/>
          <p:cNvSpPr>
            <a:spLocks noGrp="1"/>
          </p:cNvSpPr>
          <p:nvPr>
            <p:ph idx="1"/>
          </p:nvPr>
        </p:nvSpPr>
        <p:spPr/>
        <p:txBody>
          <a:bodyPr/>
          <a:lstStyle/>
          <a:p>
            <a:pPr>
              <a:buFont typeface="Wingdings" pitchFamily="-107" charset="2"/>
              <a:buChar char="Ø"/>
              <a:defRPr/>
            </a:pPr>
            <a:r>
              <a:rPr lang="en-US" dirty="0">
                <a:ea typeface="ＭＳ Ｐゴシック" pitchFamily="-107" charset="-128"/>
                <a:cs typeface="ＭＳ Ｐゴシック" pitchFamily="-107" charset="-128"/>
              </a:rPr>
              <a:t>cryptanalytic attacks exploit some property of </a:t>
            </a:r>
            <a:r>
              <a:rPr lang="en-US" dirty="0" err="1">
                <a:ea typeface="ＭＳ Ｐゴシック" pitchFamily="-107" charset="-128"/>
                <a:cs typeface="ＭＳ Ｐゴシック" pitchFamily="-107" charset="-128"/>
              </a:rPr>
              <a:t>alg</a:t>
            </a:r>
            <a:r>
              <a:rPr lang="en-US" dirty="0">
                <a:ea typeface="ＭＳ Ｐゴシック" pitchFamily="-107" charset="-128"/>
                <a:cs typeface="ＭＳ Ｐゴシック" pitchFamily="-107" charset="-128"/>
              </a:rPr>
              <a:t> so faster than exhaustive search</a:t>
            </a:r>
          </a:p>
          <a:p>
            <a:pPr>
              <a:buFont typeface="Wingdings" pitchFamily="-107" charset="2"/>
              <a:buChar char="Ø"/>
              <a:defRPr/>
            </a:pPr>
            <a:r>
              <a:rPr lang="en-US" dirty="0">
                <a:ea typeface="ＭＳ Ｐゴシック" pitchFamily="-107" charset="-128"/>
                <a:cs typeface="ＭＳ Ｐゴシック" pitchFamily="-107" charset="-128"/>
              </a:rPr>
              <a:t>hash functions use iterative structure</a:t>
            </a:r>
          </a:p>
          <a:p>
            <a:pPr lvl="1">
              <a:buFont typeface="Wingdings" pitchFamily="-107" charset="2"/>
              <a:buChar char="l"/>
              <a:defRPr/>
            </a:pPr>
            <a:r>
              <a:rPr lang="en-US" dirty="0"/>
              <a:t>process message in blocks (</a:t>
            </a:r>
            <a:r>
              <a:rPr lang="en-US" dirty="0" err="1"/>
              <a:t>incl</a:t>
            </a:r>
            <a:r>
              <a:rPr lang="en-US" dirty="0"/>
              <a:t> length)</a:t>
            </a:r>
          </a:p>
          <a:p>
            <a:pPr>
              <a:buFont typeface="Wingdings" pitchFamily="-107" charset="2"/>
              <a:buChar char="Ø"/>
              <a:defRPr/>
            </a:pPr>
            <a:r>
              <a:rPr lang="en-US" dirty="0">
                <a:solidFill>
                  <a:schemeClr val="accent2">
                    <a:lumMod val="75000"/>
                  </a:schemeClr>
                </a:solidFill>
                <a:ea typeface="ＭＳ Ｐゴシック" pitchFamily="-107" charset="-128"/>
                <a:cs typeface="ＭＳ Ｐゴシック" pitchFamily="-107" charset="-128"/>
              </a:rPr>
              <a:t>attacks focus on collisions in function f</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55820" y="4219799"/>
            <a:ext cx="7734300" cy="233680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548167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Popular algorithm </a:t>
            </a:r>
            <a:endParaRPr lang="en-US" dirty="0"/>
          </a:p>
        </p:txBody>
      </p:sp>
      <p:sp>
        <p:nvSpPr>
          <p:cNvPr id="3" name="Content Placeholder 2"/>
          <p:cNvSpPr>
            <a:spLocks noGrp="1"/>
          </p:cNvSpPr>
          <p:nvPr>
            <p:ph idx="1"/>
          </p:nvPr>
        </p:nvSpPr>
        <p:spPr/>
        <p:txBody>
          <a:bodyPr/>
          <a:lstStyle/>
          <a:p>
            <a:r>
              <a:rPr lang="en-US" dirty="0" smtClean="0"/>
              <a:t>MD5</a:t>
            </a:r>
          </a:p>
          <a:p>
            <a:r>
              <a:rPr lang="en-US" dirty="0" smtClean="0"/>
              <a:t>SHA</a:t>
            </a:r>
            <a:endParaRPr lang="en-US" dirty="0"/>
          </a:p>
        </p:txBody>
      </p:sp>
    </p:spTree>
    <p:extLst>
      <p:ext uri="{BB962C8B-B14F-4D97-AF65-F5344CB8AC3E}">
        <p14:creationId xmlns:p14="http://schemas.microsoft.com/office/powerpoint/2010/main" val="418792133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Message Digest (MD</a:t>
            </a:r>
            <a:r>
              <a:rPr lang="en-US" b="1" dirty="0" smtClean="0"/>
              <a:t>)</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The MD family comprises of hash functions MD2, MD4, MD5 and MD6. It was adopted as Internet Standard RFC 1321. It is a 128-bit hash function.</a:t>
            </a:r>
          </a:p>
          <a:p>
            <a:endParaRPr lang="en-US" dirty="0" smtClean="0"/>
          </a:p>
          <a:p>
            <a:r>
              <a:rPr lang="en-US" dirty="0" smtClean="0">
                <a:solidFill>
                  <a:schemeClr val="accent2">
                    <a:lumMod val="75000"/>
                  </a:schemeClr>
                </a:solidFill>
              </a:rPr>
              <a:t>MD5 digests have been widely used in the software world to provide assurance about integrity of transferred file. </a:t>
            </a:r>
            <a:r>
              <a:rPr lang="en-US" dirty="0" smtClean="0"/>
              <a:t>For example, file servers often provide a pre-computed MD5 checksum for the files, so that a user can compare the checksum of the downloaded file to it.</a:t>
            </a:r>
          </a:p>
          <a:p>
            <a:endParaRPr lang="en-US" dirty="0" smtClean="0"/>
          </a:p>
          <a:p>
            <a:r>
              <a:rPr lang="en-US" dirty="0" smtClean="0">
                <a:solidFill>
                  <a:schemeClr val="accent2">
                    <a:lumMod val="75000"/>
                  </a:schemeClr>
                </a:solidFill>
              </a:rPr>
              <a:t>In 2004, collisions were found in MD5. </a:t>
            </a:r>
            <a:r>
              <a:rPr lang="en-US" dirty="0" smtClean="0"/>
              <a:t>An analytical attack was reported to be successful only in an hour by using computer cluster. </a:t>
            </a:r>
            <a:r>
              <a:rPr lang="en-US" dirty="0" smtClean="0">
                <a:solidFill>
                  <a:schemeClr val="accent2">
                    <a:lumMod val="75000"/>
                  </a:schemeClr>
                </a:solidFill>
              </a:rPr>
              <a:t>This collision attack resulted in compromised MD5 and hence it is no longer recommended for use.</a:t>
            </a:r>
            <a:endParaRPr lang="en-US" dirty="0">
              <a:solidFill>
                <a:schemeClr val="accent2">
                  <a:lumMod val="75000"/>
                </a:schemeClr>
              </a:solidFill>
            </a:endParaRPr>
          </a:p>
        </p:txBody>
      </p:sp>
    </p:spTree>
    <p:extLst>
      <p:ext uri="{BB962C8B-B14F-4D97-AF65-F5344CB8AC3E}">
        <p14:creationId xmlns:p14="http://schemas.microsoft.com/office/powerpoint/2010/main" val="213253166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Message Digest (MD) Logic</a:t>
            </a:r>
            <a:endParaRPr lang="en-US" dirty="0"/>
          </a:p>
        </p:txBody>
      </p:sp>
      <p:sp>
        <p:nvSpPr>
          <p:cNvPr id="3" name="Content Placeholder 2"/>
          <p:cNvSpPr>
            <a:spLocks noGrp="1"/>
          </p:cNvSpPr>
          <p:nvPr>
            <p:ph idx="1"/>
          </p:nvPr>
        </p:nvSpPr>
        <p:spPr>
          <a:xfrm>
            <a:off x="257577" y="1825625"/>
            <a:ext cx="11552349" cy="4351338"/>
          </a:xfrm>
        </p:spPr>
        <p:txBody>
          <a:bodyPr>
            <a:normAutofit/>
          </a:bodyPr>
          <a:lstStyle/>
          <a:p>
            <a:r>
              <a:rPr lang="en-US" dirty="0" smtClean="0"/>
              <a:t> The algorithm takes as input a message of arbitrary length and produces as output a 128-bit message digest. The input is processed in 512-bit blocks. The processing consists of the following steps:</a:t>
            </a:r>
          </a:p>
          <a:p>
            <a:pPr lvl="1"/>
            <a:r>
              <a:rPr lang="en-US" b="1" dirty="0" smtClean="0"/>
              <a:t>Step 1: Appending padding bits</a:t>
            </a:r>
            <a:r>
              <a:rPr lang="en-US" dirty="0" smtClean="0"/>
              <a:t>. </a:t>
            </a:r>
          </a:p>
          <a:p>
            <a:pPr lvl="1"/>
            <a:r>
              <a:rPr lang="en-US" dirty="0" smtClean="0"/>
              <a:t>Step 2: Append length</a:t>
            </a:r>
          </a:p>
          <a:p>
            <a:pPr lvl="1"/>
            <a:r>
              <a:rPr lang="en-US" dirty="0" smtClean="0"/>
              <a:t>Step 3: Initialize MD buffer</a:t>
            </a:r>
          </a:p>
          <a:p>
            <a:pPr lvl="1"/>
            <a:r>
              <a:rPr lang="en-US" dirty="0" smtClean="0"/>
              <a:t>Step 4: Process message in 512-bit (16-word) blocks.</a:t>
            </a:r>
          </a:p>
          <a:p>
            <a:pPr lvl="1"/>
            <a:r>
              <a:rPr lang="en-US" dirty="0" smtClean="0"/>
              <a:t>Step 5: Output</a:t>
            </a:r>
          </a:p>
        </p:txBody>
      </p:sp>
    </p:spTree>
    <p:extLst>
      <p:ext uri="{BB962C8B-B14F-4D97-AF65-F5344CB8AC3E}">
        <p14:creationId xmlns:p14="http://schemas.microsoft.com/office/powerpoint/2010/main" val="120186641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 1: Appending padding bits</a:t>
            </a:r>
            <a:endParaRPr lang="en-US" dirty="0"/>
          </a:p>
        </p:txBody>
      </p:sp>
      <p:sp>
        <p:nvSpPr>
          <p:cNvPr id="3" name="Content Placeholder 2"/>
          <p:cNvSpPr>
            <a:spLocks noGrp="1"/>
          </p:cNvSpPr>
          <p:nvPr>
            <p:ph idx="1"/>
          </p:nvPr>
        </p:nvSpPr>
        <p:spPr>
          <a:xfrm>
            <a:off x="838200" y="1825624"/>
            <a:ext cx="10515600" cy="4897147"/>
          </a:xfrm>
        </p:spPr>
        <p:txBody>
          <a:bodyPr>
            <a:normAutofit/>
          </a:bodyPr>
          <a:lstStyle/>
          <a:p>
            <a:r>
              <a:rPr lang="en-US" dirty="0"/>
              <a:t>The massage is padded so that its length in bits is congruent to 448 modulo 512 (length ≡ 448 mod 512). </a:t>
            </a:r>
            <a:endParaRPr lang="en-US" dirty="0" smtClean="0"/>
          </a:p>
          <a:p>
            <a:r>
              <a:rPr lang="en-US" dirty="0" smtClean="0"/>
              <a:t>Padding </a:t>
            </a:r>
            <a:r>
              <a:rPr lang="en-US" dirty="0"/>
              <a:t>is always is added, even if the message is already of the desired length. </a:t>
            </a:r>
            <a:endParaRPr lang="en-US" dirty="0" smtClean="0"/>
          </a:p>
          <a:p>
            <a:r>
              <a:rPr lang="en-US" dirty="0" smtClean="0"/>
              <a:t>For </a:t>
            </a:r>
            <a:r>
              <a:rPr lang="en-US" dirty="0"/>
              <a:t>example, if the message is 448 bits long, it is padded by 512 bits to a length of 960 bits. </a:t>
            </a:r>
            <a:endParaRPr lang="en-US" dirty="0" smtClean="0"/>
          </a:p>
          <a:p>
            <a:r>
              <a:rPr lang="en-US" dirty="0" smtClean="0"/>
              <a:t>Thus</a:t>
            </a:r>
            <a:r>
              <a:rPr lang="en-US" dirty="0"/>
              <a:t>, the number of padding bits is in the range of 1 to 512. </a:t>
            </a:r>
            <a:endParaRPr lang="en-US" dirty="0" smtClean="0"/>
          </a:p>
          <a:p>
            <a:r>
              <a:rPr lang="en-US" dirty="0" smtClean="0"/>
              <a:t>The </a:t>
            </a:r>
            <a:r>
              <a:rPr lang="en-US" dirty="0"/>
              <a:t>padding consists of a single 1-bit followed by the necessary number of 0-bits.</a:t>
            </a:r>
          </a:p>
        </p:txBody>
      </p:sp>
    </p:spTree>
    <p:extLst>
      <p:ext uri="{BB962C8B-B14F-4D97-AF65-F5344CB8AC3E}">
        <p14:creationId xmlns:p14="http://schemas.microsoft.com/office/powerpoint/2010/main" val="362154060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 1: Appending padding bits</a:t>
            </a:r>
            <a:endParaRPr lang="en-US" dirty="0"/>
          </a:p>
        </p:txBody>
      </p:sp>
      <p:pic>
        <p:nvPicPr>
          <p:cNvPr id="4" name="Content Placeholder 3"/>
          <p:cNvPicPr>
            <a:picLocks noGrp="1" noChangeAspect="1"/>
          </p:cNvPicPr>
          <p:nvPr>
            <p:ph idx="1"/>
          </p:nvPr>
        </p:nvPicPr>
        <p:blipFill>
          <a:blip r:embed="rId2"/>
          <a:stretch>
            <a:fillRect/>
          </a:stretch>
        </p:blipFill>
        <p:spPr>
          <a:xfrm>
            <a:off x="2923504" y="2034862"/>
            <a:ext cx="5668046" cy="3614257"/>
          </a:xfrm>
          <a:prstGeom prst="rect">
            <a:avLst/>
          </a:prstGeom>
        </p:spPr>
      </p:pic>
    </p:spTree>
    <p:extLst>
      <p:ext uri="{BB962C8B-B14F-4D97-AF65-F5344CB8AC3E}">
        <p14:creationId xmlns:p14="http://schemas.microsoft.com/office/powerpoint/2010/main" val="357527947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 2: Append length</a:t>
            </a:r>
          </a:p>
        </p:txBody>
      </p:sp>
      <p:sp>
        <p:nvSpPr>
          <p:cNvPr id="3" name="Content Placeholder 2"/>
          <p:cNvSpPr>
            <a:spLocks noGrp="1"/>
          </p:cNvSpPr>
          <p:nvPr>
            <p:ph idx="1"/>
          </p:nvPr>
        </p:nvSpPr>
        <p:spPr/>
        <p:txBody>
          <a:bodyPr>
            <a:normAutofit fontScale="92500"/>
          </a:bodyPr>
          <a:lstStyle/>
          <a:p>
            <a:r>
              <a:rPr lang="en-US" dirty="0"/>
              <a:t>A 64-bit representation of the length in bits of the original message (before the padding) is appended to the result of step 1 (least significant byte first). </a:t>
            </a:r>
            <a:endParaRPr lang="en-US" dirty="0" smtClean="0"/>
          </a:p>
          <a:p>
            <a:r>
              <a:rPr lang="en-US" dirty="0" smtClean="0"/>
              <a:t>If </a:t>
            </a:r>
            <a:r>
              <a:rPr lang="en-US" dirty="0"/>
              <a:t>the original length is greater than 264, then only the low-order 64 bits of the length are used. </a:t>
            </a:r>
            <a:endParaRPr lang="en-US" dirty="0" smtClean="0"/>
          </a:p>
          <a:p>
            <a:r>
              <a:rPr lang="en-US" dirty="0" smtClean="0"/>
              <a:t>Thus</a:t>
            </a:r>
            <a:r>
              <a:rPr lang="en-US" dirty="0"/>
              <a:t>, field contains the length of the original message, modulo 264. </a:t>
            </a:r>
            <a:endParaRPr lang="en-US" dirty="0" smtClean="0"/>
          </a:p>
          <a:p>
            <a:r>
              <a:rPr lang="en-US" dirty="0" smtClean="0"/>
              <a:t>The </a:t>
            </a:r>
            <a:r>
              <a:rPr lang="en-US" dirty="0"/>
              <a:t>outcome of the first two steps yields a message that is an integer multiple of 512 bits in length. </a:t>
            </a:r>
            <a:endParaRPr lang="en-US" dirty="0" smtClean="0"/>
          </a:p>
          <a:p>
            <a:r>
              <a:rPr lang="en-US" dirty="0" smtClean="0"/>
              <a:t>Equivalently</a:t>
            </a:r>
            <a:r>
              <a:rPr lang="en-US" dirty="0"/>
              <a:t>, the result is a multiple of 16 32-bit words. </a:t>
            </a:r>
            <a:endParaRPr lang="en-US" dirty="0" smtClean="0"/>
          </a:p>
          <a:p>
            <a:r>
              <a:rPr lang="en-US" dirty="0" smtClean="0"/>
              <a:t>Let </a:t>
            </a:r>
            <a:r>
              <a:rPr lang="en-US" dirty="0"/>
              <a:t>M[ ] 0 1 …N − denote the words of the resulting message, with N an integer multiple of 16. Thus, N = L ×16</a:t>
            </a:r>
          </a:p>
        </p:txBody>
      </p:sp>
    </p:spTree>
    <p:extLst>
      <p:ext uri="{BB962C8B-B14F-4D97-AF65-F5344CB8AC3E}">
        <p14:creationId xmlns:p14="http://schemas.microsoft.com/office/powerpoint/2010/main" val="50952766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 3: Initialize MD buffer</a:t>
            </a:r>
          </a:p>
        </p:txBody>
      </p:sp>
      <p:sp>
        <p:nvSpPr>
          <p:cNvPr id="3" name="Content Placeholder 2"/>
          <p:cNvSpPr>
            <a:spLocks noGrp="1"/>
          </p:cNvSpPr>
          <p:nvPr>
            <p:ph idx="1"/>
          </p:nvPr>
        </p:nvSpPr>
        <p:spPr/>
        <p:txBody>
          <a:bodyPr/>
          <a:lstStyle/>
          <a:p>
            <a:r>
              <a:rPr lang="en-US" dirty="0"/>
              <a:t>A 128-bit buffer is used to hold intermediate and final results of the hash function. </a:t>
            </a:r>
            <a:endParaRPr lang="en-US" dirty="0" smtClean="0"/>
          </a:p>
          <a:p>
            <a:r>
              <a:rPr lang="en-US" dirty="0" smtClean="0"/>
              <a:t>The </a:t>
            </a:r>
            <a:r>
              <a:rPr lang="en-US" dirty="0"/>
              <a:t>buffer can be represented as four 32-bit registers (A, B, C, D). </a:t>
            </a:r>
            <a:endParaRPr lang="en-US" dirty="0" smtClean="0"/>
          </a:p>
          <a:p>
            <a:r>
              <a:rPr lang="en-US" dirty="0" smtClean="0"/>
              <a:t>These </a:t>
            </a:r>
            <a:r>
              <a:rPr lang="en-US" dirty="0"/>
              <a:t>registers are initialized to the following 32-bit integers (hexadecimal values</a:t>
            </a:r>
            <a:r>
              <a:rPr lang="en-US" dirty="0" smtClean="0"/>
              <a:t>):</a:t>
            </a:r>
          </a:p>
          <a:p>
            <a:pPr lvl="1"/>
            <a:r>
              <a:rPr lang="en-US" dirty="0"/>
              <a:t>A = 67452301 </a:t>
            </a:r>
            <a:endParaRPr lang="en-US" dirty="0" smtClean="0"/>
          </a:p>
          <a:p>
            <a:pPr lvl="1"/>
            <a:r>
              <a:rPr lang="en-US" dirty="0" smtClean="0"/>
              <a:t>B </a:t>
            </a:r>
            <a:r>
              <a:rPr lang="en-US" dirty="0"/>
              <a:t>= EFCDAB89 </a:t>
            </a:r>
            <a:endParaRPr lang="en-US" dirty="0" smtClean="0"/>
          </a:p>
          <a:p>
            <a:pPr lvl="1"/>
            <a:r>
              <a:rPr lang="en-US" dirty="0" smtClean="0"/>
              <a:t>C </a:t>
            </a:r>
            <a:r>
              <a:rPr lang="en-US" dirty="0"/>
              <a:t>= 98BADCFE </a:t>
            </a:r>
            <a:endParaRPr lang="en-US" dirty="0" smtClean="0"/>
          </a:p>
          <a:p>
            <a:pPr lvl="1"/>
            <a:r>
              <a:rPr lang="en-US" dirty="0" smtClean="0"/>
              <a:t>D </a:t>
            </a:r>
            <a:r>
              <a:rPr lang="en-US" dirty="0"/>
              <a:t>= 10325476</a:t>
            </a:r>
          </a:p>
        </p:txBody>
      </p:sp>
    </p:spTree>
    <p:extLst>
      <p:ext uri="{BB962C8B-B14F-4D97-AF65-F5344CB8AC3E}">
        <p14:creationId xmlns:p14="http://schemas.microsoft.com/office/powerpoint/2010/main" val="240148714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 3: Initialize MD buffer</a:t>
            </a:r>
            <a:endParaRPr lang="en-US" dirty="0"/>
          </a:p>
        </p:txBody>
      </p:sp>
      <p:sp>
        <p:nvSpPr>
          <p:cNvPr id="3" name="Content Placeholder 2"/>
          <p:cNvSpPr>
            <a:spLocks noGrp="1"/>
          </p:cNvSpPr>
          <p:nvPr>
            <p:ph idx="1"/>
          </p:nvPr>
        </p:nvSpPr>
        <p:spPr/>
        <p:txBody>
          <a:bodyPr/>
          <a:lstStyle/>
          <a:p>
            <a:r>
              <a:rPr lang="en-US" dirty="0"/>
              <a:t>These values are stored in little-endian format, which is the least significant byte of a word in the low-address byte position. </a:t>
            </a:r>
            <a:endParaRPr lang="en-US" dirty="0" smtClean="0"/>
          </a:p>
          <a:p>
            <a:r>
              <a:rPr lang="en-US" dirty="0" smtClean="0"/>
              <a:t>As </a:t>
            </a:r>
            <a:r>
              <a:rPr lang="en-US" dirty="0"/>
              <a:t>32-bit strings, the initialization values (in hexadecimal) appears as follows: </a:t>
            </a:r>
            <a:endParaRPr lang="en-US" dirty="0" smtClean="0"/>
          </a:p>
          <a:p>
            <a:pPr lvl="1"/>
            <a:r>
              <a:rPr lang="en-US" dirty="0" smtClean="0"/>
              <a:t>Word </a:t>
            </a:r>
            <a:r>
              <a:rPr lang="en-US" dirty="0"/>
              <a:t>A: 01 23 45 67 </a:t>
            </a:r>
            <a:endParaRPr lang="en-US" dirty="0" smtClean="0"/>
          </a:p>
          <a:p>
            <a:pPr lvl="1"/>
            <a:r>
              <a:rPr lang="en-US" dirty="0" smtClean="0"/>
              <a:t>Word </a:t>
            </a:r>
            <a:r>
              <a:rPr lang="en-US" dirty="0"/>
              <a:t>B: 89 AB CD EF </a:t>
            </a:r>
            <a:endParaRPr lang="en-US" dirty="0" smtClean="0"/>
          </a:p>
          <a:p>
            <a:pPr lvl="1"/>
            <a:r>
              <a:rPr lang="en-US" dirty="0" smtClean="0"/>
              <a:t>Word </a:t>
            </a:r>
            <a:r>
              <a:rPr lang="en-US" dirty="0"/>
              <a:t>C: FE DC BA 98 </a:t>
            </a:r>
            <a:endParaRPr lang="en-US" dirty="0" smtClean="0"/>
          </a:p>
          <a:p>
            <a:pPr lvl="1"/>
            <a:r>
              <a:rPr lang="en-US" dirty="0" smtClean="0"/>
              <a:t>Word </a:t>
            </a:r>
            <a:r>
              <a:rPr lang="en-US" dirty="0"/>
              <a:t>D: 76 54 32 10 </a:t>
            </a:r>
          </a:p>
        </p:txBody>
      </p:sp>
    </p:spTree>
    <p:extLst>
      <p:ext uri="{BB962C8B-B14F-4D97-AF65-F5344CB8AC3E}">
        <p14:creationId xmlns:p14="http://schemas.microsoft.com/office/powerpoint/2010/main" val="421913526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 3: Initialize MD buffer</a:t>
            </a:r>
            <a:endParaRPr lang="en-US" dirty="0"/>
          </a:p>
        </p:txBody>
      </p:sp>
      <p:pic>
        <p:nvPicPr>
          <p:cNvPr id="4" name="Content Placeholder 3"/>
          <p:cNvPicPr>
            <a:picLocks noGrp="1" noChangeAspect="1"/>
          </p:cNvPicPr>
          <p:nvPr>
            <p:ph idx="1"/>
          </p:nvPr>
        </p:nvPicPr>
        <p:blipFill>
          <a:blip r:embed="rId2"/>
          <a:stretch>
            <a:fillRect/>
          </a:stretch>
        </p:blipFill>
        <p:spPr>
          <a:xfrm>
            <a:off x="2899103" y="1890020"/>
            <a:ext cx="5054392" cy="4351338"/>
          </a:xfrm>
          <a:prstGeom prst="rect">
            <a:avLst/>
          </a:prstGeom>
        </p:spPr>
      </p:pic>
    </p:spTree>
    <p:extLst>
      <p:ext uri="{BB962C8B-B14F-4D97-AF65-F5344CB8AC3E}">
        <p14:creationId xmlns:p14="http://schemas.microsoft.com/office/powerpoint/2010/main" val="23152928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Hashing </a:t>
            </a:r>
            <a:r>
              <a:rPr lang="en-US" b="1" dirty="0" err="1" smtClean="0"/>
              <a:t>vs</a:t>
            </a:r>
            <a:r>
              <a:rPr lang="en-US" b="1" dirty="0" smtClean="0"/>
              <a:t> Encryption </a:t>
            </a:r>
            <a:endParaRPr lang="en-US" b="1" dirty="0"/>
          </a:p>
        </p:txBody>
      </p:sp>
      <p:sp>
        <p:nvSpPr>
          <p:cNvPr id="3" name="Content Placeholder 2"/>
          <p:cNvSpPr>
            <a:spLocks noGrp="1"/>
          </p:cNvSpPr>
          <p:nvPr>
            <p:ph idx="1"/>
          </p:nvPr>
        </p:nvSpPr>
        <p:spPr/>
        <p:txBody>
          <a:bodyPr/>
          <a:lstStyle/>
          <a:p>
            <a:r>
              <a:rPr lang="en-US" b="1" dirty="0" smtClean="0"/>
              <a:t>Encryption</a:t>
            </a:r>
            <a:r>
              <a:rPr lang="en-US" dirty="0" smtClean="0"/>
              <a:t> is something you can use to convert plaintext (readable) data into something indecipherable using algorithms and a key. </a:t>
            </a:r>
          </a:p>
          <a:p>
            <a:r>
              <a:rPr lang="en-US" dirty="0" smtClean="0"/>
              <a:t>However, you can decrypt that data either by using the same (symmetric encryption) or a mathematically-different-but-related cryptographic key (asymmetric encryption).</a:t>
            </a:r>
          </a:p>
          <a:p>
            <a:r>
              <a:rPr lang="en-US" dirty="0" smtClean="0"/>
              <a:t>In </a:t>
            </a:r>
            <a:r>
              <a:rPr lang="en-US" b="1" dirty="0" smtClean="0"/>
              <a:t>Hashing, o</a:t>
            </a:r>
            <a:r>
              <a:rPr lang="en-US" dirty="0" smtClean="0"/>
              <a:t>nce you hash data, you can’t restore it to its original format because it’s a one-way process.</a:t>
            </a:r>
            <a:endParaRPr lang="en-US" dirty="0"/>
          </a:p>
        </p:txBody>
      </p:sp>
    </p:spTree>
    <p:extLst>
      <p:ext uri="{BB962C8B-B14F-4D97-AF65-F5344CB8AC3E}">
        <p14:creationId xmlns:p14="http://schemas.microsoft.com/office/powerpoint/2010/main" val="407044296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 4: Process message in 512-bit (16-word) blocks</a:t>
            </a:r>
          </a:p>
        </p:txBody>
      </p:sp>
      <p:sp>
        <p:nvSpPr>
          <p:cNvPr id="3" name="Content Placeholder 2"/>
          <p:cNvSpPr>
            <a:spLocks noGrp="1"/>
          </p:cNvSpPr>
          <p:nvPr>
            <p:ph idx="1"/>
          </p:nvPr>
        </p:nvSpPr>
        <p:spPr/>
        <p:txBody>
          <a:bodyPr>
            <a:normAutofit fontScale="92500"/>
          </a:bodyPr>
          <a:lstStyle/>
          <a:p>
            <a:r>
              <a:rPr lang="en-US" dirty="0"/>
              <a:t>The </a:t>
            </a:r>
            <a:r>
              <a:rPr lang="en-US" dirty="0" smtClean="0"/>
              <a:t>heart </a:t>
            </a:r>
            <a:r>
              <a:rPr lang="en-US" dirty="0"/>
              <a:t>of the algorithm is a compression algorithm that </a:t>
            </a:r>
            <a:r>
              <a:rPr lang="en-US" dirty="0" smtClean="0"/>
              <a:t>consists </a:t>
            </a:r>
            <a:r>
              <a:rPr lang="en-US" dirty="0"/>
              <a:t>of four “rounds” of processing; this module is </a:t>
            </a:r>
            <a:r>
              <a:rPr lang="en-US" dirty="0" smtClean="0"/>
              <a:t>labeled </a:t>
            </a:r>
            <a:r>
              <a:rPr lang="en-US" dirty="0"/>
              <a:t>HMD5. </a:t>
            </a:r>
            <a:endParaRPr lang="en-US" dirty="0" smtClean="0"/>
          </a:p>
          <a:p>
            <a:r>
              <a:rPr lang="en-US" dirty="0" smtClean="0"/>
              <a:t>The </a:t>
            </a:r>
            <a:r>
              <a:rPr lang="en-US" dirty="0"/>
              <a:t>four rounds have the similar structure, </a:t>
            </a:r>
            <a:r>
              <a:rPr lang="en-US" dirty="0" smtClean="0"/>
              <a:t>but </a:t>
            </a:r>
            <a:r>
              <a:rPr lang="en-US" dirty="0"/>
              <a:t>each uses a different primitive logical function, </a:t>
            </a:r>
            <a:r>
              <a:rPr lang="en-US" dirty="0" smtClean="0"/>
              <a:t>referred </a:t>
            </a:r>
            <a:r>
              <a:rPr lang="en-US" dirty="0"/>
              <a:t>to as F, G, H, and I in the specification. </a:t>
            </a:r>
          </a:p>
          <a:p>
            <a:r>
              <a:rPr lang="en-US" dirty="0"/>
              <a:t>Each round takes as input the current 512-bit block being </a:t>
            </a:r>
            <a:r>
              <a:rPr lang="en-US" dirty="0" smtClean="0"/>
              <a:t>processed </a:t>
            </a:r>
            <a:r>
              <a:rPr lang="en-US" dirty="0"/>
              <a:t>(</a:t>
            </a:r>
            <a:r>
              <a:rPr lang="en-US" dirty="0" err="1"/>
              <a:t>Yq</a:t>
            </a:r>
            <a:r>
              <a:rPr lang="en-US" dirty="0"/>
              <a:t>) and the 28-bit buffer value ABCD and </a:t>
            </a:r>
            <a:r>
              <a:rPr lang="en-US" dirty="0" smtClean="0"/>
              <a:t>updates </a:t>
            </a:r>
            <a:r>
              <a:rPr lang="en-US" dirty="0"/>
              <a:t>the contents of the buffer. </a:t>
            </a:r>
            <a:endParaRPr lang="en-US" dirty="0" smtClean="0"/>
          </a:p>
          <a:p>
            <a:r>
              <a:rPr lang="en-US" dirty="0" smtClean="0"/>
              <a:t>Each </a:t>
            </a:r>
            <a:r>
              <a:rPr lang="en-US" dirty="0"/>
              <a:t>round also makes </a:t>
            </a:r>
            <a:r>
              <a:rPr lang="en-US" dirty="0" smtClean="0"/>
              <a:t>use </a:t>
            </a:r>
            <a:r>
              <a:rPr lang="en-US" dirty="0"/>
              <a:t>of one-fourth of a 64-element table </a:t>
            </a:r>
            <a:r>
              <a:rPr lang="en-US" dirty="0" smtClean="0"/>
              <a:t>T[1 </a:t>
            </a:r>
            <a:r>
              <a:rPr lang="en-US" dirty="0"/>
              <a:t>64 </a:t>
            </a:r>
            <a:r>
              <a:rPr lang="en-US" dirty="0" smtClean="0"/>
              <a:t>…</a:t>
            </a:r>
            <a:r>
              <a:rPr lang="en-US" dirty="0"/>
              <a:t> ]</a:t>
            </a:r>
            <a:r>
              <a:rPr lang="en-US" dirty="0" smtClean="0"/>
              <a:t> , constructed </a:t>
            </a:r>
            <a:r>
              <a:rPr lang="en-US" dirty="0"/>
              <a:t>from the sine function. </a:t>
            </a:r>
            <a:endParaRPr lang="en-US" dirty="0" smtClean="0"/>
          </a:p>
          <a:p>
            <a:r>
              <a:rPr lang="en-US" dirty="0" smtClean="0"/>
              <a:t>The </a:t>
            </a:r>
            <a:r>
              <a:rPr lang="en-US" dirty="0" err="1"/>
              <a:t>ith</a:t>
            </a:r>
            <a:r>
              <a:rPr lang="en-US" dirty="0"/>
              <a:t> element of T, </a:t>
            </a:r>
            <a:r>
              <a:rPr lang="en-US" dirty="0" smtClean="0"/>
              <a:t>denoted </a:t>
            </a:r>
            <a:r>
              <a:rPr lang="en-US" dirty="0"/>
              <a:t>T[</a:t>
            </a:r>
            <a:r>
              <a:rPr lang="en-US" dirty="0" err="1"/>
              <a:t>i</a:t>
            </a:r>
            <a:r>
              <a:rPr lang="en-US" dirty="0"/>
              <a:t>], has the value equal to the integer part of </a:t>
            </a:r>
            <a:r>
              <a:rPr lang="en-US" dirty="0" smtClean="0"/>
              <a:t>232 </a:t>
            </a:r>
            <a:r>
              <a:rPr lang="en-US" dirty="0"/>
              <a:t>× abs </a:t>
            </a:r>
            <a:r>
              <a:rPr lang="en-US" dirty="0" err="1"/>
              <a:t>i</a:t>
            </a:r>
            <a:r>
              <a:rPr lang="en-US" dirty="0"/>
              <a:t> (sin( )) , where I is in radians.</a:t>
            </a:r>
          </a:p>
        </p:txBody>
      </p:sp>
    </p:spTree>
    <p:extLst>
      <p:ext uri="{BB962C8B-B14F-4D97-AF65-F5344CB8AC3E}">
        <p14:creationId xmlns:p14="http://schemas.microsoft.com/office/powerpoint/2010/main" val="103603790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 4: Process message in 512-bit (16-word) blocks</a:t>
            </a:r>
            <a:endParaRPr lang="en-US" dirty="0"/>
          </a:p>
        </p:txBody>
      </p:sp>
      <p:pic>
        <p:nvPicPr>
          <p:cNvPr id="4" name="Content Placeholder 3"/>
          <p:cNvPicPr>
            <a:picLocks noGrp="1" noChangeAspect="1"/>
          </p:cNvPicPr>
          <p:nvPr>
            <p:ph idx="1"/>
          </p:nvPr>
        </p:nvPicPr>
        <p:blipFill>
          <a:blip r:embed="rId2"/>
          <a:stretch>
            <a:fillRect/>
          </a:stretch>
        </p:blipFill>
        <p:spPr>
          <a:xfrm>
            <a:off x="3600450" y="1986756"/>
            <a:ext cx="4991100" cy="4029075"/>
          </a:xfrm>
          <a:prstGeom prst="rect">
            <a:avLst/>
          </a:prstGeom>
        </p:spPr>
      </p:pic>
    </p:spTree>
    <p:extLst>
      <p:ext uri="{BB962C8B-B14F-4D97-AF65-F5344CB8AC3E}">
        <p14:creationId xmlns:p14="http://schemas.microsoft.com/office/powerpoint/2010/main" val="57606007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5: Output</a:t>
            </a:r>
          </a:p>
        </p:txBody>
      </p:sp>
      <p:sp>
        <p:nvSpPr>
          <p:cNvPr id="3" name="Content Placeholder 2"/>
          <p:cNvSpPr>
            <a:spLocks noGrp="1"/>
          </p:cNvSpPr>
          <p:nvPr>
            <p:ph idx="1"/>
          </p:nvPr>
        </p:nvSpPr>
        <p:spPr/>
        <p:txBody>
          <a:bodyPr/>
          <a:lstStyle/>
          <a:p>
            <a:r>
              <a:rPr lang="en-US" dirty="0"/>
              <a:t>After all L 512-bit blocks have been processed, the output from the </a:t>
            </a:r>
            <a:r>
              <a:rPr lang="en-US" dirty="0" err="1"/>
              <a:t>Lth</a:t>
            </a:r>
            <a:r>
              <a:rPr lang="en-US" dirty="0"/>
              <a:t> stage is the 160-bit message digest. </a:t>
            </a:r>
            <a:endParaRPr lang="en-US" dirty="0" smtClean="0"/>
          </a:p>
          <a:p>
            <a:endParaRPr lang="en-US" dirty="0"/>
          </a:p>
        </p:txBody>
      </p:sp>
      <p:pic>
        <p:nvPicPr>
          <p:cNvPr id="4" name="Picture 3"/>
          <p:cNvPicPr>
            <a:picLocks noChangeAspect="1"/>
          </p:cNvPicPr>
          <p:nvPr/>
        </p:nvPicPr>
        <p:blipFill>
          <a:blip r:embed="rId2"/>
          <a:stretch>
            <a:fillRect/>
          </a:stretch>
        </p:blipFill>
        <p:spPr>
          <a:xfrm>
            <a:off x="1876693" y="2756415"/>
            <a:ext cx="6687757" cy="3708780"/>
          </a:xfrm>
          <a:prstGeom prst="rect">
            <a:avLst/>
          </a:prstGeom>
        </p:spPr>
      </p:pic>
    </p:spTree>
    <p:extLst>
      <p:ext uri="{BB962C8B-B14F-4D97-AF65-F5344CB8AC3E}">
        <p14:creationId xmlns:p14="http://schemas.microsoft.com/office/powerpoint/2010/main" val="291550829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Presentation 22/04/2022</a:t>
            </a:r>
            <a:endParaRPr lang="en-US" b="1" dirty="0"/>
          </a:p>
        </p:txBody>
      </p:sp>
      <p:sp>
        <p:nvSpPr>
          <p:cNvPr id="3" name="Content Placeholder 2"/>
          <p:cNvSpPr>
            <a:spLocks noGrp="1"/>
          </p:cNvSpPr>
          <p:nvPr>
            <p:ph idx="1"/>
          </p:nvPr>
        </p:nvSpPr>
        <p:spPr/>
        <p:txBody>
          <a:bodyPr/>
          <a:lstStyle/>
          <a:p>
            <a:r>
              <a:rPr lang="fi-FI" dirty="0" smtClean="0"/>
              <a:t>Fardin </a:t>
            </a:r>
            <a:r>
              <a:rPr lang="fi-FI" dirty="0"/>
              <a:t>Ahosan </a:t>
            </a:r>
            <a:r>
              <a:rPr lang="fi-FI" dirty="0" smtClean="0"/>
              <a:t>Shawon, Ratno Kumar: </a:t>
            </a:r>
            <a:r>
              <a:rPr lang="en-US" dirty="0"/>
              <a:t>SHA algorithm </a:t>
            </a:r>
            <a:endParaRPr lang="en-US" dirty="0" smtClean="0"/>
          </a:p>
          <a:p>
            <a:r>
              <a:rPr lang="en-US" dirty="0" err="1"/>
              <a:t>Arnab</a:t>
            </a:r>
            <a:r>
              <a:rPr lang="en-US" dirty="0"/>
              <a:t> </a:t>
            </a:r>
            <a:r>
              <a:rPr lang="en-US" dirty="0" err="1" smtClean="0"/>
              <a:t>Dey</a:t>
            </a:r>
            <a:r>
              <a:rPr lang="en-US" dirty="0" smtClean="0"/>
              <a:t>, </a:t>
            </a:r>
            <a:r>
              <a:rPr lang="en-US" dirty="0" err="1" smtClean="0"/>
              <a:t>Sourav</a:t>
            </a:r>
            <a:r>
              <a:rPr lang="en-US" dirty="0" smtClean="0"/>
              <a:t> </a:t>
            </a:r>
            <a:r>
              <a:rPr lang="en-US" dirty="0" err="1" smtClean="0"/>
              <a:t>Debnath</a:t>
            </a:r>
            <a:r>
              <a:rPr lang="en-US" dirty="0" smtClean="0"/>
              <a:t>: </a:t>
            </a:r>
          </a:p>
          <a:p>
            <a:pPr lvl="1"/>
            <a:r>
              <a:rPr lang="en-US" dirty="0" smtClean="0"/>
              <a:t>SSL overview </a:t>
            </a:r>
            <a:r>
              <a:rPr lang="en-US" dirty="0"/>
              <a:t>&amp; protocols (SSL record </a:t>
            </a:r>
            <a:r>
              <a:rPr lang="en-US" dirty="0" smtClean="0"/>
              <a:t>protocol, Handshake protocol, Change-cipher </a:t>
            </a:r>
            <a:r>
              <a:rPr lang="en-US" dirty="0"/>
              <a:t>spec </a:t>
            </a:r>
            <a:r>
              <a:rPr lang="en-US" dirty="0" smtClean="0"/>
              <a:t>protocol, Alert </a:t>
            </a:r>
            <a:r>
              <a:rPr lang="en-US" dirty="0"/>
              <a:t>protocol), </a:t>
            </a:r>
            <a:endParaRPr lang="en-US" dirty="0" smtClean="0"/>
          </a:p>
          <a:p>
            <a:pPr lvl="1"/>
            <a:r>
              <a:rPr lang="en-US" dirty="0" smtClean="0"/>
              <a:t>SSL </a:t>
            </a:r>
            <a:r>
              <a:rPr lang="en-US" dirty="0"/>
              <a:t>and the </a:t>
            </a:r>
            <a:r>
              <a:rPr lang="en-US" dirty="0" smtClean="0"/>
              <a:t>Man-in-the-Middle</a:t>
            </a:r>
          </a:p>
          <a:p>
            <a:pPr lvl="1"/>
            <a:r>
              <a:rPr lang="en-US" dirty="0"/>
              <a:t>SSL </a:t>
            </a:r>
            <a:r>
              <a:rPr lang="en-US" dirty="0" smtClean="0"/>
              <a:t>Connections</a:t>
            </a:r>
          </a:p>
          <a:p>
            <a:pPr lvl="1"/>
            <a:endParaRPr lang="en-US" dirty="0" smtClean="0"/>
          </a:p>
          <a:p>
            <a:endParaRPr lang="fi-FI" dirty="0" smtClean="0"/>
          </a:p>
          <a:p>
            <a:endParaRPr lang="fi-FI" dirty="0"/>
          </a:p>
          <a:p>
            <a:endParaRPr lang="en-US" dirty="0"/>
          </a:p>
        </p:txBody>
      </p:sp>
    </p:spTree>
    <p:extLst>
      <p:ext uri="{BB962C8B-B14F-4D97-AF65-F5344CB8AC3E}">
        <p14:creationId xmlns:p14="http://schemas.microsoft.com/office/powerpoint/2010/main" val="155082333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Presentation </a:t>
            </a:r>
            <a:r>
              <a:rPr lang="en-US" b="1" dirty="0" smtClean="0"/>
              <a:t>24/04/2022</a:t>
            </a:r>
            <a:endParaRPr lang="en-US" dirty="0"/>
          </a:p>
        </p:txBody>
      </p:sp>
      <p:sp>
        <p:nvSpPr>
          <p:cNvPr id="3" name="Content Placeholder 2"/>
          <p:cNvSpPr>
            <a:spLocks noGrp="1"/>
          </p:cNvSpPr>
          <p:nvPr>
            <p:ph idx="1"/>
          </p:nvPr>
        </p:nvSpPr>
        <p:spPr/>
        <p:txBody>
          <a:bodyPr/>
          <a:lstStyle/>
          <a:p>
            <a:r>
              <a:rPr lang="en-US" dirty="0" err="1"/>
              <a:t>Rayhan</a:t>
            </a:r>
            <a:r>
              <a:rPr lang="en-US" dirty="0"/>
              <a:t> </a:t>
            </a:r>
            <a:r>
              <a:rPr lang="en-US" dirty="0" err="1" smtClean="0"/>
              <a:t>Billah</a:t>
            </a:r>
            <a:r>
              <a:rPr lang="en-US" dirty="0" smtClean="0"/>
              <a:t>, </a:t>
            </a:r>
            <a:r>
              <a:rPr lang="en-US" dirty="0" err="1" smtClean="0"/>
              <a:t>Rokonuzzaman</a:t>
            </a:r>
            <a:endParaRPr lang="en-US" dirty="0" smtClean="0"/>
          </a:p>
          <a:p>
            <a:pPr lvl="1"/>
            <a:r>
              <a:rPr lang="en-US" dirty="0" smtClean="0"/>
              <a:t>Details </a:t>
            </a:r>
            <a:r>
              <a:rPr lang="en-US" dirty="0"/>
              <a:t>of  </a:t>
            </a:r>
            <a:r>
              <a:rPr lang="en-US" dirty="0" err="1" smtClean="0"/>
              <a:t>IPSec</a:t>
            </a:r>
            <a:r>
              <a:rPr lang="en-US" dirty="0" smtClean="0"/>
              <a:t> (for subtopic check 10.3 of information security book)</a:t>
            </a:r>
          </a:p>
          <a:p>
            <a:r>
              <a:rPr lang="en-US" dirty="0" err="1"/>
              <a:t>Redwan</a:t>
            </a:r>
            <a:r>
              <a:rPr lang="en-US" dirty="0"/>
              <a:t> </a:t>
            </a:r>
            <a:r>
              <a:rPr lang="en-US" dirty="0" smtClean="0"/>
              <a:t>Hossain, </a:t>
            </a:r>
            <a:r>
              <a:rPr lang="en-US" dirty="0" err="1" smtClean="0"/>
              <a:t>Roichuddin</a:t>
            </a:r>
            <a:r>
              <a:rPr lang="en-US" dirty="0" smtClean="0"/>
              <a:t> </a:t>
            </a:r>
            <a:r>
              <a:rPr lang="en-US" dirty="0" err="1" smtClean="0"/>
              <a:t>Rana</a:t>
            </a:r>
            <a:endParaRPr lang="en-US" dirty="0" smtClean="0"/>
          </a:p>
          <a:p>
            <a:pPr lvl="1"/>
            <a:r>
              <a:rPr lang="en-US" dirty="0"/>
              <a:t>Details of Kerberos </a:t>
            </a:r>
            <a:r>
              <a:rPr lang="en-US"/>
              <a:t>&amp; </a:t>
            </a:r>
            <a:r>
              <a:rPr lang="en-US" smtClean="0"/>
              <a:t>GSM </a:t>
            </a:r>
            <a:r>
              <a:rPr lang="en-US"/>
              <a:t>(for subtopic check </a:t>
            </a:r>
            <a:r>
              <a:rPr lang="en-US" smtClean="0"/>
              <a:t>10.4 &amp; 10.5 </a:t>
            </a:r>
            <a:r>
              <a:rPr lang="en-US" dirty="0"/>
              <a:t>of information security book)</a:t>
            </a:r>
          </a:p>
          <a:p>
            <a:pPr lvl="1"/>
            <a:endParaRPr lang="en-US" dirty="0"/>
          </a:p>
          <a:p>
            <a:endParaRPr lang="en-US" dirty="0"/>
          </a:p>
        </p:txBody>
      </p:sp>
    </p:spTree>
    <p:extLst>
      <p:ext uri="{BB962C8B-B14F-4D97-AF65-F5344CB8AC3E}">
        <p14:creationId xmlns:p14="http://schemas.microsoft.com/office/powerpoint/2010/main" val="22310193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76212" y="919162"/>
            <a:ext cx="11839575" cy="5019675"/>
          </a:xfrm>
          <a:prstGeom prst="rect">
            <a:avLst/>
          </a:prstGeom>
        </p:spPr>
      </p:pic>
    </p:spTree>
    <p:extLst>
      <p:ext uri="{BB962C8B-B14F-4D97-AF65-F5344CB8AC3E}">
        <p14:creationId xmlns:p14="http://schemas.microsoft.com/office/powerpoint/2010/main" val="9155561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Length Of The Output</a:t>
            </a:r>
            <a:endParaRPr lang="en-US" b="1" dirty="0"/>
          </a:p>
        </p:txBody>
      </p:sp>
      <p:sp>
        <p:nvSpPr>
          <p:cNvPr id="3" name="Content Placeholder 2"/>
          <p:cNvSpPr>
            <a:spLocks noGrp="1"/>
          </p:cNvSpPr>
          <p:nvPr>
            <p:ph idx="1"/>
          </p:nvPr>
        </p:nvSpPr>
        <p:spPr/>
        <p:txBody>
          <a:bodyPr/>
          <a:lstStyle/>
          <a:p>
            <a:r>
              <a:rPr lang="en-US" dirty="0" smtClean="0"/>
              <a:t>depends on the hashing algorithm. </a:t>
            </a:r>
          </a:p>
          <a:p>
            <a:r>
              <a:rPr lang="en-US" dirty="0" smtClean="0"/>
              <a:t>Hash values can be 160 bits for SHA-1 hashes, or 256 bits, 384 bits, or 512 bits for the SHA-2 family of hashes. </a:t>
            </a:r>
          </a:p>
          <a:p>
            <a:r>
              <a:rPr lang="en-US" dirty="0" smtClean="0"/>
              <a:t>They’re typically displayed in hexadecimal characters. </a:t>
            </a:r>
          </a:p>
          <a:p>
            <a:r>
              <a:rPr lang="en-US" dirty="0" smtClean="0"/>
              <a:t>The input data’s quantity and size can be varied, but the output value always remains the same in terms of size.</a:t>
            </a:r>
            <a:endParaRPr lang="en-US" dirty="0"/>
          </a:p>
        </p:txBody>
      </p:sp>
    </p:spTree>
    <p:extLst>
      <p:ext uri="{BB962C8B-B14F-4D97-AF65-F5344CB8AC3E}">
        <p14:creationId xmlns:p14="http://schemas.microsoft.com/office/powerpoint/2010/main" val="8088952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838200" y="1690688"/>
            <a:ext cx="10212947" cy="3527671"/>
          </a:xfrm>
          <a:prstGeom prst="rect">
            <a:avLst/>
          </a:prstGeom>
        </p:spPr>
      </p:pic>
    </p:spTree>
    <p:extLst>
      <p:ext uri="{BB962C8B-B14F-4D97-AF65-F5344CB8AC3E}">
        <p14:creationId xmlns:p14="http://schemas.microsoft.com/office/powerpoint/2010/main" val="19471175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Hash functions are used in several different ways</a:t>
            </a:r>
          </a:p>
          <a:p>
            <a:pPr lvl="1"/>
            <a:r>
              <a:rPr lang="en-US" dirty="0" smtClean="0"/>
              <a:t>Ensuring data integrity,</a:t>
            </a:r>
          </a:p>
          <a:p>
            <a:pPr lvl="1"/>
            <a:r>
              <a:rPr lang="en-US" dirty="0" smtClean="0"/>
              <a:t>Creating and verify digital signatures (which are encrypted hashes), and</a:t>
            </a:r>
          </a:p>
          <a:p>
            <a:pPr lvl="1"/>
            <a:r>
              <a:rPr lang="en-US" dirty="0" smtClean="0"/>
              <a:t>Facilitating secure password storage.</a:t>
            </a:r>
            <a:endParaRPr lang="en-US" dirty="0"/>
          </a:p>
        </p:txBody>
      </p:sp>
    </p:spTree>
    <p:extLst>
      <p:ext uri="{BB962C8B-B14F-4D97-AF65-F5344CB8AC3E}">
        <p14:creationId xmlns:p14="http://schemas.microsoft.com/office/powerpoint/2010/main" val="7909504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564</TotalTime>
  <Words>4158</Words>
  <Application>Microsoft Office PowerPoint</Application>
  <PresentationFormat>Widescreen</PresentationFormat>
  <Paragraphs>248</Paragraphs>
  <Slides>54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ＭＳ Ｐゴシック</vt:lpstr>
      <vt:lpstr>Arial</vt:lpstr>
      <vt:lpstr>Calibri</vt:lpstr>
      <vt:lpstr>Calibri Light</vt:lpstr>
      <vt:lpstr>Courier New</vt:lpstr>
      <vt:lpstr>Wingdings</vt:lpstr>
      <vt:lpstr>Office Theme</vt:lpstr>
      <vt:lpstr>Cryptographic Hash Functions</vt:lpstr>
      <vt:lpstr>What is hashing?</vt:lpstr>
      <vt:lpstr>What is hashing? (more)</vt:lpstr>
      <vt:lpstr>Output Values</vt:lpstr>
      <vt:lpstr>Hashing vs Encryption </vt:lpstr>
      <vt:lpstr>PowerPoint Presentation</vt:lpstr>
      <vt:lpstr>Length Of The Output</vt:lpstr>
      <vt:lpstr>PowerPoint Presentation</vt:lpstr>
      <vt:lpstr>PowerPoint Presentation</vt:lpstr>
      <vt:lpstr>Types of Cryptographic Hash Algorithms</vt:lpstr>
      <vt:lpstr>Cryptographic Hash Properties</vt:lpstr>
      <vt:lpstr>Cryptographic Hash Properties (more details)</vt:lpstr>
      <vt:lpstr>Cryptographic Hash Properties (more details)</vt:lpstr>
      <vt:lpstr>Cryptographic Hash Properties (more details)</vt:lpstr>
      <vt:lpstr>PowerPoint Presentation</vt:lpstr>
      <vt:lpstr>Characteristics of a Hash Function in Cryptography</vt:lpstr>
      <vt:lpstr>Characteristics of a Hash Function in Cryptography</vt:lpstr>
      <vt:lpstr>How Does Hashing Work?</vt:lpstr>
      <vt:lpstr>PowerPoint Presentation</vt:lpstr>
      <vt:lpstr>Main Features of a Hash Function in Cryptography</vt:lpstr>
      <vt:lpstr>Main Features of a Hash Function in Cryptography</vt:lpstr>
      <vt:lpstr>Applications of Cryptographic Hash Functions</vt:lpstr>
      <vt:lpstr>Hash Functions &amp; Message Authentication</vt:lpstr>
      <vt:lpstr>Hash Functions &amp; Message Authentication</vt:lpstr>
      <vt:lpstr>Hash Functions &amp; Message Authentication</vt:lpstr>
      <vt:lpstr>Hash Functions &amp; Message Authentication</vt:lpstr>
      <vt:lpstr>Reason of growing interest in techniques that avoid encryption</vt:lpstr>
      <vt:lpstr>How Hashing Works in Code Signing</vt:lpstr>
      <vt:lpstr>How Hashing Works in Code Signing</vt:lpstr>
      <vt:lpstr>How Hashing Works in Code Signing</vt:lpstr>
      <vt:lpstr>How Hashing Works in Password Storage</vt:lpstr>
      <vt:lpstr>What Is Salting &amp; Why Do You Use It with Password Hash Functions?</vt:lpstr>
      <vt:lpstr>What Is Salting &amp; Why Do You Use It with Password Hash Functions?</vt:lpstr>
      <vt:lpstr>What Is Salting &amp; Why Do You Use It with Password Hash Functions?</vt:lpstr>
      <vt:lpstr>Hash Function Weaknesses</vt:lpstr>
      <vt:lpstr>Attacks On Hash Functions</vt:lpstr>
      <vt:lpstr>Brute-Force Attacks</vt:lpstr>
      <vt:lpstr>Birthday Attacks</vt:lpstr>
      <vt:lpstr>PowerPoint Presentation</vt:lpstr>
      <vt:lpstr>Hash Function Cryptanalysis</vt:lpstr>
      <vt:lpstr>Popular algorithm </vt:lpstr>
      <vt:lpstr>Message Digest (MD)</vt:lpstr>
      <vt:lpstr>Message Digest (MD) Logic</vt:lpstr>
      <vt:lpstr>Step 1: Appending padding bits</vt:lpstr>
      <vt:lpstr>Step 1: Appending padding bits</vt:lpstr>
      <vt:lpstr>Step 2: Append length</vt:lpstr>
      <vt:lpstr>Step 3: Initialize MD buffer</vt:lpstr>
      <vt:lpstr>Step 3: Initialize MD buffer</vt:lpstr>
      <vt:lpstr>Step 3: Initialize MD buffer</vt:lpstr>
      <vt:lpstr>Step 4: Process message in 512-bit (16-word) blocks</vt:lpstr>
      <vt:lpstr>Step 4: Process message in 512-bit (16-word) blocks</vt:lpstr>
      <vt:lpstr>Step 5: Output</vt:lpstr>
      <vt:lpstr>Presentation 22/04/2022</vt:lpstr>
      <vt:lpstr>Presentation 24/04/2022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Cryptographic Hash Functions</dc:title>
  <dc:creator>Falguni</dc:creator>
  <cp:lastModifiedBy>Tahmid</cp:lastModifiedBy>
  <cp:revision>37</cp:revision>
  <dcterms:created xsi:type="dcterms:W3CDTF">2021-04-16T19:14:06Z</dcterms:created>
  <dcterms:modified xsi:type="dcterms:W3CDTF">2021-12-04T14:37:28Z</dcterms:modified>
</cp:coreProperties>
</file>