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7" r:id="rId8"/>
    <p:sldId id="268" r:id="rId9"/>
    <p:sldId id="265" r:id="rId10"/>
    <p:sldId id="269" r:id="rId11"/>
    <p:sldId id="270" r:id="rId12"/>
    <p:sldId id="271" r:id="rId13"/>
    <p:sldId id="273" r:id="rId14"/>
    <p:sldId id="274" r:id="rId15"/>
    <p:sldId id="284" r:id="rId16"/>
    <p:sldId id="263" r:id="rId17"/>
    <p:sldId id="275" r:id="rId18"/>
    <p:sldId id="278" r:id="rId19"/>
    <p:sldId id="279" r:id="rId20"/>
    <p:sldId id="280" r:id="rId21"/>
    <p:sldId id="281" r:id="rId22"/>
    <p:sldId id="283" r:id="rId23"/>
    <p:sldId id="262" r:id="rId24"/>
  </p:sldIdLst>
  <p:sldSz cx="18288000" cy="10287000"/>
  <p:notesSz cx="6858000" cy="9144000"/>
  <p:embeddedFontLst>
    <p:embeddedFont>
      <p:font typeface="Assistant Bold" charset="-79"/>
      <p:regular r:id="rId25"/>
    </p:embeddedFont>
    <p:embeddedFont>
      <p:font typeface="Assistant Regular" charset="-79"/>
      <p:regular r:id="rId26"/>
    </p:embeddedFont>
    <p:embeddedFont>
      <p:font typeface="Arimo" charset="0"/>
      <p:regular r:id="rId27"/>
    </p:embeddedFont>
    <p:embeddedFont>
      <p:font typeface="Calibri"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00"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4E72"/>
        </a:solidFill>
        <a:effectLst/>
      </p:bgPr>
    </p:bg>
    <p:spTree>
      <p:nvGrpSpPr>
        <p:cNvPr id="1" name=""/>
        <p:cNvGrpSpPr/>
        <p:nvPr/>
      </p:nvGrpSpPr>
      <p:grpSpPr>
        <a:xfrm>
          <a:off x="0" y="0"/>
          <a:ext cx="0" cy="0"/>
          <a:chOff x="0" y="0"/>
          <a:chExt cx="0" cy="0"/>
        </a:xfrm>
      </p:grpSpPr>
      <p:sp>
        <p:nvSpPr>
          <p:cNvPr id="3" name="AutoShape 3"/>
          <p:cNvSpPr/>
          <p:nvPr/>
        </p:nvSpPr>
        <p:spPr>
          <a:xfrm>
            <a:off x="0" y="1013809"/>
            <a:ext cx="18288000" cy="9575"/>
          </a:xfrm>
          <a:prstGeom prst="rect">
            <a:avLst/>
          </a:prstGeom>
          <a:solidFill>
            <a:srgbClr val="FEFFFF"/>
          </a:solidFill>
        </p:spPr>
      </p:sp>
      <p:sp>
        <p:nvSpPr>
          <p:cNvPr id="4" name="AutoShape 4"/>
          <p:cNvSpPr/>
          <p:nvPr/>
        </p:nvSpPr>
        <p:spPr>
          <a:xfrm rot="-5400000">
            <a:off x="586787" y="400050"/>
            <a:ext cx="63520" cy="1237093"/>
          </a:xfrm>
          <a:prstGeom prst="rect">
            <a:avLst/>
          </a:prstGeom>
          <a:solidFill>
            <a:srgbClr val="C0E8DF"/>
          </a:solidFill>
        </p:spPr>
      </p:sp>
      <p:grpSp>
        <p:nvGrpSpPr>
          <p:cNvPr id="5" name="Group 5"/>
          <p:cNvGrpSpPr/>
          <p:nvPr/>
        </p:nvGrpSpPr>
        <p:grpSpPr>
          <a:xfrm>
            <a:off x="1905000" y="3390900"/>
            <a:ext cx="8336005" cy="4608854"/>
            <a:chOff x="0" y="0"/>
            <a:chExt cx="11114673" cy="6145139"/>
          </a:xfrm>
        </p:grpSpPr>
        <p:sp>
          <p:nvSpPr>
            <p:cNvPr id="6" name="TextBox 6"/>
            <p:cNvSpPr txBox="1"/>
            <p:nvPr/>
          </p:nvSpPr>
          <p:spPr>
            <a:xfrm>
              <a:off x="1" y="-19050"/>
              <a:ext cx="11114672" cy="475403"/>
            </a:xfrm>
            <a:prstGeom prst="rect">
              <a:avLst/>
            </a:prstGeom>
          </p:spPr>
          <p:txBody>
            <a:bodyPr lIns="0" tIns="0" rIns="0" bIns="0" rtlCol="0" anchor="t">
              <a:spAutoFit/>
            </a:bodyPr>
            <a:lstStyle/>
            <a:p>
              <a:pPr>
                <a:lnSpc>
                  <a:spcPts val="2990"/>
                </a:lnSpc>
              </a:pPr>
              <a:r>
                <a:rPr lang="en-US" sz="2300" spc="114" dirty="0">
                  <a:solidFill>
                    <a:srgbClr val="C0E8DF"/>
                  </a:solidFill>
                  <a:latin typeface="Assistant Bold"/>
                </a:rPr>
                <a:t>INFORMATION SECURITY</a:t>
              </a:r>
            </a:p>
          </p:txBody>
        </p:sp>
        <p:sp>
          <p:nvSpPr>
            <p:cNvPr id="7" name="TextBox 7"/>
            <p:cNvSpPr txBox="1"/>
            <p:nvPr/>
          </p:nvSpPr>
          <p:spPr>
            <a:xfrm>
              <a:off x="0" y="958247"/>
              <a:ext cx="11114673" cy="5186892"/>
            </a:xfrm>
            <a:prstGeom prst="rect">
              <a:avLst/>
            </a:prstGeom>
          </p:spPr>
          <p:txBody>
            <a:bodyPr lIns="0" tIns="0" rIns="0" bIns="0" rtlCol="0" anchor="t">
              <a:spAutoFit/>
            </a:bodyPr>
            <a:lstStyle/>
            <a:p>
              <a:pPr>
                <a:lnSpc>
                  <a:spcPts val="8799"/>
                </a:lnSpc>
              </a:pPr>
              <a:r>
                <a:rPr lang="en-US" sz="7999" spc="79" dirty="0">
                  <a:solidFill>
                    <a:srgbClr val="FEFFFF"/>
                  </a:solidFill>
                  <a:latin typeface="Telegraf"/>
                </a:rPr>
                <a:t>Public-Key Cryptosystems</a:t>
              </a:r>
            </a:p>
            <a:p>
              <a:pPr>
                <a:lnSpc>
                  <a:spcPts val="12100"/>
                </a:lnSpc>
              </a:pPr>
              <a:endParaRPr lang="en-US" sz="7999" spc="79" dirty="0">
                <a:solidFill>
                  <a:srgbClr val="FEFFFF"/>
                </a:solidFill>
                <a:latin typeface="Telegraf"/>
              </a:endParaRPr>
            </a:p>
          </p:txBody>
        </p:sp>
      </p:grpSp>
      <p:sp>
        <p:nvSpPr>
          <p:cNvPr id="2" name="TextBox 1">
            <a:extLst>
              <a:ext uri="{FF2B5EF4-FFF2-40B4-BE49-F238E27FC236}">
                <a16:creationId xmlns:a16="http://schemas.microsoft.com/office/drawing/2014/main" xmlns="" id="{40265FC5-C750-48BD-A2A2-D7B480D96540}"/>
              </a:ext>
            </a:extLst>
          </p:cNvPr>
          <p:cNvSpPr txBox="1"/>
          <p:nvPr/>
        </p:nvSpPr>
        <p:spPr>
          <a:xfrm>
            <a:off x="17068800" y="9300164"/>
            <a:ext cx="762000" cy="369332"/>
          </a:xfrm>
          <a:prstGeom prst="rect">
            <a:avLst/>
          </a:prstGeom>
          <a:noFill/>
        </p:spPr>
        <p:txBody>
          <a:bodyPr wrap="square" rtlCol="0">
            <a:spAutoFit/>
          </a:bodyPr>
          <a:lstStyle/>
          <a:p>
            <a:r>
              <a:rPr lang="en-US" dirty="0">
                <a:solidFill>
                  <a:schemeClr val="bg1"/>
                </a:solidFill>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xmlns="" id="{E691CC0C-2349-4CE5-A3BA-13965AC6A645}"/>
              </a:ext>
            </a:extLst>
          </p:cNvPr>
          <p:cNvSpPr txBox="1"/>
          <p:nvPr/>
        </p:nvSpPr>
        <p:spPr>
          <a:xfrm>
            <a:off x="1905000" y="876300"/>
            <a:ext cx="15163800" cy="718145"/>
          </a:xfrm>
          <a:prstGeom prst="rect">
            <a:avLst/>
          </a:prstGeom>
          <a:noFill/>
        </p:spPr>
        <p:txBody>
          <a:bodyPr wrap="square" rtlCol="0">
            <a:spAutoFit/>
          </a:bodyPr>
          <a:lstStyle/>
          <a:p>
            <a:pPr>
              <a:lnSpc>
                <a:spcPts val="4400"/>
              </a:lnSpc>
            </a:pPr>
            <a:r>
              <a:rPr lang="en-US" sz="6000" dirty="0">
                <a:solidFill>
                  <a:schemeClr val="accent5">
                    <a:lumMod val="50000"/>
                  </a:schemeClr>
                </a:solidFill>
                <a:latin typeface="Assistant Regular" panose="020B0604020202020204" charset="-79"/>
                <a:cs typeface="Assistant Regular" panose="020B0604020202020204" charset="-79"/>
              </a:rPr>
              <a:t>Approaches to attacking RSA</a:t>
            </a:r>
          </a:p>
        </p:txBody>
      </p:sp>
      <p:sp>
        <p:nvSpPr>
          <p:cNvPr id="5" name="TextBox 4">
            <a:extLst>
              <a:ext uri="{FF2B5EF4-FFF2-40B4-BE49-F238E27FC236}">
                <a16:creationId xmlns:a16="http://schemas.microsoft.com/office/drawing/2014/main" xmlns="" id="{E2AC600B-B7B3-4E7B-9F62-935F607A24D0}"/>
              </a:ext>
            </a:extLst>
          </p:cNvPr>
          <p:cNvSpPr txBox="1"/>
          <p:nvPr/>
        </p:nvSpPr>
        <p:spPr>
          <a:xfrm>
            <a:off x="1905000" y="2552700"/>
            <a:ext cx="15392400" cy="6442789"/>
          </a:xfrm>
          <a:prstGeom prst="rect">
            <a:avLst/>
          </a:prstGeom>
          <a:noFill/>
        </p:spPr>
        <p:txBody>
          <a:bodyPr wrap="square" rtlCol="0">
            <a:spAutoFit/>
          </a:bodyPr>
          <a:lstStyle/>
          <a:p>
            <a:pPr>
              <a:spcAft>
                <a:spcPts val="600"/>
              </a:spcAft>
            </a:pPr>
            <a:r>
              <a:rPr lang="en-US" sz="3600" b="1" dirty="0"/>
              <a:t>Brute-Force Attack</a:t>
            </a:r>
          </a:p>
          <a:p>
            <a:pPr>
              <a:spcAft>
                <a:spcPts val="600"/>
              </a:spcAft>
            </a:pPr>
            <a:r>
              <a:rPr lang="en-US" sz="2800" dirty="0"/>
              <a:t>If the RSA key is too short, the modulus can be factored by just using </a:t>
            </a:r>
            <a:r>
              <a:rPr lang="en-US" sz="2800" b="1" dirty="0"/>
              <a:t>brute force</a:t>
            </a:r>
            <a:r>
              <a:rPr lang="en-US" sz="2800" dirty="0"/>
              <a:t>. Factoring 1024-bit keys is definitely not possible in a reasonable time with reasonable means, but may be possible for well equipped attackers. 2048-bit is secure against </a:t>
            </a:r>
            <a:r>
              <a:rPr lang="en-US" sz="2800" b="1" dirty="0"/>
              <a:t>brute force</a:t>
            </a:r>
            <a:r>
              <a:rPr lang="en-US" sz="2800" dirty="0"/>
              <a:t> factoring.</a:t>
            </a:r>
          </a:p>
          <a:p>
            <a:pPr>
              <a:spcAft>
                <a:spcPts val="600"/>
              </a:spcAft>
            </a:pPr>
            <a:endParaRPr lang="en-US" sz="2800" b="1" dirty="0"/>
          </a:p>
          <a:p>
            <a:pPr>
              <a:lnSpc>
                <a:spcPts val="3750"/>
              </a:lnSpc>
            </a:pPr>
            <a:r>
              <a:rPr lang="en-US" sz="3600" b="1" dirty="0"/>
              <a:t>Timing Attacks</a:t>
            </a:r>
          </a:p>
          <a:p>
            <a:pPr>
              <a:lnSpc>
                <a:spcPts val="3750"/>
              </a:lnSpc>
            </a:pPr>
            <a:r>
              <a:rPr lang="en-US" sz="2800" dirty="0"/>
              <a:t>In  a timing attack the attacker attempts to compromise a cryptosystem by analyzing the time taken to execute cryptographic algorithms. Every logical operation in a computer takes time to execute, and the time can differ based on the input; with precise measurements of the time for each operation, an attacker can work backwards to the input. Finding secrets through timing information may be significantly easier than using cryptanalysis of known plaintext, ciphertext pairs. Sometimes timing information is combined with cryptanalysis to increase the rate of information leakage</a:t>
            </a:r>
            <a:r>
              <a:rPr lang="en-US" sz="2800" dirty="0">
                <a:solidFill>
                  <a:srgbClr val="254E72"/>
                </a:solidFill>
                <a:latin typeface="Assistant Regular"/>
              </a:rPr>
              <a:t>.</a:t>
            </a:r>
          </a:p>
          <a:p>
            <a:endParaRPr lang="en-US" sz="2800" dirty="0"/>
          </a:p>
        </p:txBody>
      </p:sp>
      <p:sp>
        <p:nvSpPr>
          <p:cNvPr id="6" name="TextBox 5">
            <a:extLst>
              <a:ext uri="{FF2B5EF4-FFF2-40B4-BE49-F238E27FC236}">
                <a16:creationId xmlns:a16="http://schemas.microsoft.com/office/drawing/2014/main" xmlns="" id="{A6752038-935C-4F7E-A98D-463664E70191}"/>
              </a:ext>
            </a:extLst>
          </p:cNvPr>
          <p:cNvSpPr txBox="1"/>
          <p:nvPr/>
        </p:nvSpPr>
        <p:spPr>
          <a:xfrm>
            <a:off x="17068800" y="9300164"/>
            <a:ext cx="76200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82167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xmlns="" id="{E691CC0C-2349-4CE5-A3BA-13965AC6A645}"/>
              </a:ext>
            </a:extLst>
          </p:cNvPr>
          <p:cNvSpPr txBox="1"/>
          <p:nvPr/>
        </p:nvSpPr>
        <p:spPr>
          <a:xfrm>
            <a:off x="1905000" y="876300"/>
            <a:ext cx="15163800" cy="718145"/>
          </a:xfrm>
          <a:prstGeom prst="rect">
            <a:avLst/>
          </a:prstGeom>
          <a:noFill/>
        </p:spPr>
        <p:txBody>
          <a:bodyPr wrap="square" rtlCol="0">
            <a:spAutoFit/>
          </a:bodyPr>
          <a:lstStyle/>
          <a:p>
            <a:pPr>
              <a:lnSpc>
                <a:spcPts val="4400"/>
              </a:lnSpc>
            </a:pPr>
            <a:r>
              <a:rPr lang="en-US" sz="6000" dirty="0">
                <a:solidFill>
                  <a:schemeClr val="accent5">
                    <a:lumMod val="50000"/>
                  </a:schemeClr>
                </a:solidFill>
                <a:latin typeface="Assistant Regular" panose="020B0604020202020204" charset="-79"/>
                <a:cs typeface="Assistant Regular" panose="020B0604020202020204" charset="-79"/>
              </a:rPr>
              <a:t>Approaches to attacking RSA</a:t>
            </a:r>
          </a:p>
        </p:txBody>
      </p:sp>
      <p:sp>
        <p:nvSpPr>
          <p:cNvPr id="5" name="TextBox 4">
            <a:extLst>
              <a:ext uri="{FF2B5EF4-FFF2-40B4-BE49-F238E27FC236}">
                <a16:creationId xmlns:a16="http://schemas.microsoft.com/office/drawing/2014/main" xmlns="" id="{E2AC600B-B7B3-4E7B-9F62-935F607A24D0}"/>
              </a:ext>
            </a:extLst>
          </p:cNvPr>
          <p:cNvSpPr txBox="1"/>
          <p:nvPr/>
        </p:nvSpPr>
        <p:spPr>
          <a:xfrm>
            <a:off x="1905000" y="2628900"/>
            <a:ext cx="15392400" cy="6277231"/>
          </a:xfrm>
          <a:prstGeom prst="rect">
            <a:avLst/>
          </a:prstGeom>
          <a:noFill/>
        </p:spPr>
        <p:txBody>
          <a:bodyPr wrap="square" rtlCol="0">
            <a:spAutoFit/>
          </a:bodyPr>
          <a:lstStyle/>
          <a:p>
            <a:r>
              <a:rPr lang="en-US" sz="3600" b="1" dirty="0"/>
              <a:t>Mathematical Attacks</a:t>
            </a:r>
          </a:p>
          <a:p>
            <a:r>
              <a:rPr lang="en-US" sz="2800" b="1" dirty="0"/>
              <a:t>Factoring Large Integers</a:t>
            </a:r>
          </a:p>
          <a:p>
            <a:r>
              <a:rPr lang="en-US" sz="2800" dirty="0"/>
              <a:t>Attack on RSA public key (N, e). After getting the factorization of N, an attacker can easily construct φ(N), from which the decryption exponent d = e-1 mod φ(N) can be found. Although factorizing the modulus has been improving, the current state of the art of this attack is unable to post a threat to the security of RSA when RSA is used properly.</a:t>
            </a:r>
          </a:p>
          <a:p>
            <a:endParaRPr lang="en-US" sz="2800" dirty="0"/>
          </a:p>
          <a:p>
            <a:r>
              <a:rPr lang="en-US" sz="2800" b="1" dirty="0"/>
              <a:t>Guessing </a:t>
            </a:r>
            <a:r>
              <a:rPr lang="en-US" sz="2800" b="1" i="1" dirty="0"/>
              <a:t>d</a:t>
            </a:r>
          </a:p>
          <a:p>
            <a:r>
              <a:rPr lang="en-US" sz="2800" dirty="0"/>
              <a:t>This time the attacker knows both the plaintext and ciphertext (they simply has to encrypt something). They then try to crack the key to discover the private exponent, </a:t>
            </a:r>
            <a:r>
              <a:rPr lang="en-US" sz="2800" i="1" dirty="0"/>
              <a:t>d</a:t>
            </a:r>
            <a:r>
              <a:rPr lang="en-US" sz="2800" dirty="0"/>
              <a:t>. This might involve trying every possible key in the system on the ciphertext until it returns to the original plaintext. Once </a:t>
            </a:r>
            <a:r>
              <a:rPr lang="en-US" sz="2800" i="1" dirty="0"/>
              <a:t>d</a:t>
            </a:r>
            <a:r>
              <a:rPr lang="en-US" sz="2800" dirty="0"/>
              <a:t> has been discovered it is easy to find the factors of </a:t>
            </a:r>
            <a:r>
              <a:rPr lang="en-US" sz="2800" i="1" dirty="0"/>
              <a:t>n. </a:t>
            </a:r>
            <a:r>
              <a:rPr lang="en-US" sz="2800" dirty="0"/>
              <a:t>Then the system has been broken completely and all further ciphertexts can be decrypted.</a:t>
            </a:r>
            <a:endParaRPr lang="en-US" sz="4000" b="1" dirty="0"/>
          </a:p>
          <a:p>
            <a:pPr>
              <a:lnSpc>
                <a:spcPts val="3750"/>
              </a:lnSpc>
            </a:pPr>
            <a:endParaRPr lang="en-US" sz="2800" dirty="0"/>
          </a:p>
        </p:txBody>
      </p:sp>
      <p:sp>
        <p:nvSpPr>
          <p:cNvPr id="6" name="TextBox 5">
            <a:extLst>
              <a:ext uri="{FF2B5EF4-FFF2-40B4-BE49-F238E27FC236}">
                <a16:creationId xmlns:a16="http://schemas.microsoft.com/office/drawing/2014/main" xmlns="" id="{0CCF1A5F-CE69-4245-841C-073B45F09169}"/>
              </a:ext>
            </a:extLst>
          </p:cNvPr>
          <p:cNvSpPr txBox="1"/>
          <p:nvPr/>
        </p:nvSpPr>
        <p:spPr>
          <a:xfrm>
            <a:off x="17068800" y="9300164"/>
            <a:ext cx="762000"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199789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xmlns="" id="{E691CC0C-2349-4CE5-A3BA-13965AC6A645}"/>
              </a:ext>
            </a:extLst>
          </p:cNvPr>
          <p:cNvSpPr txBox="1"/>
          <p:nvPr/>
        </p:nvSpPr>
        <p:spPr>
          <a:xfrm>
            <a:off x="1905000" y="876300"/>
            <a:ext cx="15163800" cy="718145"/>
          </a:xfrm>
          <a:prstGeom prst="rect">
            <a:avLst/>
          </a:prstGeom>
          <a:noFill/>
        </p:spPr>
        <p:txBody>
          <a:bodyPr wrap="square" rtlCol="0">
            <a:spAutoFit/>
          </a:bodyPr>
          <a:lstStyle/>
          <a:p>
            <a:pPr>
              <a:lnSpc>
                <a:spcPts val="4400"/>
              </a:lnSpc>
            </a:pPr>
            <a:r>
              <a:rPr lang="en-US" sz="6000" dirty="0">
                <a:solidFill>
                  <a:schemeClr val="accent5">
                    <a:lumMod val="50000"/>
                  </a:schemeClr>
                </a:solidFill>
                <a:latin typeface="Assistant Regular" panose="020B0604020202020204" charset="-79"/>
                <a:cs typeface="Assistant Regular" panose="020B0604020202020204" charset="-79"/>
              </a:rPr>
              <a:t>Approaches to attacking RSA</a:t>
            </a:r>
          </a:p>
        </p:txBody>
      </p:sp>
      <p:sp>
        <p:nvSpPr>
          <p:cNvPr id="5" name="TextBox 4">
            <a:extLst>
              <a:ext uri="{FF2B5EF4-FFF2-40B4-BE49-F238E27FC236}">
                <a16:creationId xmlns:a16="http://schemas.microsoft.com/office/drawing/2014/main" xmlns="" id="{E2AC600B-B7B3-4E7B-9F62-935F607A24D0}"/>
              </a:ext>
            </a:extLst>
          </p:cNvPr>
          <p:cNvSpPr txBox="1"/>
          <p:nvPr/>
        </p:nvSpPr>
        <p:spPr>
          <a:xfrm>
            <a:off x="1905000" y="2324100"/>
            <a:ext cx="15392400" cy="2835841"/>
          </a:xfrm>
          <a:prstGeom prst="rect">
            <a:avLst/>
          </a:prstGeom>
          <a:noFill/>
        </p:spPr>
        <p:txBody>
          <a:bodyPr wrap="square" rtlCol="0">
            <a:spAutoFit/>
          </a:bodyPr>
          <a:lstStyle/>
          <a:p>
            <a:r>
              <a:rPr lang="en-US" sz="3200" b="1" dirty="0"/>
              <a:t>Searching the Message Space</a:t>
            </a:r>
          </a:p>
          <a:p>
            <a:r>
              <a:rPr lang="en-US" sz="2800" dirty="0"/>
              <a:t>One of the seeming weaknesses of public key cryptography is that one has to give away to everybody the algorithm that encrypts the data. If the message space is small, then one could simply try to encrypt every possible message block, until a match is found with one of the ciphertext blocks. In practice this would be an insurmountable task because the block sizes are quite large.</a:t>
            </a:r>
          </a:p>
          <a:p>
            <a:pPr>
              <a:lnSpc>
                <a:spcPts val="3750"/>
              </a:lnSpc>
            </a:pPr>
            <a:endParaRPr lang="en-US" sz="4800" dirty="0">
              <a:solidFill>
                <a:srgbClr val="254E72"/>
              </a:solidFill>
              <a:latin typeface="Assistant Regular"/>
            </a:endParaRPr>
          </a:p>
        </p:txBody>
      </p:sp>
      <p:sp>
        <p:nvSpPr>
          <p:cNvPr id="6" name="TextBox 5">
            <a:extLst>
              <a:ext uri="{FF2B5EF4-FFF2-40B4-BE49-F238E27FC236}">
                <a16:creationId xmlns:a16="http://schemas.microsoft.com/office/drawing/2014/main" xmlns="" id="{5795076E-34A1-48E8-8FD5-D9CC68833C84}"/>
              </a:ext>
            </a:extLst>
          </p:cNvPr>
          <p:cNvSpPr txBox="1"/>
          <p:nvPr/>
        </p:nvSpPr>
        <p:spPr>
          <a:xfrm>
            <a:off x="17068800" y="9300164"/>
            <a:ext cx="762000"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144302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6858000" cy="10287000"/>
          </a:xfrm>
          <a:prstGeom prst="rect">
            <a:avLst/>
          </a:prstGeom>
          <a:solidFill>
            <a:srgbClr val="254E72"/>
          </a:solidFill>
        </p:spPr>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C0E8DF"/>
            </a:solidFill>
          </p:spPr>
        </p:sp>
        <p:sp>
          <p:nvSpPr>
            <p:cNvPr id="5" name="AutoShape 5"/>
            <p:cNvSpPr/>
            <p:nvPr/>
          </p:nvSpPr>
          <p:spPr>
            <a:xfrm>
              <a:off x="0" y="0"/>
              <a:ext cx="84693" cy="1649458"/>
            </a:xfrm>
            <a:prstGeom prst="rect">
              <a:avLst/>
            </a:prstGeom>
            <a:solidFill>
              <a:srgbClr val="C0E8DF"/>
            </a:solidFill>
          </p:spPr>
        </p:sp>
      </p:grpSp>
      <p:sp>
        <p:nvSpPr>
          <p:cNvPr id="8" name="TextBox 8"/>
          <p:cNvSpPr txBox="1"/>
          <p:nvPr/>
        </p:nvSpPr>
        <p:spPr>
          <a:xfrm>
            <a:off x="7899816" y="2358986"/>
            <a:ext cx="9168984" cy="2585323"/>
          </a:xfrm>
          <a:prstGeom prst="rect">
            <a:avLst/>
          </a:prstGeom>
        </p:spPr>
        <p:txBody>
          <a:bodyPr wrap="square" lIns="0" tIns="0" rIns="0" bIns="0" rtlCol="0" anchor="t">
            <a:spAutoFit/>
          </a:bodyPr>
          <a:lstStyle/>
          <a:p>
            <a:pPr algn="just"/>
            <a:r>
              <a:rPr lang="en-US" sz="2800" dirty="0">
                <a:latin typeface="Assistant Regular" panose="020B0604020202020204" charset="-79"/>
                <a:cs typeface="Assistant Regular" panose="020B0604020202020204" charset="-79"/>
              </a:rPr>
              <a:t>Public key infrastructure is a system of policies, procedures, people, hardware, software and services that support the use of public key cryptography to obtain secure communication. It is the sum total of everything required to securely use public key crypto. </a:t>
            </a:r>
          </a:p>
          <a:p>
            <a:endParaRPr lang="en-US" sz="2800" dirty="0">
              <a:latin typeface="Assistant Regular" panose="020B0604020202020204" charset="-79"/>
              <a:cs typeface="Assistant Regular" panose="020B0604020202020204" charset="-79"/>
            </a:endParaRPr>
          </a:p>
        </p:txBody>
      </p:sp>
      <p:sp>
        <p:nvSpPr>
          <p:cNvPr id="15" name="TextBox 15"/>
          <p:cNvSpPr txBox="1"/>
          <p:nvPr/>
        </p:nvSpPr>
        <p:spPr>
          <a:xfrm>
            <a:off x="1405774" y="2628900"/>
            <a:ext cx="5111701" cy="2045496"/>
          </a:xfrm>
          <a:prstGeom prst="rect">
            <a:avLst/>
          </a:prstGeom>
        </p:spPr>
        <p:txBody>
          <a:bodyPr lIns="0" tIns="0" rIns="0" bIns="0" rtlCol="0" anchor="t">
            <a:spAutoFit/>
          </a:bodyPr>
          <a:lstStyle/>
          <a:p>
            <a:pPr>
              <a:lnSpc>
                <a:spcPts val="8250"/>
              </a:lnSpc>
            </a:pPr>
            <a:r>
              <a:rPr lang="en-US" sz="5400" dirty="0">
                <a:solidFill>
                  <a:schemeClr val="bg1"/>
                </a:solidFill>
                <a:latin typeface="Telegraf" panose="020B0604020202020204" charset="0"/>
              </a:rPr>
              <a:t>Public Key Infrastructure</a:t>
            </a:r>
            <a:endParaRPr lang="en-US" sz="5400" spc="75" dirty="0">
              <a:solidFill>
                <a:schemeClr val="bg1"/>
              </a:solidFill>
              <a:latin typeface="Telegraf" panose="020B0604020202020204" charset="0"/>
            </a:endParaRPr>
          </a:p>
        </p:txBody>
      </p:sp>
      <p:sp>
        <p:nvSpPr>
          <p:cNvPr id="9" name="TextBox 8">
            <a:extLst>
              <a:ext uri="{FF2B5EF4-FFF2-40B4-BE49-F238E27FC236}">
                <a16:creationId xmlns:a16="http://schemas.microsoft.com/office/drawing/2014/main" xmlns="" id="{1B401C0E-DA25-46EB-BCFB-36F183262DA0}"/>
              </a:ext>
            </a:extLst>
          </p:cNvPr>
          <p:cNvSpPr txBox="1"/>
          <p:nvPr/>
        </p:nvSpPr>
        <p:spPr>
          <a:xfrm>
            <a:off x="17068800" y="9300164"/>
            <a:ext cx="762000" cy="369332"/>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330644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6858000" cy="10287000"/>
          </a:xfrm>
          <a:prstGeom prst="rect">
            <a:avLst/>
          </a:prstGeom>
          <a:solidFill>
            <a:srgbClr val="254E72"/>
          </a:solidFill>
        </p:spPr>
        <p:txBody>
          <a:bodyPr/>
          <a:lstStyle/>
          <a:p>
            <a:endParaRPr lang="en-US"/>
          </a:p>
        </p:txBody>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FEFFFF"/>
            </a:solidFill>
          </p:spPr>
        </p:sp>
        <p:sp>
          <p:nvSpPr>
            <p:cNvPr id="5" name="AutoShape 5"/>
            <p:cNvSpPr/>
            <p:nvPr/>
          </p:nvSpPr>
          <p:spPr>
            <a:xfrm>
              <a:off x="0" y="0"/>
              <a:ext cx="84693" cy="1649458"/>
            </a:xfrm>
            <a:prstGeom prst="rect">
              <a:avLst/>
            </a:prstGeom>
            <a:solidFill>
              <a:srgbClr val="C0E8DF"/>
            </a:solidFill>
          </p:spPr>
        </p:sp>
      </p:grpSp>
      <p:sp>
        <p:nvSpPr>
          <p:cNvPr id="10" name="AutoShape 10"/>
          <p:cNvSpPr/>
          <p:nvPr/>
        </p:nvSpPr>
        <p:spPr>
          <a:xfrm>
            <a:off x="8092841" y="1488301"/>
            <a:ext cx="151558" cy="153693"/>
          </a:xfrm>
          <a:prstGeom prst="rect">
            <a:avLst/>
          </a:prstGeom>
          <a:solidFill>
            <a:srgbClr val="254E72"/>
          </a:solidFill>
        </p:spPr>
      </p:sp>
      <p:sp>
        <p:nvSpPr>
          <p:cNvPr id="14" name="AutoShape 14"/>
          <p:cNvSpPr/>
          <p:nvPr/>
        </p:nvSpPr>
        <p:spPr>
          <a:xfrm>
            <a:off x="8092841" y="3590381"/>
            <a:ext cx="151558" cy="153693"/>
          </a:xfrm>
          <a:prstGeom prst="rect">
            <a:avLst/>
          </a:prstGeom>
          <a:solidFill>
            <a:srgbClr val="254E72"/>
          </a:solidFill>
        </p:spPr>
      </p:sp>
      <p:sp>
        <p:nvSpPr>
          <p:cNvPr id="18" name="AutoShape 18"/>
          <p:cNvSpPr/>
          <p:nvPr/>
        </p:nvSpPr>
        <p:spPr>
          <a:xfrm>
            <a:off x="8092841" y="5692460"/>
            <a:ext cx="151558" cy="153693"/>
          </a:xfrm>
          <a:prstGeom prst="rect">
            <a:avLst/>
          </a:prstGeom>
          <a:solidFill>
            <a:srgbClr val="254E72"/>
          </a:solidFill>
        </p:spPr>
      </p:sp>
      <p:sp>
        <p:nvSpPr>
          <p:cNvPr id="29" name="TextBox 28">
            <a:extLst>
              <a:ext uri="{FF2B5EF4-FFF2-40B4-BE49-F238E27FC236}">
                <a16:creationId xmlns:a16="http://schemas.microsoft.com/office/drawing/2014/main" xmlns="" id="{D11424B9-4807-4062-B249-0C63F89CFFC5}"/>
              </a:ext>
            </a:extLst>
          </p:cNvPr>
          <p:cNvSpPr txBox="1"/>
          <p:nvPr/>
        </p:nvSpPr>
        <p:spPr>
          <a:xfrm>
            <a:off x="8471112" y="1305794"/>
            <a:ext cx="8763000" cy="1384995"/>
          </a:xfrm>
          <a:prstGeom prst="rect">
            <a:avLst/>
          </a:prstGeom>
          <a:noFill/>
        </p:spPr>
        <p:txBody>
          <a:bodyPr wrap="square" rtlCol="0">
            <a:spAutoFit/>
          </a:bodyPr>
          <a:lstStyle/>
          <a:p>
            <a:pPr algn="just"/>
            <a:r>
              <a:rPr lang="en-US" sz="2800" dirty="0">
                <a:latin typeface="Assistant Regular" panose="020B0604020202020204" charset="-79"/>
                <a:cs typeface="Assistant Regular" panose="020B0604020202020204" charset="-79"/>
              </a:rPr>
              <a:t>PKI is security architecture provides an increased level of confidence to exchange information over Internet through the use of public and private cryptographic key pairs</a:t>
            </a:r>
          </a:p>
        </p:txBody>
      </p:sp>
      <p:sp>
        <p:nvSpPr>
          <p:cNvPr id="31" name="TextBox 30">
            <a:extLst>
              <a:ext uri="{FF2B5EF4-FFF2-40B4-BE49-F238E27FC236}">
                <a16:creationId xmlns:a16="http://schemas.microsoft.com/office/drawing/2014/main" xmlns="" id="{4BC670B2-88E2-4206-A206-4E3591166069}"/>
              </a:ext>
            </a:extLst>
          </p:cNvPr>
          <p:cNvSpPr txBox="1"/>
          <p:nvPr/>
        </p:nvSpPr>
        <p:spPr>
          <a:xfrm>
            <a:off x="8305800" y="5518423"/>
            <a:ext cx="8763000" cy="954107"/>
          </a:xfrm>
          <a:prstGeom prst="rect">
            <a:avLst/>
          </a:prstGeom>
          <a:noFill/>
        </p:spPr>
        <p:txBody>
          <a:bodyPr wrap="square" rtlCol="0">
            <a:spAutoFit/>
          </a:bodyPr>
          <a:lstStyle/>
          <a:p>
            <a:pPr algn="just"/>
            <a:r>
              <a:rPr lang="en-US" sz="2800" dirty="0">
                <a:latin typeface="Assistant Regular" panose="020B0604020202020204" charset="-79"/>
                <a:cs typeface="Assistant Regular" panose="020B0604020202020204" charset="-79"/>
              </a:rPr>
              <a:t>PKI leverage Data Protection as it is compliant with e-transaction laws</a:t>
            </a:r>
          </a:p>
        </p:txBody>
      </p:sp>
      <p:sp>
        <p:nvSpPr>
          <p:cNvPr id="32" name="TextBox 31">
            <a:extLst>
              <a:ext uri="{FF2B5EF4-FFF2-40B4-BE49-F238E27FC236}">
                <a16:creationId xmlns:a16="http://schemas.microsoft.com/office/drawing/2014/main" xmlns="" id="{D0524978-0CEE-4C0C-A3C3-61D6536C2ADF}"/>
              </a:ext>
            </a:extLst>
          </p:cNvPr>
          <p:cNvSpPr txBox="1"/>
          <p:nvPr/>
        </p:nvSpPr>
        <p:spPr>
          <a:xfrm>
            <a:off x="8305800" y="3378747"/>
            <a:ext cx="8763000" cy="1384995"/>
          </a:xfrm>
          <a:prstGeom prst="rect">
            <a:avLst/>
          </a:prstGeom>
          <a:noFill/>
        </p:spPr>
        <p:txBody>
          <a:bodyPr wrap="square" rtlCol="0">
            <a:spAutoFit/>
          </a:bodyPr>
          <a:lstStyle/>
          <a:p>
            <a:pPr algn="just"/>
            <a:r>
              <a:rPr lang="en-US" sz="2800" dirty="0">
                <a:latin typeface="Assistant Regular" panose="020B0604020202020204" charset="-79"/>
                <a:cs typeface="Assistant Regular" panose="020B0604020202020204" charset="-79"/>
              </a:rPr>
              <a:t>PKI provides Data integrity, data confidentiality, strong authentication, and Electronic transactions protection against identity fraud </a:t>
            </a:r>
          </a:p>
        </p:txBody>
      </p:sp>
      <p:sp>
        <p:nvSpPr>
          <p:cNvPr id="8" name="TextBox 7">
            <a:extLst>
              <a:ext uri="{FF2B5EF4-FFF2-40B4-BE49-F238E27FC236}">
                <a16:creationId xmlns:a16="http://schemas.microsoft.com/office/drawing/2014/main" xmlns="" id="{E61697F3-845E-4D1A-9A73-75F7472677A1}"/>
              </a:ext>
            </a:extLst>
          </p:cNvPr>
          <p:cNvSpPr txBox="1"/>
          <p:nvPr/>
        </p:nvSpPr>
        <p:spPr>
          <a:xfrm>
            <a:off x="1377583" y="1777635"/>
            <a:ext cx="5562600" cy="3202223"/>
          </a:xfrm>
          <a:prstGeom prst="rect">
            <a:avLst/>
          </a:prstGeom>
          <a:noFill/>
        </p:spPr>
        <p:txBody>
          <a:bodyPr wrap="square" rtlCol="0">
            <a:spAutoFit/>
          </a:bodyPr>
          <a:lstStyle/>
          <a:p>
            <a:pPr>
              <a:lnSpc>
                <a:spcPts val="8250"/>
              </a:lnSpc>
            </a:pPr>
            <a:r>
              <a:rPr lang="en-US" sz="5400" dirty="0">
                <a:solidFill>
                  <a:schemeClr val="bg1"/>
                </a:solidFill>
                <a:latin typeface="Telegraf" panose="020B0604020202020204" charset="0"/>
              </a:rPr>
              <a:t>About Public Key Infrastructure</a:t>
            </a:r>
            <a:endParaRPr lang="en-US" sz="5400" spc="75" dirty="0">
              <a:solidFill>
                <a:schemeClr val="bg1"/>
              </a:solidFill>
              <a:latin typeface="Telegraf" panose="020B0604020202020204" charset="0"/>
            </a:endParaRPr>
          </a:p>
        </p:txBody>
      </p:sp>
      <p:sp>
        <p:nvSpPr>
          <p:cNvPr id="15" name="TextBox 14">
            <a:extLst>
              <a:ext uri="{FF2B5EF4-FFF2-40B4-BE49-F238E27FC236}">
                <a16:creationId xmlns:a16="http://schemas.microsoft.com/office/drawing/2014/main" xmlns="" id="{5B628E9C-EB0D-43BD-A8DC-856B832218A3}"/>
              </a:ext>
            </a:extLst>
          </p:cNvPr>
          <p:cNvSpPr txBox="1"/>
          <p:nvPr/>
        </p:nvSpPr>
        <p:spPr>
          <a:xfrm>
            <a:off x="17068800" y="9300164"/>
            <a:ext cx="762000"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1912191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6858000" cy="10287000"/>
          </a:xfrm>
          <a:prstGeom prst="rect">
            <a:avLst/>
          </a:prstGeom>
          <a:solidFill>
            <a:srgbClr val="254E72"/>
          </a:solidFill>
        </p:spPr>
        <p:txBody>
          <a:bodyPr/>
          <a:lstStyle/>
          <a:p>
            <a:endParaRPr lang="en-US"/>
          </a:p>
        </p:txBody>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FEFFFF"/>
            </a:solidFill>
          </p:spPr>
        </p:sp>
        <p:sp>
          <p:nvSpPr>
            <p:cNvPr id="5" name="AutoShape 5"/>
            <p:cNvSpPr/>
            <p:nvPr/>
          </p:nvSpPr>
          <p:spPr>
            <a:xfrm>
              <a:off x="0" y="0"/>
              <a:ext cx="84693" cy="1649458"/>
            </a:xfrm>
            <a:prstGeom prst="rect">
              <a:avLst/>
            </a:prstGeom>
            <a:solidFill>
              <a:srgbClr val="C0E8DF"/>
            </a:solidFill>
          </p:spPr>
        </p:sp>
      </p:grpSp>
      <p:sp>
        <p:nvSpPr>
          <p:cNvPr id="8" name="TextBox 7">
            <a:extLst>
              <a:ext uri="{FF2B5EF4-FFF2-40B4-BE49-F238E27FC236}">
                <a16:creationId xmlns:a16="http://schemas.microsoft.com/office/drawing/2014/main" xmlns="" id="{E61697F3-845E-4D1A-9A73-75F7472677A1}"/>
              </a:ext>
            </a:extLst>
          </p:cNvPr>
          <p:cNvSpPr txBox="1"/>
          <p:nvPr/>
        </p:nvSpPr>
        <p:spPr>
          <a:xfrm>
            <a:off x="1382766" y="2587110"/>
            <a:ext cx="5074654" cy="2137829"/>
          </a:xfrm>
          <a:prstGeom prst="rect">
            <a:avLst/>
          </a:prstGeom>
          <a:noFill/>
        </p:spPr>
        <p:txBody>
          <a:bodyPr wrap="square" rtlCol="0">
            <a:spAutoFit/>
          </a:bodyPr>
          <a:lstStyle/>
          <a:p>
            <a:pPr>
              <a:lnSpc>
                <a:spcPts val="8250"/>
              </a:lnSpc>
            </a:pPr>
            <a:r>
              <a:rPr lang="en-US" sz="5400" dirty="0">
                <a:solidFill>
                  <a:schemeClr val="bg1"/>
                </a:solidFill>
                <a:latin typeface="Telegraf" panose="020B0604020202020204" charset="0"/>
              </a:rPr>
              <a:t>Diagram of PKI</a:t>
            </a:r>
            <a:endParaRPr lang="en-US" sz="5400" spc="75" dirty="0">
              <a:solidFill>
                <a:schemeClr val="bg1"/>
              </a:solidFill>
              <a:latin typeface="Telegraf" panose="020B0604020202020204" charset="0"/>
            </a:endParaRPr>
          </a:p>
        </p:txBody>
      </p:sp>
      <p:sp>
        <p:nvSpPr>
          <p:cNvPr id="15" name="TextBox 14">
            <a:extLst>
              <a:ext uri="{FF2B5EF4-FFF2-40B4-BE49-F238E27FC236}">
                <a16:creationId xmlns:a16="http://schemas.microsoft.com/office/drawing/2014/main" xmlns="" id="{5B628E9C-EB0D-43BD-A8DC-856B832218A3}"/>
              </a:ext>
            </a:extLst>
          </p:cNvPr>
          <p:cNvSpPr txBox="1"/>
          <p:nvPr/>
        </p:nvSpPr>
        <p:spPr>
          <a:xfrm>
            <a:off x="17068800" y="9300164"/>
            <a:ext cx="762000" cy="369332"/>
          </a:xfrm>
          <a:prstGeom prst="rect">
            <a:avLst/>
          </a:prstGeom>
          <a:noFill/>
        </p:spPr>
        <p:txBody>
          <a:bodyPr wrap="square" rtlCol="0">
            <a:spAutoFit/>
          </a:bodyPr>
          <a:lstStyle/>
          <a:p>
            <a:r>
              <a:rPr lang="en-US" dirty="0"/>
              <a:t>15</a:t>
            </a:r>
          </a:p>
        </p:txBody>
      </p:sp>
      <p:pic>
        <p:nvPicPr>
          <p:cNvPr id="7" name="Picture 6">
            <a:extLst>
              <a:ext uri="{FF2B5EF4-FFF2-40B4-BE49-F238E27FC236}">
                <a16:creationId xmlns:a16="http://schemas.microsoft.com/office/drawing/2014/main" xmlns="" id="{4F48060E-7DB7-462B-8F0F-D5E263CDB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061" y="1425098"/>
            <a:ext cx="9339173" cy="6599682"/>
          </a:xfrm>
          <a:prstGeom prst="rect">
            <a:avLst/>
          </a:prstGeom>
        </p:spPr>
      </p:pic>
    </p:spTree>
    <p:extLst>
      <p:ext uri="{BB962C8B-B14F-4D97-AF65-F5344CB8AC3E}">
        <p14:creationId xmlns:p14="http://schemas.microsoft.com/office/powerpoint/2010/main" val="83674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6086976" cy="10287000"/>
          </a:xfrm>
          <a:prstGeom prst="rect">
            <a:avLst/>
          </a:prstGeom>
          <a:solidFill>
            <a:srgbClr val="254E72"/>
          </a:solidFill>
        </p:spPr>
      </p:sp>
      <p:grpSp>
        <p:nvGrpSpPr>
          <p:cNvPr id="3" name="Group 3"/>
          <p:cNvGrpSpPr/>
          <p:nvPr/>
        </p:nvGrpSpPr>
        <p:grpSpPr>
          <a:xfrm>
            <a:off x="0" y="996940"/>
            <a:ext cx="18288000" cy="63520"/>
            <a:chOff x="0" y="0"/>
            <a:chExt cx="24384000" cy="84693"/>
          </a:xfrm>
        </p:grpSpPr>
        <p:sp>
          <p:nvSpPr>
            <p:cNvPr id="4" name="AutoShape 4"/>
            <p:cNvSpPr/>
            <p:nvPr/>
          </p:nvSpPr>
          <p:spPr>
            <a:xfrm>
              <a:off x="0" y="35963"/>
              <a:ext cx="24384000" cy="12766"/>
            </a:xfrm>
            <a:prstGeom prst="rect">
              <a:avLst/>
            </a:prstGeom>
            <a:solidFill>
              <a:srgbClr val="C0E8DF"/>
            </a:solidFill>
          </p:spPr>
        </p:sp>
        <p:sp>
          <p:nvSpPr>
            <p:cNvPr id="5" name="AutoShape 5"/>
            <p:cNvSpPr/>
            <p:nvPr/>
          </p:nvSpPr>
          <p:spPr>
            <a:xfrm rot="-5400000">
              <a:off x="782383" y="-782383"/>
              <a:ext cx="84693" cy="1649458"/>
            </a:xfrm>
            <a:prstGeom prst="rect">
              <a:avLst/>
            </a:prstGeom>
            <a:solidFill>
              <a:srgbClr val="C0E8DF"/>
            </a:solidFill>
          </p:spPr>
        </p:sp>
      </p:grpSp>
      <p:sp>
        <p:nvSpPr>
          <p:cNvPr id="6" name="AutoShape 6"/>
          <p:cNvSpPr/>
          <p:nvPr/>
        </p:nvSpPr>
        <p:spPr>
          <a:xfrm>
            <a:off x="6973213" y="3870769"/>
            <a:ext cx="151558" cy="153693"/>
          </a:xfrm>
          <a:prstGeom prst="rect">
            <a:avLst/>
          </a:prstGeom>
          <a:solidFill>
            <a:srgbClr val="254E72"/>
          </a:solidFill>
        </p:spPr>
      </p:sp>
      <p:sp>
        <p:nvSpPr>
          <p:cNvPr id="7" name="TextBox 7"/>
          <p:cNvSpPr txBox="1"/>
          <p:nvPr/>
        </p:nvSpPr>
        <p:spPr>
          <a:xfrm>
            <a:off x="700075" y="2476943"/>
            <a:ext cx="4155826" cy="2025170"/>
          </a:xfrm>
          <a:prstGeom prst="rect">
            <a:avLst/>
          </a:prstGeom>
        </p:spPr>
        <p:txBody>
          <a:bodyPr lIns="0" tIns="0" rIns="0" bIns="0" rtlCol="0" anchor="t">
            <a:spAutoFit/>
          </a:bodyPr>
          <a:lstStyle/>
          <a:p>
            <a:pPr>
              <a:lnSpc>
                <a:spcPts val="8250"/>
              </a:lnSpc>
            </a:pPr>
            <a:r>
              <a:rPr lang="en-US" sz="4800" dirty="0">
                <a:solidFill>
                  <a:schemeClr val="bg1"/>
                </a:solidFill>
                <a:latin typeface="Telegraf" panose="020B0604020202020204" charset="0"/>
              </a:rPr>
              <a:t>Components of PKI</a:t>
            </a:r>
            <a:endParaRPr lang="en-US" sz="4800" spc="75" dirty="0">
              <a:solidFill>
                <a:schemeClr val="bg1"/>
              </a:solidFill>
              <a:latin typeface="Telegraf" panose="020B0604020202020204" charset="0"/>
            </a:endParaRPr>
          </a:p>
        </p:txBody>
      </p:sp>
      <p:sp>
        <p:nvSpPr>
          <p:cNvPr id="31" name="AutoShape 6">
            <a:extLst>
              <a:ext uri="{FF2B5EF4-FFF2-40B4-BE49-F238E27FC236}">
                <a16:creationId xmlns:a16="http://schemas.microsoft.com/office/drawing/2014/main" xmlns="" id="{11A5C387-17BC-44DA-8E31-7E4FB4F6587A}"/>
              </a:ext>
            </a:extLst>
          </p:cNvPr>
          <p:cNvSpPr/>
          <p:nvPr/>
        </p:nvSpPr>
        <p:spPr>
          <a:xfrm>
            <a:off x="6971235" y="4616340"/>
            <a:ext cx="151558" cy="153693"/>
          </a:xfrm>
          <a:prstGeom prst="rect">
            <a:avLst/>
          </a:prstGeom>
          <a:solidFill>
            <a:srgbClr val="254E72"/>
          </a:solidFill>
        </p:spPr>
      </p:sp>
      <p:sp>
        <p:nvSpPr>
          <p:cNvPr id="32" name="AutoShape 6">
            <a:extLst>
              <a:ext uri="{FF2B5EF4-FFF2-40B4-BE49-F238E27FC236}">
                <a16:creationId xmlns:a16="http://schemas.microsoft.com/office/drawing/2014/main" xmlns="" id="{A98EF63D-7631-44C8-B6E1-C4112AD4F046}"/>
              </a:ext>
            </a:extLst>
          </p:cNvPr>
          <p:cNvSpPr/>
          <p:nvPr/>
        </p:nvSpPr>
        <p:spPr>
          <a:xfrm>
            <a:off x="6971235" y="5328480"/>
            <a:ext cx="151558" cy="153693"/>
          </a:xfrm>
          <a:prstGeom prst="rect">
            <a:avLst/>
          </a:prstGeom>
          <a:solidFill>
            <a:srgbClr val="254E72"/>
          </a:solidFill>
        </p:spPr>
      </p:sp>
      <p:sp>
        <p:nvSpPr>
          <p:cNvPr id="33" name="AutoShape 6">
            <a:extLst>
              <a:ext uri="{FF2B5EF4-FFF2-40B4-BE49-F238E27FC236}">
                <a16:creationId xmlns:a16="http://schemas.microsoft.com/office/drawing/2014/main" xmlns="" id="{CA071611-007D-41C0-9B1E-90AFC72F5848}"/>
              </a:ext>
            </a:extLst>
          </p:cNvPr>
          <p:cNvSpPr/>
          <p:nvPr/>
        </p:nvSpPr>
        <p:spPr>
          <a:xfrm>
            <a:off x="6971235" y="6040620"/>
            <a:ext cx="151558" cy="153693"/>
          </a:xfrm>
          <a:prstGeom prst="rect">
            <a:avLst/>
          </a:prstGeom>
          <a:solidFill>
            <a:srgbClr val="254E72"/>
          </a:solidFill>
        </p:spPr>
      </p:sp>
      <p:sp>
        <p:nvSpPr>
          <p:cNvPr id="34" name="AutoShape 6">
            <a:extLst>
              <a:ext uri="{FF2B5EF4-FFF2-40B4-BE49-F238E27FC236}">
                <a16:creationId xmlns:a16="http://schemas.microsoft.com/office/drawing/2014/main" xmlns="" id="{64F7F86D-F517-4108-B2E1-65923C6C984C}"/>
              </a:ext>
            </a:extLst>
          </p:cNvPr>
          <p:cNvSpPr/>
          <p:nvPr/>
        </p:nvSpPr>
        <p:spPr>
          <a:xfrm>
            <a:off x="6971235" y="6743700"/>
            <a:ext cx="151558" cy="153693"/>
          </a:xfrm>
          <a:prstGeom prst="rect">
            <a:avLst/>
          </a:prstGeom>
          <a:solidFill>
            <a:srgbClr val="254E72"/>
          </a:solidFill>
        </p:spPr>
      </p:sp>
      <p:sp>
        <p:nvSpPr>
          <p:cNvPr id="35" name="TextBox 34">
            <a:extLst>
              <a:ext uri="{FF2B5EF4-FFF2-40B4-BE49-F238E27FC236}">
                <a16:creationId xmlns:a16="http://schemas.microsoft.com/office/drawing/2014/main" xmlns="" id="{CC8F41F9-6226-4A47-9A17-B42373DF51B5}"/>
              </a:ext>
            </a:extLst>
          </p:cNvPr>
          <p:cNvSpPr txBox="1"/>
          <p:nvPr/>
        </p:nvSpPr>
        <p:spPr>
          <a:xfrm>
            <a:off x="7027657" y="2717578"/>
            <a:ext cx="10097565" cy="523220"/>
          </a:xfrm>
          <a:prstGeom prst="rect">
            <a:avLst/>
          </a:prstGeom>
          <a:noFill/>
        </p:spPr>
        <p:txBody>
          <a:bodyPr wrap="square" rtlCol="0">
            <a:spAutoFit/>
          </a:bodyPr>
          <a:lstStyle/>
          <a:p>
            <a:r>
              <a:rPr lang="en-US" sz="2800" dirty="0">
                <a:latin typeface="Assistant Regular" panose="020B0604020202020204" charset="-79"/>
                <a:cs typeface="Assistant Regular" panose="020B0604020202020204" charset="-79"/>
              </a:rPr>
              <a:t>An anatomy of PKI comprises of the following components.</a:t>
            </a:r>
          </a:p>
        </p:txBody>
      </p:sp>
      <p:sp>
        <p:nvSpPr>
          <p:cNvPr id="37" name="TextBox 36">
            <a:extLst>
              <a:ext uri="{FF2B5EF4-FFF2-40B4-BE49-F238E27FC236}">
                <a16:creationId xmlns:a16="http://schemas.microsoft.com/office/drawing/2014/main" xmlns="" id="{B6EB15EB-3ED0-40B3-9E5D-69908A08B9BB}"/>
              </a:ext>
            </a:extLst>
          </p:cNvPr>
          <p:cNvSpPr txBox="1"/>
          <p:nvPr/>
        </p:nvSpPr>
        <p:spPr>
          <a:xfrm>
            <a:off x="7379751" y="3732242"/>
            <a:ext cx="10201375" cy="523220"/>
          </a:xfrm>
          <a:prstGeom prst="rect">
            <a:avLst/>
          </a:prstGeom>
          <a:noFill/>
        </p:spPr>
        <p:txBody>
          <a:bodyPr wrap="square" rtlCol="0">
            <a:spAutoFit/>
          </a:bodyPr>
          <a:lstStyle/>
          <a:p>
            <a:r>
              <a:rPr lang="en-US" sz="2800" dirty="0">
                <a:latin typeface="Assistant Regular" panose="020B0604020202020204" charset="-79"/>
                <a:cs typeface="Assistant Regular" panose="020B0604020202020204" charset="-79"/>
              </a:rPr>
              <a:t>Public Key Certificate, commonly referred to as ‘digital certificate’.</a:t>
            </a:r>
          </a:p>
        </p:txBody>
      </p:sp>
      <p:sp>
        <p:nvSpPr>
          <p:cNvPr id="38" name="TextBox 37">
            <a:extLst>
              <a:ext uri="{FF2B5EF4-FFF2-40B4-BE49-F238E27FC236}">
                <a16:creationId xmlns:a16="http://schemas.microsoft.com/office/drawing/2014/main" xmlns="" id="{B2B6E4AB-1CEE-4126-A36F-A237FCFF2FEF}"/>
              </a:ext>
            </a:extLst>
          </p:cNvPr>
          <p:cNvSpPr txBox="1"/>
          <p:nvPr/>
        </p:nvSpPr>
        <p:spPr>
          <a:xfrm>
            <a:off x="7379751" y="4470940"/>
            <a:ext cx="9448800" cy="523220"/>
          </a:xfrm>
          <a:prstGeom prst="rect">
            <a:avLst/>
          </a:prstGeom>
          <a:noFill/>
        </p:spPr>
        <p:txBody>
          <a:bodyPr wrap="square" rtlCol="0">
            <a:spAutoFit/>
          </a:bodyPr>
          <a:lstStyle/>
          <a:p>
            <a:r>
              <a:rPr lang="en-US" sz="2800" dirty="0">
                <a:latin typeface="Assistant Regular" panose="020B0604020202020204" charset="-79"/>
                <a:cs typeface="Assistant Regular" panose="020B0604020202020204" charset="-79"/>
              </a:rPr>
              <a:t>Private Key tokens.</a:t>
            </a:r>
          </a:p>
        </p:txBody>
      </p:sp>
      <p:sp>
        <p:nvSpPr>
          <p:cNvPr id="39" name="TextBox 38">
            <a:extLst>
              <a:ext uri="{FF2B5EF4-FFF2-40B4-BE49-F238E27FC236}">
                <a16:creationId xmlns:a16="http://schemas.microsoft.com/office/drawing/2014/main" xmlns="" id="{A6060FA5-3D71-42BE-8735-3ABC438F07AE}"/>
              </a:ext>
            </a:extLst>
          </p:cNvPr>
          <p:cNvSpPr txBox="1"/>
          <p:nvPr/>
        </p:nvSpPr>
        <p:spPr>
          <a:xfrm>
            <a:off x="7338185" y="5143716"/>
            <a:ext cx="9448800" cy="523220"/>
          </a:xfrm>
          <a:prstGeom prst="rect">
            <a:avLst/>
          </a:prstGeom>
          <a:noFill/>
        </p:spPr>
        <p:txBody>
          <a:bodyPr wrap="square" rtlCol="0">
            <a:spAutoFit/>
          </a:bodyPr>
          <a:lstStyle/>
          <a:p>
            <a:r>
              <a:rPr lang="en-US" sz="2800" dirty="0">
                <a:latin typeface="Assistant Regular" panose="020B0604020202020204" charset="-79"/>
                <a:cs typeface="Assistant Regular" panose="020B0604020202020204" charset="-79"/>
              </a:rPr>
              <a:t>Certification Authority.</a:t>
            </a:r>
          </a:p>
        </p:txBody>
      </p:sp>
      <p:sp>
        <p:nvSpPr>
          <p:cNvPr id="40" name="TextBox 39">
            <a:extLst>
              <a:ext uri="{FF2B5EF4-FFF2-40B4-BE49-F238E27FC236}">
                <a16:creationId xmlns:a16="http://schemas.microsoft.com/office/drawing/2014/main" xmlns="" id="{AA5F2B27-A2D6-4A6C-95B5-BDFC5786FD8A}"/>
              </a:ext>
            </a:extLst>
          </p:cNvPr>
          <p:cNvSpPr txBox="1"/>
          <p:nvPr/>
        </p:nvSpPr>
        <p:spPr>
          <a:xfrm>
            <a:off x="7379751" y="5872701"/>
            <a:ext cx="9448800" cy="523220"/>
          </a:xfrm>
          <a:prstGeom prst="rect">
            <a:avLst/>
          </a:prstGeom>
          <a:noFill/>
        </p:spPr>
        <p:txBody>
          <a:bodyPr wrap="square" rtlCol="0">
            <a:spAutoFit/>
          </a:bodyPr>
          <a:lstStyle/>
          <a:p>
            <a:r>
              <a:rPr lang="en-US" sz="2800" dirty="0">
                <a:latin typeface="Assistant Regular" panose="020B0604020202020204" charset="-79"/>
                <a:cs typeface="Assistant Regular" panose="020B0604020202020204" charset="-79"/>
              </a:rPr>
              <a:t>Registration Authority.</a:t>
            </a:r>
          </a:p>
        </p:txBody>
      </p:sp>
      <p:sp>
        <p:nvSpPr>
          <p:cNvPr id="41" name="TextBox 40">
            <a:extLst>
              <a:ext uri="{FF2B5EF4-FFF2-40B4-BE49-F238E27FC236}">
                <a16:creationId xmlns:a16="http://schemas.microsoft.com/office/drawing/2014/main" xmlns="" id="{84C393F2-E195-4263-943E-0B02456DF3C5}"/>
              </a:ext>
            </a:extLst>
          </p:cNvPr>
          <p:cNvSpPr txBox="1"/>
          <p:nvPr/>
        </p:nvSpPr>
        <p:spPr>
          <a:xfrm>
            <a:off x="7352040" y="6563167"/>
            <a:ext cx="9448800" cy="523220"/>
          </a:xfrm>
          <a:prstGeom prst="rect">
            <a:avLst/>
          </a:prstGeom>
          <a:noFill/>
        </p:spPr>
        <p:txBody>
          <a:bodyPr wrap="square" rtlCol="0">
            <a:spAutoFit/>
          </a:bodyPr>
          <a:lstStyle/>
          <a:p>
            <a:r>
              <a:rPr lang="en-US" sz="2800" dirty="0">
                <a:latin typeface="Assistant Regular" panose="020B0604020202020204" charset="-79"/>
                <a:cs typeface="Assistant Regular" panose="020B0604020202020204" charset="-79"/>
              </a:rPr>
              <a:t>Certificate Management System.</a:t>
            </a:r>
          </a:p>
        </p:txBody>
      </p:sp>
      <p:sp>
        <p:nvSpPr>
          <p:cNvPr id="42" name="TextBox 41">
            <a:extLst>
              <a:ext uri="{FF2B5EF4-FFF2-40B4-BE49-F238E27FC236}">
                <a16:creationId xmlns:a16="http://schemas.microsoft.com/office/drawing/2014/main" xmlns="" id="{B450B3D3-471B-4CC3-B7BD-6EC42067B0D7}"/>
              </a:ext>
            </a:extLst>
          </p:cNvPr>
          <p:cNvSpPr txBox="1"/>
          <p:nvPr/>
        </p:nvSpPr>
        <p:spPr>
          <a:xfrm>
            <a:off x="17068800" y="9300164"/>
            <a:ext cx="762000" cy="369332"/>
          </a:xfrm>
          <a:prstGeom prst="rect">
            <a:avLst/>
          </a:prstGeom>
          <a:noFill/>
        </p:spPr>
        <p:txBody>
          <a:bodyPr wrap="square" rtlCol="0">
            <a:spAutoFit/>
          </a:bodyPr>
          <a:lstStyle/>
          <a:p>
            <a:r>
              <a:rPr lang="en-US" dirty="0"/>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xmlns="" id="{E691CC0C-2349-4CE5-A3BA-13965AC6A645}"/>
              </a:ext>
            </a:extLst>
          </p:cNvPr>
          <p:cNvSpPr txBox="1"/>
          <p:nvPr/>
        </p:nvSpPr>
        <p:spPr>
          <a:xfrm>
            <a:off x="1905000" y="876300"/>
            <a:ext cx="15163800" cy="1015663"/>
          </a:xfrm>
          <a:prstGeom prst="rect">
            <a:avLst/>
          </a:prstGeom>
          <a:noFill/>
        </p:spPr>
        <p:txBody>
          <a:bodyPr wrap="square" rtlCol="0">
            <a:spAutoFit/>
          </a:bodyPr>
          <a:lstStyle/>
          <a:p>
            <a:r>
              <a:rPr lang="en-US" sz="6000" dirty="0">
                <a:solidFill>
                  <a:schemeClr val="accent5">
                    <a:lumMod val="50000"/>
                  </a:schemeClr>
                </a:solidFill>
                <a:latin typeface="Assistant Regular" panose="020B0604020202020204" charset="-79"/>
                <a:cs typeface="Assistant Regular" panose="020B0604020202020204" charset="-79"/>
              </a:rPr>
              <a:t>Digital Certificate</a:t>
            </a:r>
          </a:p>
        </p:txBody>
      </p:sp>
      <p:sp>
        <p:nvSpPr>
          <p:cNvPr id="16" name="TextBox 15">
            <a:extLst>
              <a:ext uri="{FF2B5EF4-FFF2-40B4-BE49-F238E27FC236}">
                <a16:creationId xmlns:a16="http://schemas.microsoft.com/office/drawing/2014/main" xmlns="" id="{C6F95D07-8CA3-4897-9DE2-487FE6F0AAFA}"/>
              </a:ext>
            </a:extLst>
          </p:cNvPr>
          <p:cNvSpPr txBox="1"/>
          <p:nvPr/>
        </p:nvSpPr>
        <p:spPr>
          <a:xfrm>
            <a:off x="17068800" y="9300164"/>
            <a:ext cx="762000" cy="369332"/>
          </a:xfrm>
          <a:prstGeom prst="rect">
            <a:avLst/>
          </a:prstGeom>
          <a:noFill/>
        </p:spPr>
        <p:txBody>
          <a:bodyPr wrap="square" rtlCol="0">
            <a:spAutoFit/>
          </a:bodyPr>
          <a:lstStyle/>
          <a:p>
            <a:r>
              <a:rPr lang="en-US" dirty="0"/>
              <a:t>17</a:t>
            </a:r>
          </a:p>
        </p:txBody>
      </p:sp>
      <p:pic>
        <p:nvPicPr>
          <p:cNvPr id="3" name="Picture 2">
            <a:extLst>
              <a:ext uri="{FF2B5EF4-FFF2-40B4-BE49-F238E27FC236}">
                <a16:creationId xmlns:a16="http://schemas.microsoft.com/office/drawing/2014/main" xmlns="" id="{E6C86B2E-6117-4BC6-A8C5-4FF99E93B594}"/>
              </a:ext>
            </a:extLst>
          </p:cNvPr>
          <p:cNvPicPr>
            <a:picLocks noChangeAspect="1"/>
          </p:cNvPicPr>
          <p:nvPr/>
        </p:nvPicPr>
        <p:blipFill>
          <a:blip r:embed="rId2"/>
          <a:stretch>
            <a:fillRect/>
          </a:stretch>
        </p:blipFill>
        <p:spPr>
          <a:xfrm>
            <a:off x="3486421" y="1916208"/>
            <a:ext cx="11315157" cy="7840136"/>
          </a:xfrm>
          <a:prstGeom prst="rect">
            <a:avLst/>
          </a:prstGeom>
        </p:spPr>
      </p:pic>
    </p:spTree>
    <p:extLst>
      <p:ext uri="{BB962C8B-B14F-4D97-AF65-F5344CB8AC3E}">
        <p14:creationId xmlns:p14="http://schemas.microsoft.com/office/powerpoint/2010/main" val="361937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6858000" cy="10287000"/>
          </a:xfrm>
          <a:prstGeom prst="rect">
            <a:avLst/>
          </a:prstGeom>
          <a:solidFill>
            <a:srgbClr val="254E72"/>
          </a:solidFill>
        </p:spPr>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C0E8DF"/>
            </a:solidFill>
          </p:spPr>
        </p:sp>
        <p:sp>
          <p:nvSpPr>
            <p:cNvPr id="5" name="AutoShape 5"/>
            <p:cNvSpPr/>
            <p:nvPr/>
          </p:nvSpPr>
          <p:spPr>
            <a:xfrm>
              <a:off x="0" y="0"/>
              <a:ext cx="84693" cy="1649458"/>
            </a:xfrm>
            <a:prstGeom prst="rect">
              <a:avLst/>
            </a:prstGeom>
            <a:solidFill>
              <a:srgbClr val="C0E8DF"/>
            </a:solidFill>
          </p:spPr>
        </p:sp>
      </p:grpSp>
      <p:sp>
        <p:nvSpPr>
          <p:cNvPr id="8" name="TextBox 8"/>
          <p:cNvSpPr txBox="1"/>
          <p:nvPr/>
        </p:nvSpPr>
        <p:spPr>
          <a:xfrm>
            <a:off x="7929790" y="2535078"/>
            <a:ext cx="8067219" cy="2154436"/>
          </a:xfrm>
          <a:prstGeom prst="rect">
            <a:avLst/>
          </a:prstGeom>
        </p:spPr>
        <p:txBody>
          <a:bodyPr wrap="square" lIns="0" tIns="0" rIns="0" bIns="0" rtlCol="0" anchor="t">
            <a:spAutoFit/>
          </a:bodyPr>
          <a:lstStyle/>
          <a:p>
            <a:pPr algn="just"/>
            <a:r>
              <a:rPr lang="en-US" sz="2800" dirty="0">
                <a:latin typeface="Assistant Regular" panose="020B0604020202020204" charset="-79"/>
                <a:cs typeface="Assistant Regular" panose="020B0604020202020204" charset="-79"/>
              </a:rPr>
              <a:t>While the public key of a client is stored on the certificate, the associated secret private key can be stored on the key owner’s computer. This method is generally not adopted. If an attacker gains access to the computer, he can easily gain access to private key.</a:t>
            </a:r>
            <a:endParaRPr lang="en-US" sz="4000" dirty="0">
              <a:latin typeface="Assistant Regular" panose="020B0604020202020204" charset="-79"/>
              <a:cs typeface="Assistant Regular" panose="020B0604020202020204" charset="-79"/>
            </a:endParaRPr>
          </a:p>
        </p:txBody>
      </p:sp>
      <p:sp>
        <p:nvSpPr>
          <p:cNvPr id="15" name="TextBox 15"/>
          <p:cNvSpPr txBox="1"/>
          <p:nvPr/>
        </p:nvSpPr>
        <p:spPr>
          <a:xfrm>
            <a:off x="1405774" y="2781300"/>
            <a:ext cx="5111701" cy="1661993"/>
          </a:xfrm>
          <a:prstGeom prst="rect">
            <a:avLst/>
          </a:prstGeom>
        </p:spPr>
        <p:txBody>
          <a:bodyPr lIns="0" tIns="0" rIns="0" bIns="0" rtlCol="0" anchor="t">
            <a:spAutoFit/>
          </a:bodyPr>
          <a:lstStyle/>
          <a:p>
            <a:r>
              <a:rPr lang="en-US" sz="5400" dirty="0">
                <a:solidFill>
                  <a:schemeClr val="bg1"/>
                </a:solidFill>
                <a:latin typeface="Assistant Regular" panose="020B0604020202020204" charset="-79"/>
                <a:cs typeface="Assistant Regular" panose="020B0604020202020204" charset="-79"/>
              </a:rPr>
              <a:t>Private Key tokens</a:t>
            </a:r>
          </a:p>
        </p:txBody>
      </p:sp>
      <p:sp>
        <p:nvSpPr>
          <p:cNvPr id="9" name="TextBox 8">
            <a:extLst>
              <a:ext uri="{FF2B5EF4-FFF2-40B4-BE49-F238E27FC236}">
                <a16:creationId xmlns:a16="http://schemas.microsoft.com/office/drawing/2014/main" xmlns="" id="{6947239E-4C87-46C6-8EBF-7BE6E8AAD392}"/>
              </a:ext>
            </a:extLst>
          </p:cNvPr>
          <p:cNvSpPr txBox="1"/>
          <p:nvPr/>
        </p:nvSpPr>
        <p:spPr>
          <a:xfrm>
            <a:off x="17068800" y="9300164"/>
            <a:ext cx="762000" cy="369332"/>
          </a:xfrm>
          <a:prstGeom prst="rect">
            <a:avLst/>
          </a:prstGeom>
          <a:noFill/>
        </p:spPr>
        <p:txBody>
          <a:bodyPr wrap="square" rtlCol="0">
            <a:spAutoFit/>
          </a:bodyPr>
          <a:lstStyle/>
          <a:p>
            <a:r>
              <a:rPr lang="en-US" dirty="0"/>
              <a:t>18</a:t>
            </a:r>
          </a:p>
        </p:txBody>
      </p:sp>
    </p:spTree>
    <p:extLst>
      <p:ext uri="{BB962C8B-B14F-4D97-AF65-F5344CB8AC3E}">
        <p14:creationId xmlns:p14="http://schemas.microsoft.com/office/powerpoint/2010/main" val="333857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6858000" cy="10287000"/>
          </a:xfrm>
          <a:prstGeom prst="rect">
            <a:avLst/>
          </a:prstGeom>
          <a:solidFill>
            <a:srgbClr val="254E72"/>
          </a:solidFill>
        </p:spPr>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C0E8DF"/>
            </a:solidFill>
          </p:spPr>
        </p:sp>
        <p:sp>
          <p:nvSpPr>
            <p:cNvPr id="5" name="AutoShape 5"/>
            <p:cNvSpPr/>
            <p:nvPr/>
          </p:nvSpPr>
          <p:spPr>
            <a:xfrm>
              <a:off x="0" y="0"/>
              <a:ext cx="84693" cy="1649458"/>
            </a:xfrm>
            <a:prstGeom prst="rect">
              <a:avLst/>
            </a:prstGeom>
            <a:solidFill>
              <a:srgbClr val="C0E8DF"/>
            </a:solidFill>
          </p:spPr>
        </p:sp>
      </p:grpSp>
      <p:sp>
        <p:nvSpPr>
          <p:cNvPr id="8" name="TextBox 8"/>
          <p:cNvSpPr txBox="1"/>
          <p:nvPr/>
        </p:nvSpPr>
        <p:spPr>
          <a:xfrm>
            <a:off x="7913671" y="2171700"/>
            <a:ext cx="9318658" cy="3016210"/>
          </a:xfrm>
          <a:prstGeom prst="rect">
            <a:avLst/>
          </a:prstGeom>
        </p:spPr>
        <p:txBody>
          <a:bodyPr wrap="square" lIns="0" tIns="0" rIns="0" bIns="0" rtlCol="0" anchor="t">
            <a:spAutoFit/>
          </a:bodyPr>
          <a:lstStyle/>
          <a:p>
            <a:pPr algn="just"/>
            <a:r>
              <a:rPr lang="en-US" sz="2800" dirty="0">
                <a:latin typeface="Assistant Regular" panose="020B0604020202020204" charset="-79"/>
                <a:cs typeface="Assistant Regular" panose="020B0604020202020204" charset="-79"/>
              </a:rPr>
              <a:t>It is the management system through which certificates are published, temporarily or permanently suspended, renewed, or revoked. Certificate management systems do not normally delete certificates because it may be necessary to prove their status at a point in time, perhaps for legal reasons. A CA along with associated RA runs certificate management systems to be able to track their responsibilities and liabilities.</a:t>
            </a:r>
            <a:endParaRPr lang="en-US" sz="5400" dirty="0">
              <a:latin typeface="Assistant Regular" panose="020B0604020202020204" charset="-79"/>
              <a:cs typeface="Assistant Regular" panose="020B0604020202020204" charset="-79"/>
            </a:endParaRPr>
          </a:p>
        </p:txBody>
      </p:sp>
      <p:sp>
        <p:nvSpPr>
          <p:cNvPr id="15" name="TextBox 15"/>
          <p:cNvSpPr txBox="1"/>
          <p:nvPr/>
        </p:nvSpPr>
        <p:spPr>
          <a:xfrm>
            <a:off x="1405774" y="2781300"/>
            <a:ext cx="5111701" cy="2492990"/>
          </a:xfrm>
          <a:prstGeom prst="rect">
            <a:avLst/>
          </a:prstGeom>
        </p:spPr>
        <p:txBody>
          <a:bodyPr lIns="0" tIns="0" rIns="0" bIns="0" rtlCol="0" anchor="t">
            <a:spAutoFit/>
          </a:bodyPr>
          <a:lstStyle/>
          <a:p>
            <a:r>
              <a:rPr lang="en-US" sz="5400" dirty="0">
                <a:solidFill>
                  <a:schemeClr val="bg1"/>
                </a:solidFill>
                <a:latin typeface="Assistant Regular" panose="020B0604020202020204" charset="-79"/>
                <a:cs typeface="Assistant Regular" panose="020B0604020202020204" charset="-79"/>
              </a:rPr>
              <a:t>Certificate Management System (CMS)</a:t>
            </a:r>
          </a:p>
        </p:txBody>
      </p:sp>
      <p:sp>
        <p:nvSpPr>
          <p:cNvPr id="9" name="TextBox 8">
            <a:extLst>
              <a:ext uri="{FF2B5EF4-FFF2-40B4-BE49-F238E27FC236}">
                <a16:creationId xmlns:a16="http://schemas.microsoft.com/office/drawing/2014/main" xmlns="" id="{1874A261-BCA2-4A93-965C-1DFB9E2738DC}"/>
              </a:ext>
            </a:extLst>
          </p:cNvPr>
          <p:cNvSpPr txBox="1"/>
          <p:nvPr/>
        </p:nvSpPr>
        <p:spPr>
          <a:xfrm>
            <a:off x="17068800" y="9300164"/>
            <a:ext cx="762000" cy="369332"/>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9029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4E72"/>
        </a:solidFill>
        <a:effectLst/>
      </p:bgPr>
    </p:bg>
    <p:spTree>
      <p:nvGrpSpPr>
        <p:cNvPr id="1" name=""/>
        <p:cNvGrpSpPr/>
        <p:nvPr/>
      </p:nvGrpSpPr>
      <p:grpSpPr>
        <a:xfrm>
          <a:off x="0" y="0"/>
          <a:ext cx="0" cy="0"/>
          <a:chOff x="0" y="0"/>
          <a:chExt cx="0" cy="0"/>
        </a:xfrm>
      </p:grpSpPr>
      <p:grpSp>
        <p:nvGrpSpPr>
          <p:cNvPr id="2" name="Group 2"/>
          <p:cNvGrpSpPr/>
          <p:nvPr/>
        </p:nvGrpSpPr>
        <p:grpSpPr>
          <a:xfrm>
            <a:off x="1046594" y="0"/>
            <a:ext cx="63520" cy="10287000"/>
            <a:chOff x="0" y="0"/>
            <a:chExt cx="84693" cy="13716000"/>
          </a:xfrm>
        </p:grpSpPr>
        <p:sp>
          <p:nvSpPr>
            <p:cNvPr id="3" name="AutoShape 3"/>
            <p:cNvSpPr/>
            <p:nvPr/>
          </p:nvSpPr>
          <p:spPr>
            <a:xfrm>
              <a:off x="35961" y="1371600"/>
              <a:ext cx="12770" cy="12344400"/>
            </a:xfrm>
            <a:prstGeom prst="rect">
              <a:avLst/>
            </a:prstGeom>
            <a:solidFill>
              <a:srgbClr val="FEFFFF"/>
            </a:solidFill>
          </p:spPr>
        </p:sp>
        <p:sp>
          <p:nvSpPr>
            <p:cNvPr id="4" name="AutoShape 4"/>
            <p:cNvSpPr/>
            <p:nvPr/>
          </p:nvSpPr>
          <p:spPr>
            <a:xfrm>
              <a:off x="0" y="0"/>
              <a:ext cx="84693" cy="1649458"/>
            </a:xfrm>
            <a:prstGeom prst="rect">
              <a:avLst/>
            </a:prstGeom>
            <a:solidFill>
              <a:srgbClr val="C0E8DF"/>
            </a:solidFill>
          </p:spPr>
        </p:sp>
      </p:grpSp>
      <p:sp>
        <p:nvSpPr>
          <p:cNvPr id="14" name="TextBox 13">
            <a:extLst>
              <a:ext uri="{FF2B5EF4-FFF2-40B4-BE49-F238E27FC236}">
                <a16:creationId xmlns:a16="http://schemas.microsoft.com/office/drawing/2014/main" xmlns="" id="{C1459B85-BC5A-43A0-A4CC-4E6AC6524962}"/>
              </a:ext>
            </a:extLst>
          </p:cNvPr>
          <p:cNvSpPr txBox="1"/>
          <p:nvPr/>
        </p:nvSpPr>
        <p:spPr>
          <a:xfrm>
            <a:off x="9372600" y="2628900"/>
            <a:ext cx="8077200" cy="2062103"/>
          </a:xfrm>
          <a:prstGeom prst="rect">
            <a:avLst/>
          </a:prstGeom>
          <a:noFill/>
        </p:spPr>
        <p:txBody>
          <a:bodyPr wrap="square" rtlCol="0">
            <a:spAutoFit/>
          </a:bodyPr>
          <a:lstStyle/>
          <a:p>
            <a:r>
              <a:rPr lang="en-US" sz="3200" dirty="0">
                <a:solidFill>
                  <a:schemeClr val="bg1"/>
                </a:solidFill>
                <a:latin typeface="Telegraf" panose="020B0604020202020204" charset="0"/>
              </a:rPr>
              <a:t>Presentation by </a:t>
            </a:r>
          </a:p>
          <a:p>
            <a:r>
              <a:rPr lang="en-US" sz="3200" dirty="0">
                <a:solidFill>
                  <a:schemeClr val="bg1"/>
                </a:solidFill>
                <a:latin typeface="Telegraf" panose="020B0604020202020204" charset="0"/>
              </a:rPr>
              <a:t>Sunaan Sultan (ASH1925004M)</a:t>
            </a:r>
          </a:p>
          <a:p>
            <a:r>
              <a:rPr lang="en-US" sz="3200" dirty="0" err="1" smtClean="0">
                <a:solidFill>
                  <a:schemeClr val="bg1"/>
                </a:solidFill>
                <a:latin typeface="Telegraf" panose="020B0604020202020204" charset="0"/>
              </a:rPr>
              <a:t>ollllllllllllllllllllllllllllllllllll</a:t>
            </a:r>
            <a:r>
              <a:rPr lang="en-US" sz="3200" dirty="0" smtClean="0">
                <a:solidFill>
                  <a:schemeClr val="bg1"/>
                </a:solidFill>
                <a:latin typeface="Telegraf" panose="020B0604020202020204" charset="0"/>
              </a:rPr>
              <a:t> </a:t>
            </a:r>
            <a:r>
              <a:rPr lang="en-US" sz="3200" dirty="0" err="1">
                <a:solidFill>
                  <a:schemeClr val="bg1"/>
                </a:solidFill>
                <a:latin typeface="Telegraf" panose="020B0604020202020204" charset="0"/>
              </a:rPr>
              <a:t>Kanti</a:t>
            </a:r>
            <a:r>
              <a:rPr lang="en-US" sz="3200" dirty="0">
                <a:solidFill>
                  <a:schemeClr val="bg1"/>
                </a:solidFill>
                <a:latin typeface="Telegraf" panose="020B0604020202020204" charset="0"/>
              </a:rPr>
              <a:t> </a:t>
            </a:r>
            <a:r>
              <a:rPr lang="en-US" sz="3200" dirty="0" err="1">
                <a:solidFill>
                  <a:schemeClr val="bg1"/>
                </a:solidFill>
                <a:latin typeface="Telegraf" panose="020B0604020202020204" charset="0"/>
              </a:rPr>
              <a:t>Bakshi</a:t>
            </a:r>
            <a:r>
              <a:rPr lang="en-US" sz="3200" dirty="0">
                <a:solidFill>
                  <a:schemeClr val="bg1"/>
                </a:solidFill>
                <a:latin typeface="Telegraf" panose="020B0604020202020204" charset="0"/>
              </a:rPr>
              <a:t>(ASH1825018M)</a:t>
            </a:r>
          </a:p>
        </p:txBody>
      </p:sp>
      <p:sp>
        <p:nvSpPr>
          <p:cNvPr id="15" name="TextBox 14">
            <a:extLst>
              <a:ext uri="{FF2B5EF4-FFF2-40B4-BE49-F238E27FC236}">
                <a16:creationId xmlns:a16="http://schemas.microsoft.com/office/drawing/2014/main" xmlns="" id="{C340A938-A6C4-4B93-A584-EBCB02D80877}"/>
              </a:ext>
            </a:extLst>
          </p:cNvPr>
          <p:cNvSpPr txBox="1"/>
          <p:nvPr/>
        </p:nvSpPr>
        <p:spPr>
          <a:xfrm>
            <a:off x="9372600" y="4686300"/>
            <a:ext cx="6009979" cy="1569660"/>
          </a:xfrm>
          <a:prstGeom prst="rect">
            <a:avLst/>
          </a:prstGeom>
          <a:noFill/>
        </p:spPr>
        <p:txBody>
          <a:bodyPr wrap="none" rtlCol="0">
            <a:spAutoFit/>
          </a:bodyPr>
          <a:lstStyle/>
          <a:p>
            <a:r>
              <a:rPr lang="en-US" sz="3200" dirty="0">
                <a:solidFill>
                  <a:schemeClr val="bg1"/>
                </a:solidFill>
                <a:latin typeface="Telegraf" panose="020B0604020202020204" charset="0"/>
              </a:rPr>
              <a:t>Supervised by</a:t>
            </a:r>
          </a:p>
          <a:p>
            <a:r>
              <a:rPr lang="en-US" sz="3200" dirty="0">
                <a:solidFill>
                  <a:schemeClr val="bg1"/>
                </a:solidFill>
                <a:latin typeface="Telegraf" panose="020B0604020202020204" charset="0"/>
              </a:rPr>
              <a:t>Falguni Roy</a:t>
            </a:r>
          </a:p>
          <a:p>
            <a:r>
              <a:rPr lang="en-US" sz="3200" dirty="0">
                <a:solidFill>
                  <a:schemeClr val="bg1"/>
                </a:solidFill>
                <a:latin typeface="Telegraf" panose="020B0604020202020204" charset="0"/>
              </a:rPr>
              <a:t>Assistant Professor, IIT, NSTU</a:t>
            </a:r>
          </a:p>
        </p:txBody>
      </p:sp>
      <p:pic>
        <p:nvPicPr>
          <p:cNvPr id="17" name="Picture 16">
            <a:extLst>
              <a:ext uri="{FF2B5EF4-FFF2-40B4-BE49-F238E27FC236}">
                <a16:creationId xmlns:a16="http://schemas.microsoft.com/office/drawing/2014/main" xmlns="" id="{307CE293-B26A-4735-9CF1-04DFDFEB9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999596"/>
            <a:ext cx="5373408" cy="5373408"/>
          </a:xfrm>
          <a:prstGeom prst="rect">
            <a:avLst/>
          </a:prstGeom>
        </p:spPr>
      </p:pic>
      <p:sp>
        <p:nvSpPr>
          <p:cNvPr id="8" name="TextBox 7">
            <a:extLst>
              <a:ext uri="{FF2B5EF4-FFF2-40B4-BE49-F238E27FC236}">
                <a16:creationId xmlns:a16="http://schemas.microsoft.com/office/drawing/2014/main" xmlns="" id="{E769BC1A-2D4C-4913-AA8E-9DEC80C39BD0}"/>
              </a:ext>
            </a:extLst>
          </p:cNvPr>
          <p:cNvSpPr txBox="1"/>
          <p:nvPr/>
        </p:nvSpPr>
        <p:spPr>
          <a:xfrm>
            <a:off x="17068800" y="9300164"/>
            <a:ext cx="762000" cy="369332"/>
          </a:xfrm>
          <a:prstGeom prst="rect">
            <a:avLst/>
          </a:prstGeom>
          <a:noFill/>
        </p:spPr>
        <p:txBody>
          <a:bodyPr wrap="square" rtlCol="0">
            <a:spAutoFit/>
          </a:bodyPr>
          <a:lstStyle/>
          <a:p>
            <a:r>
              <a:rPr lang="en-US" dirty="0">
                <a:solidFill>
                  <a:schemeClr val="bg1"/>
                </a:solidFill>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6858000" cy="10287000"/>
          </a:xfrm>
          <a:prstGeom prst="rect">
            <a:avLst/>
          </a:prstGeom>
          <a:solidFill>
            <a:srgbClr val="254E72"/>
          </a:solidFill>
        </p:spPr>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C0E8DF"/>
            </a:solidFill>
          </p:spPr>
        </p:sp>
        <p:sp>
          <p:nvSpPr>
            <p:cNvPr id="5" name="AutoShape 5"/>
            <p:cNvSpPr/>
            <p:nvPr/>
          </p:nvSpPr>
          <p:spPr>
            <a:xfrm>
              <a:off x="0" y="0"/>
              <a:ext cx="84693" cy="1649458"/>
            </a:xfrm>
            <a:prstGeom prst="rect">
              <a:avLst/>
            </a:prstGeom>
            <a:solidFill>
              <a:srgbClr val="C0E8DF"/>
            </a:solidFill>
          </p:spPr>
        </p:sp>
      </p:grpSp>
      <p:sp>
        <p:nvSpPr>
          <p:cNvPr id="8" name="TextBox 8"/>
          <p:cNvSpPr txBox="1"/>
          <p:nvPr/>
        </p:nvSpPr>
        <p:spPr>
          <a:xfrm>
            <a:off x="7696200" y="2763982"/>
            <a:ext cx="8067219" cy="2154436"/>
          </a:xfrm>
          <a:prstGeom prst="rect">
            <a:avLst/>
          </a:prstGeom>
        </p:spPr>
        <p:txBody>
          <a:bodyPr wrap="square" lIns="0" tIns="0" rIns="0" bIns="0" rtlCol="0" anchor="t">
            <a:spAutoFit/>
          </a:bodyPr>
          <a:lstStyle/>
          <a:p>
            <a:r>
              <a:rPr lang="en-US" sz="2800" dirty="0">
                <a:latin typeface="Assistant Regular" panose="020B0604020202020204" charset="-79"/>
                <a:cs typeface="Assistant Regular" panose="020B0604020202020204" charset="-79"/>
              </a:rPr>
              <a:t>CA may use a third-party Registration Authority (RA) to perform the necessary checks on the person or company requesting the certificate to confirm their identity. The RA may appear to the client as a CA, but they do not actually sign the certificate that is issued.</a:t>
            </a:r>
            <a:endParaRPr lang="en-US" sz="7200" dirty="0">
              <a:latin typeface="Assistant Regular" panose="020B0604020202020204" charset="-79"/>
              <a:cs typeface="Assistant Regular" panose="020B0604020202020204" charset="-79"/>
            </a:endParaRPr>
          </a:p>
        </p:txBody>
      </p:sp>
      <p:sp>
        <p:nvSpPr>
          <p:cNvPr id="15" name="TextBox 15"/>
          <p:cNvSpPr txBox="1"/>
          <p:nvPr/>
        </p:nvSpPr>
        <p:spPr>
          <a:xfrm>
            <a:off x="1405774" y="2781300"/>
            <a:ext cx="5111701" cy="1661993"/>
          </a:xfrm>
          <a:prstGeom prst="rect">
            <a:avLst/>
          </a:prstGeom>
        </p:spPr>
        <p:txBody>
          <a:bodyPr lIns="0" tIns="0" rIns="0" bIns="0" rtlCol="0" anchor="t">
            <a:spAutoFit/>
          </a:bodyPr>
          <a:lstStyle/>
          <a:p>
            <a:r>
              <a:rPr lang="en-US" sz="5400" dirty="0">
                <a:solidFill>
                  <a:schemeClr val="bg1"/>
                </a:solidFill>
                <a:latin typeface="Assistant Regular" panose="020B0604020202020204" charset="-79"/>
                <a:cs typeface="Assistant Regular" panose="020B0604020202020204" charset="-79"/>
              </a:rPr>
              <a:t>Registration Authority (RA)</a:t>
            </a:r>
          </a:p>
        </p:txBody>
      </p:sp>
      <p:sp>
        <p:nvSpPr>
          <p:cNvPr id="9" name="TextBox 8">
            <a:extLst>
              <a:ext uri="{FF2B5EF4-FFF2-40B4-BE49-F238E27FC236}">
                <a16:creationId xmlns:a16="http://schemas.microsoft.com/office/drawing/2014/main" xmlns="" id="{CCBCFFC8-26F2-4BF4-BFFF-F78BB0CB9444}"/>
              </a:ext>
            </a:extLst>
          </p:cNvPr>
          <p:cNvSpPr txBox="1"/>
          <p:nvPr/>
        </p:nvSpPr>
        <p:spPr>
          <a:xfrm>
            <a:off x="17068800" y="9300164"/>
            <a:ext cx="762000"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365391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6858000" cy="10287000"/>
          </a:xfrm>
          <a:prstGeom prst="rect">
            <a:avLst/>
          </a:prstGeom>
          <a:solidFill>
            <a:srgbClr val="254E72"/>
          </a:solidFill>
        </p:spPr>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C0E8DF"/>
            </a:solidFill>
          </p:spPr>
        </p:sp>
        <p:sp>
          <p:nvSpPr>
            <p:cNvPr id="5" name="AutoShape 5"/>
            <p:cNvSpPr/>
            <p:nvPr/>
          </p:nvSpPr>
          <p:spPr>
            <a:xfrm>
              <a:off x="0" y="0"/>
              <a:ext cx="84693" cy="1649458"/>
            </a:xfrm>
            <a:prstGeom prst="rect">
              <a:avLst/>
            </a:prstGeom>
            <a:solidFill>
              <a:srgbClr val="C0E8DF"/>
            </a:solidFill>
          </p:spPr>
        </p:sp>
      </p:grpSp>
      <p:sp>
        <p:nvSpPr>
          <p:cNvPr id="8" name="TextBox 8"/>
          <p:cNvSpPr txBox="1"/>
          <p:nvPr/>
        </p:nvSpPr>
        <p:spPr>
          <a:xfrm>
            <a:off x="7696200" y="2763982"/>
            <a:ext cx="8067219" cy="2585323"/>
          </a:xfrm>
          <a:prstGeom prst="rect">
            <a:avLst/>
          </a:prstGeom>
        </p:spPr>
        <p:txBody>
          <a:bodyPr wrap="square" lIns="0" tIns="0" rIns="0" bIns="0" rtlCol="0" anchor="t">
            <a:spAutoFit/>
          </a:bodyPr>
          <a:lstStyle/>
          <a:p>
            <a:r>
              <a:rPr lang="en-US" sz="2800" dirty="0">
                <a:latin typeface="Assistant Regular" panose="020B0604020202020204" charset="-79"/>
                <a:cs typeface="Assistant Regular" panose="020B0604020202020204" charset="-79"/>
              </a:rPr>
              <a:t>The CA issues certificate to a client and assist other users to verify the certificate. The CA takes responsibility for identifying correctly the identity of the client asking for a certificate to be issued, and ensures that the information contained within the certificate is correct and digitally signs it.</a:t>
            </a:r>
            <a:endParaRPr lang="en-US" sz="9600" dirty="0">
              <a:latin typeface="Assistant Regular" panose="020B0604020202020204" charset="-79"/>
              <a:cs typeface="Assistant Regular" panose="020B0604020202020204" charset="-79"/>
            </a:endParaRPr>
          </a:p>
        </p:txBody>
      </p:sp>
      <p:sp>
        <p:nvSpPr>
          <p:cNvPr id="15" name="TextBox 15"/>
          <p:cNvSpPr txBox="1"/>
          <p:nvPr/>
        </p:nvSpPr>
        <p:spPr>
          <a:xfrm>
            <a:off x="1405774" y="2781300"/>
            <a:ext cx="5111701" cy="1661993"/>
          </a:xfrm>
          <a:prstGeom prst="rect">
            <a:avLst/>
          </a:prstGeom>
        </p:spPr>
        <p:txBody>
          <a:bodyPr lIns="0" tIns="0" rIns="0" bIns="0" rtlCol="0" anchor="t">
            <a:spAutoFit/>
          </a:bodyPr>
          <a:lstStyle/>
          <a:p>
            <a:r>
              <a:rPr lang="en-US" sz="5400" dirty="0">
                <a:solidFill>
                  <a:schemeClr val="bg1"/>
                </a:solidFill>
                <a:latin typeface="Assistant Regular" panose="020B0604020202020204" charset="-79"/>
                <a:cs typeface="Assistant Regular" panose="020B0604020202020204" charset="-79"/>
              </a:rPr>
              <a:t>Certifying Authority (CA)</a:t>
            </a:r>
          </a:p>
        </p:txBody>
      </p:sp>
      <p:sp>
        <p:nvSpPr>
          <p:cNvPr id="9" name="TextBox 8">
            <a:extLst>
              <a:ext uri="{FF2B5EF4-FFF2-40B4-BE49-F238E27FC236}">
                <a16:creationId xmlns:a16="http://schemas.microsoft.com/office/drawing/2014/main" xmlns="" id="{59B9D68B-40EA-4218-92B6-A2EE0797698A}"/>
              </a:ext>
            </a:extLst>
          </p:cNvPr>
          <p:cNvSpPr txBox="1"/>
          <p:nvPr/>
        </p:nvSpPr>
        <p:spPr>
          <a:xfrm>
            <a:off x="17068800" y="9300164"/>
            <a:ext cx="762000" cy="369332"/>
          </a:xfrm>
          <a:prstGeom prst="rect">
            <a:avLst/>
          </a:prstGeom>
          <a:noFill/>
        </p:spPr>
        <p:txBody>
          <a:bodyPr wrap="square" rtlCol="0">
            <a:spAutoFit/>
          </a:bodyPr>
          <a:lstStyle/>
          <a:p>
            <a:r>
              <a:rPr lang="en-US" dirty="0"/>
              <a:t>21</a:t>
            </a:r>
          </a:p>
        </p:txBody>
      </p:sp>
    </p:spTree>
    <p:extLst>
      <p:ext uri="{BB962C8B-B14F-4D97-AF65-F5344CB8AC3E}">
        <p14:creationId xmlns:p14="http://schemas.microsoft.com/office/powerpoint/2010/main" val="544782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xmlns="" id="{E691CC0C-2349-4CE5-A3BA-13965AC6A645}"/>
              </a:ext>
            </a:extLst>
          </p:cNvPr>
          <p:cNvSpPr txBox="1"/>
          <p:nvPr/>
        </p:nvSpPr>
        <p:spPr>
          <a:xfrm>
            <a:off x="1905000" y="876300"/>
            <a:ext cx="15163800" cy="718145"/>
          </a:xfrm>
          <a:prstGeom prst="rect">
            <a:avLst/>
          </a:prstGeom>
          <a:noFill/>
        </p:spPr>
        <p:txBody>
          <a:bodyPr wrap="square" rtlCol="0">
            <a:spAutoFit/>
          </a:bodyPr>
          <a:lstStyle/>
          <a:p>
            <a:pPr>
              <a:lnSpc>
                <a:spcPts val="4400"/>
              </a:lnSpc>
            </a:pPr>
            <a:r>
              <a:rPr lang="en-US" sz="6000" dirty="0">
                <a:solidFill>
                  <a:schemeClr val="accent5">
                    <a:lumMod val="50000"/>
                  </a:schemeClr>
                </a:solidFill>
                <a:latin typeface="Assistant Regular" panose="020B0604020202020204" charset="-79"/>
                <a:cs typeface="Assistant Regular" panose="020B0604020202020204" charset="-79"/>
              </a:rPr>
              <a:t>Trust Models</a:t>
            </a:r>
          </a:p>
        </p:txBody>
      </p:sp>
      <p:sp>
        <p:nvSpPr>
          <p:cNvPr id="5" name="TextBox 4">
            <a:extLst>
              <a:ext uri="{FF2B5EF4-FFF2-40B4-BE49-F238E27FC236}">
                <a16:creationId xmlns:a16="http://schemas.microsoft.com/office/drawing/2014/main" xmlns="" id="{E2AC600B-B7B3-4E7B-9F62-935F607A24D0}"/>
              </a:ext>
            </a:extLst>
          </p:cNvPr>
          <p:cNvSpPr txBox="1"/>
          <p:nvPr/>
        </p:nvSpPr>
        <p:spPr>
          <a:xfrm>
            <a:off x="2057400" y="1943100"/>
            <a:ext cx="15392400" cy="6247864"/>
          </a:xfrm>
          <a:prstGeom prst="rect">
            <a:avLst/>
          </a:prstGeom>
          <a:noFill/>
        </p:spPr>
        <p:txBody>
          <a:bodyPr wrap="square" rtlCol="0">
            <a:spAutoFit/>
          </a:bodyPr>
          <a:lstStyle/>
          <a:p>
            <a:pPr>
              <a:spcAft>
                <a:spcPts val="600"/>
              </a:spcAft>
            </a:pPr>
            <a:r>
              <a:rPr lang="en-US" sz="2800" dirty="0">
                <a:latin typeface="Assistant Regular" panose="020B0604020202020204" charset="-79"/>
                <a:cs typeface="Assistant Regular" panose="020B0604020202020204" charset="-79"/>
              </a:rPr>
              <a:t>A basic issue in public key cryptography is determining whose signature you are willing to trust. There are several possible trust models that can be employed.</a:t>
            </a:r>
            <a:endParaRPr lang="en-US" sz="2800" b="1" dirty="0">
              <a:latin typeface="Assistant Regular" panose="020B0604020202020204" charset="-79"/>
              <a:cs typeface="Assistant Regular" panose="020B0604020202020204" charset="-79"/>
            </a:endParaRPr>
          </a:p>
          <a:p>
            <a:pPr>
              <a:spcAft>
                <a:spcPts val="600"/>
              </a:spcAft>
            </a:pPr>
            <a:r>
              <a:rPr lang="en-US" sz="3600" b="1" dirty="0">
                <a:latin typeface="Assistant Regular" panose="020B0604020202020204" charset="-79"/>
                <a:cs typeface="Assistant Regular" panose="020B0604020202020204" charset="-79"/>
              </a:rPr>
              <a:t>monopoly model</a:t>
            </a:r>
          </a:p>
          <a:p>
            <a:pPr>
              <a:spcAft>
                <a:spcPts val="600"/>
              </a:spcAft>
            </a:pPr>
            <a:r>
              <a:rPr lang="en-US" sz="2800" dirty="0">
                <a:latin typeface="Assistant Regular" panose="020B0604020202020204" charset="-79"/>
                <a:cs typeface="Assistant Regular" panose="020B0604020202020204" charset="-79"/>
              </a:rPr>
              <a:t>Perhaps the most obvious trust model is the monopoly model, where one universally trusted organization is the CA for the known universe.</a:t>
            </a:r>
          </a:p>
          <a:p>
            <a:pPr>
              <a:spcAft>
                <a:spcPts val="600"/>
              </a:spcAft>
            </a:pPr>
            <a:endParaRPr lang="en-US" sz="2800" dirty="0">
              <a:latin typeface="Assistant Regular" panose="020B0604020202020204" charset="-79"/>
              <a:cs typeface="Assistant Regular" panose="020B0604020202020204" charset="-79"/>
            </a:endParaRPr>
          </a:p>
          <a:p>
            <a:pPr>
              <a:spcAft>
                <a:spcPts val="600"/>
              </a:spcAft>
            </a:pPr>
            <a:r>
              <a:rPr lang="en-US" sz="3600" b="1" dirty="0">
                <a:latin typeface="Assistant Regular" panose="020B0604020202020204" charset="-79"/>
                <a:cs typeface="Assistant Regular" panose="020B0604020202020204" charset="-79"/>
              </a:rPr>
              <a:t>oligarchy model</a:t>
            </a:r>
          </a:p>
          <a:p>
            <a:pPr>
              <a:spcAft>
                <a:spcPts val="600"/>
              </a:spcAft>
            </a:pPr>
            <a:r>
              <a:rPr lang="en-US" sz="2800" dirty="0">
                <a:latin typeface="Assistant Regular" panose="020B0604020202020204" charset="-79"/>
                <a:cs typeface="Assistant Regular" panose="020B0604020202020204" charset="-79"/>
              </a:rPr>
              <a:t>The oligarchy model is one step away from the monopoly model. In this model, there are multiple trusted CA. In fact, this is the approach that is used in Web browsers today.</a:t>
            </a:r>
          </a:p>
          <a:p>
            <a:pPr>
              <a:spcAft>
                <a:spcPts val="600"/>
              </a:spcAft>
            </a:pPr>
            <a:endParaRPr lang="en-US" sz="2800" dirty="0">
              <a:latin typeface="Assistant Regular" panose="020B0604020202020204" charset="-79"/>
              <a:cs typeface="Assistant Regular" panose="020B0604020202020204" charset="-79"/>
            </a:endParaRPr>
          </a:p>
          <a:p>
            <a:pPr>
              <a:spcAft>
                <a:spcPts val="600"/>
              </a:spcAft>
            </a:pPr>
            <a:r>
              <a:rPr lang="en-US" sz="3600" b="1" dirty="0">
                <a:latin typeface="Assistant Regular" panose="020B0604020202020204" charset="-79"/>
                <a:cs typeface="Assistant Regular" panose="020B0604020202020204" charset="-79"/>
              </a:rPr>
              <a:t>anarchy model</a:t>
            </a:r>
          </a:p>
          <a:p>
            <a:pPr>
              <a:spcAft>
                <a:spcPts val="600"/>
              </a:spcAft>
            </a:pPr>
            <a:r>
              <a:rPr lang="en-US" sz="2800" dirty="0">
                <a:latin typeface="Assistant Regular" panose="020B0604020202020204" charset="-79"/>
                <a:cs typeface="Assistant Regular" panose="020B0604020202020204" charset="-79"/>
              </a:rPr>
              <a:t>At the opposite extreme from the monopoly model is the anarchy model. </a:t>
            </a:r>
          </a:p>
        </p:txBody>
      </p:sp>
      <p:sp>
        <p:nvSpPr>
          <p:cNvPr id="6" name="TextBox 5">
            <a:extLst>
              <a:ext uri="{FF2B5EF4-FFF2-40B4-BE49-F238E27FC236}">
                <a16:creationId xmlns:a16="http://schemas.microsoft.com/office/drawing/2014/main" xmlns="" id="{1C898D20-80BA-4C9E-B8B6-23225BFB27BB}"/>
              </a:ext>
            </a:extLst>
          </p:cNvPr>
          <p:cNvSpPr txBox="1"/>
          <p:nvPr/>
        </p:nvSpPr>
        <p:spPr>
          <a:xfrm>
            <a:off x="17068800" y="9300164"/>
            <a:ext cx="762000" cy="369332"/>
          </a:xfrm>
          <a:prstGeom prst="rect">
            <a:avLst/>
          </a:prstGeom>
          <a:noFill/>
        </p:spPr>
        <p:txBody>
          <a:bodyPr wrap="square" rtlCol="0">
            <a:spAutoFit/>
          </a:bodyPr>
          <a:lstStyle/>
          <a:p>
            <a:r>
              <a:rPr lang="en-US" dirty="0"/>
              <a:t>22</a:t>
            </a:r>
          </a:p>
        </p:txBody>
      </p:sp>
    </p:spTree>
    <p:extLst>
      <p:ext uri="{BB962C8B-B14F-4D97-AF65-F5344CB8AC3E}">
        <p14:creationId xmlns:p14="http://schemas.microsoft.com/office/powerpoint/2010/main" val="2414525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0E8DF"/>
        </a:solidFill>
        <a:effectLst/>
      </p:bgPr>
    </p:bg>
    <p:spTree>
      <p:nvGrpSpPr>
        <p:cNvPr id="1" name=""/>
        <p:cNvGrpSpPr/>
        <p:nvPr/>
      </p:nvGrpSpPr>
      <p:grpSpPr>
        <a:xfrm>
          <a:off x="0" y="0"/>
          <a:ext cx="0" cy="0"/>
          <a:chOff x="0" y="0"/>
          <a:chExt cx="0" cy="0"/>
        </a:xfrm>
      </p:grpSpPr>
      <p:grpSp>
        <p:nvGrpSpPr>
          <p:cNvPr id="2" name="Group 2"/>
          <p:cNvGrpSpPr/>
          <p:nvPr/>
        </p:nvGrpSpPr>
        <p:grpSpPr>
          <a:xfrm>
            <a:off x="0" y="986837"/>
            <a:ext cx="18288000" cy="63520"/>
            <a:chOff x="0" y="0"/>
            <a:chExt cx="24384000" cy="84693"/>
          </a:xfrm>
        </p:grpSpPr>
        <p:sp>
          <p:nvSpPr>
            <p:cNvPr id="3" name="AutoShape 3"/>
            <p:cNvSpPr/>
            <p:nvPr/>
          </p:nvSpPr>
          <p:spPr>
            <a:xfrm>
              <a:off x="0" y="35963"/>
              <a:ext cx="24384000" cy="12766"/>
            </a:xfrm>
            <a:prstGeom prst="rect">
              <a:avLst/>
            </a:prstGeom>
            <a:solidFill>
              <a:srgbClr val="254E72"/>
            </a:solidFill>
          </p:spPr>
        </p:sp>
        <p:sp>
          <p:nvSpPr>
            <p:cNvPr id="4" name="AutoShape 4"/>
            <p:cNvSpPr/>
            <p:nvPr/>
          </p:nvSpPr>
          <p:spPr>
            <a:xfrm rot="-5400000">
              <a:off x="782383" y="-782383"/>
              <a:ext cx="84693" cy="1649458"/>
            </a:xfrm>
            <a:prstGeom prst="rect">
              <a:avLst/>
            </a:prstGeom>
            <a:solidFill>
              <a:srgbClr val="254E72"/>
            </a:solidFill>
          </p:spPr>
        </p:sp>
      </p:grpSp>
      <p:sp>
        <p:nvSpPr>
          <p:cNvPr id="5" name="TextBox 5"/>
          <p:cNvSpPr txBox="1"/>
          <p:nvPr/>
        </p:nvSpPr>
        <p:spPr>
          <a:xfrm>
            <a:off x="6564200" y="4611303"/>
            <a:ext cx="5159601" cy="1064394"/>
          </a:xfrm>
          <a:prstGeom prst="rect">
            <a:avLst/>
          </a:prstGeom>
        </p:spPr>
        <p:txBody>
          <a:bodyPr wrap="square" lIns="0" tIns="0" rIns="0" bIns="0" rtlCol="0" anchor="t">
            <a:spAutoFit/>
          </a:bodyPr>
          <a:lstStyle/>
          <a:p>
            <a:pPr algn="r">
              <a:lnSpc>
                <a:spcPts val="8250"/>
              </a:lnSpc>
            </a:pPr>
            <a:r>
              <a:rPr lang="en-US" sz="7500" spc="75" dirty="0">
                <a:solidFill>
                  <a:srgbClr val="254E72"/>
                </a:solidFill>
                <a:latin typeface="Telegraf"/>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3" name="AutoShape 3"/>
          <p:cNvSpPr/>
          <p:nvPr/>
        </p:nvSpPr>
        <p:spPr>
          <a:xfrm>
            <a:off x="0" y="0"/>
            <a:ext cx="10091306" cy="10287000"/>
          </a:xfrm>
          <a:prstGeom prst="rect">
            <a:avLst/>
          </a:prstGeom>
          <a:solidFill>
            <a:srgbClr val="C0E8DF"/>
          </a:solidFill>
        </p:spPr>
      </p:sp>
      <p:grpSp>
        <p:nvGrpSpPr>
          <p:cNvPr id="4" name="Group 4"/>
          <p:cNvGrpSpPr/>
          <p:nvPr/>
        </p:nvGrpSpPr>
        <p:grpSpPr>
          <a:xfrm>
            <a:off x="1546876" y="2552700"/>
            <a:ext cx="7085191" cy="4196336"/>
            <a:chOff x="-116852" y="-207240"/>
            <a:chExt cx="9446922" cy="5595114"/>
          </a:xfrm>
        </p:grpSpPr>
        <p:sp>
          <p:nvSpPr>
            <p:cNvPr id="5" name="TextBox 5"/>
            <p:cNvSpPr txBox="1"/>
            <p:nvPr/>
          </p:nvSpPr>
          <p:spPr>
            <a:xfrm>
              <a:off x="0" y="1590417"/>
              <a:ext cx="9330070" cy="581356"/>
            </a:xfrm>
            <a:prstGeom prst="rect">
              <a:avLst/>
            </a:prstGeom>
          </p:spPr>
          <p:txBody>
            <a:bodyPr lIns="0" tIns="0" rIns="0" bIns="0" rtlCol="0" anchor="t">
              <a:spAutoFit/>
            </a:bodyPr>
            <a:lstStyle/>
            <a:p>
              <a:pPr>
                <a:lnSpc>
                  <a:spcPts val="3360"/>
                </a:lnSpc>
              </a:pPr>
              <a:r>
                <a:rPr lang="en-US" sz="3200" spc="112" dirty="0">
                  <a:solidFill>
                    <a:srgbClr val="254E72"/>
                  </a:solidFill>
                  <a:latin typeface="Assistant Bold"/>
                </a:rPr>
                <a:t>OVERVIEW OF THE TOPICS</a:t>
              </a:r>
            </a:p>
          </p:txBody>
        </p:sp>
        <p:sp>
          <p:nvSpPr>
            <p:cNvPr id="6" name="TextBox 6"/>
            <p:cNvSpPr txBox="1"/>
            <p:nvPr/>
          </p:nvSpPr>
          <p:spPr>
            <a:xfrm>
              <a:off x="-116852" y="-207240"/>
              <a:ext cx="9330071" cy="1419192"/>
            </a:xfrm>
            <a:prstGeom prst="rect">
              <a:avLst/>
            </a:prstGeom>
          </p:spPr>
          <p:txBody>
            <a:bodyPr lIns="0" tIns="0" rIns="0" bIns="0" rtlCol="0" anchor="t">
              <a:spAutoFit/>
            </a:bodyPr>
            <a:lstStyle/>
            <a:p>
              <a:pPr>
                <a:lnSpc>
                  <a:spcPts val="8250"/>
                </a:lnSpc>
              </a:pPr>
              <a:r>
                <a:rPr lang="en-US" sz="7500" spc="75" dirty="0">
                  <a:solidFill>
                    <a:srgbClr val="254E72"/>
                  </a:solidFill>
                  <a:latin typeface="Telegraf"/>
                </a:rPr>
                <a:t>Contents</a:t>
              </a:r>
            </a:p>
          </p:txBody>
        </p:sp>
        <p:sp>
          <p:nvSpPr>
            <p:cNvPr id="7" name="TextBox 7"/>
            <p:cNvSpPr txBox="1"/>
            <p:nvPr/>
          </p:nvSpPr>
          <p:spPr>
            <a:xfrm>
              <a:off x="0" y="2458525"/>
              <a:ext cx="9330070" cy="2929349"/>
            </a:xfrm>
            <a:prstGeom prst="rect">
              <a:avLst/>
            </a:prstGeom>
          </p:spPr>
          <p:txBody>
            <a:bodyPr lIns="0" tIns="0" rIns="0" bIns="0" rtlCol="0" anchor="t">
              <a:spAutoFit/>
            </a:bodyPr>
            <a:lstStyle/>
            <a:p>
              <a:pPr>
                <a:lnSpc>
                  <a:spcPts val="4400"/>
                </a:lnSpc>
              </a:pPr>
              <a:r>
                <a:rPr lang="en-US" sz="2400" dirty="0">
                  <a:solidFill>
                    <a:schemeClr val="accent5">
                      <a:lumMod val="50000"/>
                    </a:schemeClr>
                  </a:solidFill>
                  <a:latin typeface="Assistant Regular" panose="020B0604020202020204" charset="-79"/>
                  <a:cs typeface="Assistant Regular" panose="020B0604020202020204" charset="-79"/>
                </a:rPr>
                <a:t>The RSA Cryptosystem</a:t>
              </a:r>
            </a:p>
            <a:p>
              <a:pPr>
                <a:lnSpc>
                  <a:spcPts val="4400"/>
                </a:lnSpc>
              </a:pPr>
              <a:r>
                <a:rPr lang="en-US" sz="2400" dirty="0">
                  <a:solidFill>
                    <a:schemeClr val="accent5">
                      <a:lumMod val="50000"/>
                    </a:schemeClr>
                  </a:solidFill>
                  <a:latin typeface="Assistant Regular" panose="020B0604020202020204" charset="-79"/>
                  <a:cs typeface="Assistant Regular" panose="020B0604020202020204" charset="-79"/>
                </a:rPr>
                <a:t>Proof of RSA</a:t>
              </a:r>
            </a:p>
            <a:p>
              <a:pPr>
                <a:lnSpc>
                  <a:spcPts val="4400"/>
                </a:lnSpc>
              </a:pPr>
              <a:r>
                <a:rPr lang="en-US" sz="2400" dirty="0">
                  <a:solidFill>
                    <a:schemeClr val="accent5">
                      <a:lumMod val="50000"/>
                    </a:schemeClr>
                  </a:solidFill>
                  <a:latin typeface="Assistant Regular" panose="020B0604020202020204" charset="-79"/>
                  <a:cs typeface="Assistant Regular" panose="020B0604020202020204" charset="-79"/>
                </a:rPr>
                <a:t>Approaches to attacking RSA</a:t>
              </a:r>
            </a:p>
            <a:p>
              <a:pPr>
                <a:lnSpc>
                  <a:spcPts val="4400"/>
                </a:lnSpc>
              </a:pPr>
              <a:r>
                <a:rPr lang="en-US" sz="2400" dirty="0">
                  <a:solidFill>
                    <a:schemeClr val="accent5">
                      <a:lumMod val="50000"/>
                    </a:schemeClr>
                  </a:solidFill>
                  <a:latin typeface="Assistant Regular" panose="020B0604020202020204" charset="-79"/>
                  <a:cs typeface="Assistant Regular" panose="020B0604020202020204" charset="-79"/>
                </a:rPr>
                <a:t>Public Key Infrastructure</a:t>
              </a:r>
              <a:endParaRPr lang="en-US" sz="2800" dirty="0">
                <a:solidFill>
                  <a:schemeClr val="accent5">
                    <a:lumMod val="50000"/>
                  </a:schemeClr>
                </a:solidFill>
                <a:latin typeface="Assistant Regular" panose="020B0604020202020204" charset="-79"/>
                <a:cs typeface="Assistant Regular" panose="020B0604020202020204" charset="-79"/>
              </a:endParaRPr>
            </a:p>
          </p:txBody>
        </p:sp>
      </p:grpSp>
      <p:pic>
        <p:nvPicPr>
          <p:cNvPr id="16" name="Picture 15">
            <a:extLst>
              <a:ext uri="{FF2B5EF4-FFF2-40B4-BE49-F238E27FC236}">
                <a16:creationId xmlns:a16="http://schemas.microsoft.com/office/drawing/2014/main" xmlns="" id="{3B69B837-1FFD-4EE3-A4F4-6874BAAAF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1995860"/>
            <a:ext cx="7232293" cy="5112327"/>
          </a:xfrm>
          <a:prstGeom prst="rect">
            <a:avLst/>
          </a:prstGeom>
        </p:spPr>
      </p:pic>
      <p:sp>
        <p:nvSpPr>
          <p:cNvPr id="8" name="TextBox 7">
            <a:extLst>
              <a:ext uri="{FF2B5EF4-FFF2-40B4-BE49-F238E27FC236}">
                <a16:creationId xmlns:a16="http://schemas.microsoft.com/office/drawing/2014/main" xmlns="" id="{8B23E437-9CB0-4868-A630-FA91A1B86428}"/>
              </a:ext>
            </a:extLst>
          </p:cNvPr>
          <p:cNvSpPr txBox="1"/>
          <p:nvPr/>
        </p:nvSpPr>
        <p:spPr>
          <a:xfrm>
            <a:off x="17068800" y="9300164"/>
            <a:ext cx="762000" cy="369332"/>
          </a:xfrm>
          <a:prstGeom prst="rect">
            <a:avLst/>
          </a:prstGeom>
          <a:noFill/>
        </p:spPr>
        <p:txBody>
          <a:bodyPr wrap="square" rtlCol="0">
            <a:spAutoFit/>
          </a:bodyPr>
          <a:lstStyle/>
          <a:p>
            <a:r>
              <a:rPr lang="en-US"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6858000" cy="10287000"/>
          </a:xfrm>
          <a:prstGeom prst="rect">
            <a:avLst/>
          </a:prstGeom>
          <a:solidFill>
            <a:srgbClr val="254E72"/>
          </a:solidFill>
        </p:spPr>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C0E8DF"/>
            </a:solidFill>
          </p:spPr>
        </p:sp>
        <p:sp>
          <p:nvSpPr>
            <p:cNvPr id="5" name="AutoShape 5"/>
            <p:cNvSpPr/>
            <p:nvPr/>
          </p:nvSpPr>
          <p:spPr>
            <a:xfrm>
              <a:off x="0" y="0"/>
              <a:ext cx="84693" cy="1649458"/>
            </a:xfrm>
            <a:prstGeom prst="rect">
              <a:avLst/>
            </a:prstGeom>
            <a:solidFill>
              <a:srgbClr val="C0E8DF"/>
            </a:solidFill>
          </p:spPr>
        </p:sp>
      </p:grpSp>
      <p:sp>
        <p:nvSpPr>
          <p:cNvPr id="8" name="TextBox 8"/>
          <p:cNvSpPr txBox="1"/>
          <p:nvPr/>
        </p:nvSpPr>
        <p:spPr>
          <a:xfrm>
            <a:off x="8229600" y="1485900"/>
            <a:ext cx="8067219" cy="6401753"/>
          </a:xfrm>
          <a:prstGeom prst="rect">
            <a:avLst/>
          </a:prstGeom>
        </p:spPr>
        <p:txBody>
          <a:bodyPr wrap="square" lIns="0" tIns="0" rIns="0" bIns="0" rtlCol="0" anchor="t">
            <a:spAutoFit/>
          </a:bodyPr>
          <a:lstStyle/>
          <a:p>
            <a:r>
              <a:rPr lang="en-US" sz="3200" dirty="0">
                <a:latin typeface="Assistant Regular" panose="020B0604020202020204" charset="-79"/>
                <a:cs typeface="Assistant Regular" panose="020B0604020202020204" charset="-79"/>
              </a:rPr>
              <a:t>Invented by Ron </a:t>
            </a:r>
            <a:r>
              <a:rPr lang="en-US" sz="3200" dirty="0" err="1">
                <a:latin typeface="Assistant Regular" panose="020B0604020202020204" charset="-79"/>
                <a:cs typeface="Assistant Regular" panose="020B0604020202020204" charset="-79"/>
              </a:rPr>
              <a:t>Rivest</a:t>
            </a:r>
            <a:r>
              <a:rPr lang="en-US" sz="3200" dirty="0">
                <a:latin typeface="Assistant Regular" panose="020B0604020202020204" charset="-79"/>
                <a:cs typeface="Assistant Regular" panose="020B0604020202020204" charset="-79"/>
              </a:rPr>
              <a:t>, Adi Shamir, and Len </a:t>
            </a:r>
            <a:r>
              <a:rPr lang="en-US" sz="3200" dirty="0" err="1">
                <a:latin typeface="Assistant Regular" panose="020B0604020202020204" charset="-79"/>
                <a:cs typeface="Assistant Regular" panose="020B0604020202020204" charset="-79"/>
              </a:rPr>
              <a:t>Adleman</a:t>
            </a:r>
            <a:r>
              <a:rPr lang="en-US" sz="3200" dirty="0">
                <a:latin typeface="Assistant Regular" panose="020B0604020202020204" charset="-79"/>
                <a:cs typeface="Assistant Regular" panose="020B0604020202020204" charset="-79"/>
              </a:rPr>
              <a:t>, the RSA cryptosystem was first revealed in the August 1977. </a:t>
            </a:r>
          </a:p>
          <a:p>
            <a:endParaRPr lang="en-US" sz="3200" dirty="0">
              <a:latin typeface="Assistant Regular" panose="020B0604020202020204" charset="-79"/>
              <a:cs typeface="Assistant Regular" panose="020B0604020202020204" charset="-79"/>
            </a:endParaRPr>
          </a:p>
          <a:p>
            <a:r>
              <a:rPr lang="en-US" sz="3200" dirty="0">
                <a:latin typeface="Assistant Regular" panose="020B0604020202020204" charset="-79"/>
                <a:cs typeface="Assistant Regular" panose="020B0604020202020204" charset="-79"/>
              </a:rPr>
              <a:t>The RSA is most commonly used for providing privacy and ensuring authenticity of digital data. </a:t>
            </a:r>
          </a:p>
          <a:p>
            <a:endParaRPr lang="en-US" sz="3200" dirty="0">
              <a:latin typeface="Assistant Regular" panose="020B0604020202020204" charset="-79"/>
              <a:cs typeface="Assistant Regular" panose="020B0604020202020204" charset="-79"/>
            </a:endParaRPr>
          </a:p>
          <a:p>
            <a:r>
              <a:rPr lang="en-US" sz="3200" dirty="0">
                <a:latin typeface="Assistant Regular" panose="020B0604020202020204" charset="-79"/>
                <a:cs typeface="Assistant Regular" panose="020B0604020202020204" charset="-79"/>
              </a:rPr>
              <a:t>RSA is used by many commercial systems. It is used to secure web traffic, to ensure privacy and authenticity of Email, to secure remote login sessions, and it is at the heart of electronic credit-card payment systems</a:t>
            </a:r>
            <a:r>
              <a:rPr lang="en-US" sz="1600" dirty="0">
                <a:latin typeface="Assistant Regular" panose="020B0604020202020204" charset="-79"/>
                <a:cs typeface="Assistant Regular" panose="020B0604020202020204" charset="-79"/>
              </a:rPr>
              <a:t>. </a:t>
            </a:r>
            <a:endParaRPr lang="en-US" sz="1600" dirty="0">
              <a:solidFill>
                <a:srgbClr val="254E72"/>
              </a:solidFill>
              <a:latin typeface="Assistant Regular" panose="020B0604020202020204" charset="-79"/>
              <a:cs typeface="Assistant Regular" panose="020B0604020202020204" charset="-79"/>
            </a:endParaRPr>
          </a:p>
        </p:txBody>
      </p:sp>
      <p:sp>
        <p:nvSpPr>
          <p:cNvPr id="15" name="TextBox 15"/>
          <p:cNvSpPr txBox="1"/>
          <p:nvPr/>
        </p:nvSpPr>
        <p:spPr>
          <a:xfrm>
            <a:off x="1524000" y="1790700"/>
            <a:ext cx="5111701" cy="3109890"/>
          </a:xfrm>
          <a:prstGeom prst="rect">
            <a:avLst/>
          </a:prstGeom>
        </p:spPr>
        <p:txBody>
          <a:bodyPr lIns="0" tIns="0" rIns="0" bIns="0" rtlCol="0" anchor="t">
            <a:spAutoFit/>
          </a:bodyPr>
          <a:lstStyle/>
          <a:p>
            <a:pPr>
              <a:lnSpc>
                <a:spcPts val="8250"/>
              </a:lnSpc>
            </a:pPr>
            <a:r>
              <a:rPr lang="en-US" sz="5400" spc="75" dirty="0">
                <a:solidFill>
                  <a:srgbClr val="FEFFFF"/>
                </a:solidFill>
                <a:latin typeface="Telegraf"/>
              </a:rPr>
              <a:t>The</a:t>
            </a:r>
          </a:p>
          <a:p>
            <a:pPr>
              <a:lnSpc>
                <a:spcPts val="8250"/>
              </a:lnSpc>
            </a:pPr>
            <a:r>
              <a:rPr lang="en-US" sz="5400" spc="75">
                <a:solidFill>
                  <a:srgbClr val="FEFFFF"/>
                </a:solidFill>
                <a:latin typeface="Telegraf"/>
              </a:rPr>
              <a:t>RSA</a:t>
            </a:r>
            <a:endParaRPr lang="en-US" sz="5400" spc="75" dirty="0">
              <a:solidFill>
                <a:srgbClr val="FEFFFF"/>
              </a:solidFill>
              <a:latin typeface="Telegraf"/>
            </a:endParaRPr>
          </a:p>
          <a:p>
            <a:pPr>
              <a:lnSpc>
                <a:spcPts val="8250"/>
              </a:lnSpc>
            </a:pPr>
            <a:r>
              <a:rPr lang="en-US" sz="5400" spc="75" dirty="0">
                <a:solidFill>
                  <a:srgbClr val="FEFFFF"/>
                </a:solidFill>
                <a:latin typeface="Telegraf"/>
              </a:rPr>
              <a:t>Cryptosystem</a:t>
            </a:r>
          </a:p>
        </p:txBody>
      </p:sp>
      <p:sp>
        <p:nvSpPr>
          <p:cNvPr id="9" name="TextBox 8">
            <a:extLst>
              <a:ext uri="{FF2B5EF4-FFF2-40B4-BE49-F238E27FC236}">
                <a16:creationId xmlns:a16="http://schemas.microsoft.com/office/drawing/2014/main" xmlns="" id="{A5A6BB99-9C29-4C0E-8BD1-2509EFFFC51C}"/>
              </a:ext>
            </a:extLst>
          </p:cNvPr>
          <p:cNvSpPr txBox="1"/>
          <p:nvPr/>
        </p:nvSpPr>
        <p:spPr>
          <a:xfrm>
            <a:off x="17068800" y="9300164"/>
            <a:ext cx="762000" cy="369332"/>
          </a:xfrm>
          <a:prstGeom prst="rect">
            <a:avLst/>
          </a:prstGeom>
          <a:noFill/>
        </p:spPr>
        <p:txBody>
          <a:bodyPr wrap="square" rtlCol="0">
            <a:spAutoFit/>
          </a:bodyPr>
          <a:lstStyle/>
          <a:p>
            <a:r>
              <a:rPr lang="en-US"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6858000" cy="10287000"/>
          </a:xfrm>
          <a:prstGeom prst="rect">
            <a:avLst/>
          </a:prstGeom>
          <a:solidFill>
            <a:srgbClr val="254E72"/>
          </a:solidFill>
        </p:spPr>
        <p:txBody>
          <a:bodyPr/>
          <a:lstStyle/>
          <a:p>
            <a:endParaRPr lang="en-US"/>
          </a:p>
        </p:txBody>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FEFFFF"/>
            </a:solidFill>
          </p:spPr>
        </p:sp>
        <p:sp>
          <p:nvSpPr>
            <p:cNvPr id="5" name="AutoShape 5"/>
            <p:cNvSpPr/>
            <p:nvPr/>
          </p:nvSpPr>
          <p:spPr>
            <a:xfrm>
              <a:off x="0" y="0"/>
              <a:ext cx="84693" cy="1649458"/>
            </a:xfrm>
            <a:prstGeom prst="rect">
              <a:avLst/>
            </a:prstGeom>
            <a:solidFill>
              <a:srgbClr val="C0E8DF"/>
            </a:solidFill>
          </p:spPr>
        </p:sp>
      </p:grpSp>
      <p:sp>
        <p:nvSpPr>
          <p:cNvPr id="10" name="AutoShape 10"/>
          <p:cNvSpPr/>
          <p:nvPr/>
        </p:nvSpPr>
        <p:spPr>
          <a:xfrm>
            <a:off x="8092841" y="1488301"/>
            <a:ext cx="151558" cy="153693"/>
          </a:xfrm>
          <a:prstGeom prst="rect">
            <a:avLst/>
          </a:prstGeom>
          <a:solidFill>
            <a:srgbClr val="254E72"/>
          </a:solidFill>
        </p:spPr>
      </p:sp>
      <p:sp>
        <p:nvSpPr>
          <p:cNvPr id="14" name="AutoShape 14"/>
          <p:cNvSpPr/>
          <p:nvPr/>
        </p:nvSpPr>
        <p:spPr>
          <a:xfrm>
            <a:off x="8092841" y="3590381"/>
            <a:ext cx="151558" cy="153693"/>
          </a:xfrm>
          <a:prstGeom prst="rect">
            <a:avLst/>
          </a:prstGeom>
          <a:solidFill>
            <a:srgbClr val="254E72"/>
          </a:solidFill>
        </p:spPr>
      </p:sp>
      <p:sp>
        <p:nvSpPr>
          <p:cNvPr id="18" name="AutoShape 18"/>
          <p:cNvSpPr/>
          <p:nvPr/>
        </p:nvSpPr>
        <p:spPr>
          <a:xfrm>
            <a:off x="8092841" y="5692460"/>
            <a:ext cx="151558" cy="153693"/>
          </a:xfrm>
          <a:prstGeom prst="rect">
            <a:avLst/>
          </a:prstGeom>
          <a:solidFill>
            <a:srgbClr val="254E72"/>
          </a:solidFill>
        </p:spPr>
      </p:sp>
      <p:sp>
        <p:nvSpPr>
          <p:cNvPr id="22" name="AutoShape 22"/>
          <p:cNvSpPr/>
          <p:nvPr/>
        </p:nvSpPr>
        <p:spPr>
          <a:xfrm>
            <a:off x="8092841" y="7794539"/>
            <a:ext cx="151558" cy="153693"/>
          </a:xfrm>
          <a:prstGeom prst="rect">
            <a:avLst/>
          </a:prstGeom>
          <a:solidFill>
            <a:srgbClr val="254E72"/>
          </a:solidFill>
        </p:spPr>
      </p:sp>
      <p:sp>
        <p:nvSpPr>
          <p:cNvPr id="29" name="TextBox 28">
            <a:extLst>
              <a:ext uri="{FF2B5EF4-FFF2-40B4-BE49-F238E27FC236}">
                <a16:creationId xmlns:a16="http://schemas.microsoft.com/office/drawing/2014/main" xmlns="" id="{D11424B9-4807-4062-B249-0C63F89CFFC5}"/>
              </a:ext>
            </a:extLst>
          </p:cNvPr>
          <p:cNvSpPr txBox="1"/>
          <p:nvPr/>
        </p:nvSpPr>
        <p:spPr>
          <a:xfrm>
            <a:off x="8471112" y="1305794"/>
            <a:ext cx="8763000" cy="954107"/>
          </a:xfrm>
          <a:prstGeom prst="rect">
            <a:avLst/>
          </a:prstGeom>
          <a:noFill/>
        </p:spPr>
        <p:txBody>
          <a:bodyPr wrap="square" rtlCol="0">
            <a:spAutoFit/>
          </a:bodyPr>
          <a:lstStyle/>
          <a:p>
            <a:r>
              <a:rPr lang="en-US" sz="2800" dirty="0">
                <a:latin typeface="Assistant Regular" panose="020B0604020202020204" charset="-79"/>
                <a:cs typeface="Assistant Regular" panose="020B0604020202020204" charset="-79"/>
              </a:rPr>
              <a:t>It’s an </a:t>
            </a:r>
            <a:r>
              <a:rPr lang="en-US" sz="2800" dirty="0" err="1">
                <a:latin typeface="Assistant Regular" panose="020B0604020202020204" charset="-79"/>
                <a:cs typeface="Assistant Regular" panose="020B0604020202020204" charset="-79"/>
              </a:rPr>
              <a:t>asymetric</a:t>
            </a:r>
            <a:r>
              <a:rPr lang="en-US" sz="2800" dirty="0">
                <a:latin typeface="Assistant Regular" panose="020B0604020202020204" charset="-79"/>
                <a:cs typeface="Assistant Regular" panose="020B0604020202020204" charset="-79"/>
              </a:rPr>
              <a:t> cryptography system. So 2 keys, Public and private key concept is used here.</a:t>
            </a:r>
          </a:p>
        </p:txBody>
      </p:sp>
      <p:sp>
        <p:nvSpPr>
          <p:cNvPr id="30" name="TextBox 29">
            <a:extLst>
              <a:ext uri="{FF2B5EF4-FFF2-40B4-BE49-F238E27FC236}">
                <a16:creationId xmlns:a16="http://schemas.microsoft.com/office/drawing/2014/main" xmlns="" id="{04F4AFB5-D1EC-450D-A95E-256BA3DA4258}"/>
              </a:ext>
            </a:extLst>
          </p:cNvPr>
          <p:cNvSpPr txBox="1"/>
          <p:nvPr/>
        </p:nvSpPr>
        <p:spPr>
          <a:xfrm>
            <a:off x="8424066" y="3423229"/>
            <a:ext cx="8763000" cy="954107"/>
          </a:xfrm>
          <a:prstGeom prst="rect">
            <a:avLst/>
          </a:prstGeom>
          <a:noFill/>
        </p:spPr>
        <p:txBody>
          <a:bodyPr wrap="square" rtlCol="0">
            <a:spAutoFit/>
          </a:bodyPr>
          <a:lstStyle/>
          <a:p>
            <a:r>
              <a:rPr lang="en-US" sz="2800" b="1" dirty="0">
                <a:latin typeface="Assistant Regular" panose="020B0604020202020204" charset="-79"/>
                <a:cs typeface="Assistant Regular" panose="020B0604020202020204" charset="-79"/>
              </a:rPr>
              <a:t>Public key </a:t>
            </a:r>
            <a:r>
              <a:rPr lang="en-US" sz="2800" dirty="0">
                <a:latin typeface="Assistant Regular" panose="020B0604020202020204" charset="-79"/>
                <a:cs typeface="Assistant Regular" panose="020B0604020202020204" charset="-79"/>
              </a:rPr>
              <a:t>: Known to all users in the network.</a:t>
            </a:r>
          </a:p>
          <a:p>
            <a:r>
              <a:rPr lang="en-US" sz="2800" b="1" dirty="0">
                <a:latin typeface="Assistant Regular" panose="020B0604020202020204" charset="-79"/>
                <a:cs typeface="Assistant Regular" panose="020B0604020202020204" charset="-79"/>
              </a:rPr>
              <a:t>Private key </a:t>
            </a:r>
            <a:r>
              <a:rPr lang="en-US" sz="2800" dirty="0">
                <a:latin typeface="Assistant Regular" panose="020B0604020202020204" charset="-79"/>
                <a:cs typeface="Assistant Regular" panose="020B0604020202020204" charset="-79"/>
              </a:rPr>
              <a:t>: Kept secret, not sharable to all.</a:t>
            </a:r>
          </a:p>
        </p:txBody>
      </p:sp>
      <p:sp>
        <p:nvSpPr>
          <p:cNvPr id="31" name="TextBox 30">
            <a:extLst>
              <a:ext uri="{FF2B5EF4-FFF2-40B4-BE49-F238E27FC236}">
                <a16:creationId xmlns:a16="http://schemas.microsoft.com/office/drawing/2014/main" xmlns="" id="{4BC670B2-88E2-4206-A206-4E3591166069}"/>
              </a:ext>
            </a:extLst>
          </p:cNvPr>
          <p:cNvSpPr txBox="1"/>
          <p:nvPr/>
        </p:nvSpPr>
        <p:spPr>
          <a:xfrm>
            <a:off x="8424066" y="5540664"/>
            <a:ext cx="8763000" cy="954107"/>
          </a:xfrm>
          <a:prstGeom prst="rect">
            <a:avLst/>
          </a:prstGeom>
          <a:noFill/>
        </p:spPr>
        <p:txBody>
          <a:bodyPr wrap="square" rtlCol="0">
            <a:spAutoFit/>
          </a:bodyPr>
          <a:lstStyle/>
          <a:p>
            <a:r>
              <a:rPr lang="en-US" sz="2800" dirty="0">
                <a:latin typeface="Assistant Regular" panose="020B0604020202020204" charset="-79"/>
                <a:cs typeface="Assistant Regular" panose="020B0604020202020204" charset="-79"/>
              </a:rPr>
              <a:t>If public key of user A is used for encryption, we have to use the private key same user for decryption.</a:t>
            </a:r>
          </a:p>
        </p:txBody>
      </p:sp>
      <p:sp>
        <p:nvSpPr>
          <p:cNvPr id="32" name="TextBox 31">
            <a:extLst>
              <a:ext uri="{FF2B5EF4-FFF2-40B4-BE49-F238E27FC236}">
                <a16:creationId xmlns:a16="http://schemas.microsoft.com/office/drawing/2014/main" xmlns="" id="{D0524978-0CEE-4C0C-A3C3-61D6536C2ADF}"/>
              </a:ext>
            </a:extLst>
          </p:cNvPr>
          <p:cNvSpPr txBox="1"/>
          <p:nvPr/>
        </p:nvSpPr>
        <p:spPr>
          <a:xfrm>
            <a:off x="8471112" y="7658099"/>
            <a:ext cx="8763000" cy="1384995"/>
          </a:xfrm>
          <a:prstGeom prst="rect">
            <a:avLst/>
          </a:prstGeom>
          <a:noFill/>
        </p:spPr>
        <p:txBody>
          <a:bodyPr wrap="square" rtlCol="0">
            <a:spAutoFit/>
          </a:bodyPr>
          <a:lstStyle/>
          <a:p>
            <a:r>
              <a:rPr lang="en-US" sz="2800" dirty="0">
                <a:latin typeface="Assistant Regular" panose="020B0604020202020204" charset="-79"/>
                <a:cs typeface="Assistant Regular" panose="020B0604020202020204" charset="-79"/>
              </a:rPr>
              <a:t>The RSA scheme is a block cipher in which the plaintext and ciphertext is integers between 0 and n-1 for some value n.</a:t>
            </a:r>
          </a:p>
        </p:txBody>
      </p:sp>
      <p:sp>
        <p:nvSpPr>
          <p:cNvPr id="8" name="TextBox 7">
            <a:extLst>
              <a:ext uri="{FF2B5EF4-FFF2-40B4-BE49-F238E27FC236}">
                <a16:creationId xmlns:a16="http://schemas.microsoft.com/office/drawing/2014/main" xmlns="" id="{E61697F3-845E-4D1A-9A73-75F7472677A1}"/>
              </a:ext>
            </a:extLst>
          </p:cNvPr>
          <p:cNvSpPr txBox="1"/>
          <p:nvPr/>
        </p:nvSpPr>
        <p:spPr>
          <a:xfrm>
            <a:off x="1385234" y="1746959"/>
            <a:ext cx="5562600" cy="4116512"/>
          </a:xfrm>
          <a:prstGeom prst="rect">
            <a:avLst/>
          </a:prstGeom>
          <a:noFill/>
        </p:spPr>
        <p:txBody>
          <a:bodyPr wrap="square" rtlCol="0">
            <a:spAutoFit/>
          </a:bodyPr>
          <a:lstStyle/>
          <a:p>
            <a:pPr>
              <a:lnSpc>
                <a:spcPts val="8250"/>
              </a:lnSpc>
            </a:pPr>
            <a:r>
              <a:rPr lang="en-US" sz="5400" spc="75" dirty="0">
                <a:solidFill>
                  <a:srgbClr val="FEFFFF"/>
                </a:solidFill>
                <a:latin typeface="Telegraf"/>
              </a:rPr>
              <a:t>The</a:t>
            </a:r>
          </a:p>
          <a:p>
            <a:pPr>
              <a:lnSpc>
                <a:spcPts val="8250"/>
              </a:lnSpc>
            </a:pPr>
            <a:r>
              <a:rPr lang="en-US" sz="5400" spc="75" dirty="0" err="1">
                <a:solidFill>
                  <a:srgbClr val="FEFFFF"/>
                </a:solidFill>
                <a:latin typeface="Telegraf"/>
              </a:rPr>
              <a:t>Rsa</a:t>
            </a:r>
            <a:endParaRPr lang="en-US" sz="5400" spc="75" dirty="0">
              <a:solidFill>
                <a:srgbClr val="FEFFFF"/>
              </a:solidFill>
              <a:latin typeface="Telegraf"/>
            </a:endParaRPr>
          </a:p>
          <a:p>
            <a:pPr>
              <a:lnSpc>
                <a:spcPts val="8250"/>
              </a:lnSpc>
            </a:pPr>
            <a:r>
              <a:rPr lang="en-US" sz="5400" spc="75" dirty="0">
                <a:solidFill>
                  <a:srgbClr val="FEFFFF"/>
                </a:solidFill>
                <a:latin typeface="Telegraf"/>
              </a:rPr>
              <a:t>Cryptosystem</a:t>
            </a:r>
          </a:p>
          <a:p>
            <a:endParaRPr lang="en-US" sz="5400" dirty="0"/>
          </a:p>
        </p:txBody>
      </p:sp>
      <p:sp>
        <p:nvSpPr>
          <p:cNvPr id="15" name="TextBox 14">
            <a:extLst>
              <a:ext uri="{FF2B5EF4-FFF2-40B4-BE49-F238E27FC236}">
                <a16:creationId xmlns:a16="http://schemas.microsoft.com/office/drawing/2014/main" xmlns="" id="{49253142-CBCB-42B6-9C85-293E302DBB4F}"/>
              </a:ext>
            </a:extLst>
          </p:cNvPr>
          <p:cNvSpPr txBox="1"/>
          <p:nvPr/>
        </p:nvSpPr>
        <p:spPr>
          <a:xfrm>
            <a:off x="17068800" y="9300164"/>
            <a:ext cx="762000" cy="369332"/>
          </a:xfrm>
          <a:prstGeom prst="rect">
            <a:avLst/>
          </a:prstGeom>
          <a:noFill/>
        </p:spPr>
        <p:txBody>
          <a:bodyPr wrap="square" rtlCol="0">
            <a:spAutoFit/>
          </a:bodyPr>
          <a:lstStyle/>
          <a:p>
            <a:r>
              <a:rPr lang="en-US"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3" name="TextBox 2">
            <a:extLst>
              <a:ext uri="{FF2B5EF4-FFF2-40B4-BE49-F238E27FC236}">
                <a16:creationId xmlns:a16="http://schemas.microsoft.com/office/drawing/2014/main" xmlns="" id="{E7018838-2605-4030-93EC-31B68A67BF7E}"/>
              </a:ext>
            </a:extLst>
          </p:cNvPr>
          <p:cNvSpPr txBox="1"/>
          <p:nvPr/>
        </p:nvSpPr>
        <p:spPr>
          <a:xfrm>
            <a:off x="2133600" y="2324100"/>
            <a:ext cx="15163800" cy="7109639"/>
          </a:xfrm>
          <a:prstGeom prst="rect">
            <a:avLst/>
          </a:prstGeom>
          <a:noFill/>
        </p:spPr>
        <p:txBody>
          <a:bodyPr wrap="square" rtlCol="0">
            <a:spAutoFit/>
          </a:bodyPr>
          <a:lstStyle/>
          <a:p>
            <a:pPr lvl="0" eaLnBrk="0" fontAlgn="base" hangingPunct="0">
              <a:spcBef>
                <a:spcPct val="0"/>
              </a:spcBef>
              <a:spcAft>
                <a:spcPct val="0"/>
              </a:spcAft>
            </a:pPr>
            <a:endParaRPr lang="en-US" altLang="en-US" sz="4400" dirty="0">
              <a:latin typeface="Arial" panose="020B0604020202020204" pitchFamily="34" charset="0"/>
            </a:endParaRPr>
          </a:p>
          <a:p>
            <a:pPr marL="457200" lvl="0" indent="-457200" eaLnBrk="0" fontAlgn="base" hangingPunct="0">
              <a:lnSpc>
                <a:spcPct val="150000"/>
              </a:lnSpc>
              <a:spcBef>
                <a:spcPct val="0"/>
              </a:spcBef>
              <a:spcAft>
                <a:spcPts val="600"/>
              </a:spcAft>
              <a:buFont typeface="Arial" panose="020B0604020202020204" pitchFamily="34" charset="0"/>
              <a:buChar char="•"/>
            </a:pPr>
            <a:r>
              <a:rPr lang="en-US" altLang="en-US" sz="3200" dirty="0">
                <a:solidFill>
                  <a:srgbClr val="242729"/>
                </a:solidFill>
                <a:latin typeface="Assistant Regular" panose="020B0604020202020204" charset="-79"/>
                <a:cs typeface="Assistant Regular" panose="020B0604020202020204" charset="-79"/>
              </a:rPr>
              <a:t>Choose two prime numbers </a:t>
            </a:r>
            <a:r>
              <a:rPr lang="en-US" altLang="en-US" sz="3200" b="1" dirty="0">
                <a:solidFill>
                  <a:srgbClr val="242729"/>
                </a:solidFill>
                <a:latin typeface="Assistant Regular" panose="020B0604020202020204" charset="-79"/>
                <a:cs typeface="Assistant Regular" panose="020B0604020202020204" charset="-79"/>
              </a:rPr>
              <a:t>p</a:t>
            </a:r>
            <a:r>
              <a:rPr lang="en-US" altLang="en-US" sz="3200" dirty="0">
                <a:solidFill>
                  <a:srgbClr val="242729"/>
                </a:solidFill>
                <a:latin typeface="Assistant Regular" panose="020B0604020202020204" charset="-79"/>
                <a:cs typeface="Assistant Regular" panose="020B0604020202020204" charset="-79"/>
              </a:rPr>
              <a:t> and </a:t>
            </a:r>
            <a:r>
              <a:rPr lang="en-US" altLang="en-US" sz="3200" b="1" dirty="0">
                <a:solidFill>
                  <a:srgbClr val="242729"/>
                </a:solidFill>
                <a:latin typeface="Assistant Regular" panose="020B0604020202020204" charset="-79"/>
                <a:cs typeface="Assistant Regular" panose="020B0604020202020204" charset="-79"/>
              </a:rPr>
              <a:t>q</a:t>
            </a:r>
            <a:r>
              <a:rPr lang="en-US" altLang="en-US" sz="3200" dirty="0">
                <a:solidFill>
                  <a:srgbClr val="242729"/>
                </a:solidFill>
                <a:latin typeface="Assistant Regular" panose="020B0604020202020204" charset="-79"/>
                <a:cs typeface="Assistant Regular" panose="020B0604020202020204" charset="-79"/>
              </a:rPr>
              <a:t>,</a:t>
            </a:r>
          </a:p>
          <a:p>
            <a:pPr marL="457200" lvl="0" indent="-457200" eaLnBrk="0" fontAlgn="base" hangingPunct="0">
              <a:lnSpc>
                <a:spcPct val="150000"/>
              </a:lnSpc>
              <a:spcBef>
                <a:spcPct val="0"/>
              </a:spcBef>
              <a:spcAft>
                <a:spcPts val="600"/>
              </a:spcAft>
              <a:buFont typeface="Arial" panose="020B0604020202020204" pitchFamily="34" charset="0"/>
              <a:buChar char="•"/>
            </a:pPr>
            <a:r>
              <a:rPr lang="en-US" altLang="en-US" sz="3200" dirty="0">
                <a:solidFill>
                  <a:srgbClr val="242729"/>
                </a:solidFill>
                <a:latin typeface="Assistant Regular" panose="020B0604020202020204" charset="-79"/>
                <a:cs typeface="Assistant Regular" panose="020B0604020202020204" charset="-79"/>
              </a:rPr>
              <a:t>Compute the modulus in which the arithmetic will be done: </a:t>
            </a:r>
            <a:r>
              <a:rPr lang="en-US" altLang="en-US" sz="3200" b="1" dirty="0">
                <a:solidFill>
                  <a:srgbClr val="242729"/>
                </a:solidFill>
                <a:latin typeface="Assistant Regular" panose="020B0604020202020204" charset="-79"/>
                <a:cs typeface="Assistant Regular" panose="020B0604020202020204" charset="-79"/>
              </a:rPr>
              <a:t>N=</a:t>
            </a:r>
            <a:r>
              <a:rPr lang="en-US" altLang="en-US" sz="3200" b="1" dirty="0" err="1">
                <a:solidFill>
                  <a:srgbClr val="242729"/>
                </a:solidFill>
                <a:latin typeface="Assistant Regular" panose="020B0604020202020204" charset="-79"/>
                <a:cs typeface="Assistant Regular" panose="020B0604020202020204" charset="-79"/>
              </a:rPr>
              <a:t>pq</a:t>
            </a:r>
            <a:r>
              <a:rPr lang="en-US" altLang="en-US" sz="3200" dirty="0">
                <a:solidFill>
                  <a:srgbClr val="242729"/>
                </a:solidFill>
                <a:latin typeface="Assistant Regular" panose="020B0604020202020204" charset="-79"/>
                <a:cs typeface="Assistant Regular" panose="020B0604020202020204" charset="-79"/>
              </a:rPr>
              <a:t>,</a:t>
            </a:r>
          </a:p>
          <a:p>
            <a:pPr marL="457200" lvl="0" indent="-457200" eaLnBrk="0" fontAlgn="base" hangingPunct="0">
              <a:lnSpc>
                <a:spcPct val="150000"/>
              </a:lnSpc>
              <a:spcBef>
                <a:spcPct val="0"/>
              </a:spcBef>
              <a:spcAft>
                <a:spcPts val="600"/>
              </a:spcAft>
              <a:buFont typeface="Arial" panose="020B0604020202020204" pitchFamily="34" charset="0"/>
              <a:buChar char="•"/>
            </a:pPr>
            <a:r>
              <a:rPr lang="en-US" altLang="en-US" sz="3200" dirty="0" err="1">
                <a:solidFill>
                  <a:srgbClr val="242729"/>
                </a:solidFill>
                <a:latin typeface="Assistant Regular" panose="020B0604020202020204" charset="-79"/>
                <a:cs typeface="Assistant Regular" panose="020B0604020202020204" charset="-79"/>
              </a:rPr>
              <a:t>Eulers</a:t>
            </a:r>
            <a:r>
              <a:rPr lang="en-US" altLang="en-US" sz="3200" dirty="0">
                <a:solidFill>
                  <a:srgbClr val="242729"/>
                </a:solidFill>
                <a:latin typeface="Assistant Regular" panose="020B0604020202020204" charset="-79"/>
                <a:cs typeface="Assistant Regular" panose="020B0604020202020204" charset="-79"/>
              </a:rPr>
              <a:t> Totient Function : </a:t>
            </a:r>
            <a:r>
              <a:rPr lang="en-US" altLang="en-US" sz="3200" b="1" dirty="0">
                <a:solidFill>
                  <a:srgbClr val="242729"/>
                </a:solidFill>
                <a:latin typeface="Assistant Regular" panose="020B0604020202020204" charset="-79"/>
                <a:cs typeface="Assistant Regular" panose="020B0604020202020204" charset="-79"/>
              </a:rPr>
              <a:t>ϕ(n)=(p−1)(q−1) </a:t>
            </a:r>
            <a:endParaRPr lang="en-US" altLang="en-US" sz="3200" dirty="0">
              <a:solidFill>
                <a:srgbClr val="242729"/>
              </a:solidFill>
              <a:latin typeface="Assistant Regular" panose="020B0604020202020204" charset="-79"/>
              <a:cs typeface="Assistant Regular" panose="020B0604020202020204" charset="-79"/>
            </a:endParaRPr>
          </a:p>
          <a:p>
            <a:pPr marL="457200" lvl="0" indent="-457200" eaLnBrk="0" fontAlgn="base" hangingPunct="0">
              <a:lnSpc>
                <a:spcPct val="150000"/>
              </a:lnSpc>
              <a:spcBef>
                <a:spcPct val="0"/>
              </a:spcBef>
              <a:spcAft>
                <a:spcPts val="600"/>
              </a:spcAft>
              <a:buFont typeface="Arial" panose="020B0604020202020204" pitchFamily="34" charset="0"/>
              <a:buChar char="•"/>
            </a:pPr>
            <a:r>
              <a:rPr lang="en-US" altLang="en-US" sz="3200" dirty="0">
                <a:solidFill>
                  <a:srgbClr val="242729"/>
                </a:solidFill>
                <a:latin typeface="Assistant Regular" panose="020B0604020202020204" charset="-79"/>
                <a:cs typeface="Assistant Regular" panose="020B0604020202020204" charset="-79"/>
              </a:rPr>
              <a:t>Pick a public encryption key </a:t>
            </a:r>
            <a:r>
              <a:rPr lang="en-US" altLang="en-US" sz="3200" b="1" dirty="0">
                <a:solidFill>
                  <a:srgbClr val="242729"/>
                </a:solidFill>
                <a:latin typeface="Assistant Regular" panose="020B0604020202020204" charset="-79"/>
                <a:cs typeface="Assistant Regular" panose="020B0604020202020204" charset="-79"/>
              </a:rPr>
              <a:t>e : 1&lt;e&lt;ϕ(n)</a:t>
            </a:r>
            <a:r>
              <a:rPr lang="en-US" altLang="en-US" sz="2400" dirty="0">
                <a:solidFill>
                  <a:srgbClr val="242729"/>
                </a:solidFill>
                <a:latin typeface="Assistant Regular" panose="020B0604020202020204" charset="-79"/>
                <a:cs typeface="Assistant Regular" panose="020B0604020202020204" charset="-79"/>
              </a:rPr>
              <a:t>  </a:t>
            </a:r>
            <a:r>
              <a:rPr lang="en-US" altLang="en-US" sz="3200" dirty="0">
                <a:solidFill>
                  <a:srgbClr val="242729"/>
                </a:solidFill>
                <a:latin typeface="Assistant Regular" panose="020B0604020202020204" charset="-79"/>
                <a:cs typeface="Assistant Regular" panose="020B0604020202020204" charset="-79"/>
              </a:rPr>
              <a:t>such that</a:t>
            </a:r>
            <a:r>
              <a:rPr lang="en-US" altLang="en-US" sz="2400" dirty="0">
                <a:solidFill>
                  <a:srgbClr val="242729"/>
                </a:solidFill>
                <a:latin typeface="Assistant Regular" panose="020B0604020202020204" charset="-79"/>
                <a:cs typeface="Assistant Regular" panose="020B0604020202020204" charset="-79"/>
              </a:rPr>
              <a:t> </a:t>
            </a:r>
            <a:r>
              <a:rPr lang="en-US" altLang="en-US" sz="3200" b="1" dirty="0" err="1">
                <a:solidFill>
                  <a:srgbClr val="242729"/>
                </a:solidFill>
                <a:latin typeface="Assistant Regular" panose="020B0604020202020204" charset="-79"/>
                <a:cs typeface="Assistant Regular" panose="020B0604020202020204" charset="-79"/>
              </a:rPr>
              <a:t>gcd</a:t>
            </a:r>
            <a:r>
              <a:rPr lang="en-US" altLang="en-US" sz="3200" b="1" dirty="0">
                <a:solidFill>
                  <a:srgbClr val="242729"/>
                </a:solidFill>
                <a:latin typeface="Assistant Regular" panose="020B0604020202020204" charset="-79"/>
                <a:cs typeface="Assistant Regular" panose="020B0604020202020204" charset="-79"/>
              </a:rPr>
              <a:t> (ϕ(n),e) =1</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3200" dirty="0">
                <a:solidFill>
                  <a:srgbClr val="242729"/>
                </a:solidFill>
                <a:latin typeface="Assistant Regular" panose="020B0604020202020204" charset="-79"/>
                <a:cs typeface="Assistant Regular" panose="020B0604020202020204" charset="-79"/>
              </a:rPr>
              <a:t>Compute the private decryption key as </a:t>
            </a:r>
            <a:r>
              <a:rPr lang="en-US" altLang="en-US" sz="3200" b="1" dirty="0">
                <a:solidFill>
                  <a:srgbClr val="242729"/>
                </a:solidFill>
                <a:latin typeface="Assistant Regular" panose="020B0604020202020204" charset="-79"/>
                <a:cs typeface="Assistant Regular" panose="020B0604020202020204" charset="-79"/>
              </a:rPr>
              <a:t>d</a:t>
            </a:r>
            <a:r>
              <a:rPr lang="en-US" altLang="en-US" sz="3200" dirty="0">
                <a:solidFill>
                  <a:srgbClr val="242729"/>
                </a:solidFill>
                <a:latin typeface="Assistant Regular" panose="020B0604020202020204" charset="-79"/>
                <a:cs typeface="Assistant Regular" panose="020B0604020202020204" charset="-79"/>
              </a:rPr>
              <a:t> such that </a:t>
            </a:r>
            <a:r>
              <a:rPr lang="en-US" altLang="en-US" sz="3200" b="1" dirty="0">
                <a:solidFill>
                  <a:srgbClr val="242729"/>
                </a:solidFill>
                <a:latin typeface="Assistant Regular" panose="020B0604020202020204" charset="-79"/>
                <a:cs typeface="Assistant Regular" panose="020B0604020202020204" charset="-79"/>
              </a:rPr>
              <a:t>ed=1modϕ(N)</a:t>
            </a:r>
            <a:r>
              <a:rPr lang="en-US" altLang="en-US" sz="3200" dirty="0">
                <a:solidFill>
                  <a:srgbClr val="242729"/>
                </a:solidFill>
                <a:latin typeface="Assistant Regular" panose="020B0604020202020204" charset="-79"/>
                <a:cs typeface="Assistant Regular" panose="020B0604020202020204" charset="-79"/>
              </a:rPr>
              <a:t>,</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3200" dirty="0">
                <a:solidFill>
                  <a:srgbClr val="242729"/>
                </a:solidFill>
                <a:latin typeface="Assistant Regular" panose="020B0604020202020204" charset="-79"/>
                <a:cs typeface="Assistant Regular" panose="020B0604020202020204" charset="-79"/>
              </a:rPr>
              <a:t>Encryption of message </a:t>
            </a:r>
            <a:r>
              <a:rPr lang="en-US" altLang="en-US" sz="3200" b="1" dirty="0">
                <a:solidFill>
                  <a:srgbClr val="242729"/>
                </a:solidFill>
                <a:latin typeface="Assistant Regular" panose="020B0604020202020204" charset="-79"/>
                <a:cs typeface="Assistant Regular" panose="020B0604020202020204" charset="-79"/>
              </a:rPr>
              <a:t>m</a:t>
            </a:r>
            <a:r>
              <a:rPr lang="en-US" altLang="en-US" sz="3200" dirty="0">
                <a:solidFill>
                  <a:srgbClr val="242729"/>
                </a:solidFill>
                <a:latin typeface="Assistant Regular" panose="020B0604020202020204" charset="-79"/>
                <a:cs typeface="Assistant Regular" panose="020B0604020202020204" charset="-79"/>
              </a:rPr>
              <a:t>:</a:t>
            </a:r>
            <a:r>
              <a:rPr lang="en-US" altLang="en-US" sz="3200" b="1" dirty="0">
                <a:solidFill>
                  <a:srgbClr val="242729"/>
                </a:solidFill>
                <a:latin typeface="Assistant Regular" panose="020B0604020202020204" charset="-79"/>
                <a:cs typeface="Assistant Regular" panose="020B0604020202020204" charset="-79"/>
              </a:rPr>
              <a:t> C=M</a:t>
            </a:r>
            <a:r>
              <a:rPr lang="en-US" altLang="en-US" sz="3200" b="1" baseline="30000" dirty="0">
                <a:solidFill>
                  <a:srgbClr val="242729"/>
                </a:solidFill>
                <a:latin typeface="Assistant Regular" panose="020B0604020202020204" charset="-79"/>
                <a:cs typeface="Assistant Regular" panose="020B0604020202020204" charset="-79"/>
              </a:rPr>
              <a:t>e</a:t>
            </a:r>
            <a:r>
              <a:rPr lang="en-US" altLang="en-US" sz="3200" b="1" dirty="0">
                <a:solidFill>
                  <a:srgbClr val="242729"/>
                </a:solidFill>
                <a:latin typeface="Assistant Regular" panose="020B0604020202020204" charset="-79"/>
                <a:cs typeface="Assistant Regular" panose="020B0604020202020204" charset="-79"/>
              </a:rPr>
              <a:t> mod N</a:t>
            </a:r>
            <a:r>
              <a:rPr lang="en-US" altLang="en-US" sz="4000" dirty="0">
                <a:solidFill>
                  <a:srgbClr val="242729"/>
                </a:solidFill>
                <a:latin typeface="Assistant Regular" panose="020B0604020202020204" charset="-79"/>
                <a:cs typeface="Assistant Regular" panose="020B0604020202020204" charset="-79"/>
              </a:rPr>
              <a:t>,</a:t>
            </a:r>
            <a:endParaRPr lang="en-US" altLang="en-US" sz="3200" dirty="0">
              <a:solidFill>
                <a:srgbClr val="242729"/>
              </a:solidFill>
              <a:latin typeface="Assistant Regular" panose="020B0604020202020204" charset="-79"/>
              <a:cs typeface="Assistant Regular" panose="020B0604020202020204" charset="-79"/>
            </a:endParaRP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3200" dirty="0">
                <a:solidFill>
                  <a:srgbClr val="242729"/>
                </a:solidFill>
                <a:latin typeface="Assistant Regular" panose="020B0604020202020204" charset="-79"/>
                <a:cs typeface="Assistant Regular" panose="020B0604020202020204" charset="-79"/>
              </a:rPr>
              <a:t>Decryption of crypto message </a:t>
            </a:r>
            <a:r>
              <a:rPr lang="en-US" altLang="en-US" sz="3200" b="1" dirty="0">
                <a:solidFill>
                  <a:srgbClr val="242729"/>
                </a:solidFill>
                <a:latin typeface="Assistant Regular" panose="020B0604020202020204" charset="-79"/>
                <a:cs typeface="Assistant Regular" panose="020B0604020202020204" charset="-79"/>
              </a:rPr>
              <a:t>c</a:t>
            </a:r>
            <a:r>
              <a:rPr lang="en-US" altLang="en-US" sz="3200" dirty="0">
                <a:solidFill>
                  <a:srgbClr val="242729"/>
                </a:solidFill>
                <a:latin typeface="Assistant Regular" panose="020B0604020202020204" charset="-79"/>
                <a:cs typeface="Assistant Regular" panose="020B0604020202020204" charset="-79"/>
              </a:rPr>
              <a:t>: </a:t>
            </a:r>
            <a:r>
              <a:rPr lang="en-US" altLang="en-US" sz="3200" b="1" dirty="0">
                <a:solidFill>
                  <a:srgbClr val="242729"/>
                </a:solidFill>
                <a:latin typeface="Assistant Regular" panose="020B0604020202020204" charset="-79"/>
                <a:cs typeface="Assistant Regular" panose="020B0604020202020204" charset="-79"/>
              </a:rPr>
              <a:t>M=C</a:t>
            </a:r>
            <a:r>
              <a:rPr lang="en-US" altLang="en-US" sz="3200" b="1" baseline="30000" dirty="0">
                <a:solidFill>
                  <a:srgbClr val="242729"/>
                </a:solidFill>
                <a:latin typeface="Assistant Regular" panose="020B0604020202020204" charset="-79"/>
                <a:cs typeface="Assistant Regular" panose="020B0604020202020204" charset="-79"/>
              </a:rPr>
              <a:t>d</a:t>
            </a:r>
            <a:r>
              <a:rPr lang="en-US" altLang="en-US" sz="3200" b="1" dirty="0">
                <a:solidFill>
                  <a:srgbClr val="242729"/>
                </a:solidFill>
                <a:latin typeface="Assistant Regular" panose="020B0604020202020204" charset="-79"/>
                <a:cs typeface="Assistant Regular" panose="020B0604020202020204" charset="-79"/>
              </a:rPr>
              <a:t> mod N</a:t>
            </a:r>
            <a:r>
              <a:rPr lang="en-US" altLang="en-US" sz="3200" dirty="0">
                <a:solidFill>
                  <a:srgbClr val="242729"/>
                </a:solidFill>
                <a:latin typeface="Assistant Regular" panose="020B0604020202020204" charset="-79"/>
                <a:cs typeface="Assistant Regular" panose="020B0604020202020204" charset="-79"/>
              </a:rPr>
              <a:t>.</a:t>
            </a:r>
          </a:p>
          <a:p>
            <a:pPr lvl="0" eaLnBrk="0" fontAlgn="base" hangingPunct="0">
              <a:spcBef>
                <a:spcPct val="0"/>
              </a:spcBef>
              <a:spcAft>
                <a:spcPct val="0"/>
              </a:spcAft>
            </a:pPr>
            <a:endParaRPr lang="en-US" altLang="en-US" sz="3200" dirty="0">
              <a:latin typeface="Arial" panose="020B0604020202020204" pitchFamily="34" charset="0"/>
            </a:endParaRPr>
          </a:p>
        </p:txBody>
      </p:sp>
      <p:sp>
        <p:nvSpPr>
          <p:cNvPr id="7" name="TextBox 6">
            <a:extLst>
              <a:ext uri="{FF2B5EF4-FFF2-40B4-BE49-F238E27FC236}">
                <a16:creationId xmlns:a16="http://schemas.microsoft.com/office/drawing/2014/main" xmlns="" id="{AF761E5D-1E2E-4771-A06F-ED0EDE013DAE}"/>
              </a:ext>
            </a:extLst>
          </p:cNvPr>
          <p:cNvSpPr txBox="1"/>
          <p:nvPr/>
        </p:nvSpPr>
        <p:spPr>
          <a:xfrm>
            <a:off x="2133600" y="1062013"/>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The RSA Algorithm</a:t>
            </a:r>
          </a:p>
        </p:txBody>
      </p:sp>
      <p:sp>
        <p:nvSpPr>
          <p:cNvPr id="5" name="TextBox 4">
            <a:extLst>
              <a:ext uri="{FF2B5EF4-FFF2-40B4-BE49-F238E27FC236}">
                <a16:creationId xmlns:a16="http://schemas.microsoft.com/office/drawing/2014/main" xmlns="" id="{71E5EBF1-4BA6-46B5-AF15-BCFB4C547144}"/>
              </a:ext>
            </a:extLst>
          </p:cNvPr>
          <p:cNvSpPr txBox="1"/>
          <p:nvPr/>
        </p:nvSpPr>
        <p:spPr>
          <a:xfrm>
            <a:off x="17068800" y="9300164"/>
            <a:ext cx="762000" cy="369332"/>
          </a:xfrm>
          <a:prstGeom prst="rect">
            <a:avLst/>
          </a:prstGeom>
          <a:noFill/>
        </p:spPr>
        <p:txBody>
          <a:bodyPr wrap="square" rtlCol="0">
            <a:spAutoFit/>
          </a:bodyPr>
          <a:lstStyle/>
          <a:p>
            <a:r>
              <a:rPr lang="en-US"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3" name="TextBox 2">
            <a:extLst>
              <a:ext uri="{FF2B5EF4-FFF2-40B4-BE49-F238E27FC236}">
                <a16:creationId xmlns:a16="http://schemas.microsoft.com/office/drawing/2014/main" xmlns="" id="{E7018838-2605-4030-93EC-31B68A67BF7E}"/>
              </a:ext>
            </a:extLst>
          </p:cNvPr>
          <p:cNvSpPr txBox="1"/>
          <p:nvPr/>
        </p:nvSpPr>
        <p:spPr>
          <a:xfrm>
            <a:off x="1905000" y="2324100"/>
            <a:ext cx="15163800" cy="7478970"/>
          </a:xfrm>
          <a:prstGeom prst="rect">
            <a:avLst/>
          </a:prstGeom>
          <a:noFill/>
        </p:spPr>
        <p:txBody>
          <a:bodyPr wrap="square" rtlCol="0">
            <a:spAutoFit/>
          </a:bodyPr>
          <a:lstStyle/>
          <a:p>
            <a:pPr lvl="0" eaLnBrk="0" fontAlgn="base" hangingPunct="0">
              <a:spcBef>
                <a:spcPct val="0"/>
              </a:spcBef>
              <a:spcAft>
                <a:spcPct val="0"/>
              </a:spcAft>
            </a:pPr>
            <a:r>
              <a:rPr lang="en-US" sz="3200" dirty="0">
                <a:latin typeface="Assistant Regular" panose="020B0604020202020204" charset="-79"/>
                <a:cs typeface="Assistant Regular" panose="020B0604020202020204" charset="-79"/>
              </a:rPr>
              <a:t>Euler’s Theorem: If x is relatively prime to n then x^</a:t>
            </a:r>
            <a:r>
              <a:rPr lang="el-GR" sz="3200" dirty="0">
                <a:cs typeface="Assistant Regular" panose="020B0604020202020204" charset="-79"/>
              </a:rPr>
              <a:t>φ(</a:t>
            </a:r>
            <a:r>
              <a:rPr lang="en-US" sz="3200" dirty="0">
                <a:latin typeface="Assistant Regular" panose="020B0604020202020204" charset="-79"/>
                <a:cs typeface="Assistant Regular" panose="020B0604020202020204" charset="-79"/>
              </a:rPr>
              <a:t>n) = 1 mod n.</a:t>
            </a:r>
          </a:p>
          <a:p>
            <a:pPr lvl="0" eaLnBrk="0" fontAlgn="base" hangingPunct="0">
              <a:spcBef>
                <a:spcPct val="0"/>
              </a:spcBef>
              <a:spcAft>
                <a:spcPct val="0"/>
              </a:spcAft>
            </a:pPr>
            <a:r>
              <a:rPr lang="en-US" sz="3200" dirty="0">
                <a:latin typeface="Assistant Regular" panose="020B0604020202020204" charset="-79"/>
                <a:cs typeface="Assistant Regular" panose="020B0604020202020204" charset="-79"/>
              </a:rPr>
              <a:t>Recall that, </a:t>
            </a:r>
          </a:p>
          <a:p>
            <a:pPr lvl="0" eaLnBrk="0" fontAlgn="base" hangingPunct="0">
              <a:spcBef>
                <a:spcPct val="0"/>
              </a:spcBef>
              <a:spcAft>
                <a:spcPct val="0"/>
              </a:spcAft>
            </a:pPr>
            <a:r>
              <a:rPr lang="en-US" sz="3200" dirty="0">
                <a:latin typeface="Assistant Regular" panose="020B0604020202020204" charset="-79"/>
                <a:cs typeface="Assistant Regular" panose="020B0604020202020204" charset="-79"/>
              </a:rPr>
              <a:t>				ed = 1 mod (p − 1)(q − 1)</a:t>
            </a:r>
          </a:p>
          <a:p>
            <a:pPr lvl="0" eaLnBrk="0" fontAlgn="base" hangingPunct="0">
              <a:spcBef>
                <a:spcPct val="0"/>
              </a:spcBef>
              <a:spcAft>
                <a:spcPct val="0"/>
              </a:spcAft>
            </a:pPr>
            <a:r>
              <a:rPr lang="en-US" sz="3200" dirty="0">
                <a:latin typeface="Assistant Regular" panose="020B0604020202020204" charset="-79"/>
                <a:cs typeface="Assistant Regular" panose="020B0604020202020204" charset="-79"/>
              </a:rPr>
              <a:t>						 and</a:t>
            </a:r>
          </a:p>
          <a:p>
            <a:pPr lvl="0" eaLnBrk="0" fontAlgn="base" hangingPunct="0">
              <a:spcBef>
                <a:spcPct val="0"/>
              </a:spcBef>
              <a:spcAft>
                <a:spcPct val="0"/>
              </a:spcAft>
            </a:pPr>
            <a:r>
              <a:rPr lang="en-US" sz="3200" dirty="0">
                <a:latin typeface="Assistant Regular" panose="020B0604020202020204" charset="-79"/>
                <a:cs typeface="Assistant Regular" panose="020B0604020202020204" charset="-79"/>
              </a:rPr>
              <a:t>				 </a:t>
            </a:r>
            <a:r>
              <a:rPr lang="el-GR" sz="3200" dirty="0">
                <a:cs typeface="Assistant Regular" panose="020B0604020202020204" charset="-79"/>
              </a:rPr>
              <a:t>φ(</a:t>
            </a:r>
            <a:r>
              <a:rPr lang="en-US" sz="3200" dirty="0">
                <a:latin typeface="Assistant Regular" panose="020B0604020202020204" charset="-79"/>
                <a:cs typeface="Assistant Regular" panose="020B0604020202020204" charset="-79"/>
              </a:rPr>
              <a:t>N ) = (p − 1)(q − 1). </a:t>
            </a:r>
          </a:p>
          <a:p>
            <a:pPr lvl="0" eaLnBrk="0" fontAlgn="base" hangingPunct="0">
              <a:spcBef>
                <a:spcPct val="0"/>
              </a:spcBef>
              <a:spcAft>
                <a:spcPct val="0"/>
              </a:spcAft>
            </a:pPr>
            <a:endParaRPr lang="en-US" sz="3200" dirty="0">
              <a:latin typeface="Assistant Regular" panose="020B0604020202020204" charset="-79"/>
              <a:cs typeface="Assistant Regular" panose="020B0604020202020204" charset="-79"/>
            </a:endParaRPr>
          </a:p>
          <a:p>
            <a:pPr lvl="0" eaLnBrk="0" fontAlgn="base" hangingPunct="0">
              <a:spcBef>
                <a:spcPct val="0"/>
              </a:spcBef>
              <a:spcAft>
                <a:spcPct val="0"/>
              </a:spcAft>
            </a:pPr>
            <a:r>
              <a:rPr lang="en-US" sz="3200" dirty="0">
                <a:latin typeface="Assistant Regular" panose="020B0604020202020204" charset="-79"/>
                <a:cs typeface="Assistant Regular" panose="020B0604020202020204" charset="-79"/>
              </a:rPr>
              <a:t>These two facts together imply that</a:t>
            </a:r>
          </a:p>
          <a:p>
            <a:pPr lvl="0" eaLnBrk="0" fontAlgn="base" hangingPunct="0">
              <a:spcBef>
                <a:spcPct val="0"/>
              </a:spcBef>
              <a:spcAft>
                <a:spcPct val="0"/>
              </a:spcAft>
            </a:pPr>
            <a:r>
              <a:rPr lang="en-US" sz="3200" dirty="0">
                <a:latin typeface="Assistant Regular" panose="020B0604020202020204" charset="-79"/>
                <a:cs typeface="Assistant Regular" panose="020B0604020202020204" charset="-79"/>
              </a:rPr>
              <a:t>			 			ed − 1 = k</a:t>
            </a:r>
            <a:r>
              <a:rPr lang="el-GR" sz="3200" dirty="0">
                <a:cs typeface="Assistant Regular" panose="020B0604020202020204" charset="-79"/>
              </a:rPr>
              <a:t>φ(</a:t>
            </a:r>
            <a:r>
              <a:rPr lang="en-US" sz="3200" dirty="0">
                <a:latin typeface="Assistant Regular" panose="020B0604020202020204" charset="-79"/>
                <a:cs typeface="Assistant Regular" panose="020B0604020202020204" charset="-79"/>
              </a:rPr>
              <a:t>N ) </a:t>
            </a:r>
          </a:p>
          <a:p>
            <a:pPr lvl="0" eaLnBrk="0" fontAlgn="base" hangingPunct="0">
              <a:spcBef>
                <a:spcPct val="0"/>
              </a:spcBef>
              <a:spcAft>
                <a:spcPct val="0"/>
              </a:spcAft>
            </a:pPr>
            <a:r>
              <a:rPr lang="en-US" sz="3200" dirty="0">
                <a:latin typeface="Assistant Regular" panose="020B0604020202020204" charset="-79"/>
                <a:cs typeface="Assistant Regular" panose="020B0604020202020204" charset="-79"/>
              </a:rPr>
              <a:t>for some integer k</a:t>
            </a:r>
          </a:p>
          <a:p>
            <a:pPr lvl="0" eaLnBrk="0" fontAlgn="base" hangingPunct="0">
              <a:spcBef>
                <a:spcPct val="0"/>
              </a:spcBef>
              <a:spcAft>
                <a:spcPct val="0"/>
              </a:spcAft>
            </a:pPr>
            <a:endParaRPr lang="en-US" sz="3200" dirty="0">
              <a:latin typeface="Assistant Regular" panose="020B0604020202020204" charset="-79"/>
              <a:cs typeface="Assistant Regular" panose="020B0604020202020204" charset="-79"/>
            </a:endParaRPr>
          </a:p>
          <a:p>
            <a:pPr lvl="0" eaLnBrk="0" fontAlgn="base" hangingPunct="0">
              <a:spcBef>
                <a:spcPct val="0"/>
              </a:spcBef>
              <a:spcAft>
                <a:spcPct val="0"/>
              </a:spcAft>
            </a:pPr>
            <a:r>
              <a:rPr lang="en-US" sz="3200" dirty="0">
                <a:latin typeface="Assistant Regular" panose="020B0604020202020204" charset="-79"/>
                <a:cs typeface="Assistant Regular" panose="020B0604020202020204" charset="-79"/>
              </a:rPr>
              <a:t>Now we have all of the necessary pieces of the puzzle to verify that RSA decryption works. We have C</a:t>
            </a:r>
            <a:r>
              <a:rPr lang="en-US" sz="3200" baseline="30000" dirty="0">
                <a:latin typeface="Assistant Regular" panose="020B0604020202020204" charset="-79"/>
                <a:cs typeface="Assistant Regular" panose="020B0604020202020204" charset="-79"/>
              </a:rPr>
              <a:t>d</a:t>
            </a:r>
            <a:r>
              <a:rPr lang="en-US" sz="3200" dirty="0">
                <a:latin typeface="Assistant Regular" panose="020B0604020202020204" charset="-79"/>
                <a:cs typeface="Assistant Regular" panose="020B0604020202020204" charset="-79"/>
              </a:rPr>
              <a:t> = M</a:t>
            </a:r>
            <a:r>
              <a:rPr lang="en-US" sz="3200" baseline="30000" dirty="0">
                <a:latin typeface="Assistant Regular" panose="020B0604020202020204" charset="-79"/>
                <a:cs typeface="Assistant Regular" panose="020B0604020202020204" charset="-79"/>
              </a:rPr>
              <a:t>ed</a:t>
            </a:r>
            <a:r>
              <a:rPr lang="en-US" sz="3200" dirty="0">
                <a:latin typeface="Assistant Regular" panose="020B0604020202020204" charset="-79"/>
                <a:cs typeface="Assistant Regular" panose="020B0604020202020204" charset="-79"/>
              </a:rPr>
              <a:t> = M</a:t>
            </a:r>
            <a:r>
              <a:rPr lang="en-US" sz="3200" baseline="30000" dirty="0">
                <a:latin typeface="Assistant Regular" panose="020B0604020202020204" charset="-79"/>
                <a:cs typeface="Assistant Regular" panose="020B0604020202020204" charset="-79"/>
              </a:rPr>
              <a:t>(ed-1)+1</a:t>
            </a:r>
            <a:r>
              <a:rPr lang="en-US" sz="3200" dirty="0">
                <a:latin typeface="Assistant Regular" panose="020B0604020202020204" charset="-79"/>
                <a:cs typeface="Assistant Regular" panose="020B0604020202020204" charset="-79"/>
              </a:rPr>
              <a:t>= M · M</a:t>
            </a:r>
            <a:r>
              <a:rPr lang="en-US" sz="3200" baseline="30000" dirty="0">
                <a:latin typeface="Assistant Regular" panose="020B0604020202020204" charset="-79"/>
                <a:cs typeface="Assistant Regular" panose="020B0604020202020204" charset="-79"/>
              </a:rPr>
              <a:t>ed-1</a:t>
            </a:r>
            <a:r>
              <a:rPr lang="en-US" sz="3200" dirty="0">
                <a:latin typeface="Assistant Regular" panose="020B0604020202020204" charset="-79"/>
                <a:cs typeface="Assistant Regular" panose="020B0604020202020204" charset="-79"/>
              </a:rPr>
              <a:t> = M · </a:t>
            </a:r>
            <a:r>
              <a:rPr lang="en-US" sz="3200" dirty="0" err="1">
                <a:latin typeface="Assistant Regular" panose="020B0604020202020204" charset="-79"/>
                <a:cs typeface="Assistant Regular" panose="020B0604020202020204" charset="-79"/>
              </a:rPr>
              <a:t>M</a:t>
            </a:r>
            <a:r>
              <a:rPr lang="en-US" sz="3200" baseline="30000" dirty="0" err="1">
                <a:latin typeface="Assistant Regular" panose="020B0604020202020204" charset="-79"/>
                <a:cs typeface="Assistant Regular" panose="020B0604020202020204" charset="-79"/>
              </a:rPr>
              <a:t>kø</a:t>
            </a:r>
            <a:r>
              <a:rPr lang="en-US" sz="3200" baseline="30000" dirty="0">
                <a:latin typeface="Assistant Regular" panose="020B0604020202020204" charset="-79"/>
                <a:cs typeface="Assistant Regular" panose="020B0604020202020204" charset="-79"/>
              </a:rPr>
              <a:t>(N) </a:t>
            </a:r>
            <a:r>
              <a:rPr lang="en-US" sz="3200" dirty="0">
                <a:latin typeface="Assistant Regular" panose="020B0604020202020204" charset="-79"/>
                <a:cs typeface="Assistant Regular" panose="020B0604020202020204" charset="-79"/>
              </a:rPr>
              <a:t>=M· 1</a:t>
            </a:r>
            <a:r>
              <a:rPr lang="en-US" sz="3200" baseline="30000" dirty="0">
                <a:latin typeface="Assistant Regular" panose="020B0604020202020204" charset="-79"/>
                <a:cs typeface="Assistant Regular" panose="020B0604020202020204" charset="-79"/>
              </a:rPr>
              <a:t>k</a:t>
            </a:r>
            <a:r>
              <a:rPr lang="en-US" sz="3200" dirty="0">
                <a:latin typeface="Assistant Regular" panose="020B0604020202020204" charset="-79"/>
                <a:cs typeface="Assistant Regular" panose="020B0604020202020204" charset="-79"/>
              </a:rPr>
              <a:t> = M mod N</a:t>
            </a:r>
          </a:p>
          <a:p>
            <a:pPr lvl="0" eaLnBrk="0" fontAlgn="base" hangingPunct="0">
              <a:spcBef>
                <a:spcPct val="0"/>
              </a:spcBef>
              <a:spcAft>
                <a:spcPct val="0"/>
              </a:spcAft>
            </a:pPr>
            <a:endParaRPr lang="en-US" altLang="en-US" sz="3200" dirty="0">
              <a:latin typeface="Assistant Regular" panose="020B0604020202020204" charset="-79"/>
              <a:cs typeface="Assistant Regular" panose="020B0604020202020204" charset="-79"/>
            </a:endParaRPr>
          </a:p>
          <a:p>
            <a:pPr lvl="0" eaLnBrk="0" fontAlgn="base" hangingPunct="0">
              <a:spcBef>
                <a:spcPct val="0"/>
              </a:spcBef>
              <a:spcAft>
                <a:spcPct val="0"/>
              </a:spcAft>
            </a:pPr>
            <a:r>
              <a:rPr lang="en-US" sz="3200" dirty="0">
                <a:latin typeface="Assistant Regular" panose="020B0604020202020204" charset="-79"/>
                <a:cs typeface="Assistant Regular" panose="020B0604020202020204" charset="-79"/>
              </a:rPr>
              <a:t>where we have used Euler’s Theorem to eliminate the ominous looking term </a:t>
            </a:r>
            <a:r>
              <a:rPr lang="en-US" sz="3200" dirty="0" err="1">
                <a:latin typeface="Assistant Regular" panose="020B0604020202020204" charset="-79"/>
                <a:cs typeface="Assistant Regular" panose="020B0604020202020204" charset="-79"/>
              </a:rPr>
              <a:t>M</a:t>
            </a:r>
            <a:r>
              <a:rPr lang="en-US" sz="3200" baseline="30000" dirty="0" err="1">
                <a:latin typeface="Assistant Regular" panose="020B0604020202020204" charset="-79"/>
                <a:cs typeface="Assistant Regular" panose="020B0604020202020204" charset="-79"/>
              </a:rPr>
              <a:t>ø</a:t>
            </a:r>
            <a:r>
              <a:rPr lang="en-US" sz="3200" baseline="30000" dirty="0">
                <a:latin typeface="Assistant Regular" panose="020B0604020202020204" charset="-79"/>
                <a:cs typeface="Assistant Regular" panose="020B0604020202020204" charset="-79"/>
              </a:rPr>
              <a:t>(N) </a:t>
            </a:r>
            <a:r>
              <a:rPr lang="en-US" sz="3200" dirty="0">
                <a:latin typeface="Assistant Regular" panose="020B0604020202020204" charset="-79"/>
                <a:cs typeface="Assistant Regular" panose="020B0604020202020204" charset="-79"/>
              </a:rPr>
              <a:t>This confirms that the RSA decryption exponent does, in fact, decrypt the ciphertext C.</a:t>
            </a:r>
            <a:endParaRPr lang="en-US" altLang="en-US" sz="3200" dirty="0">
              <a:latin typeface="Assistant Regular" panose="020B0604020202020204" charset="-79"/>
              <a:cs typeface="Assistant Regular" panose="020B0604020202020204" charset="-79"/>
            </a:endParaRPr>
          </a:p>
        </p:txBody>
      </p:sp>
      <p:sp>
        <p:nvSpPr>
          <p:cNvPr id="4" name="TextBox 3">
            <a:extLst>
              <a:ext uri="{FF2B5EF4-FFF2-40B4-BE49-F238E27FC236}">
                <a16:creationId xmlns:a16="http://schemas.microsoft.com/office/drawing/2014/main" xmlns="" id="{E691CC0C-2349-4CE5-A3BA-13965AC6A645}"/>
              </a:ext>
            </a:extLst>
          </p:cNvPr>
          <p:cNvSpPr txBox="1"/>
          <p:nvPr/>
        </p:nvSpPr>
        <p:spPr>
          <a:xfrm>
            <a:off x="1939636" y="698837"/>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Proof of RSA</a:t>
            </a:r>
          </a:p>
        </p:txBody>
      </p:sp>
      <p:cxnSp>
        <p:nvCxnSpPr>
          <p:cNvPr id="11" name="Straight Connector 10">
            <a:extLst>
              <a:ext uri="{FF2B5EF4-FFF2-40B4-BE49-F238E27FC236}">
                <a16:creationId xmlns:a16="http://schemas.microsoft.com/office/drawing/2014/main" xmlns="" id="{EC0C2B41-DBD2-4D3A-878F-C3C07BFED0DA}"/>
              </a:ext>
            </a:extLst>
          </p:cNvPr>
          <p:cNvCxnSpPr/>
          <p:nvPr/>
        </p:nvCxnSpPr>
        <p:spPr>
          <a:xfrm>
            <a:off x="12877800" y="3543300"/>
            <a:ext cx="0" cy="289560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xmlns="" id="{2D315CE8-71A3-4336-B37E-736ED840AB9C}"/>
              </a:ext>
            </a:extLst>
          </p:cNvPr>
          <p:cNvSpPr txBox="1"/>
          <p:nvPr/>
        </p:nvSpPr>
        <p:spPr>
          <a:xfrm>
            <a:off x="13258803" y="3652272"/>
            <a:ext cx="3428995" cy="2677656"/>
          </a:xfrm>
          <a:prstGeom prst="rect">
            <a:avLst/>
          </a:prstGeom>
          <a:noFill/>
        </p:spPr>
        <p:txBody>
          <a:bodyPr wrap="square" rtlCol="0">
            <a:spAutoFit/>
          </a:bodyPr>
          <a:lstStyle/>
          <a:p>
            <a:r>
              <a:rPr lang="en-US" sz="2400" dirty="0">
                <a:latin typeface="Assistant Regular" panose="020B0604020202020204" charset="-79"/>
                <a:cs typeface="Assistant Regular" panose="020B0604020202020204" charset="-79"/>
              </a:rPr>
              <a:t>If M</a:t>
            </a:r>
            <a:r>
              <a:rPr lang="en-US" sz="2400" baseline="30000" dirty="0">
                <a:latin typeface="Assistant Regular" panose="020B0604020202020204" charset="-79"/>
                <a:cs typeface="Assistant Regular" panose="020B0604020202020204" charset="-79"/>
              </a:rPr>
              <a:t>e</a:t>
            </a:r>
            <a:r>
              <a:rPr lang="en-US" sz="2400" dirty="0">
                <a:latin typeface="Assistant Regular" panose="020B0604020202020204" charset="-79"/>
                <a:cs typeface="Assistant Regular" panose="020B0604020202020204" charset="-79"/>
              </a:rPr>
              <a:t> &lt; N </a:t>
            </a:r>
          </a:p>
          <a:p>
            <a:r>
              <a:rPr lang="en-US" sz="2400" dirty="0">
                <a:latin typeface="Assistant Regular" panose="020B0604020202020204" charset="-79"/>
                <a:cs typeface="Assistant Regular" panose="020B0604020202020204" charset="-79"/>
              </a:rPr>
              <a:t>Then,</a:t>
            </a:r>
          </a:p>
          <a:p>
            <a:r>
              <a:rPr lang="en-US" sz="2400" dirty="0">
                <a:latin typeface="Assistant Regular" panose="020B0604020202020204" charset="-79"/>
                <a:cs typeface="Assistant Regular" panose="020B0604020202020204" charset="-79"/>
              </a:rPr>
              <a:t>C =  M</a:t>
            </a:r>
            <a:r>
              <a:rPr lang="en-US" sz="2400" baseline="30000" dirty="0">
                <a:latin typeface="Assistant Regular" panose="020B0604020202020204" charset="-79"/>
                <a:cs typeface="Assistant Regular" panose="020B0604020202020204" charset="-79"/>
              </a:rPr>
              <a:t>e</a:t>
            </a:r>
            <a:r>
              <a:rPr lang="en-US" sz="2400" dirty="0">
                <a:latin typeface="Assistant Regular" panose="020B0604020202020204" charset="-79"/>
                <a:cs typeface="Assistant Regular" panose="020B0604020202020204" charset="-79"/>
              </a:rPr>
              <a:t> mod N =  M</a:t>
            </a:r>
            <a:r>
              <a:rPr lang="en-US" sz="2400" baseline="30000" dirty="0">
                <a:latin typeface="Assistant Regular" panose="020B0604020202020204" charset="-79"/>
                <a:cs typeface="Assistant Regular" panose="020B0604020202020204" charset="-79"/>
              </a:rPr>
              <a:t>e</a:t>
            </a:r>
            <a:r>
              <a:rPr lang="en-US" sz="2400" dirty="0">
                <a:latin typeface="Assistant Regular" panose="020B0604020202020204" charset="-79"/>
                <a:cs typeface="Assistant Regular" panose="020B0604020202020204" charset="-79"/>
              </a:rPr>
              <a:t> </a:t>
            </a:r>
          </a:p>
          <a:p>
            <a:endParaRPr lang="en-US" sz="2400" dirty="0">
              <a:latin typeface="Assistant Regular" panose="020B0604020202020204" charset="-79"/>
              <a:cs typeface="Assistant Regular" panose="020B0604020202020204" charset="-79"/>
            </a:endParaRPr>
          </a:p>
          <a:p>
            <a:r>
              <a:rPr lang="en-US" sz="2400" dirty="0">
                <a:latin typeface="Assistant Regular" panose="020B0604020202020204" charset="-79"/>
                <a:cs typeface="Assistant Regular" panose="020B0604020202020204" charset="-79"/>
              </a:rPr>
              <a:t>If M</a:t>
            </a:r>
            <a:r>
              <a:rPr lang="en-US" sz="2400" baseline="30000" dirty="0">
                <a:latin typeface="Assistant Regular" panose="020B0604020202020204" charset="-79"/>
                <a:cs typeface="Assistant Regular" panose="020B0604020202020204" charset="-79"/>
              </a:rPr>
              <a:t>e</a:t>
            </a:r>
            <a:r>
              <a:rPr lang="en-US" sz="2400" dirty="0">
                <a:latin typeface="Assistant Regular" panose="020B0604020202020204" charset="-79"/>
                <a:cs typeface="Assistant Regular" panose="020B0604020202020204" charset="-79"/>
              </a:rPr>
              <a:t> &gt; N</a:t>
            </a:r>
          </a:p>
          <a:p>
            <a:r>
              <a:rPr lang="en-US" sz="2400" dirty="0">
                <a:latin typeface="Assistant Regular" panose="020B0604020202020204" charset="-79"/>
                <a:cs typeface="Assistant Regular" panose="020B0604020202020204" charset="-79"/>
              </a:rPr>
              <a:t>Then,</a:t>
            </a:r>
          </a:p>
          <a:p>
            <a:r>
              <a:rPr lang="en-US" sz="2400" dirty="0">
                <a:latin typeface="Assistant Regular" panose="020B0604020202020204" charset="-79"/>
                <a:cs typeface="Assistant Regular" panose="020B0604020202020204" charset="-79"/>
              </a:rPr>
              <a:t>C =  M</a:t>
            </a:r>
            <a:r>
              <a:rPr lang="en-US" sz="2400" baseline="30000" dirty="0">
                <a:latin typeface="Assistant Regular" panose="020B0604020202020204" charset="-79"/>
                <a:cs typeface="Assistant Regular" panose="020B0604020202020204" charset="-79"/>
              </a:rPr>
              <a:t>e</a:t>
            </a:r>
            <a:r>
              <a:rPr lang="en-US" sz="2400" dirty="0">
                <a:latin typeface="Assistant Regular" panose="020B0604020202020204" charset="-79"/>
                <a:cs typeface="Assistant Regular" panose="020B0604020202020204" charset="-79"/>
              </a:rPr>
              <a:t> mod N</a:t>
            </a:r>
          </a:p>
        </p:txBody>
      </p:sp>
      <p:sp>
        <p:nvSpPr>
          <p:cNvPr id="7" name="TextBox 6">
            <a:extLst>
              <a:ext uri="{FF2B5EF4-FFF2-40B4-BE49-F238E27FC236}">
                <a16:creationId xmlns:a16="http://schemas.microsoft.com/office/drawing/2014/main" xmlns="" id="{E7AA5110-6EA0-4474-8FDD-CCE94901F2B7}"/>
              </a:ext>
            </a:extLst>
          </p:cNvPr>
          <p:cNvSpPr txBox="1"/>
          <p:nvPr/>
        </p:nvSpPr>
        <p:spPr>
          <a:xfrm>
            <a:off x="17068800" y="9300164"/>
            <a:ext cx="762000"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43665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1518790" cy="10287000"/>
          </a:xfrm>
          <a:prstGeom prst="rect">
            <a:avLst/>
          </a:prstGeom>
          <a:solidFill>
            <a:srgbClr val="254E72"/>
          </a:solidFill>
        </p:spPr>
      </p:sp>
      <p:sp>
        <p:nvSpPr>
          <p:cNvPr id="4" name="TextBox 3">
            <a:extLst>
              <a:ext uri="{FF2B5EF4-FFF2-40B4-BE49-F238E27FC236}">
                <a16:creationId xmlns:a16="http://schemas.microsoft.com/office/drawing/2014/main" xmlns="" id="{E691CC0C-2349-4CE5-A3BA-13965AC6A645}"/>
              </a:ext>
            </a:extLst>
          </p:cNvPr>
          <p:cNvSpPr txBox="1"/>
          <p:nvPr/>
        </p:nvSpPr>
        <p:spPr>
          <a:xfrm>
            <a:off x="1905000" y="876300"/>
            <a:ext cx="15163800" cy="1015663"/>
          </a:xfrm>
          <a:prstGeom prst="rect">
            <a:avLst/>
          </a:prstGeom>
          <a:noFill/>
        </p:spPr>
        <p:txBody>
          <a:bodyPr wrap="square" rtlCol="0">
            <a:spAutoFit/>
          </a:bodyPr>
          <a:lstStyle/>
          <a:p>
            <a:r>
              <a:rPr lang="en-US" sz="6000" dirty="0">
                <a:solidFill>
                  <a:schemeClr val="accent5">
                    <a:lumMod val="50000"/>
                  </a:schemeClr>
                </a:solidFill>
                <a:latin typeface="Telegraf" panose="020B0604020202020204" charset="0"/>
              </a:rPr>
              <a:t>Proof of RSA</a:t>
            </a:r>
          </a:p>
        </p:txBody>
      </p:sp>
      <p:sp>
        <p:nvSpPr>
          <p:cNvPr id="3" name="TextBox 2">
            <a:extLst>
              <a:ext uri="{FF2B5EF4-FFF2-40B4-BE49-F238E27FC236}">
                <a16:creationId xmlns:a16="http://schemas.microsoft.com/office/drawing/2014/main" xmlns="" id="{7E800D9D-3128-4DDE-8FF7-D40934CE0E91}"/>
              </a:ext>
            </a:extLst>
          </p:cNvPr>
          <p:cNvSpPr txBox="1"/>
          <p:nvPr/>
        </p:nvSpPr>
        <p:spPr>
          <a:xfrm>
            <a:off x="2133600" y="2059765"/>
            <a:ext cx="15163800" cy="7848302"/>
          </a:xfrm>
          <a:prstGeom prst="rect">
            <a:avLst/>
          </a:prstGeom>
          <a:noFill/>
        </p:spPr>
        <p:txBody>
          <a:bodyPr wrap="square" rtlCol="0">
            <a:spAutoFit/>
          </a:bodyPr>
          <a:lstStyle/>
          <a:p>
            <a:r>
              <a:rPr lang="en-US" sz="2800" dirty="0"/>
              <a:t>Let’s consider a simple RSA example. To generate, say, Alice’s keypair, we select the two “large” primes, p = 11 and q = 3. Then the modulus N = </a:t>
            </a:r>
            <a:r>
              <a:rPr lang="en-US" sz="2800" dirty="0" err="1"/>
              <a:t>pq</a:t>
            </a:r>
            <a:r>
              <a:rPr lang="en-US" sz="2800" dirty="0"/>
              <a:t> = 33 and (p − 1)(q − 1) = 20. Next, we choose the encryption exponent e = 3, which is relatively prime to (p − 1)(q − 1). We then compute the corresponding decryption exponent, which is d = 7, since ed = 3 · 7 = 1 mod 20. We have</a:t>
            </a:r>
          </a:p>
          <a:p>
            <a:endParaRPr lang="en-US" sz="2800" dirty="0"/>
          </a:p>
          <a:p>
            <a:r>
              <a:rPr lang="pt-BR" sz="2800" dirty="0"/>
              <a:t>					Public key: (N , e) = (33, 3)</a:t>
            </a:r>
          </a:p>
          <a:p>
            <a:r>
              <a:rPr lang="en-US" sz="2800" dirty="0"/>
              <a:t>					 		and</a:t>
            </a:r>
          </a:p>
          <a:p>
            <a:r>
              <a:rPr lang="en-US" sz="2800" dirty="0"/>
              <a:t>					Private key: d = 7.</a:t>
            </a:r>
          </a:p>
          <a:p>
            <a:endParaRPr lang="en-US" sz="2800" dirty="0"/>
          </a:p>
          <a:p>
            <a:r>
              <a:rPr lang="en-US" sz="2800" dirty="0"/>
              <a:t>Now suppose Bob wants to send Alice the message is M = 15. Bob looks up Alice’s public key (N , e) = (33, 3) and computes the ciphertext C as</a:t>
            </a:r>
          </a:p>
          <a:p>
            <a:r>
              <a:rPr lang="en-US" sz="2800" dirty="0"/>
              <a:t>						C = M</a:t>
            </a:r>
            <a:r>
              <a:rPr lang="en-US" sz="2800" baseline="30000" dirty="0"/>
              <a:t>e</a:t>
            </a:r>
            <a:r>
              <a:rPr lang="en-US" sz="2800" dirty="0"/>
              <a:t> mod N</a:t>
            </a:r>
          </a:p>
          <a:p>
            <a:r>
              <a:rPr lang="en-US" sz="2800" dirty="0"/>
              <a:t>						   =15</a:t>
            </a:r>
            <a:r>
              <a:rPr lang="en-US" sz="2800" baseline="30000" dirty="0"/>
              <a:t>3</a:t>
            </a:r>
            <a:r>
              <a:rPr lang="en-US" sz="2800" dirty="0"/>
              <a:t> mod 33</a:t>
            </a:r>
          </a:p>
          <a:p>
            <a:r>
              <a:rPr lang="en-US" sz="2800" dirty="0"/>
              <a:t>						   = 9</a:t>
            </a:r>
          </a:p>
          <a:p>
            <a:r>
              <a:rPr lang="en-US" sz="2800" dirty="0"/>
              <a:t>which he then sends to Alice. To decrypt the ciphertext C = 9, Alice uses her private key d = 7 to find</a:t>
            </a:r>
          </a:p>
          <a:p>
            <a:r>
              <a:rPr lang="en-US" sz="2800" dirty="0"/>
              <a:t>						M = C</a:t>
            </a:r>
            <a:r>
              <a:rPr lang="en-US" sz="2800" baseline="30000" dirty="0"/>
              <a:t>d</a:t>
            </a:r>
            <a:r>
              <a:rPr lang="en-US" sz="2800" dirty="0"/>
              <a:t> mod N</a:t>
            </a:r>
          </a:p>
          <a:p>
            <a:r>
              <a:rPr lang="en-US" sz="2800" dirty="0"/>
              <a:t>						     = 9</a:t>
            </a:r>
            <a:r>
              <a:rPr lang="en-US" sz="2800" baseline="30000" dirty="0"/>
              <a:t>7</a:t>
            </a:r>
            <a:r>
              <a:rPr lang="en-US" sz="2800" dirty="0"/>
              <a:t> mod 33 = 15</a:t>
            </a:r>
          </a:p>
          <a:p>
            <a:r>
              <a:rPr lang="en-US" sz="2800" dirty="0"/>
              <a:t>and Alice has recovered the original message M from the ciphertext C.</a:t>
            </a:r>
          </a:p>
        </p:txBody>
      </p:sp>
      <p:cxnSp>
        <p:nvCxnSpPr>
          <p:cNvPr id="6" name="Straight Connector 5">
            <a:extLst>
              <a:ext uri="{FF2B5EF4-FFF2-40B4-BE49-F238E27FC236}">
                <a16:creationId xmlns:a16="http://schemas.microsoft.com/office/drawing/2014/main" xmlns="" id="{5E7A6D2D-6DAE-4AED-9C5D-CC5CBCACAFFC}"/>
              </a:ext>
            </a:extLst>
          </p:cNvPr>
          <p:cNvCxnSpPr/>
          <p:nvPr/>
        </p:nvCxnSpPr>
        <p:spPr>
          <a:xfrm>
            <a:off x="13944600" y="3695700"/>
            <a:ext cx="0" cy="198120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08564CAA-7207-4DB9-B4B3-1E68E4DB9969}"/>
              </a:ext>
            </a:extLst>
          </p:cNvPr>
          <p:cNvSpPr txBox="1"/>
          <p:nvPr/>
        </p:nvSpPr>
        <p:spPr>
          <a:xfrm>
            <a:off x="14069291" y="3993802"/>
            <a:ext cx="3200400" cy="1384995"/>
          </a:xfrm>
          <a:prstGeom prst="rect">
            <a:avLst/>
          </a:prstGeom>
          <a:noFill/>
        </p:spPr>
        <p:txBody>
          <a:bodyPr wrap="square" rtlCol="0">
            <a:spAutoFit/>
          </a:bodyPr>
          <a:lstStyle/>
          <a:p>
            <a:r>
              <a:rPr lang="en-US" sz="2800" dirty="0"/>
              <a:t>d =  (1+k</a:t>
            </a:r>
            <a:r>
              <a:rPr lang="el-GR" sz="2800" dirty="0">
                <a:cs typeface="Assistant Regular" panose="020B0604020202020204" charset="-79"/>
              </a:rPr>
              <a:t> φ(</a:t>
            </a:r>
            <a:r>
              <a:rPr lang="en-US" sz="2800" dirty="0">
                <a:latin typeface="Assistant Regular" panose="020B0604020202020204" charset="-79"/>
                <a:cs typeface="Assistant Regular" panose="020B0604020202020204" charset="-79"/>
              </a:rPr>
              <a:t>N ) ) / e ; k= 0, 1, 2 …</a:t>
            </a:r>
          </a:p>
          <a:p>
            <a:endParaRPr lang="en-US" sz="2800" dirty="0"/>
          </a:p>
        </p:txBody>
      </p:sp>
      <p:sp>
        <p:nvSpPr>
          <p:cNvPr id="8" name="TextBox 7">
            <a:extLst>
              <a:ext uri="{FF2B5EF4-FFF2-40B4-BE49-F238E27FC236}">
                <a16:creationId xmlns:a16="http://schemas.microsoft.com/office/drawing/2014/main" xmlns="" id="{C6FE4F49-8DF4-4EC3-BF93-03FF7C6E027B}"/>
              </a:ext>
            </a:extLst>
          </p:cNvPr>
          <p:cNvSpPr txBox="1"/>
          <p:nvPr/>
        </p:nvSpPr>
        <p:spPr>
          <a:xfrm>
            <a:off x="17068800" y="9300164"/>
            <a:ext cx="762000"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363021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16431"/>
            <a:ext cx="18288000" cy="3333145"/>
          </a:xfrm>
          <a:prstGeom prst="rect">
            <a:avLst/>
          </a:prstGeom>
          <a:solidFill>
            <a:srgbClr val="C0E8DF"/>
          </a:solidFill>
        </p:spPr>
      </p:sp>
      <p:grpSp>
        <p:nvGrpSpPr>
          <p:cNvPr id="3" name="Group 3"/>
          <p:cNvGrpSpPr/>
          <p:nvPr/>
        </p:nvGrpSpPr>
        <p:grpSpPr>
          <a:xfrm>
            <a:off x="17195780" y="0"/>
            <a:ext cx="63520" cy="10287000"/>
            <a:chOff x="0" y="0"/>
            <a:chExt cx="84693" cy="13716000"/>
          </a:xfrm>
        </p:grpSpPr>
        <p:sp>
          <p:nvSpPr>
            <p:cNvPr id="4" name="AutoShape 4"/>
            <p:cNvSpPr/>
            <p:nvPr/>
          </p:nvSpPr>
          <p:spPr>
            <a:xfrm>
              <a:off x="35961" y="1371600"/>
              <a:ext cx="12770" cy="12344400"/>
            </a:xfrm>
            <a:prstGeom prst="rect">
              <a:avLst/>
            </a:prstGeom>
            <a:solidFill>
              <a:srgbClr val="254E72"/>
            </a:solidFill>
          </p:spPr>
        </p:sp>
        <p:sp>
          <p:nvSpPr>
            <p:cNvPr id="5" name="AutoShape 5"/>
            <p:cNvSpPr/>
            <p:nvPr/>
          </p:nvSpPr>
          <p:spPr>
            <a:xfrm>
              <a:off x="0" y="0"/>
              <a:ext cx="84693" cy="1649458"/>
            </a:xfrm>
            <a:prstGeom prst="rect">
              <a:avLst/>
            </a:prstGeom>
            <a:solidFill>
              <a:srgbClr val="254E72"/>
            </a:solidFill>
          </p:spPr>
        </p:sp>
      </p:grpSp>
      <p:sp>
        <p:nvSpPr>
          <p:cNvPr id="6" name="AutoShape 6"/>
          <p:cNvSpPr/>
          <p:nvPr/>
        </p:nvSpPr>
        <p:spPr>
          <a:xfrm>
            <a:off x="1464557" y="7364532"/>
            <a:ext cx="5639887" cy="1893768"/>
          </a:xfrm>
          <a:prstGeom prst="rect">
            <a:avLst/>
          </a:prstGeom>
          <a:solidFill>
            <a:srgbClr val="254E72">
              <a:alpha val="7843"/>
            </a:srgbClr>
          </a:solidFill>
        </p:spPr>
      </p:sp>
      <p:sp>
        <p:nvSpPr>
          <p:cNvPr id="7" name="AutoShape 7"/>
          <p:cNvSpPr/>
          <p:nvPr/>
        </p:nvSpPr>
        <p:spPr>
          <a:xfrm>
            <a:off x="1464557" y="4499610"/>
            <a:ext cx="5639887" cy="1893768"/>
          </a:xfrm>
          <a:prstGeom prst="rect">
            <a:avLst/>
          </a:prstGeom>
          <a:solidFill>
            <a:srgbClr val="254E72">
              <a:alpha val="7843"/>
            </a:srgbClr>
          </a:solidFill>
        </p:spPr>
      </p:sp>
      <p:sp>
        <p:nvSpPr>
          <p:cNvPr id="9" name="AutoShape 9"/>
          <p:cNvSpPr/>
          <p:nvPr/>
        </p:nvSpPr>
        <p:spPr>
          <a:xfrm>
            <a:off x="7950239" y="4499610"/>
            <a:ext cx="5639887" cy="1893768"/>
          </a:xfrm>
          <a:prstGeom prst="rect">
            <a:avLst/>
          </a:prstGeom>
          <a:solidFill>
            <a:srgbClr val="254E72">
              <a:alpha val="7843"/>
            </a:srgbClr>
          </a:solidFill>
        </p:spPr>
      </p:sp>
      <p:sp>
        <p:nvSpPr>
          <p:cNvPr id="10" name="TextBox 10"/>
          <p:cNvSpPr txBox="1"/>
          <p:nvPr/>
        </p:nvSpPr>
        <p:spPr>
          <a:xfrm>
            <a:off x="1464557" y="618547"/>
            <a:ext cx="12011774" cy="3193182"/>
          </a:xfrm>
          <a:prstGeom prst="rect">
            <a:avLst/>
          </a:prstGeom>
        </p:spPr>
        <p:txBody>
          <a:bodyPr wrap="square" lIns="0" tIns="0" rIns="0" bIns="0" rtlCol="0" anchor="t">
            <a:spAutoFit/>
          </a:bodyPr>
          <a:lstStyle/>
          <a:p>
            <a:pPr>
              <a:lnSpc>
                <a:spcPts val="8250"/>
              </a:lnSpc>
            </a:pPr>
            <a:r>
              <a:rPr lang="en-US" sz="8000" dirty="0">
                <a:solidFill>
                  <a:schemeClr val="accent5">
                    <a:lumMod val="50000"/>
                  </a:schemeClr>
                </a:solidFill>
                <a:latin typeface="Assistant Regular" panose="020B0604020202020204" charset="-79"/>
                <a:cs typeface="Assistant Regular" panose="020B0604020202020204" charset="-79"/>
              </a:rPr>
              <a:t>Approaches to attacking RSA</a:t>
            </a:r>
          </a:p>
          <a:p>
            <a:pPr>
              <a:lnSpc>
                <a:spcPts val="8250"/>
              </a:lnSpc>
            </a:pPr>
            <a:endParaRPr lang="en-US" sz="7500" spc="75" dirty="0">
              <a:solidFill>
                <a:srgbClr val="254E72"/>
              </a:solidFill>
              <a:latin typeface="Telegraf"/>
            </a:endParaRPr>
          </a:p>
        </p:txBody>
      </p:sp>
      <p:sp>
        <p:nvSpPr>
          <p:cNvPr id="15" name="TextBox 15"/>
          <p:cNvSpPr txBox="1"/>
          <p:nvPr/>
        </p:nvSpPr>
        <p:spPr>
          <a:xfrm>
            <a:off x="2853137" y="8081320"/>
            <a:ext cx="3524139" cy="460191"/>
          </a:xfrm>
          <a:prstGeom prst="rect">
            <a:avLst/>
          </a:prstGeom>
        </p:spPr>
        <p:txBody>
          <a:bodyPr lIns="0" tIns="0" rIns="0" bIns="0" rtlCol="0" anchor="t">
            <a:spAutoFit/>
          </a:bodyPr>
          <a:lstStyle/>
          <a:p>
            <a:pPr>
              <a:lnSpc>
                <a:spcPts val="3750"/>
              </a:lnSpc>
            </a:pPr>
            <a:r>
              <a:rPr lang="en-US" sz="2800" dirty="0"/>
              <a:t>Timing Attacks</a:t>
            </a:r>
            <a:endParaRPr lang="en-US" sz="2500" dirty="0">
              <a:solidFill>
                <a:srgbClr val="254E72"/>
              </a:solidFill>
              <a:latin typeface="Assistant Regular"/>
            </a:endParaRPr>
          </a:p>
        </p:txBody>
      </p:sp>
      <p:sp>
        <p:nvSpPr>
          <p:cNvPr id="16" name="TextBox 16"/>
          <p:cNvSpPr txBox="1"/>
          <p:nvPr/>
        </p:nvSpPr>
        <p:spPr>
          <a:xfrm>
            <a:off x="2853137" y="5191389"/>
            <a:ext cx="3524139" cy="460191"/>
          </a:xfrm>
          <a:prstGeom prst="rect">
            <a:avLst/>
          </a:prstGeom>
        </p:spPr>
        <p:txBody>
          <a:bodyPr lIns="0" tIns="0" rIns="0" bIns="0" rtlCol="0" anchor="t">
            <a:spAutoFit/>
          </a:bodyPr>
          <a:lstStyle/>
          <a:p>
            <a:pPr>
              <a:lnSpc>
                <a:spcPts val="3750"/>
              </a:lnSpc>
            </a:pPr>
            <a:r>
              <a:rPr lang="en-US" sz="2800" dirty="0"/>
              <a:t>Brute force Attack</a:t>
            </a:r>
            <a:endParaRPr lang="en-US" sz="2500" dirty="0">
              <a:solidFill>
                <a:srgbClr val="254E72"/>
              </a:solidFill>
              <a:latin typeface="Assistant Regular"/>
            </a:endParaRPr>
          </a:p>
        </p:txBody>
      </p:sp>
      <p:sp>
        <p:nvSpPr>
          <p:cNvPr id="18" name="TextBox 18"/>
          <p:cNvSpPr txBox="1"/>
          <p:nvPr/>
        </p:nvSpPr>
        <p:spPr>
          <a:xfrm>
            <a:off x="9144000" y="5194082"/>
            <a:ext cx="3524139" cy="457498"/>
          </a:xfrm>
          <a:prstGeom prst="rect">
            <a:avLst/>
          </a:prstGeom>
        </p:spPr>
        <p:txBody>
          <a:bodyPr lIns="0" tIns="0" rIns="0" bIns="0" rtlCol="0" anchor="t">
            <a:spAutoFit/>
          </a:bodyPr>
          <a:lstStyle/>
          <a:p>
            <a:pPr>
              <a:lnSpc>
                <a:spcPts val="3750"/>
              </a:lnSpc>
            </a:pPr>
            <a:r>
              <a:rPr lang="en-US" sz="2800" dirty="0"/>
              <a:t>Mathematical Attacks</a:t>
            </a:r>
            <a:endParaRPr lang="en-US" sz="2500" dirty="0">
              <a:solidFill>
                <a:srgbClr val="254E72"/>
              </a:solidFill>
              <a:latin typeface="Arimo"/>
            </a:endParaRPr>
          </a:p>
        </p:txBody>
      </p:sp>
      <p:sp>
        <p:nvSpPr>
          <p:cNvPr id="13" name="TextBox 12">
            <a:extLst>
              <a:ext uri="{FF2B5EF4-FFF2-40B4-BE49-F238E27FC236}">
                <a16:creationId xmlns:a16="http://schemas.microsoft.com/office/drawing/2014/main" xmlns="" id="{FD64DA57-8BCF-4436-8641-5F493C24A819}"/>
              </a:ext>
            </a:extLst>
          </p:cNvPr>
          <p:cNvSpPr txBox="1"/>
          <p:nvPr/>
        </p:nvSpPr>
        <p:spPr>
          <a:xfrm>
            <a:off x="17526000" y="9310255"/>
            <a:ext cx="762000" cy="369332"/>
          </a:xfrm>
          <a:prstGeom prst="rect">
            <a:avLst/>
          </a:prstGeom>
          <a:noFill/>
        </p:spPr>
        <p:txBody>
          <a:bodyPr wrap="square" rtlCol="0">
            <a:spAutoFit/>
          </a:bodyPr>
          <a:lstStyle/>
          <a:p>
            <a:r>
              <a:rPr lang="en-US" dirty="0"/>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1111</Words>
  <Application>Microsoft Office PowerPoint</Application>
  <PresentationFormat>Custom</PresentationFormat>
  <Paragraphs>152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Assistant Bold</vt:lpstr>
      <vt:lpstr>Assistant Regular</vt:lpstr>
      <vt:lpstr>Arimo</vt:lpstr>
      <vt:lpstr>Calibri</vt:lpstr>
      <vt:lpstr>Telegraf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Public-Key Cryptosystems</dc:title>
  <dc:creator>Sunaan Sultan</dc:creator>
  <cp:lastModifiedBy>Tahmid</cp:lastModifiedBy>
  <cp:revision>50</cp:revision>
  <dcterms:created xsi:type="dcterms:W3CDTF">2006-08-16T00:00:00Z</dcterms:created>
  <dcterms:modified xsi:type="dcterms:W3CDTF">2021-12-05T19:14:45Z</dcterms:modified>
  <dc:identifier>DAEYuq0hITY</dc:identifier>
</cp:coreProperties>
</file>