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90" r:id="rId5"/>
    <p:sldId id="295" r:id="rId6"/>
    <p:sldId id="285" r:id="rId7"/>
    <p:sldId id="286" r:id="rId8"/>
    <p:sldId id="267" r:id="rId9"/>
    <p:sldId id="299" r:id="rId10"/>
    <p:sldId id="300" r:id="rId11"/>
    <p:sldId id="288" r:id="rId12"/>
    <p:sldId id="287" r:id="rId13"/>
    <p:sldId id="298" r:id="rId14"/>
    <p:sldId id="293" r:id="rId15"/>
    <p:sldId id="294" r:id="rId16"/>
    <p:sldId id="297" r:id="rId17"/>
    <p:sldId id="296" r:id="rId18"/>
    <p:sldId id="301" r:id="rId19"/>
    <p:sldId id="303" r:id="rId20"/>
    <p:sldId id="304" r:id="rId21"/>
    <p:sldId id="302" r:id="rId22"/>
    <p:sldId id="305" r:id="rId23"/>
    <p:sldId id="306" r:id="rId24"/>
    <p:sldId id="307" r:id="rId25"/>
    <p:sldId id="308" r:id="rId26"/>
    <p:sldId id="262" r:id="rId27"/>
  </p:sldIdLst>
  <p:sldSz cx="18288000" cy="10287000"/>
  <p:notesSz cx="6858000" cy="9144000"/>
  <p:embeddedFontLst>
    <p:embeddedFont>
      <p:font typeface="Assistant Bold" panose="020B0604020202020204" charset="-79"/>
      <p:regular r:id="rId28"/>
    </p:embeddedFont>
    <p:embeddedFont>
      <p:font typeface="Calibri" panose="020F0502020204030204" pitchFamily="34" charset="0"/>
      <p:regular r:id="rId29"/>
      <p:bold r:id="rId30"/>
      <p:italic r:id="rId31"/>
      <p:boldItalic r:id="rId32"/>
    </p:embeddedFont>
    <p:embeddedFont>
      <p:font typeface="Telegraf"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22" autoAdjust="0"/>
  </p:normalViewPr>
  <p:slideViewPr>
    <p:cSldViewPr>
      <p:cViewPr varScale="1">
        <p:scale>
          <a:sx n="57" d="100"/>
          <a:sy n="57" d="100"/>
        </p:scale>
        <p:origin x="52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0" y="1013809"/>
            <a:ext cx="18288000" cy="9575"/>
          </a:xfrm>
          <a:prstGeom prst="rect">
            <a:avLst/>
          </a:prstGeom>
          <a:solidFill>
            <a:srgbClr val="FEFFFF"/>
          </a:solidFill>
        </p:spPr>
      </p:sp>
      <p:sp>
        <p:nvSpPr>
          <p:cNvPr id="4" name="AutoShape 4"/>
          <p:cNvSpPr/>
          <p:nvPr/>
        </p:nvSpPr>
        <p:spPr>
          <a:xfrm rot="-5400000">
            <a:off x="586787" y="400050"/>
            <a:ext cx="63520" cy="1237093"/>
          </a:xfrm>
          <a:prstGeom prst="rect">
            <a:avLst/>
          </a:prstGeom>
          <a:solidFill>
            <a:srgbClr val="C0E8DF"/>
          </a:solidFill>
        </p:spPr>
      </p:sp>
      <p:grpSp>
        <p:nvGrpSpPr>
          <p:cNvPr id="5" name="Group 5"/>
          <p:cNvGrpSpPr/>
          <p:nvPr/>
        </p:nvGrpSpPr>
        <p:grpSpPr>
          <a:xfrm>
            <a:off x="1905000" y="3376613"/>
            <a:ext cx="8336005" cy="5553139"/>
            <a:chOff x="0" y="-19050"/>
            <a:chExt cx="11114673" cy="7404184"/>
          </a:xfrm>
        </p:grpSpPr>
        <p:sp>
          <p:nvSpPr>
            <p:cNvPr id="6" name="TextBox 6"/>
            <p:cNvSpPr txBox="1"/>
            <p:nvPr/>
          </p:nvSpPr>
          <p:spPr>
            <a:xfrm>
              <a:off x="1" y="-19050"/>
              <a:ext cx="11114672" cy="475403"/>
            </a:xfrm>
            <a:prstGeom prst="rect">
              <a:avLst/>
            </a:prstGeom>
          </p:spPr>
          <p:txBody>
            <a:bodyPr lIns="0" tIns="0" rIns="0" bIns="0" rtlCol="0" anchor="t">
              <a:spAutoFit/>
            </a:bodyPr>
            <a:lstStyle/>
            <a:p>
              <a:pPr>
                <a:lnSpc>
                  <a:spcPts val="2990"/>
                </a:lnSpc>
              </a:pPr>
              <a:r>
                <a:rPr lang="en-US" sz="2300" spc="114">
                  <a:solidFill>
                    <a:srgbClr val="C0E8DF"/>
                  </a:solidFill>
                  <a:latin typeface="Assistant Bold"/>
                </a:rPr>
                <a:t>INFORMATION SECURITY</a:t>
              </a:r>
            </a:p>
          </p:txBody>
        </p:sp>
        <p:sp>
          <p:nvSpPr>
            <p:cNvPr id="7" name="TextBox 7"/>
            <p:cNvSpPr txBox="1"/>
            <p:nvPr/>
          </p:nvSpPr>
          <p:spPr>
            <a:xfrm>
              <a:off x="0" y="958247"/>
              <a:ext cx="11114673" cy="6426887"/>
            </a:xfrm>
            <a:prstGeom prst="rect">
              <a:avLst/>
            </a:prstGeom>
          </p:spPr>
          <p:txBody>
            <a:bodyPr lIns="0" tIns="0" rIns="0" bIns="0" rtlCol="0" anchor="t">
              <a:spAutoFit/>
            </a:bodyPr>
            <a:lstStyle/>
            <a:p>
              <a:pPr>
                <a:lnSpc>
                  <a:spcPts val="8799"/>
                </a:lnSpc>
              </a:pPr>
              <a:r>
                <a:rPr lang="en-US" sz="7999" spc="79" dirty="0">
                  <a:solidFill>
                    <a:srgbClr val="FEFFFF"/>
                  </a:solidFill>
                  <a:latin typeface="Telegraf"/>
                </a:rPr>
                <a:t>Hash Functions And Other Topics</a:t>
              </a:r>
            </a:p>
            <a:p>
              <a:pPr>
                <a:lnSpc>
                  <a:spcPts val="12100"/>
                </a:lnSpc>
              </a:pPr>
              <a:endParaRPr lang="en-US" sz="7999" spc="79" dirty="0">
                <a:solidFill>
                  <a:srgbClr val="FEFFFF"/>
                </a:solidFill>
                <a:latin typeface="Telegraf"/>
              </a:endParaRPr>
            </a:p>
          </p:txBody>
        </p:sp>
      </p:grpSp>
      <p:sp>
        <p:nvSpPr>
          <p:cNvPr id="2" name="TextBox 1">
            <a:extLst>
              <a:ext uri="{FF2B5EF4-FFF2-40B4-BE49-F238E27FC236}">
                <a16:creationId xmlns:a16="http://schemas.microsoft.com/office/drawing/2014/main" id="{16C29844-2BB1-40AC-825A-899043E5537A}"/>
              </a:ext>
            </a:extLst>
          </p:cNvPr>
          <p:cNvSpPr txBox="1"/>
          <p:nvPr/>
        </p:nvSpPr>
        <p:spPr>
          <a:xfrm>
            <a:off x="16840200" y="8929752"/>
            <a:ext cx="609600" cy="369332"/>
          </a:xfrm>
          <a:prstGeom prst="rect">
            <a:avLst/>
          </a:prstGeom>
          <a:noFill/>
        </p:spPr>
        <p:txBody>
          <a:bodyPr wrap="square" rtlCol="0">
            <a:spAutoFit/>
          </a:bodyPr>
          <a:lstStyle/>
          <a:p>
            <a:r>
              <a:rPr lang="en-US" dirty="0"/>
              <a:t>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How Hashing Works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10</a:t>
            </a:r>
          </a:p>
        </p:txBody>
      </p:sp>
      <p:sp>
        <p:nvSpPr>
          <p:cNvPr id="5" name="TextBox 4">
            <a:extLst>
              <a:ext uri="{FF2B5EF4-FFF2-40B4-BE49-F238E27FC236}">
                <a16:creationId xmlns:a16="http://schemas.microsoft.com/office/drawing/2014/main" id="{1357997B-DF3D-481D-AA57-97115E978777}"/>
              </a:ext>
            </a:extLst>
          </p:cNvPr>
          <p:cNvSpPr txBox="1"/>
          <p:nvPr/>
        </p:nvSpPr>
        <p:spPr>
          <a:xfrm>
            <a:off x="1974272" y="5676900"/>
            <a:ext cx="15129164"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the entire message is divided into fixed-size data blocks using padding.</a:t>
            </a:r>
          </a:p>
          <a:p>
            <a:pPr marL="285750" indent="-285750">
              <a:buFont typeface="Arial" panose="020B0604020202020204" pitchFamily="34" charset="0"/>
              <a:buChar char="•"/>
            </a:pPr>
            <a:r>
              <a:rPr lang="en-US" sz="3200" dirty="0"/>
              <a:t>The hash function is repeated as many times as the number of data blocks. </a:t>
            </a:r>
          </a:p>
          <a:p>
            <a:pPr marL="285750" indent="-285750">
              <a:buFont typeface="Arial" panose="020B0604020202020204" pitchFamily="34" charset="0"/>
              <a:buChar char="•"/>
            </a:pPr>
            <a:r>
              <a:rPr lang="en-US" sz="3200" dirty="0"/>
              <a:t>the blocks are processed one at a time.</a:t>
            </a:r>
          </a:p>
          <a:p>
            <a:pPr marL="285750" indent="-285750">
              <a:buFont typeface="Arial" panose="020B0604020202020204" pitchFamily="34" charset="0"/>
              <a:buChar char="•"/>
            </a:pPr>
            <a:r>
              <a:rPr lang="en-US" sz="3200" dirty="0">
                <a:solidFill>
                  <a:schemeClr val="accent6">
                    <a:lumMod val="75000"/>
                  </a:schemeClr>
                </a:solidFill>
              </a:rPr>
              <a:t>the output of the first data block is fed as input along with the second data block</a:t>
            </a:r>
            <a:r>
              <a:rPr lang="en-US" sz="3200" dirty="0"/>
              <a:t>.</a:t>
            </a:r>
          </a:p>
          <a:p>
            <a:pPr marL="285750" indent="-285750">
              <a:buFont typeface="Arial" panose="020B0604020202020204" pitchFamily="34" charset="0"/>
              <a:buChar char="•"/>
            </a:pPr>
            <a:r>
              <a:rPr lang="en-US" sz="3200" dirty="0"/>
              <a:t>the output of the second is fed along with the third block and so on. </a:t>
            </a:r>
          </a:p>
          <a:p>
            <a:pPr marL="285750" indent="-285750">
              <a:buFont typeface="Arial" panose="020B0604020202020204" pitchFamily="34" charset="0"/>
              <a:buChar char="•"/>
            </a:pPr>
            <a:r>
              <a:rPr lang="en-US" sz="3200" dirty="0"/>
              <a:t>Thus, </a:t>
            </a:r>
            <a:r>
              <a:rPr lang="en-US" sz="3200" dirty="0">
                <a:solidFill>
                  <a:schemeClr val="accent6">
                    <a:lumMod val="75000"/>
                  </a:schemeClr>
                </a:solidFill>
              </a:rPr>
              <a:t>we are making the final output the combined value of all the blocks</a:t>
            </a:r>
            <a:r>
              <a:rPr lang="en-US" sz="3200" dirty="0"/>
              <a:t>.</a:t>
            </a:r>
          </a:p>
          <a:p>
            <a:pPr marL="285750" indent="-285750">
              <a:buFont typeface="Arial" panose="020B0604020202020204" pitchFamily="34" charset="0"/>
              <a:buChar char="•"/>
            </a:pPr>
            <a:r>
              <a:rPr lang="en-US" sz="3200" dirty="0"/>
              <a:t>If one bit is changed anywhere in the message, the entire hash value changes.</a:t>
            </a:r>
            <a:endParaRPr lang="en-US" sz="9600" dirty="0"/>
          </a:p>
        </p:txBody>
      </p:sp>
      <p:pic>
        <p:nvPicPr>
          <p:cNvPr id="6" name="Picture 5">
            <a:extLst>
              <a:ext uri="{FF2B5EF4-FFF2-40B4-BE49-F238E27FC236}">
                <a16:creationId xmlns:a16="http://schemas.microsoft.com/office/drawing/2014/main" id="{04071CEE-AE10-4595-8BD8-EB5DA8BF7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847902"/>
            <a:ext cx="8077200" cy="3695596"/>
          </a:xfrm>
          <a:prstGeom prst="rect">
            <a:avLst/>
          </a:prstGeom>
        </p:spPr>
      </p:pic>
    </p:spTree>
    <p:extLst>
      <p:ext uri="{BB962C8B-B14F-4D97-AF65-F5344CB8AC3E}">
        <p14:creationId xmlns:p14="http://schemas.microsoft.com/office/powerpoint/2010/main" val="711716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43434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15" name="TextBox 15"/>
          <p:cNvSpPr txBox="1"/>
          <p:nvPr/>
        </p:nvSpPr>
        <p:spPr>
          <a:xfrm>
            <a:off x="381000" y="1714500"/>
            <a:ext cx="5111701" cy="2045496"/>
          </a:xfrm>
          <a:prstGeom prst="rect">
            <a:avLst/>
          </a:prstGeom>
        </p:spPr>
        <p:txBody>
          <a:bodyPr lIns="0" tIns="0" rIns="0" bIns="0" rtlCol="0" anchor="t">
            <a:spAutoFit/>
          </a:bodyPr>
          <a:lstStyle/>
          <a:p>
            <a:pPr>
              <a:lnSpc>
                <a:spcPts val="8250"/>
              </a:lnSpc>
            </a:pPr>
            <a:r>
              <a:rPr lang="en-US" sz="5400" spc="75" dirty="0">
                <a:solidFill>
                  <a:srgbClr val="FEFFFF"/>
                </a:solidFill>
                <a:latin typeface="Telegraf"/>
              </a:rPr>
              <a:t>Birthday Attacks</a:t>
            </a:r>
          </a:p>
        </p:txBody>
      </p:sp>
      <p:sp>
        <p:nvSpPr>
          <p:cNvPr id="6" name="TextBox 5">
            <a:extLst>
              <a:ext uri="{FF2B5EF4-FFF2-40B4-BE49-F238E27FC236}">
                <a16:creationId xmlns:a16="http://schemas.microsoft.com/office/drawing/2014/main" id="{47D7F3E9-8833-46CB-BBC6-06523927D2FE}"/>
              </a:ext>
            </a:extLst>
          </p:cNvPr>
          <p:cNvSpPr txBox="1"/>
          <p:nvPr/>
        </p:nvSpPr>
        <p:spPr>
          <a:xfrm>
            <a:off x="7299358" y="2095500"/>
            <a:ext cx="10302842" cy="5047536"/>
          </a:xfrm>
          <a:prstGeom prst="rect">
            <a:avLst/>
          </a:prstGeom>
          <a:noFill/>
        </p:spPr>
        <p:txBody>
          <a:bodyPr wrap="square" rtlCol="0">
            <a:spAutoFit/>
          </a:bodyPr>
          <a:lstStyle/>
          <a:p>
            <a:pPr marL="457200" indent="-457200">
              <a:buFont typeface="Arial" panose="020B0604020202020204" pitchFamily="34" charset="0"/>
              <a:buChar char="•"/>
            </a:pPr>
            <a:r>
              <a:rPr lang="en-US" sz="2800" dirty="0"/>
              <a:t>A birthday attack belongs to the family of brute force attacks and is based on the probability theorem. It is a cryptographic attack and its success is largely based on the birthday paradox problem.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3200" dirty="0">
                <a:solidFill>
                  <a:schemeClr val="accent6">
                    <a:lumMod val="75000"/>
                  </a:schemeClr>
                </a:solidFill>
              </a:rPr>
              <a:t>The birthday attack is used to create hash collisions</a:t>
            </a:r>
            <a:r>
              <a:rPr lang="en-US" sz="3200" dirty="0"/>
              <a:t>. </a:t>
            </a:r>
            <a:endParaRPr lang="en-US" sz="3200" dirty="0" smtClean="0"/>
          </a:p>
          <a:p>
            <a:pPr marL="457200" indent="-457200">
              <a:buFont typeface="Arial" panose="020B0604020202020204" pitchFamily="34" charset="0"/>
              <a:buChar char="•"/>
            </a:pPr>
            <a:r>
              <a:rPr lang="en-US" sz="3200" dirty="0" smtClean="0"/>
              <a:t>Just </a:t>
            </a:r>
            <a:r>
              <a:rPr lang="en-US" sz="3200" dirty="0"/>
              <a:t>as matching </a:t>
            </a:r>
            <a:r>
              <a:rPr lang="en-US" sz="3200" i="1" dirty="0"/>
              <a:t>your</a:t>
            </a:r>
            <a:r>
              <a:rPr lang="en-US" sz="3200" dirty="0"/>
              <a:t> birthday is difficult, finding a specific input with a hash that collides with another input is difficult. However, just like matching </a:t>
            </a:r>
            <a:r>
              <a:rPr lang="en-US" sz="3200" i="1" dirty="0"/>
              <a:t>any</a:t>
            </a:r>
            <a:r>
              <a:rPr lang="en-US" sz="3200" dirty="0"/>
              <a:t> birthday is easier, </a:t>
            </a:r>
            <a:r>
              <a:rPr lang="en-US" sz="3200" dirty="0">
                <a:solidFill>
                  <a:schemeClr val="accent6">
                    <a:lumMod val="75000"/>
                  </a:schemeClr>
                </a:solidFill>
              </a:rPr>
              <a:t>finding </a:t>
            </a:r>
            <a:r>
              <a:rPr lang="en-US" sz="3200" i="1" dirty="0">
                <a:solidFill>
                  <a:schemeClr val="accent6">
                    <a:lumMod val="75000"/>
                  </a:schemeClr>
                </a:solidFill>
              </a:rPr>
              <a:t>any</a:t>
            </a:r>
            <a:r>
              <a:rPr lang="en-US" sz="3200" dirty="0">
                <a:solidFill>
                  <a:schemeClr val="accent6">
                    <a:lumMod val="75000"/>
                  </a:schemeClr>
                </a:solidFill>
              </a:rPr>
              <a:t> input that creates a colliding hash with any other input is easier due to the birthday attack.</a:t>
            </a:r>
            <a:endParaRPr lang="en-US" sz="4400" dirty="0">
              <a:solidFill>
                <a:schemeClr val="accent6">
                  <a:lumMod val="75000"/>
                </a:schemeClr>
              </a:solidFill>
            </a:endParaRPr>
          </a:p>
          <a:p>
            <a:r>
              <a:rPr lang="en-US" dirty="0"/>
              <a:t> </a:t>
            </a:r>
          </a:p>
        </p:txBody>
      </p:sp>
      <p:sp>
        <p:nvSpPr>
          <p:cNvPr id="8" name="TextBox 7">
            <a:extLst>
              <a:ext uri="{FF2B5EF4-FFF2-40B4-BE49-F238E27FC236}">
                <a16:creationId xmlns:a16="http://schemas.microsoft.com/office/drawing/2014/main" id="{1FA8F803-69EA-4A3A-BBDD-70EA33EB04B0}"/>
              </a:ext>
            </a:extLst>
          </p:cNvPr>
          <p:cNvSpPr txBox="1"/>
          <p:nvPr/>
        </p:nvSpPr>
        <p:spPr>
          <a:xfrm>
            <a:off x="16840200" y="8929752"/>
            <a:ext cx="609600"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189703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2578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15" name="TextBox 15"/>
          <p:cNvSpPr txBox="1"/>
          <p:nvPr/>
        </p:nvSpPr>
        <p:spPr>
          <a:xfrm>
            <a:off x="381001" y="1485900"/>
            <a:ext cx="4343400" cy="2128788"/>
          </a:xfrm>
          <a:prstGeom prst="rect">
            <a:avLst/>
          </a:prstGeom>
        </p:spPr>
        <p:txBody>
          <a:bodyPr wrap="square" lIns="0" tIns="0" rIns="0" bIns="0" rtlCol="0" anchor="t">
            <a:spAutoFit/>
          </a:bodyPr>
          <a:lstStyle/>
          <a:p>
            <a:pPr>
              <a:lnSpc>
                <a:spcPts val="8250"/>
              </a:lnSpc>
            </a:pPr>
            <a:r>
              <a:rPr lang="en-US" sz="5400" spc="75" dirty="0">
                <a:solidFill>
                  <a:srgbClr val="FEFFFF"/>
                </a:solidFill>
                <a:latin typeface="Telegraf"/>
              </a:rPr>
              <a:t>The Birthday Paradox</a:t>
            </a:r>
          </a:p>
        </p:txBody>
      </p:sp>
      <p:sp>
        <p:nvSpPr>
          <p:cNvPr id="6" name="TextBox 5">
            <a:extLst>
              <a:ext uri="{FF2B5EF4-FFF2-40B4-BE49-F238E27FC236}">
                <a16:creationId xmlns:a16="http://schemas.microsoft.com/office/drawing/2014/main" id="{47D7F3E9-8833-46CB-BBC6-06523927D2FE}"/>
              </a:ext>
            </a:extLst>
          </p:cNvPr>
          <p:cNvSpPr txBox="1"/>
          <p:nvPr/>
        </p:nvSpPr>
        <p:spPr>
          <a:xfrm>
            <a:off x="7299358" y="2019300"/>
            <a:ext cx="9932971" cy="6555641"/>
          </a:xfrm>
          <a:prstGeom prst="rect">
            <a:avLst/>
          </a:prstGeom>
          <a:noFill/>
        </p:spPr>
        <p:txBody>
          <a:bodyPr wrap="square" rtlCol="0">
            <a:spAutoFit/>
          </a:bodyPr>
          <a:lstStyle/>
          <a:p>
            <a:r>
              <a:rPr lang="en-US" sz="2800" dirty="0"/>
              <a:t>In a room with 23 people or more, the odds are greater than 50% that two people will share the same birthday.</a:t>
            </a:r>
            <a:endParaRPr lang="en-US" sz="4000" dirty="0"/>
          </a:p>
          <a:p>
            <a:endParaRPr lang="en-US" sz="2800" dirty="0"/>
          </a:p>
          <a:p>
            <a:pPr marL="457200" indent="-457200">
              <a:buFont typeface="Arial" panose="020B0604020202020204" pitchFamily="34" charset="0"/>
              <a:buChar char="•"/>
            </a:pPr>
            <a:r>
              <a:rPr lang="en-US" sz="2800" dirty="0"/>
              <a:t>If you are in a room full of 23 people, you have a 1/365 chance of sharing a birthday with each of the 22 other people in the room, for a total of 22/365 chances.</a:t>
            </a:r>
          </a:p>
          <a:p>
            <a:pPr marL="457200" indent="-457200">
              <a:buFont typeface="Arial" panose="020B0604020202020204" pitchFamily="34" charset="0"/>
              <a:buChar char="•"/>
            </a:pPr>
            <a:r>
              <a:rPr lang="en-US" sz="2800" dirty="0"/>
              <a:t>If you fail to match, you leave the room and Bob has a 2/365 chance of sharing a birthday with the remaining people.</a:t>
            </a:r>
          </a:p>
          <a:p>
            <a:pPr marL="457200" indent="-457200">
              <a:buFont typeface="Arial" panose="020B0604020202020204" pitchFamily="34" charset="0"/>
              <a:buChar char="•"/>
            </a:pPr>
            <a:r>
              <a:rPr lang="en-US" sz="2800" dirty="0"/>
              <a:t>If Bob fails to match, he leaves the room and </a:t>
            </a:r>
            <a:r>
              <a:rPr lang="en-US" sz="2800" dirty="0" err="1"/>
              <a:t>alice</a:t>
            </a:r>
            <a:r>
              <a:rPr lang="en-US" sz="2800" dirty="0"/>
              <a:t> has a 3/365 chance, </a:t>
            </a:r>
          </a:p>
          <a:p>
            <a:pPr marL="457200" indent="-457200">
              <a:buFont typeface="Arial" panose="020B0604020202020204" pitchFamily="34" charset="0"/>
              <a:buChar char="•"/>
            </a:pPr>
            <a:r>
              <a:rPr lang="en-US" sz="2800" dirty="0"/>
              <a:t>If you add 1/365 + 2/365 + 3/365 + 4/365 … + 22/365, you get greater than 50% probability</a:t>
            </a:r>
            <a:endParaRPr lang="en-US" sz="4000" dirty="0"/>
          </a:p>
          <a:p>
            <a:endParaRPr lang="en-US" sz="2800" dirty="0"/>
          </a:p>
          <a:p>
            <a:r>
              <a:rPr lang="en-US" sz="2800" dirty="0"/>
              <a:t>Likewise to get a probability of 99.9% you need 70 people in the room, and to get 100 % probability you need 366 people. </a:t>
            </a:r>
          </a:p>
        </p:txBody>
      </p:sp>
      <p:sp>
        <p:nvSpPr>
          <p:cNvPr id="8" name="TextBox 7">
            <a:extLst>
              <a:ext uri="{FF2B5EF4-FFF2-40B4-BE49-F238E27FC236}">
                <a16:creationId xmlns:a16="http://schemas.microsoft.com/office/drawing/2014/main" id="{8D790C3D-B3BC-4E63-AF76-3E27F412368B}"/>
              </a:ext>
            </a:extLst>
          </p:cNvPr>
          <p:cNvSpPr txBox="1"/>
          <p:nvPr/>
        </p:nvSpPr>
        <p:spPr>
          <a:xfrm>
            <a:off x="16840200" y="8929752"/>
            <a:ext cx="609600"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702910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938992"/>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Cryptographic and non-cryptographic Hash functions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13</a:t>
            </a:r>
          </a:p>
        </p:txBody>
      </p:sp>
      <p:sp>
        <p:nvSpPr>
          <p:cNvPr id="5" name="TextBox 4">
            <a:extLst>
              <a:ext uri="{FF2B5EF4-FFF2-40B4-BE49-F238E27FC236}">
                <a16:creationId xmlns:a16="http://schemas.microsoft.com/office/drawing/2014/main" id="{1357997B-DF3D-481D-AA57-97115E978777}"/>
              </a:ext>
            </a:extLst>
          </p:cNvPr>
          <p:cNvSpPr txBox="1"/>
          <p:nvPr/>
        </p:nvSpPr>
        <p:spPr>
          <a:xfrm>
            <a:off x="1939636" y="3245174"/>
            <a:ext cx="15129164" cy="5447645"/>
          </a:xfrm>
          <a:prstGeom prst="rect">
            <a:avLst/>
          </a:prstGeom>
          <a:noFill/>
        </p:spPr>
        <p:txBody>
          <a:bodyPr wrap="square" rtlCol="0">
            <a:spAutoFit/>
          </a:bodyPr>
          <a:lstStyle/>
          <a:p>
            <a:pPr marL="457200" indent="-457200">
              <a:buFont typeface="Arial" panose="020B0604020202020204" pitchFamily="34" charset="0"/>
              <a:buChar char="•"/>
            </a:pPr>
            <a:r>
              <a:rPr lang="en-US" sz="2800" dirty="0"/>
              <a:t>In a good cryptographic hash function changing one bit in the input should, on average, change 50% of the bits in the </a:t>
            </a:r>
            <a:r>
              <a:rPr lang="en-US" sz="2800" dirty="0" smtClean="0"/>
              <a:t>out put. In </a:t>
            </a:r>
            <a:r>
              <a:rPr lang="en-US" sz="2800" dirty="0"/>
              <a:t>a noncryptographic function this feature is not frequently present, and sometimes might not even be desirable.</a:t>
            </a:r>
          </a:p>
          <a:p>
            <a:endParaRPr lang="en-US" sz="2800" dirty="0"/>
          </a:p>
          <a:p>
            <a:pPr marL="457200" indent="-457200">
              <a:buFont typeface="Arial" panose="020B0604020202020204" pitchFamily="34" charset="0"/>
              <a:buChar char="•"/>
            </a:pPr>
            <a:r>
              <a:rPr lang="en-US" sz="2800" dirty="0">
                <a:solidFill>
                  <a:schemeClr val="accent6">
                    <a:lumMod val="75000"/>
                  </a:schemeClr>
                </a:solidFill>
              </a:rPr>
              <a:t>The main difference between cryptographic hashes and non cryptographic hashes is “</a:t>
            </a:r>
            <a:r>
              <a:rPr lang="en-US" sz="2800" b="1" dirty="0">
                <a:solidFill>
                  <a:schemeClr val="accent6">
                    <a:lumMod val="75000"/>
                  </a:schemeClr>
                </a:solidFill>
              </a:rPr>
              <a:t>uniqueness</a:t>
            </a:r>
            <a:r>
              <a:rPr lang="en-US" sz="2800" dirty="0">
                <a:solidFill>
                  <a:schemeClr val="accent6">
                    <a:lumMod val="75000"/>
                  </a:schemeClr>
                </a:solidFill>
              </a:rPr>
              <a:t>”. </a:t>
            </a:r>
            <a:r>
              <a:rPr lang="en-US" sz="2800" dirty="0"/>
              <a:t>An acceptable cryptographic hash has all the properties of a non-cryptographic hash, plus the fact that </a:t>
            </a:r>
            <a:r>
              <a:rPr lang="en-US" sz="2800" dirty="0">
                <a:solidFill>
                  <a:schemeClr val="accent6">
                    <a:lumMod val="75000"/>
                  </a:schemeClr>
                </a:solidFill>
              </a:rPr>
              <a:t>it creates a unique hash output</a:t>
            </a:r>
            <a:r>
              <a:rPr lang="en-US" sz="2800" dirty="0"/>
              <a:t>. </a:t>
            </a:r>
          </a:p>
          <a:p>
            <a:endParaRPr lang="en-US" sz="2800" dirty="0"/>
          </a:p>
          <a:p>
            <a:pPr marL="457200" indent="-457200">
              <a:buFont typeface="Arial" panose="020B0604020202020204" pitchFamily="34" charset="0"/>
              <a:buChar char="•"/>
            </a:pPr>
            <a:r>
              <a:rPr lang="en-US" sz="2800" dirty="0"/>
              <a:t>A cryptographic hash should resist Preimage attack and Collision attack And also that it must have the Avalanche effect. Whereas non-cryptographic hashes usually guarantee higher computational speed when compared to a cryptographic hash function.</a:t>
            </a:r>
          </a:p>
          <a:p>
            <a:endParaRPr lang="en-US" sz="4000" dirty="0"/>
          </a:p>
        </p:txBody>
      </p:sp>
    </p:spTree>
    <p:extLst>
      <p:ext uri="{BB962C8B-B14F-4D97-AF65-F5344CB8AC3E}">
        <p14:creationId xmlns:p14="http://schemas.microsoft.com/office/powerpoint/2010/main" val="759220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Non-Cryptographic Hash functions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14</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095500"/>
            <a:ext cx="15163800" cy="1815882"/>
          </a:xfrm>
          <a:prstGeom prst="rect">
            <a:avLst/>
          </a:prstGeom>
          <a:noFill/>
        </p:spPr>
        <p:txBody>
          <a:bodyPr wrap="square" rtlCol="0">
            <a:spAutoFit/>
          </a:bodyPr>
          <a:lstStyle/>
          <a:p>
            <a:r>
              <a:rPr lang="en-US" sz="2800" dirty="0"/>
              <a:t>a non-cryptographic “hash” that </a:t>
            </a:r>
            <a:r>
              <a:rPr lang="en-US" sz="2800" dirty="0" smtClean="0"/>
              <a:t>is </a:t>
            </a:r>
            <a:r>
              <a:rPr lang="en-US" sz="2800" dirty="0"/>
              <a:t>widely used is the cyclic redundancy check, or CRC [247]. This calculation is essentially long division, with the remainder acting as the CRC value. The difference with ordinary long division is that XOR is used in place of subtraction. suppose the divisor is 10011 and the data is 10101011. Then we append four 0s to the data and the CRC calculation is</a:t>
            </a:r>
          </a:p>
        </p:txBody>
      </p:sp>
      <p:pic>
        <p:nvPicPr>
          <p:cNvPr id="11" name="Picture 10">
            <a:extLst>
              <a:ext uri="{FF2B5EF4-FFF2-40B4-BE49-F238E27FC236}">
                <a16:creationId xmlns:a16="http://schemas.microsoft.com/office/drawing/2014/main" id="{6C88E1FE-88F9-48C0-9111-DE1A40EB3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226" y="4105665"/>
            <a:ext cx="4405547" cy="4233343"/>
          </a:xfrm>
          <a:prstGeom prst="rect">
            <a:avLst/>
          </a:prstGeom>
        </p:spPr>
      </p:pic>
      <p:sp>
        <p:nvSpPr>
          <p:cNvPr id="12" name="TextBox 11">
            <a:extLst>
              <a:ext uri="{FF2B5EF4-FFF2-40B4-BE49-F238E27FC236}">
                <a16:creationId xmlns:a16="http://schemas.microsoft.com/office/drawing/2014/main" id="{98374840-32CB-4271-8784-0D6E5273A12B}"/>
              </a:ext>
            </a:extLst>
          </p:cNvPr>
          <p:cNvSpPr txBox="1"/>
          <p:nvPr/>
        </p:nvSpPr>
        <p:spPr>
          <a:xfrm>
            <a:off x="2209800" y="8342472"/>
            <a:ext cx="14893636" cy="523220"/>
          </a:xfrm>
          <a:prstGeom prst="rect">
            <a:avLst/>
          </a:prstGeom>
          <a:noFill/>
        </p:spPr>
        <p:txBody>
          <a:bodyPr wrap="square" rtlCol="0">
            <a:spAutoFit/>
          </a:bodyPr>
          <a:lstStyle/>
          <a:p>
            <a:r>
              <a:rPr lang="en-US" sz="2800" dirty="0"/>
              <a:t>The CRC value will be added to the input msg for encryption and sent to the receiver</a:t>
            </a:r>
          </a:p>
        </p:txBody>
      </p:sp>
      <p:cxnSp>
        <p:nvCxnSpPr>
          <p:cNvPr id="6" name="Straight Connector 5">
            <a:extLst>
              <a:ext uri="{FF2B5EF4-FFF2-40B4-BE49-F238E27FC236}">
                <a16:creationId xmlns:a16="http://schemas.microsoft.com/office/drawing/2014/main" id="{BD5D6DC1-3C2D-47CE-BA02-8EAD74937274}"/>
              </a:ext>
            </a:extLst>
          </p:cNvPr>
          <p:cNvCxnSpPr/>
          <p:nvPr/>
        </p:nvCxnSpPr>
        <p:spPr>
          <a:xfrm>
            <a:off x="13487400" y="4143560"/>
            <a:ext cx="0" cy="3492679"/>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C32215F-9C8B-49FA-826E-3AF6FA83A814}"/>
              </a:ext>
            </a:extLst>
          </p:cNvPr>
          <p:cNvSpPr txBox="1"/>
          <p:nvPr/>
        </p:nvSpPr>
        <p:spPr>
          <a:xfrm>
            <a:off x="14020801" y="4143560"/>
            <a:ext cx="3047999" cy="2246769"/>
          </a:xfrm>
          <a:prstGeom prst="rect">
            <a:avLst/>
          </a:prstGeom>
          <a:noFill/>
        </p:spPr>
        <p:txBody>
          <a:bodyPr wrap="square" rtlCol="0">
            <a:spAutoFit/>
          </a:bodyPr>
          <a:lstStyle/>
          <a:p>
            <a:r>
              <a:rPr lang="en-US" sz="2800" dirty="0"/>
              <a:t>In case of X-OR</a:t>
            </a:r>
          </a:p>
          <a:p>
            <a:r>
              <a:rPr lang="en-US" sz="2800" dirty="0"/>
              <a:t>1+1 = 0,</a:t>
            </a:r>
          </a:p>
          <a:p>
            <a:r>
              <a:rPr lang="en-US" sz="2800" dirty="0"/>
              <a:t>0+0 = 0,</a:t>
            </a:r>
          </a:p>
          <a:p>
            <a:r>
              <a:rPr lang="en-US" sz="2800" dirty="0"/>
              <a:t>0+1 = 1,</a:t>
            </a:r>
          </a:p>
          <a:p>
            <a:r>
              <a:rPr lang="en-US" sz="2800" dirty="0"/>
              <a:t>1+0 = 1</a:t>
            </a:r>
          </a:p>
        </p:txBody>
      </p:sp>
    </p:spTree>
    <p:extLst>
      <p:ext uri="{BB962C8B-B14F-4D97-AF65-F5344CB8AC3E}">
        <p14:creationId xmlns:p14="http://schemas.microsoft.com/office/powerpoint/2010/main" val="870744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HMAC</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15</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512010"/>
            <a:ext cx="15586364" cy="5324535"/>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accent6">
                    <a:lumMod val="75000"/>
                  </a:schemeClr>
                </a:solidFill>
              </a:rPr>
              <a:t>HMAC stands for </a:t>
            </a:r>
            <a:r>
              <a:rPr lang="en-US" sz="4000" b="1" dirty="0" smtClean="0">
                <a:solidFill>
                  <a:schemeClr val="accent6">
                    <a:lumMod val="75000"/>
                  </a:schemeClr>
                </a:solidFill>
              </a:rPr>
              <a:t>Hashed-based Message Authentication Code</a:t>
            </a:r>
            <a:r>
              <a:rPr lang="en-US" sz="3600" dirty="0" smtClean="0">
                <a:solidFill>
                  <a:schemeClr val="accent6">
                    <a:lumMod val="75000"/>
                  </a:schemeClr>
                </a:solidFill>
              </a:rPr>
              <a:t> and </a:t>
            </a:r>
            <a:r>
              <a:rPr lang="en-US" sz="3600" dirty="0">
                <a:solidFill>
                  <a:schemeClr val="accent6">
                    <a:lumMod val="75000"/>
                  </a:schemeClr>
                </a:solidFill>
              </a:rPr>
              <a:t>is used to verify the integrity and authenticity of a message</a:t>
            </a:r>
            <a:r>
              <a:rPr lang="en-US" sz="3600" dirty="0" smtClean="0">
                <a:solidFill>
                  <a:schemeClr val="accent6">
                    <a:lumMod val="75000"/>
                  </a:schemeClr>
                </a:solidFill>
              </a:rPr>
              <a:t>.</a:t>
            </a:r>
            <a:endParaRPr lang="en-US" sz="3600" dirty="0">
              <a:solidFill>
                <a:schemeClr val="accent6">
                  <a:lumMod val="75000"/>
                </a:schemeClr>
              </a:solidFill>
            </a:endParaRPr>
          </a:p>
          <a:p>
            <a:pPr marL="285750" indent="-285750">
              <a:buFont typeface="Arial" panose="020B0604020202020204" pitchFamily="34" charset="0"/>
              <a:buChar char="•"/>
            </a:pPr>
            <a:endParaRPr lang="en-US" sz="4800" dirty="0"/>
          </a:p>
          <a:p>
            <a:pPr marL="285750" indent="-285750">
              <a:buFont typeface="Arial" panose="020B0604020202020204" pitchFamily="34" charset="0"/>
              <a:buChar char="•"/>
            </a:pPr>
            <a:r>
              <a:rPr lang="en-US" sz="3600" dirty="0"/>
              <a:t>HMAC can be used with any iterative cryptographic hash function e.g., MD5, SHA-1, SHA-256, SHA-512 in combination with a shared secret key. If used with MD5, it is called HMAC-MD5. If used with SHA-1, it is called HMAC-SHA1. etc.</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Once the HMAC hash is calculated, the message must be sent alongside the HMAC hash</a:t>
            </a:r>
            <a:r>
              <a:rPr lang="en-US" sz="2800" dirty="0"/>
              <a:t>.</a:t>
            </a:r>
          </a:p>
        </p:txBody>
      </p:sp>
    </p:spTree>
    <p:extLst>
      <p:ext uri="{BB962C8B-B14F-4D97-AF65-F5344CB8AC3E}">
        <p14:creationId xmlns:p14="http://schemas.microsoft.com/office/powerpoint/2010/main" val="159510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16</a:t>
            </a:r>
          </a:p>
        </p:txBody>
      </p:sp>
      <p:pic>
        <p:nvPicPr>
          <p:cNvPr id="9" name="Picture 8">
            <a:extLst>
              <a:ext uri="{FF2B5EF4-FFF2-40B4-BE49-F238E27FC236}">
                <a16:creationId xmlns:a16="http://schemas.microsoft.com/office/drawing/2014/main" id="{E915B33B-215E-475B-A2B8-4B92470AE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104900"/>
            <a:ext cx="13182600" cy="7391742"/>
          </a:xfrm>
          <a:prstGeom prst="rect">
            <a:avLst/>
          </a:prstGeom>
        </p:spPr>
      </p:pic>
    </p:spTree>
    <p:extLst>
      <p:ext uri="{BB962C8B-B14F-4D97-AF65-F5344CB8AC3E}">
        <p14:creationId xmlns:p14="http://schemas.microsoft.com/office/powerpoint/2010/main" val="3379426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HMAC</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17</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388900"/>
            <a:ext cx="15163800" cy="6001643"/>
          </a:xfrm>
          <a:prstGeom prst="rect">
            <a:avLst/>
          </a:prstGeom>
          <a:noFill/>
        </p:spPr>
        <p:txBody>
          <a:bodyPr wrap="square" rtlCol="0">
            <a:spAutoFit/>
          </a:bodyPr>
          <a:lstStyle/>
          <a:p>
            <a:pPr fontAlgn="base"/>
            <a:r>
              <a:rPr lang="en-US" sz="3200" b="1" cap="all" dirty="0"/>
              <a:t>ADVANTAGES</a:t>
            </a:r>
          </a:p>
          <a:p>
            <a:pPr fontAlgn="base"/>
            <a:endParaRPr lang="en-US" sz="3200" b="1" cap="all" dirty="0"/>
          </a:p>
          <a:p>
            <a:pPr marL="457200" indent="-457200" fontAlgn="base">
              <a:buFont typeface="Arial" panose="020B0604020202020204" pitchFamily="34" charset="0"/>
              <a:buChar char="•"/>
            </a:pPr>
            <a:r>
              <a:rPr lang="en-US" sz="3200" dirty="0"/>
              <a:t>HMACs are considered to be good high-performance systems. It is because of the hash functions used, which are quick both in terms of calculation as well as verification. </a:t>
            </a:r>
          </a:p>
          <a:p>
            <a:pPr marL="457200" indent="-457200" fontAlgn="base">
              <a:buFont typeface="Arial" panose="020B0604020202020204" pitchFamily="34" charset="0"/>
              <a:buChar char="•"/>
            </a:pPr>
            <a:r>
              <a:rPr lang="en-US" sz="3200" dirty="0"/>
              <a:t>Since it uses hashing twice, it is great for cryptanalysis attacks.</a:t>
            </a:r>
          </a:p>
          <a:p>
            <a:pPr marL="457200" indent="-457200" fontAlgn="base">
              <a:buFont typeface="Arial" panose="020B0604020202020204" pitchFamily="34" charset="0"/>
              <a:buChar char="•"/>
            </a:pPr>
            <a:r>
              <a:rPr lang="en-US" sz="3200" dirty="0"/>
              <a:t>The main advantage is speed.</a:t>
            </a:r>
            <a:endParaRPr lang="en-US" sz="4800" dirty="0"/>
          </a:p>
          <a:p>
            <a:pPr fontAlgn="base"/>
            <a:endParaRPr lang="en-US" sz="3200" dirty="0"/>
          </a:p>
          <a:p>
            <a:pPr fontAlgn="base"/>
            <a:r>
              <a:rPr lang="en-US" sz="3200" b="1" cap="all" dirty="0"/>
              <a:t>DISADVANTAGES</a:t>
            </a:r>
          </a:p>
          <a:p>
            <a:pPr fontAlgn="base"/>
            <a:endParaRPr lang="en-US" sz="3200" b="1" cap="all" dirty="0"/>
          </a:p>
          <a:p>
            <a:pPr marL="457200" indent="-457200" fontAlgn="base">
              <a:buFont typeface="Arial" panose="020B0604020202020204" pitchFamily="34" charset="0"/>
              <a:buChar char="•"/>
            </a:pPr>
            <a:r>
              <a:rPr lang="en-US" sz="3200" dirty="0"/>
              <a:t>As HMAC makes use of the shared key, If there is a compromise in the key of sender or receiver, it makes the job of creating </a:t>
            </a:r>
            <a:r>
              <a:rPr lang="en-US" sz="3200" dirty="0" smtClean="0"/>
              <a:t>unauthorized </a:t>
            </a:r>
            <a:r>
              <a:rPr lang="en-US" sz="3200" dirty="0"/>
              <a:t>messages easier for attackers. </a:t>
            </a:r>
          </a:p>
          <a:p>
            <a:pPr marL="457200" indent="-457200" fontAlgn="base">
              <a:buFont typeface="Arial" panose="020B0604020202020204" pitchFamily="34" charset="0"/>
              <a:buChar char="•"/>
            </a:pPr>
            <a:r>
              <a:rPr lang="en-US" sz="3200" dirty="0"/>
              <a:t>There is also a need for periodic refreshments of keys, which adds to its disadvantage.</a:t>
            </a:r>
          </a:p>
        </p:txBody>
      </p:sp>
    </p:spTree>
    <p:extLst>
      <p:ext uri="{BB962C8B-B14F-4D97-AF65-F5344CB8AC3E}">
        <p14:creationId xmlns:p14="http://schemas.microsoft.com/office/powerpoint/2010/main" val="2701058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Uses Of Hash Function</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18</a:t>
            </a:r>
          </a:p>
        </p:txBody>
      </p:sp>
      <p:sp>
        <p:nvSpPr>
          <p:cNvPr id="3" name="TextBox 2">
            <a:extLst>
              <a:ext uri="{FF2B5EF4-FFF2-40B4-BE49-F238E27FC236}">
                <a16:creationId xmlns:a16="http://schemas.microsoft.com/office/drawing/2014/main" id="{651467A1-1EDB-43AF-811D-F8078DEC779C}"/>
              </a:ext>
            </a:extLst>
          </p:cNvPr>
          <p:cNvSpPr txBox="1"/>
          <p:nvPr/>
        </p:nvSpPr>
        <p:spPr>
          <a:xfrm>
            <a:off x="1911927" y="2542788"/>
            <a:ext cx="15163800" cy="5632311"/>
          </a:xfrm>
          <a:prstGeom prst="rect">
            <a:avLst/>
          </a:prstGeom>
          <a:noFill/>
        </p:spPr>
        <p:txBody>
          <a:bodyPr wrap="square" rtlCol="0">
            <a:spAutoFit/>
          </a:bodyPr>
          <a:lstStyle/>
          <a:p>
            <a:r>
              <a:rPr lang="en-US" sz="3600" dirty="0"/>
              <a:t>Hash functions are used in several different ways</a:t>
            </a:r>
          </a:p>
          <a:p>
            <a:endParaRPr lang="en-US" sz="3600" dirty="0"/>
          </a:p>
          <a:p>
            <a:pPr marL="285750" indent="-285750">
              <a:buFont typeface="Arial" panose="020B0604020202020204" pitchFamily="34" charset="0"/>
              <a:buChar char="•"/>
            </a:pPr>
            <a:r>
              <a:rPr lang="en-US" sz="3600" dirty="0"/>
              <a:t>Ensuring data integrity,</a:t>
            </a:r>
          </a:p>
          <a:p>
            <a:pPr marL="285750" indent="-285750">
              <a:buFont typeface="Arial" panose="020B0604020202020204" pitchFamily="34" charset="0"/>
              <a:buChar char="•"/>
            </a:pPr>
            <a:r>
              <a:rPr lang="en-US" sz="3600" dirty="0"/>
              <a:t>Creating and verifying digital signatures</a:t>
            </a:r>
          </a:p>
          <a:p>
            <a:pPr marL="285750" indent="-285750">
              <a:buFont typeface="Arial" panose="020B0604020202020204" pitchFamily="34" charset="0"/>
              <a:buChar char="•"/>
            </a:pPr>
            <a:r>
              <a:rPr lang="en-US" sz="3600" dirty="0"/>
              <a:t>Online Bids</a:t>
            </a:r>
          </a:p>
          <a:p>
            <a:pPr marL="285750" indent="-285750">
              <a:buFont typeface="Arial" panose="020B0604020202020204" pitchFamily="34" charset="0"/>
              <a:buChar char="•"/>
            </a:pPr>
            <a:r>
              <a:rPr lang="en-US" sz="3600" dirty="0"/>
              <a:t>Facilitating secure password storage.</a:t>
            </a:r>
          </a:p>
          <a:p>
            <a:pPr marL="285750" indent="-285750">
              <a:buFont typeface="Arial" panose="020B0604020202020204" pitchFamily="34" charset="0"/>
              <a:buChar char="•"/>
            </a:pPr>
            <a:r>
              <a:rPr lang="en-US" sz="3600" dirty="0"/>
              <a:t>Spam Reduction</a:t>
            </a:r>
          </a:p>
          <a:p>
            <a:pPr marL="285750" indent="-285750">
              <a:buFont typeface="Arial" panose="020B0604020202020204" pitchFamily="34" charset="0"/>
              <a:buChar char="•"/>
            </a:pPr>
            <a:endParaRPr lang="en-US" sz="3600" dirty="0"/>
          </a:p>
          <a:p>
            <a:r>
              <a:rPr lang="en-US" sz="3600" dirty="0"/>
              <a:t>we’ll consider two interesting examples where hash functions can be used to solve security-related problems.</a:t>
            </a:r>
          </a:p>
        </p:txBody>
      </p:sp>
    </p:spTree>
    <p:extLst>
      <p:ext uri="{BB962C8B-B14F-4D97-AF65-F5344CB8AC3E}">
        <p14:creationId xmlns:p14="http://schemas.microsoft.com/office/powerpoint/2010/main" val="1254075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Online bids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19</a:t>
            </a:r>
          </a:p>
        </p:txBody>
      </p:sp>
      <p:sp>
        <p:nvSpPr>
          <p:cNvPr id="3" name="TextBox 2">
            <a:extLst>
              <a:ext uri="{FF2B5EF4-FFF2-40B4-BE49-F238E27FC236}">
                <a16:creationId xmlns:a16="http://schemas.microsoft.com/office/drawing/2014/main" id="{651467A1-1EDB-43AF-811D-F8078DEC779C}"/>
              </a:ext>
            </a:extLst>
          </p:cNvPr>
          <p:cNvSpPr txBox="1"/>
          <p:nvPr/>
        </p:nvSpPr>
        <p:spPr>
          <a:xfrm>
            <a:off x="1911927" y="2542788"/>
            <a:ext cx="15163800" cy="5801588"/>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800" dirty="0"/>
              <a:t>Suppose there is an online auction with three bidders, Alice, Bob, and Charlie.</a:t>
            </a:r>
          </a:p>
          <a:p>
            <a:pPr marL="457200" indent="-457200">
              <a:spcAft>
                <a:spcPts val="600"/>
              </a:spcAft>
              <a:buFont typeface="Arial" panose="020B0604020202020204" pitchFamily="34" charset="0"/>
              <a:buChar char="•"/>
            </a:pPr>
            <a:r>
              <a:rPr lang="en-US" sz="2800" dirty="0"/>
              <a:t>if Alice places a bid of $10.00 and Bob is able to learn of Alice’s bid prior to placing his bid (and prior to the deadline for bidding), he could bid $10.01.</a:t>
            </a:r>
          </a:p>
          <a:p>
            <a:pPr marL="457200" indent="-457200">
              <a:spcAft>
                <a:spcPts val="600"/>
              </a:spcAft>
              <a:buFont typeface="Arial" panose="020B0604020202020204" pitchFamily="34" charset="0"/>
              <a:buChar char="•"/>
            </a:pPr>
            <a:r>
              <a:rPr lang="en-US" sz="2800" dirty="0"/>
              <a:t>To allay these fears, Each bidder will determine their bids, with bid A from Alice, bid B from Bob, and bid C from Charlie.</a:t>
            </a:r>
          </a:p>
          <a:p>
            <a:pPr marL="457200" indent="-457200">
              <a:spcAft>
                <a:spcPts val="600"/>
              </a:spcAft>
              <a:buFont typeface="Arial" panose="020B0604020202020204" pitchFamily="34" charset="0"/>
              <a:buChar char="•"/>
            </a:pPr>
            <a:r>
              <a:rPr lang="en-US" sz="2800" dirty="0"/>
              <a:t>Then Alice will submit hash values h(A), Bob will submit h(B), and Charlie will submit h(C)</a:t>
            </a:r>
          </a:p>
          <a:p>
            <a:pPr marL="457200" indent="-457200">
              <a:spcAft>
                <a:spcPts val="600"/>
              </a:spcAft>
              <a:buFont typeface="Arial" panose="020B0604020202020204" pitchFamily="34" charset="0"/>
              <a:buChar char="•"/>
            </a:pPr>
            <a:r>
              <a:rPr lang="en-US" sz="2800" dirty="0"/>
              <a:t>If the hash function is secure, it’s one-way, so there is no disadvantage to submitting a hashed bid prior to a competitor.</a:t>
            </a:r>
          </a:p>
          <a:p>
            <a:pPr marL="457200" indent="-457200">
              <a:spcAft>
                <a:spcPts val="600"/>
              </a:spcAft>
              <a:buFont typeface="Arial" panose="020B0604020202020204" pitchFamily="34" charset="0"/>
              <a:buChar char="•"/>
            </a:pPr>
            <a:r>
              <a:rPr lang="en-US" sz="2800" dirty="0"/>
              <a:t>And since collisions are infeasible to find, no bidder can change their bid after submitting the hash value.</a:t>
            </a:r>
          </a:p>
          <a:p>
            <a:pPr marL="457200" indent="-457200">
              <a:spcAft>
                <a:spcPts val="600"/>
              </a:spcAft>
              <a:buFont typeface="Arial" panose="020B0604020202020204" pitchFamily="34" charset="0"/>
              <a:buChar char="•"/>
            </a:pPr>
            <a:r>
              <a:rPr lang="en-US" sz="2800" dirty="0"/>
              <a:t>this scheme prevents the cheating.</a:t>
            </a:r>
          </a:p>
          <a:p>
            <a:pPr marL="457200" indent="-457200">
              <a:spcAft>
                <a:spcPts val="600"/>
              </a:spcAft>
              <a:buFont typeface="Arial" panose="020B0604020202020204" pitchFamily="34" charset="0"/>
              <a:buChar char="•"/>
            </a:pPr>
            <a:endParaRPr lang="en-US" sz="2800" dirty="0"/>
          </a:p>
        </p:txBody>
      </p:sp>
    </p:spTree>
    <p:extLst>
      <p:ext uri="{BB962C8B-B14F-4D97-AF65-F5344CB8AC3E}">
        <p14:creationId xmlns:p14="http://schemas.microsoft.com/office/powerpoint/2010/main" val="620514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6594" y="0"/>
            <a:ext cx="63520" cy="10287000"/>
            <a:chOff x="0" y="0"/>
            <a:chExt cx="84693" cy="13716000"/>
          </a:xfrm>
        </p:grpSpPr>
        <p:sp>
          <p:nvSpPr>
            <p:cNvPr id="3" name="AutoShape 3"/>
            <p:cNvSpPr/>
            <p:nvPr/>
          </p:nvSpPr>
          <p:spPr>
            <a:xfrm>
              <a:off x="35961" y="1371600"/>
              <a:ext cx="12770" cy="12344400"/>
            </a:xfrm>
            <a:prstGeom prst="rect">
              <a:avLst/>
            </a:prstGeom>
            <a:solidFill>
              <a:srgbClr val="FEFFFF"/>
            </a:solidFill>
          </p:spPr>
        </p:sp>
        <p:sp>
          <p:nvSpPr>
            <p:cNvPr id="4" name="AutoShape 4"/>
            <p:cNvSpPr/>
            <p:nvPr/>
          </p:nvSpPr>
          <p:spPr>
            <a:xfrm>
              <a:off x="0" y="0"/>
              <a:ext cx="84693" cy="1649458"/>
            </a:xfrm>
            <a:prstGeom prst="rect">
              <a:avLst/>
            </a:prstGeom>
            <a:solidFill>
              <a:srgbClr val="C0E8DF"/>
            </a:solidFill>
          </p:spPr>
        </p:sp>
      </p:grpSp>
      <p:sp>
        <p:nvSpPr>
          <p:cNvPr id="14" name="TextBox 13">
            <a:extLst>
              <a:ext uri="{FF2B5EF4-FFF2-40B4-BE49-F238E27FC236}">
                <a16:creationId xmlns:a16="http://schemas.microsoft.com/office/drawing/2014/main" id="{C1459B85-BC5A-43A0-A4CC-4E6AC6524962}"/>
              </a:ext>
            </a:extLst>
          </p:cNvPr>
          <p:cNvSpPr txBox="1"/>
          <p:nvPr/>
        </p:nvSpPr>
        <p:spPr>
          <a:xfrm>
            <a:off x="2438400" y="2705100"/>
            <a:ext cx="8077200" cy="1569660"/>
          </a:xfrm>
          <a:prstGeom prst="rect">
            <a:avLst/>
          </a:prstGeom>
          <a:noFill/>
        </p:spPr>
        <p:txBody>
          <a:bodyPr wrap="square" rtlCol="0">
            <a:spAutoFit/>
          </a:bodyPr>
          <a:lstStyle/>
          <a:p>
            <a:r>
              <a:rPr lang="en-US" sz="3200" dirty="0">
                <a:solidFill>
                  <a:schemeClr val="bg1"/>
                </a:solidFill>
                <a:latin typeface="Telegraf" panose="020B0604020202020204" charset="0"/>
              </a:rPr>
              <a:t>Presentation by </a:t>
            </a:r>
          </a:p>
          <a:p>
            <a:r>
              <a:rPr lang="en-US" sz="3200" dirty="0">
                <a:solidFill>
                  <a:schemeClr val="bg1"/>
                </a:solidFill>
                <a:latin typeface="Telegraf" panose="020B0604020202020204" charset="0"/>
              </a:rPr>
              <a:t>Sunaan Sultan (ASH1925004M)</a:t>
            </a:r>
          </a:p>
          <a:p>
            <a:r>
              <a:rPr lang="en-US" sz="3200" dirty="0" err="1">
                <a:solidFill>
                  <a:schemeClr val="bg1"/>
                </a:solidFill>
                <a:latin typeface="Telegraf" panose="020B0604020202020204" charset="0"/>
              </a:rPr>
              <a:t>Dhruba</a:t>
            </a:r>
            <a:r>
              <a:rPr lang="en-US" sz="3200" dirty="0">
                <a:solidFill>
                  <a:schemeClr val="bg1"/>
                </a:solidFill>
                <a:latin typeface="Telegraf" panose="020B0604020202020204" charset="0"/>
              </a:rPr>
              <a:t> </a:t>
            </a:r>
            <a:r>
              <a:rPr lang="en-US" sz="3200" dirty="0" err="1">
                <a:solidFill>
                  <a:schemeClr val="bg1"/>
                </a:solidFill>
                <a:latin typeface="Telegraf" panose="020B0604020202020204" charset="0"/>
              </a:rPr>
              <a:t>Kanti</a:t>
            </a:r>
            <a:r>
              <a:rPr lang="en-US" sz="3200" dirty="0">
                <a:solidFill>
                  <a:schemeClr val="bg1"/>
                </a:solidFill>
                <a:latin typeface="Telegraf" panose="020B0604020202020204" charset="0"/>
              </a:rPr>
              <a:t> </a:t>
            </a:r>
            <a:r>
              <a:rPr lang="en-US" sz="3200" dirty="0" err="1">
                <a:solidFill>
                  <a:schemeClr val="bg1"/>
                </a:solidFill>
                <a:latin typeface="Telegraf" panose="020B0604020202020204" charset="0"/>
              </a:rPr>
              <a:t>Bakshi</a:t>
            </a:r>
            <a:r>
              <a:rPr lang="en-US" sz="3200" dirty="0">
                <a:solidFill>
                  <a:schemeClr val="bg1"/>
                </a:solidFill>
                <a:latin typeface="Telegraf" panose="020B0604020202020204" charset="0"/>
              </a:rPr>
              <a:t>(ASH1825018M)</a:t>
            </a:r>
          </a:p>
        </p:txBody>
      </p:sp>
      <p:sp>
        <p:nvSpPr>
          <p:cNvPr id="15" name="TextBox 14">
            <a:extLst>
              <a:ext uri="{FF2B5EF4-FFF2-40B4-BE49-F238E27FC236}">
                <a16:creationId xmlns:a16="http://schemas.microsoft.com/office/drawing/2014/main" id="{C340A938-A6C4-4B93-A584-EBCB02D80877}"/>
              </a:ext>
            </a:extLst>
          </p:cNvPr>
          <p:cNvSpPr txBox="1"/>
          <p:nvPr/>
        </p:nvSpPr>
        <p:spPr>
          <a:xfrm>
            <a:off x="2438400" y="4473754"/>
            <a:ext cx="6009979" cy="1569660"/>
          </a:xfrm>
          <a:prstGeom prst="rect">
            <a:avLst/>
          </a:prstGeom>
          <a:noFill/>
        </p:spPr>
        <p:txBody>
          <a:bodyPr wrap="none" rtlCol="0">
            <a:spAutoFit/>
          </a:bodyPr>
          <a:lstStyle/>
          <a:p>
            <a:r>
              <a:rPr lang="en-US" sz="3200" dirty="0">
                <a:solidFill>
                  <a:schemeClr val="bg1"/>
                </a:solidFill>
                <a:latin typeface="Telegraf" panose="020B0604020202020204" charset="0"/>
              </a:rPr>
              <a:t>Supervised by</a:t>
            </a:r>
          </a:p>
          <a:p>
            <a:r>
              <a:rPr lang="en-US" sz="3200" dirty="0">
                <a:solidFill>
                  <a:schemeClr val="bg1"/>
                </a:solidFill>
                <a:latin typeface="Telegraf" panose="020B0604020202020204" charset="0"/>
              </a:rPr>
              <a:t>Falguni Roy</a:t>
            </a:r>
          </a:p>
          <a:p>
            <a:r>
              <a:rPr lang="en-US" sz="3200" dirty="0">
                <a:solidFill>
                  <a:schemeClr val="bg1"/>
                </a:solidFill>
                <a:latin typeface="Telegraf" panose="020B0604020202020204" charset="0"/>
              </a:rPr>
              <a:t>Assistant Professor, IIT, NSTU</a:t>
            </a:r>
          </a:p>
        </p:txBody>
      </p:sp>
      <p:sp>
        <p:nvSpPr>
          <p:cNvPr id="7" name="TextBox 6">
            <a:extLst>
              <a:ext uri="{FF2B5EF4-FFF2-40B4-BE49-F238E27FC236}">
                <a16:creationId xmlns:a16="http://schemas.microsoft.com/office/drawing/2014/main" id="{78ED5692-D228-4589-97BD-B3D99935C9A9}"/>
              </a:ext>
            </a:extLst>
          </p:cNvPr>
          <p:cNvSpPr txBox="1"/>
          <p:nvPr/>
        </p:nvSpPr>
        <p:spPr>
          <a:xfrm>
            <a:off x="16840200" y="8929752"/>
            <a:ext cx="609600" cy="369332"/>
          </a:xfrm>
          <a:prstGeom prst="rect">
            <a:avLst/>
          </a:prstGeom>
          <a:noFill/>
        </p:spPr>
        <p:txBody>
          <a:bodyPr wrap="square" rtlCol="0">
            <a:spAutoFit/>
          </a:bodyPr>
          <a:lstStyle/>
          <a:p>
            <a:r>
              <a:rPr lang="en-US" dirty="0"/>
              <a:t>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Spam Reduction</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20</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675788"/>
            <a:ext cx="15163800" cy="4124206"/>
          </a:xfrm>
          <a:prstGeom prst="rect">
            <a:avLst/>
          </a:prstGeom>
          <a:noFill/>
        </p:spPr>
        <p:txBody>
          <a:bodyPr wrap="square" rtlCol="0">
            <a:spAutoFit/>
          </a:bodyPr>
          <a:lstStyle/>
          <a:p>
            <a:pPr>
              <a:spcAft>
                <a:spcPts val="600"/>
              </a:spcAft>
            </a:pPr>
            <a:r>
              <a:rPr lang="en-US" sz="3600" dirty="0"/>
              <a:t>Another intriguing example of the value of hashing arises in the following proposed spam reduction technique. . In this scheme, Alice will refuse to accept an e-mail until she has proof that the sender expended a significant amount of “effort” to send the e-mail.</a:t>
            </a:r>
          </a:p>
          <a:p>
            <a:pPr>
              <a:spcAft>
                <a:spcPts val="600"/>
              </a:spcAft>
            </a:pPr>
            <a:r>
              <a:rPr lang="en-US" sz="3600" dirty="0"/>
              <a:t>Let M be an e-mail message and let T be the current time. The sender of message M must find a value R such that, </a:t>
            </a:r>
          </a:p>
          <a:p>
            <a:pPr>
              <a:spcAft>
                <a:spcPts val="600"/>
              </a:spcAft>
            </a:pPr>
            <a:endParaRPr lang="en-US" sz="3600" dirty="0"/>
          </a:p>
        </p:txBody>
      </p:sp>
      <p:pic>
        <p:nvPicPr>
          <p:cNvPr id="6" name="Picture 5">
            <a:extLst>
              <a:ext uri="{FF2B5EF4-FFF2-40B4-BE49-F238E27FC236}">
                <a16:creationId xmlns:a16="http://schemas.microsoft.com/office/drawing/2014/main" id="{51C9E191-9683-45F1-8000-D5D3D1089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6693854"/>
            <a:ext cx="6907826" cy="1063964"/>
          </a:xfrm>
          <a:prstGeom prst="rect">
            <a:avLst/>
          </a:prstGeom>
        </p:spPr>
      </p:pic>
    </p:spTree>
    <p:extLst>
      <p:ext uri="{BB962C8B-B14F-4D97-AF65-F5344CB8AC3E}">
        <p14:creationId xmlns:p14="http://schemas.microsoft.com/office/powerpoint/2010/main" val="3257902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Application of Hash Function</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21</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431495"/>
            <a:ext cx="15163800" cy="6186309"/>
          </a:xfrm>
          <a:prstGeom prst="rect">
            <a:avLst/>
          </a:prstGeom>
          <a:noFill/>
        </p:spPr>
        <p:txBody>
          <a:bodyPr wrap="square" rtlCol="0">
            <a:spAutoFit/>
          </a:bodyPr>
          <a:lstStyle/>
          <a:p>
            <a:r>
              <a:rPr lang="en-US" sz="3600" dirty="0"/>
              <a:t>There are many other applications of hashing, including modern day cryptography hash functions. Some of these applications are listed below:</a:t>
            </a:r>
          </a:p>
          <a:p>
            <a:endParaRPr lang="en-US" sz="3600" dirty="0"/>
          </a:p>
          <a:p>
            <a:pPr marL="285750" indent="-285750" fontAlgn="base">
              <a:buFont typeface="Arial" panose="020B0604020202020204" pitchFamily="34" charset="0"/>
              <a:buChar char="•"/>
            </a:pPr>
            <a:r>
              <a:rPr lang="fr-FR" sz="3600" dirty="0"/>
              <a:t>Message Digest</a:t>
            </a:r>
          </a:p>
          <a:p>
            <a:pPr marL="285750" indent="-285750" fontAlgn="base">
              <a:buFont typeface="Arial" panose="020B0604020202020204" pitchFamily="34" charset="0"/>
              <a:buChar char="•"/>
            </a:pPr>
            <a:r>
              <a:rPr lang="fr-FR" sz="3600" dirty="0" err="1"/>
              <a:t>Password</a:t>
            </a:r>
            <a:r>
              <a:rPr lang="fr-FR" sz="3600" dirty="0"/>
              <a:t> </a:t>
            </a:r>
            <a:r>
              <a:rPr lang="fr-FR" sz="3600" dirty="0" err="1"/>
              <a:t>Verification</a:t>
            </a:r>
            <a:endParaRPr lang="fr-FR" sz="3600" dirty="0"/>
          </a:p>
          <a:p>
            <a:pPr marL="285750" indent="-285750" fontAlgn="base">
              <a:buFont typeface="Arial" panose="020B0604020202020204" pitchFamily="34" charset="0"/>
              <a:buChar char="•"/>
            </a:pPr>
            <a:r>
              <a:rPr lang="fr-FR" sz="3600" dirty="0"/>
              <a:t>Data Structures</a:t>
            </a:r>
          </a:p>
          <a:p>
            <a:pPr marL="285750" indent="-285750">
              <a:buFont typeface="Arial" panose="020B0604020202020204" pitchFamily="34" charset="0"/>
              <a:buChar char="•"/>
            </a:pPr>
            <a:r>
              <a:rPr lang="fr-FR" sz="3600" dirty="0"/>
              <a:t>Digital signatures,</a:t>
            </a:r>
          </a:p>
          <a:p>
            <a:pPr marL="285750" indent="-285750">
              <a:buFont typeface="Arial" panose="020B0604020202020204" pitchFamily="34" charset="0"/>
              <a:buChar char="•"/>
            </a:pPr>
            <a:r>
              <a:rPr lang="fr-FR" sz="3600" dirty="0" err="1"/>
              <a:t>Biometrics</a:t>
            </a:r>
            <a:r>
              <a:rPr lang="fr-FR" sz="3600" dirty="0"/>
              <a:t>,</a:t>
            </a:r>
          </a:p>
          <a:p>
            <a:pPr marL="285750" indent="-285750">
              <a:buFont typeface="Arial" panose="020B0604020202020204" pitchFamily="34" charset="0"/>
              <a:buChar char="•"/>
            </a:pPr>
            <a:r>
              <a:rPr lang="fr-FR" sz="3600" dirty="0" err="1"/>
              <a:t>Password</a:t>
            </a:r>
            <a:r>
              <a:rPr lang="fr-FR" sz="3600" dirty="0"/>
              <a:t> </a:t>
            </a:r>
            <a:r>
              <a:rPr lang="fr-FR" sz="3600" dirty="0" err="1"/>
              <a:t>storage</a:t>
            </a:r>
            <a:r>
              <a:rPr lang="fr-FR" sz="3600" dirty="0"/>
              <a:t>,</a:t>
            </a:r>
          </a:p>
          <a:p>
            <a:pPr marL="285750" indent="-285750">
              <a:buFont typeface="Arial" panose="020B0604020202020204" pitchFamily="34" charset="0"/>
              <a:buChar char="•"/>
            </a:pPr>
            <a:r>
              <a:rPr lang="fr-FR" sz="3600" dirty="0"/>
              <a:t>SSL/TLS </a:t>
            </a:r>
            <a:r>
              <a:rPr lang="fr-FR" sz="3600" dirty="0" err="1"/>
              <a:t>certificates</a:t>
            </a:r>
            <a:r>
              <a:rPr lang="fr-FR" sz="3600" dirty="0"/>
              <a:t>,</a:t>
            </a:r>
          </a:p>
          <a:p>
            <a:pPr marL="285750" indent="-285750">
              <a:buFont typeface="Arial" panose="020B0604020202020204" pitchFamily="34" charset="0"/>
              <a:buChar char="•"/>
            </a:pPr>
            <a:r>
              <a:rPr lang="fr-FR" sz="3600" dirty="0"/>
              <a:t>Code </a:t>
            </a:r>
            <a:r>
              <a:rPr lang="fr-FR" sz="3600" dirty="0" err="1"/>
              <a:t>signing</a:t>
            </a:r>
            <a:r>
              <a:rPr lang="fr-FR" sz="3600" dirty="0"/>
              <a:t> </a:t>
            </a:r>
            <a:r>
              <a:rPr lang="fr-FR" sz="3600" dirty="0" err="1"/>
              <a:t>certificates</a:t>
            </a:r>
            <a:endParaRPr lang="en-US" sz="3600" dirty="0"/>
          </a:p>
        </p:txBody>
      </p:sp>
    </p:spTree>
    <p:extLst>
      <p:ext uri="{BB962C8B-B14F-4D97-AF65-F5344CB8AC3E}">
        <p14:creationId xmlns:p14="http://schemas.microsoft.com/office/powerpoint/2010/main" val="658444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Other Crypto Related Topics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22</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781300"/>
            <a:ext cx="15163800" cy="4524315"/>
          </a:xfrm>
          <a:prstGeom prst="rect">
            <a:avLst/>
          </a:prstGeom>
          <a:noFill/>
        </p:spPr>
        <p:txBody>
          <a:bodyPr wrap="square" rtlCol="0">
            <a:spAutoFit/>
          </a:bodyPr>
          <a:lstStyle/>
          <a:p>
            <a:r>
              <a:rPr lang="en-US" sz="3600" dirty="0"/>
              <a:t>In this section, we discuss three topics related to crypto that are interesting, but don’t fit neatly into the categories of symmetric crypto, public key crypto, or hash functions.</a:t>
            </a:r>
          </a:p>
          <a:p>
            <a:endParaRPr lang="en-US" sz="3600" dirty="0"/>
          </a:p>
          <a:p>
            <a:r>
              <a:rPr lang="en-US" sz="3600" dirty="0"/>
              <a:t>we’ll consider discussing </a:t>
            </a:r>
          </a:p>
          <a:p>
            <a:pPr marL="571500" indent="-571500">
              <a:buFont typeface="Arial" panose="020B0604020202020204" pitchFamily="34" charset="0"/>
              <a:buChar char="•"/>
            </a:pPr>
            <a:r>
              <a:rPr lang="en-US" sz="3600" dirty="0"/>
              <a:t>secret sharing scheme,</a:t>
            </a:r>
          </a:p>
          <a:p>
            <a:pPr marL="571500" indent="-571500">
              <a:buFont typeface="Arial" panose="020B0604020202020204" pitchFamily="34" charset="0"/>
              <a:buChar char="•"/>
            </a:pPr>
            <a:r>
              <a:rPr lang="en-US" sz="3600" dirty="0"/>
              <a:t>the topic of information hiding and</a:t>
            </a:r>
          </a:p>
          <a:p>
            <a:pPr marL="571500" indent="-571500">
              <a:buFont typeface="Arial" panose="020B0604020202020204" pitchFamily="34" charset="0"/>
              <a:buChar char="•"/>
            </a:pPr>
            <a:r>
              <a:rPr lang="en-US" sz="3600" dirty="0"/>
              <a:t>Random numbers</a:t>
            </a:r>
          </a:p>
        </p:txBody>
      </p:sp>
    </p:spTree>
    <p:extLst>
      <p:ext uri="{BB962C8B-B14F-4D97-AF65-F5344CB8AC3E}">
        <p14:creationId xmlns:p14="http://schemas.microsoft.com/office/powerpoint/2010/main" val="3426278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847420"/>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Other Crypto Related Topics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23</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3162300"/>
            <a:ext cx="15163800" cy="3539430"/>
          </a:xfrm>
          <a:prstGeom prst="rect">
            <a:avLst/>
          </a:prstGeom>
          <a:noFill/>
        </p:spPr>
        <p:txBody>
          <a:bodyPr wrap="square" rtlCol="0">
            <a:spAutoFit/>
          </a:bodyPr>
          <a:lstStyle/>
          <a:p>
            <a:r>
              <a:rPr lang="en-US" sz="4400" b="1" dirty="0"/>
              <a:t>Secret sharing</a:t>
            </a:r>
          </a:p>
          <a:p>
            <a:r>
              <a:rPr lang="en-US" sz="3600" dirty="0"/>
              <a:t>This is a very simple procedure that can be used to split a secret among users. Among numerous cryptographic solutions proposed in the past few years, secret sharing schemes have been found sufficiently secure to facilitate distributed trust and shared control in various communication applications. </a:t>
            </a:r>
          </a:p>
          <a:p>
            <a:endParaRPr lang="en-US" sz="3600" dirty="0"/>
          </a:p>
        </p:txBody>
      </p:sp>
    </p:spTree>
    <p:extLst>
      <p:ext uri="{BB962C8B-B14F-4D97-AF65-F5344CB8AC3E}">
        <p14:creationId xmlns:p14="http://schemas.microsoft.com/office/powerpoint/2010/main" val="1497046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Other Crypto Related Topics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24</a:t>
            </a:r>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781300"/>
            <a:ext cx="15163800" cy="2739211"/>
          </a:xfrm>
          <a:prstGeom prst="rect">
            <a:avLst/>
          </a:prstGeom>
          <a:noFill/>
        </p:spPr>
        <p:txBody>
          <a:bodyPr wrap="square" rtlCol="0">
            <a:spAutoFit/>
          </a:bodyPr>
          <a:lstStyle/>
          <a:p>
            <a:r>
              <a:rPr lang="en-US" sz="3200" b="1" dirty="0"/>
              <a:t>Information Hiding</a:t>
            </a:r>
            <a:endParaRPr lang="en-US" sz="2800" dirty="0"/>
          </a:p>
          <a:p>
            <a:r>
              <a:rPr lang="en-US" sz="2800" dirty="0"/>
              <a:t>Many modern currencies include (non-digital) watermarks. Several current U.S. bills, including the $20 bill pictured in Figure 5.5, have visible watermarks. In the $20 bill, the image of President Jackson is embedded in the paper itself, in the right-hand part of the bill, and is visible when held up to a light. This visible watermark is designed to make counterfeiting more difficult, since special paper is required in order to duplicate this easily verified watermark</a:t>
            </a:r>
          </a:p>
        </p:txBody>
      </p:sp>
      <p:pic>
        <p:nvPicPr>
          <p:cNvPr id="6" name="Picture 5">
            <a:extLst>
              <a:ext uri="{FF2B5EF4-FFF2-40B4-BE49-F238E27FC236}">
                <a16:creationId xmlns:a16="http://schemas.microsoft.com/office/drawing/2014/main" id="{23AF863E-EAA6-4B04-8B27-75F5F2E06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651" y="5520511"/>
            <a:ext cx="9478698" cy="3400900"/>
          </a:xfrm>
          <a:prstGeom prst="rect">
            <a:avLst/>
          </a:prstGeom>
        </p:spPr>
      </p:pic>
    </p:spTree>
    <p:extLst>
      <p:ext uri="{BB962C8B-B14F-4D97-AF65-F5344CB8AC3E}">
        <p14:creationId xmlns:p14="http://schemas.microsoft.com/office/powerpoint/2010/main" val="2585985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Other Crypto Related Topics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a:t>25</a:t>
            </a:r>
            <a:endParaRPr lang="en-US" dirty="0"/>
          </a:p>
        </p:txBody>
      </p:sp>
      <p:sp>
        <p:nvSpPr>
          <p:cNvPr id="3" name="TextBox 2">
            <a:extLst>
              <a:ext uri="{FF2B5EF4-FFF2-40B4-BE49-F238E27FC236}">
                <a16:creationId xmlns:a16="http://schemas.microsoft.com/office/drawing/2014/main" id="{651467A1-1EDB-43AF-811D-F8078DEC779C}"/>
              </a:ext>
            </a:extLst>
          </p:cNvPr>
          <p:cNvSpPr txBox="1"/>
          <p:nvPr/>
        </p:nvSpPr>
        <p:spPr>
          <a:xfrm>
            <a:off x="1939636" y="2781300"/>
            <a:ext cx="15163800" cy="5755422"/>
          </a:xfrm>
          <a:prstGeom prst="rect">
            <a:avLst/>
          </a:prstGeom>
          <a:noFill/>
        </p:spPr>
        <p:txBody>
          <a:bodyPr wrap="square" rtlCol="0">
            <a:spAutoFit/>
          </a:bodyPr>
          <a:lstStyle/>
          <a:p>
            <a:r>
              <a:rPr lang="en-US" sz="3200" b="1" dirty="0"/>
              <a:t>Random Numbers</a:t>
            </a:r>
            <a:endParaRPr lang="en-US" sz="2800" dirty="0"/>
          </a:p>
          <a:p>
            <a:r>
              <a:rPr lang="en-US" sz="2800" dirty="0"/>
              <a:t>random numbers are required to generate symmetric keys. Random numbers have an important role to play in security protocols. cryptographic random numbers must be statistically random and they must also satisfy the much more stringent requirement that they are unpredictable. For example</a:t>
            </a:r>
          </a:p>
          <a:p>
            <a:endParaRPr lang="en-US" sz="2800" dirty="0"/>
          </a:p>
          <a:p>
            <a:r>
              <a:rPr lang="da-DK" sz="2800" dirty="0"/>
              <a:t>• K</a:t>
            </a:r>
            <a:r>
              <a:rPr lang="da-DK" sz="2800" baseline="-25000" dirty="0"/>
              <a:t>A</a:t>
            </a:r>
            <a:r>
              <a:rPr lang="da-DK" sz="2800" dirty="0"/>
              <a:t> for Alice </a:t>
            </a:r>
          </a:p>
          <a:p>
            <a:r>
              <a:rPr lang="da-DK" sz="2800" dirty="0"/>
              <a:t>• K</a:t>
            </a:r>
            <a:r>
              <a:rPr lang="da-DK" sz="2800" baseline="-25000" dirty="0"/>
              <a:t>B</a:t>
            </a:r>
            <a:r>
              <a:rPr lang="da-DK" sz="2800" dirty="0"/>
              <a:t> for Bob </a:t>
            </a:r>
          </a:p>
          <a:p>
            <a:r>
              <a:rPr lang="da-DK" sz="2800" dirty="0"/>
              <a:t>• K</a:t>
            </a:r>
            <a:r>
              <a:rPr lang="da-DK" sz="2800" baseline="-25000" dirty="0"/>
              <a:t>C</a:t>
            </a:r>
            <a:r>
              <a:rPr lang="da-DK" sz="2800" dirty="0"/>
              <a:t> for Charlie</a:t>
            </a:r>
          </a:p>
          <a:p>
            <a:r>
              <a:rPr lang="da-DK" sz="2800" dirty="0"/>
              <a:t>• K</a:t>
            </a:r>
            <a:r>
              <a:rPr lang="da-DK" sz="2800" baseline="-25000" dirty="0"/>
              <a:t>D</a:t>
            </a:r>
            <a:r>
              <a:rPr lang="da-DK" sz="2800" dirty="0"/>
              <a:t> for Dave</a:t>
            </a:r>
          </a:p>
          <a:p>
            <a:endParaRPr lang="da-DK" sz="2800" dirty="0"/>
          </a:p>
          <a:p>
            <a:r>
              <a:rPr lang="en-US" sz="2800" dirty="0"/>
              <a:t>Alice, Bob, and Charlie don’t like Dave, so they cooperate to see whether they can determine Dave’s key. If Dave’s </a:t>
            </a:r>
            <a:r>
              <a:rPr lang="en-US" sz="2800" dirty="0" err="1"/>
              <a:t>keyK</a:t>
            </a:r>
            <a:r>
              <a:rPr lang="en-US" sz="2800" baseline="-25000" dirty="0" err="1"/>
              <a:t>D</a:t>
            </a:r>
            <a:r>
              <a:rPr lang="en-US" sz="2800" dirty="0"/>
              <a:t> can be predicted from knowledge of the </a:t>
            </a:r>
            <a:r>
              <a:rPr lang="en-US" sz="2800" dirty="0" err="1"/>
              <a:t>keysK</a:t>
            </a:r>
            <a:r>
              <a:rPr lang="en-US" sz="2800" baseline="-25000" dirty="0" err="1"/>
              <a:t>A</a:t>
            </a:r>
            <a:r>
              <a:rPr lang="en-US" sz="2800" dirty="0"/>
              <a:t>, K</a:t>
            </a:r>
            <a:r>
              <a:rPr lang="en-US" sz="2800" baseline="-25000" dirty="0"/>
              <a:t>B</a:t>
            </a:r>
            <a:r>
              <a:rPr lang="en-US" sz="2800" dirty="0"/>
              <a:t>, and K</a:t>
            </a:r>
            <a:r>
              <a:rPr lang="en-US" sz="2800" baseline="-25000" dirty="0"/>
              <a:t>C</a:t>
            </a:r>
            <a:r>
              <a:rPr lang="en-US" sz="2800" dirty="0"/>
              <a:t>, then the security of the system is broken.</a:t>
            </a:r>
          </a:p>
        </p:txBody>
      </p:sp>
    </p:spTree>
    <p:extLst>
      <p:ext uri="{BB962C8B-B14F-4D97-AF65-F5344CB8AC3E}">
        <p14:creationId xmlns:p14="http://schemas.microsoft.com/office/powerpoint/2010/main" val="906787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6837"/>
            <a:ext cx="18288000" cy="63520"/>
            <a:chOff x="0" y="0"/>
            <a:chExt cx="24384000" cy="84693"/>
          </a:xfrm>
        </p:grpSpPr>
        <p:sp>
          <p:nvSpPr>
            <p:cNvPr id="3" name="AutoShape 3"/>
            <p:cNvSpPr/>
            <p:nvPr/>
          </p:nvSpPr>
          <p:spPr>
            <a:xfrm>
              <a:off x="0" y="35963"/>
              <a:ext cx="24384000" cy="12766"/>
            </a:xfrm>
            <a:prstGeom prst="rect">
              <a:avLst/>
            </a:prstGeom>
            <a:solidFill>
              <a:srgbClr val="254E72"/>
            </a:solidFill>
          </p:spPr>
        </p:sp>
        <p:sp>
          <p:nvSpPr>
            <p:cNvPr id="4" name="AutoShape 4"/>
            <p:cNvSpPr/>
            <p:nvPr/>
          </p:nvSpPr>
          <p:spPr>
            <a:xfrm rot="-5400000">
              <a:off x="782383" y="-782383"/>
              <a:ext cx="84693" cy="1649458"/>
            </a:xfrm>
            <a:prstGeom prst="rect">
              <a:avLst/>
            </a:prstGeom>
            <a:solidFill>
              <a:srgbClr val="254E72"/>
            </a:solidFill>
          </p:spPr>
        </p:sp>
      </p:grpSp>
      <p:sp>
        <p:nvSpPr>
          <p:cNvPr id="5" name="TextBox 5"/>
          <p:cNvSpPr txBox="1"/>
          <p:nvPr/>
        </p:nvSpPr>
        <p:spPr>
          <a:xfrm>
            <a:off x="5867400" y="4611303"/>
            <a:ext cx="5159601" cy="1064394"/>
          </a:xfrm>
          <a:prstGeom prst="rect">
            <a:avLst/>
          </a:prstGeom>
        </p:spPr>
        <p:txBody>
          <a:bodyPr wrap="square" lIns="0" tIns="0" rIns="0" bIns="0" rtlCol="0" anchor="t">
            <a:spAutoFit/>
          </a:bodyPr>
          <a:lstStyle/>
          <a:p>
            <a:pPr algn="r">
              <a:lnSpc>
                <a:spcPts val="8250"/>
              </a:lnSpc>
            </a:pPr>
            <a:r>
              <a:rPr lang="en-US" sz="7500" spc="75" dirty="0">
                <a:solidFill>
                  <a:srgbClr val="254E72"/>
                </a:solidFill>
                <a:latin typeface="Telegraf"/>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0" y="0"/>
            <a:ext cx="9144000" cy="10287000"/>
          </a:xfrm>
          <a:prstGeom prst="rect">
            <a:avLst/>
          </a:prstGeom>
          <a:solidFill>
            <a:srgbClr val="C0E8DF"/>
          </a:solidFill>
        </p:spPr>
      </p:sp>
      <p:grpSp>
        <p:nvGrpSpPr>
          <p:cNvPr id="4" name="Group 4"/>
          <p:cNvGrpSpPr/>
          <p:nvPr/>
        </p:nvGrpSpPr>
        <p:grpSpPr>
          <a:xfrm>
            <a:off x="2058809" y="3848100"/>
            <a:ext cx="7085191" cy="1784260"/>
            <a:chOff x="-116852" y="-207240"/>
            <a:chExt cx="9446922" cy="2379013"/>
          </a:xfrm>
        </p:grpSpPr>
        <p:sp>
          <p:nvSpPr>
            <p:cNvPr id="5" name="TextBox 5"/>
            <p:cNvSpPr txBox="1"/>
            <p:nvPr/>
          </p:nvSpPr>
          <p:spPr>
            <a:xfrm>
              <a:off x="0" y="1590417"/>
              <a:ext cx="9330070" cy="581356"/>
            </a:xfrm>
            <a:prstGeom prst="rect">
              <a:avLst/>
            </a:prstGeom>
          </p:spPr>
          <p:txBody>
            <a:bodyPr lIns="0" tIns="0" rIns="0" bIns="0" rtlCol="0" anchor="t">
              <a:spAutoFit/>
            </a:bodyPr>
            <a:lstStyle/>
            <a:p>
              <a:pPr>
                <a:lnSpc>
                  <a:spcPts val="3360"/>
                </a:lnSpc>
              </a:pPr>
              <a:r>
                <a:rPr lang="en-US" sz="3200" spc="112" dirty="0">
                  <a:solidFill>
                    <a:srgbClr val="254E72"/>
                  </a:solidFill>
                  <a:latin typeface="Assistant Bold"/>
                </a:rPr>
                <a:t>OVERVIEW OF THE TOPICS</a:t>
              </a:r>
            </a:p>
          </p:txBody>
        </p:sp>
        <p:sp>
          <p:nvSpPr>
            <p:cNvPr id="6" name="TextBox 6"/>
            <p:cNvSpPr txBox="1"/>
            <p:nvPr/>
          </p:nvSpPr>
          <p:spPr>
            <a:xfrm>
              <a:off x="-116852" y="-207240"/>
              <a:ext cx="9330071" cy="1419192"/>
            </a:xfrm>
            <a:prstGeom prst="rect">
              <a:avLst/>
            </a:prstGeom>
          </p:spPr>
          <p:txBody>
            <a:bodyPr lIns="0" tIns="0" rIns="0" bIns="0" rtlCol="0" anchor="t">
              <a:spAutoFit/>
            </a:bodyPr>
            <a:lstStyle/>
            <a:p>
              <a:pPr>
                <a:lnSpc>
                  <a:spcPts val="8250"/>
                </a:lnSpc>
              </a:pPr>
              <a:r>
                <a:rPr lang="en-US" sz="7500" spc="75" dirty="0">
                  <a:solidFill>
                    <a:srgbClr val="254E72"/>
                  </a:solidFill>
                  <a:latin typeface="Telegraf"/>
                </a:rPr>
                <a:t>Contents</a:t>
              </a:r>
            </a:p>
          </p:txBody>
        </p:sp>
      </p:grpSp>
      <p:sp>
        <p:nvSpPr>
          <p:cNvPr id="9" name="TextBox 8">
            <a:extLst>
              <a:ext uri="{FF2B5EF4-FFF2-40B4-BE49-F238E27FC236}">
                <a16:creationId xmlns:a16="http://schemas.microsoft.com/office/drawing/2014/main" id="{E2A01382-05DD-4B43-9143-83C781F3CB9C}"/>
              </a:ext>
            </a:extLst>
          </p:cNvPr>
          <p:cNvSpPr txBox="1"/>
          <p:nvPr/>
        </p:nvSpPr>
        <p:spPr>
          <a:xfrm>
            <a:off x="10515600" y="2711891"/>
            <a:ext cx="73152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What is a Hash Function?</a:t>
            </a:r>
          </a:p>
          <a:p>
            <a:pPr marL="285750" indent="-285750">
              <a:buFont typeface="Arial" panose="020B0604020202020204" pitchFamily="34" charset="0"/>
              <a:buChar char="•"/>
            </a:pPr>
            <a:r>
              <a:rPr lang="en-US" sz="2800" dirty="0"/>
              <a:t>Features and properties of a Hash Function?</a:t>
            </a:r>
          </a:p>
          <a:p>
            <a:pPr marL="285750" indent="-285750">
              <a:buFont typeface="Arial" panose="020B0604020202020204" pitchFamily="34" charset="0"/>
              <a:buChar char="•"/>
            </a:pPr>
            <a:r>
              <a:rPr lang="en-US" sz="2800" dirty="0"/>
              <a:t>How Hashing works?</a:t>
            </a:r>
          </a:p>
          <a:p>
            <a:pPr marL="285750" indent="-285750">
              <a:buFont typeface="Arial" panose="020B0604020202020204" pitchFamily="34" charset="0"/>
              <a:buChar char="•"/>
            </a:pPr>
            <a:r>
              <a:rPr lang="en-US" sz="2800" dirty="0"/>
              <a:t>The birthday problem.</a:t>
            </a:r>
          </a:p>
          <a:p>
            <a:pPr marL="285750" indent="-285750">
              <a:buFont typeface="Arial" panose="020B0604020202020204" pitchFamily="34" charset="0"/>
              <a:buChar char="•"/>
            </a:pPr>
            <a:r>
              <a:rPr lang="en-US" sz="2800" dirty="0"/>
              <a:t>Cryptographic and non cryptographic hash function</a:t>
            </a:r>
          </a:p>
          <a:p>
            <a:pPr marL="285750" indent="-285750">
              <a:buFont typeface="Arial" panose="020B0604020202020204" pitchFamily="34" charset="0"/>
              <a:buChar char="•"/>
            </a:pPr>
            <a:r>
              <a:rPr lang="en-US" sz="2800" dirty="0"/>
              <a:t>HMAC</a:t>
            </a:r>
          </a:p>
          <a:p>
            <a:pPr marL="285750" indent="-285750">
              <a:buFont typeface="Arial" panose="020B0604020202020204" pitchFamily="34" charset="0"/>
              <a:buChar char="•"/>
            </a:pPr>
            <a:r>
              <a:rPr lang="en-US" sz="2800" dirty="0"/>
              <a:t>Uses Of hash functions</a:t>
            </a:r>
          </a:p>
          <a:p>
            <a:pPr marL="285750" indent="-285750">
              <a:buFont typeface="Arial" panose="020B0604020202020204" pitchFamily="34" charset="0"/>
              <a:buChar char="•"/>
            </a:pPr>
            <a:r>
              <a:rPr lang="en-US" sz="2800" dirty="0"/>
              <a:t>Application of hash function</a:t>
            </a:r>
          </a:p>
          <a:p>
            <a:pPr marL="285750" indent="-285750">
              <a:buFont typeface="Arial" panose="020B0604020202020204" pitchFamily="34" charset="0"/>
              <a:buChar char="•"/>
            </a:pPr>
            <a:r>
              <a:rPr lang="en-US" sz="2800" dirty="0"/>
              <a:t>Other crypto related topics</a:t>
            </a:r>
          </a:p>
        </p:txBody>
      </p:sp>
      <p:sp>
        <p:nvSpPr>
          <p:cNvPr id="10" name="TextBox 9">
            <a:extLst>
              <a:ext uri="{FF2B5EF4-FFF2-40B4-BE49-F238E27FC236}">
                <a16:creationId xmlns:a16="http://schemas.microsoft.com/office/drawing/2014/main" id="{EC88C5D3-5BD6-42B7-A164-5478D41BFD93}"/>
              </a:ext>
            </a:extLst>
          </p:cNvPr>
          <p:cNvSpPr txBox="1"/>
          <p:nvPr/>
        </p:nvSpPr>
        <p:spPr>
          <a:xfrm>
            <a:off x="16840200" y="8929752"/>
            <a:ext cx="609600" cy="369332"/>
          </a:xfrm>
          <a:prstGeom prst="rect">
            <a:avLst/>
          </a:prstGeom>
          <a:noFill/>
        </p:spPr>
        <p:txBody>
          <a:bodyPr wrap="square" rtlCol="0">
            <a:spAutoFit/>
          </a:bodyPr>
          <a:lstStyle/>
          <a:p>
            <a:r>
              <a:rPr lang="en-US" dirty="0"/>
              <a:t>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5626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15" name="TextBox 15"/>
          <p:cNvSpPr txBox="1"/>
          <p:nvPr/>
        </p:nvSpPr>
        <p:spPr>
          <a:xfrm>
            <a:off x="225449" y="1790700"/>
            <a:ext cx="5111701" cy="2045496"/>
          </a:xfrm>
          <a:prstGeom prst="rect">
            <a:avLst/>
          </a:prstGeom>
        </p:spPr>
        <p:txBody>
          <a:bodyPr lIns="0" tIns="0" rIns="0" bIns="0" rtlCol="0" anchor="t">
            <a:spAutoFit/>
          </a:bodyPr>
          <a:lstStyle/>
          <a:p>
            <a:pPr>
              <a:lnSpc>
                <a:spcPts val="8250"/>
              </a:lnSpc>
            </a:pPr>
            <a:r>
              <a:rPr lang="en-US" sz="5400" spc="75" dirty="0">
                <a:solidFill>
                  <a:srgbClr val="FEFFFF"/>
                </a:solidFill>
                <a:latin typeface="Telegraf"/>
              </a:rPr>
              <a:t>What is a Hash</a:t>
            </a:r>
          </a:p>
          <a:p>
            <a:pPr>
              <a:lnSpc>
                <a:spcPts val="8250"/>
              </a:lnSpc>
            </a:pPr>
            <a:r>
              <a:rPr lang="en-US" sz="5400" spc="75" dirty="0">
                <a:solidFill>
                  <a:srgbClr val="FEFFFF"/>
                </a:solidFill>
                <a:latin typeface="Telegraf"/>
              </a:rPr>
              <a:t>Function?</a:t>
            </a:r>
          </a:p>
        </p:txBody>
      </p:sp>
      <p:sp>
        <p:nvSpPr>
          <p:cNvPr id="6" name="TextBox 5">
            <a:extLst>
              <a:ext uri="{FF2B5EF4-FFF2-40B4-BE49-F238E27FC236}">
                <a16:creationId xmlns:a16="http://schemas.microsoft.com/office/drawing/2014/main" id="{47D7F3E9-8833-46CB-BBC6-06523927D2FE}"/>
              </a:ext>
            </a:extLst>
          </p:cNvPr>
          <p:cNvSpPr txBox="1"/>
          <p:nvPr/>
        </p:nvSpPr>
        <p:spPr>
          <a:xfrm>
            <a:off x="6392821" y="800100"/>
            <a:ext cx="11056979" cy="7263527"/>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3600" dirty="0">
                <a:solidFill>
                  <a:schemeClr val="accent6">
                    <a:lumMod val="75000"/>
                  </a:schemeClr>
                </a:solidFill>
              </a:rPr>
              <a:t>A hash function is a mathematical function that converts a numerical input value into another compressed numerical value</a:t>
            </a:r>
            <a:r>
              <a:rPr lang="en-US" sz="3600" dirty="0" smtClean="0">
                <a:solidFill>
                  <a:schemeClr val="accent6">
                    <a:lumMod val="75000"/>
                  </a:schemeClr>
                </a:solidFill>
              </a:rPr>
              <a:t>.</a:t>
            </a:r>
          </a:p>
          <a:p>
            <a:pPr marL="457200" indent="-457200">
              <a:spcAft>
                <a:spcPts val="600"/>
              </a:spcAft>
              <a:buFont typeface="Arial" panose="020B0604020202020204" pitchFamily="34" charset="0"/>
              <a:buChar char="•"/>
            </a:pPr>
            <a:endParaRPr lang="en-US" sz="3200" dirty="0">
              <a:solidFill>
                <a:schemeClr val="accent6">
                  <a:lumMod val="75000"/>
                </a:schemeClr>
              </a:solidFill>
            </a:endParaRPr>
          </a:p>
          <a:p>
            <a:pPr marL="457200" indent="-457200">
              <a:spcAft>
                <a:spcPts val="600"/>
              </a:spcAft>
              <a:buFont typeface="Arial" panose="020B0604020202020204" pitchFamily="34" charset="0"/>
              <a:buChar char="•"/>
            </a:pPr>
            <a:r>
              <a:rPr lang="en-US" sz="2800" dirty="0"/>
              <a:t>hash functions takes in variable sized message and produces a fixed size output, regardless of the length of the input</a:t>
            </a:r>
            <a:r>
              <a:rPr lang="en-US" dirty="0"/>
              <a:t>. </a:t>
            </a:r>
            <a:endParaRPr lang="en-US" sz="2800" dirty="0"/>
          </a:p>
          <a:p>
            <a:pPr marL="457200" indent="-457200">
              <a:spcAft>
                <a:spcPts val="600"/>
              </a:spcAft>
              <a:buFont typeface="Arial" panose="020B0604020202020204" pitchFamily="34" charset="0"/>
              <a:buChar char="•"/>
            </a:pPr>
            <a:r>
              <a:rPr lang="en-US" sz="2800" dirty="0"/>
              <a:t>A Hash value ‘h’ is generated by a function H(hash function) such that H(m) = fixed length code ‘h’ also known as hash code.</a:t>
            </a:r>
          </a:p>
          <a:p>
            <a:pPr marL="457200" indent="-457200">
              <a:spcAft>
                <a:spcPts val="600"/>
              </a:spcAft>
              <a:buFont typeface="Arial" panose="020B0604020202020204" pitchFamily="34" charset="0"/>
              <a:buChar char="•"/>
            </a:pPr>
            <a:r>
              <a:rPr lang="en-US" sz="2800" dirty="0"/>
              <a:t>Because hash functions have infinite input length and a predefined output length, there is going to be the possibility of two different inputs that produce the same output hash. ... </a:t>
            </a:r>
            <a:endParaRPr lang="en-US" sz="2800" dirty="0" smtClean="0"/>
          </a:p>
          <a:p>
            <a:pPr marL="457200" indent="-457200">
              <a:spcAft>
                <a:spcPts val="600"/>
              </a:spcAft>
              <a:buFont typeface="Arial" panose="020B0604020202020204" pitchFamily="34" charset="0"/>
              <a:buChar char="•"/>
            </a:pPr>
            <a:endParaRPr lang="en-US" sz="2800" dirty="0">
              <a:solidFill>
                <a:schemeClr val="accent6">
                  <a:lumMod val="75000"/>
                </a:schemeClr>
              </a:solidFill>
            </a:endParaRPr>
          </a:p>
          <a:p>
            <a:pPr marL="457200" indent="-457200">
              <a:spcAft>
                <a:spcPts val="600"/>
              </a:spcAft>
              <a:buFont typeface="Arial" panose="020B0604020202020204" pitchFamily="34" charset="0"/>
              <a:buChar char="•"/>
            </a:pPr>
            <a:r>
              <a:rPr lang="en-US" sz="3600" dirty="0" smtClean="0">
                <a:solidFill>
                  <a:schemeClr val="accent6">
                    <a:lumMod val="75000"/>
                  </a:schemeClr>
                </a:solidFill>
              </a:rPr>
              <a:t>If </a:t>
            </a:r>
            <a:r>
              <a:rPr lang="en-US" sz="3600" dirty="0">
                <a:solidFill>
                  <a:schemeClr val="accent6">
                    <a:lumMod val="75000"/>
                  </a:schemeClr>
                </a:solidFill>
              </a:rPr>
              <a:t>two separate inputs produce the same hash output, it is called a </a:t>
            </a:r>
            <a:r>
              <a:rPr lang="en-US" sz="3600" b="1" dirty="0">
                <a:solidFill>
                  <a:schemeClr val="accent6">
                    <a:lumMod val="75000"/>
                  </a:schemeClr>
                </a:solidFill>
              </a:rPr>
              <a:t>hash</a:t>
            </a:r>
            <a:r>
              <a:rPr lang="en-US" sz="3600" dirty="0">
                <a:solidFill>
                  <a:schemeClr val="accent6">
                    <a:lumMod val="75000"/>
                  </a:schemeClr>
                </a:solidFill>
              </a:rPr>
              <a:t> </a:t>
            </a:r>
            <a:r>
              <a:rPr lang="en-US" sz="3600" b="1" dirty="0">
                <a:solidFill>
                  <a:schemeClr val="accent6">
                    <a:lumMod val="75000"/>
                  </a:schemeClr>
                </a:solidFill>
              </a:rPr>
              <a:t>collision</a:t>
            </a:r>
            <a:r>
              <a:rPr lang="en-US" sz="2400" dirty="0">
                <a:solidFill>
                  <a:schemeClr val="accent6">
                    <a:lumMod val="75000"/>
                  </a:schemeClr>
                </a:solidFill>
              </a:rPr>
              <a:t>. </a:t>
            </a:r>
            <a:endParaRPr lang="en-US" sz="3600" dirty="0">
              <a:solidFill>
                <a:schemeClr val="accent6">
                  <a:lumMod val="75000"/>
                </a:schemeClr>
              </a:solidFill>
            </a:endParaRPr>
          </a:p>
        </p:txBody>
      </p:sp>
      <p:sp>
        <p:nvSpPr>
          <p:cNvPr id="8" name="TextBox 7">
            <a:extLst>
              <a:ext uri="{FF2B5EF4-FFF2-40B4-BE49-F238E27FC236}">
                <a16:creationId xmlns:a16="http://schemas.microsoft.com/office/drawing/2014/main" id="{266C3911-B23A-4A5F-BEC4-1ABE92A18423}"/>
              </a:ext>
            </a:extLst>
          </p:cNvPr>
          <p:cNvSpPr txBox="1"/>
          <p:nvPr/>
        </p:nvSpPr>
        <p:spPr>
          <a:xfrm>
            <a:off x="16840200" y="8929752"/>
            <a:ext cx="6096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044743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5</a:t>
            </a:r>
          </a:p>
        </p:txBody>
      </p:sp>
      <p:pic>
        <p:nvPicPr>
          <p:cNvPr id="11" name="Picture 10">
            <a:extLst>
              <a:ext uri="{FF2B5EF4-FFF2-40B4-BE49-F238E27FC236}">
                <a16:creationId xmlns:a16="http://schemas.microsoft.com/office/drawing/2014/main" id="{ABA43D42-CA1A-4798-A959-FA0C3DF9D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795" y="1002467"/>
            <a:ext cx="12954000" cy="8282065"/>
          </a:xfrm>
          <a:prstGeom prst="rect">
            <a:avLst/>
          </a:prstGeom>
        </p:spPr>
      </p:pic>
    </p:spTree>
    <p:extLst>
      <p:ext uri="{BB962C8B-B14F-4D97-AF65-F5344CB8AC3E}">
        <p14:creationId xmlns:p14="http://schemas.microsoft.com/office/powerpoint/2010/main" val="1658047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4953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15" name="TextBox 15"/>
          <p:cNvSpPr txBox="1"/>
          <p:nvPr/>
        </p:nvSpPr>
        <p:spPr>
          <a:xfrm>
            <a:off x="457200" y="2265794"/>
            <a:ext cx="4648199" cy="3193182"/>
          </a:xfrm>
          <a:prstGeom prst="rect">
            <a:avLst/>
          </a:prstGeom>
        </p:spPr>
        <p:txBody>
          <a:bodyPr wrap="square" lIns="0" tIns="0" rIns="0" bIns="0" rtlCol="0" anchor="t">
            <a:spAutoFit/>
          </a:bodyPr>
          <a:lstStyle/>
          <a:p>
            <a:pPr>
              <a:lnSpc>
                <a:spcPts val="8250"/>
              </a:lnSpc>
            </a:pPr>
            <a:r>
              <a:rPr lang="en-US" sz="5400" spc="75" dirty="0">
                <a:solidFill>
                  <a:srgbClr val="FEFFFF"/>
                </a:solidFill>
                <a:latin typeface="Telegraf"/>
              </a:rPr>
              <a:t>Features of Hash Function</a:t>
            </a:r>
          </a:p>
        </p:txBody>
      </p:sp>
      <p:sp>
        <p:nvSpPr>
          <p:cNvPr id="6" name="TextBox 5">
            <a:extLst>
              <a:ext uri="{FF2B5EF4-FFF2-40B4-BE49-F238E27FC236}">
                <a16:creationId xmlns:a16="http://schemas.microsoft.com/office/drawing/2014/main" id="{47D7F3E9-8833-46CB-BBC6-06523927D2FE}"/>
              </a:ext>
            </a:extLst>
          </p:cNvPr>
          <p:cNvSpPr txBox="1"/>
          <p:nvPr/>
        </p:nvSpPr>
        <p:spPr>
          <a:xfrm>
            <a:off x="7620000" y="1237094"/>
            <a:ext cx="9448800" cy="7263527"/>
          </a:xfrm>
          <a:prstGeom prst="rect">
            <a:avLst/>
          </a:prstGeom>
          <a:noFill/>
        </p:spPr>
        <p:txBody>
          <a:bodyPr wrap="square" rtlCol="0">
            <a:spAutoFit/>
          </a:bodyPr>
          <a:lstStyle/>
          <a:p>
            <a:endParaRPr lang="en-US" sz="2800" dirty="0"/>
          </a:p>
          <a:p>
            <a:r>
              <a:rPr lang="en-US" sz="2800" b="1" dirty="0"/>
              <a:t>Fixed Length Output (Hash Value)</a:t>
            </a:r>
            <a:endParaRPr lang="en-US" sz="2800" dirty="0"/>
          </a:p>
          <a:p>
            <a:pPr marL="914400" lvl="1" indent="-457200">
              <a:buFont typeface="Arial" panose="020B0604020202020204" pitchFamily="34" charset="0"/>
              <a:buChar char="•"/>
            </a:pPr>
            <a:r>
              <a:rPr lang="en-US" sz="2800" dirty="0">
                <a:solidFill>
                  <a:schemeClr val="accent6">
                    <a:lumMod val="75000"/>
                  </a:schemeClr>
                </a:solidFill>
              </a:rPr>
              <a:t>Hash function coverts data of arbitrary length to a fixed length. </a:t>
            </a:r>
            <a:r>
              <a:rPr lang="en-US" sz="2800" dirty="0"/>
              <a:t>This process is often referred to as hashing the data.</a:t>
            </a:r>
          </a:p>
          <a:p>
            <a:pPr marL="914400" lvl="1" indent="-457200">
              <a:buFont typeface="Arial" panose="020B0604020202020204" pitchFamily="34" charset="0"/>
              <a:buChar char="•"/>
            </a:pPr>
            <a:r>
              <a:rPr lang="en-US" sz="2800" dirty="0"/>
              <a:t>In general</a:t>
            </a:r>
            <a:r>
              <a:rPr lang="en-US" sz="2800" dirty="0">
                <a:solidFill>
                  <a:schemeClr val="accent6">
                    <a:lumMod val="75000"/>
                  </a:schemeClr>
                </a:solidFill>
              </a:rPr>
              <a:t>, the hash is much smaller than the input data, hence hash functions are sometimes called compression functions.</a:t>
            </a:r>
          </a:p>
          <a:p>
            <a:pPr marL="914400" lvl="1" indent="-457200">
              <a:buFont typeface="Arial" panose="020B0604020202020204" pitchFamily="34" charset="0"/>
              <a:buChar char="•"/>
            </a:pPr>
            <a:r>
              <a:rPr lang="en-US" sz="2800" dirty="0"/>
              <a:t>Since a hash is a smaller representation of a larger data, it is also referred to as a digest.</a:t>
            </a:r>
          </a:p>
          <a:p>
            <a:pPr lvl="1"/>
            <a:endParaRPr lang="en-US" sz="2800" dirty="0"/>
          </a:p>
          <a:p>
            <a:r>
              <a:rPr lang="en-US" sz="2800" b="1" dirty="0"/>
              <a:t>Efficiency of Operation</a:t>
            </a:r>
            <a:endParaRPr lang="en-US" sz="2800" dirty="0"/>
          </a:p>
          <a:p>
            <a:pPr marL="914400" lvl="1" indent="-457200">
              <a:buFont typeface="Arial" panose="020B0604020202020204" pitchFamily="34" charset="0"/>
              <a:buChar char="•"/>
            </a:pPr>
            <a:r>
              <a:rPr lang="en-US" sz="2800" dirty="0"/>
              <a:t>Generally for any hash function h with input x, computation of h(x) is a fast operation.</a:t>
            </a:r>
          </a:p>
          <a:p>
            <a:pPr marL="914400" lvl="1" indent="-457200">
              <a:buFont typeface="Arial" panose="020B0604020202020204" pitchFamily="34" charset="0"/>
              <a:buChar char="•"/>
            </a:pPr>
            <a:r>
              <a:rPr lang="en-US" sz="2800" dirty="0">
                <a:solidFill>
                  <a:schemeClr val="accent6">
                    <a:lumMod val="75000"/>
                  </a:schemeClr>
                </a:solidFill>
              </a:rPr>
              <a:t>Computationally hash functions are much faster than a symmetric encryption.</a:t>
            </a:r>
          </a:p>
          <a:p>
            <a:endParaRPr lang="en-US" dirty="0"/>
          </a:p>
        </p:txBody>
      </p:sp>
      <p:sp>
        <p:nvSpPr>
          <p:cNvPr id="8" name="TextBox 7">
            <a:extLst>
              <a:ext uri="{FF2B5EF4-FFF2-40B4-BE49-F238E27FC236}">
                <a16:creationId xmlns:a16="http://schemas.microsoft.com/office/drawing/2014/main" id="{9AD60CC7-C052-40EE-AAFA-2E558ECCD3AE}"/>
              </a:ext>
            </a:extLst>
          </p:cNvPr>
          <p:cNvSpPr txBox="1"/>
          <p:nvPr/>
        </p:nvSpPr>
        <p:spPr>
          <a:xfrm>
            <a:off x="16840200" y="8929752"/>
            <a:ext cx="6096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192976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416501"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15" name="TextBox 15"/>
          <p:cNvSpPr txBox="1"/>
          <p:nvPr/>
        </p:nvSpPr>
        <p:spPr>
          <a:xfrm>
            <a:off x="304800" y="1714500"/>
            <a:ext cx="5111701" cy="2045496"/>
          </a:xfrm>
          <a:prstGeom prst="rect">
            <a:avLst/>
          </a:prstGeom>
        </p:spPr>
        <p:txBody>
          <a:bodyPr lIns="0" tIns="0" rIns="0" bIns="0" rtlCol="0" anchor="t">
            <a:spAutoFit/>
          </a:bodyPr>
          <a:lstStyle/>
          <a:p>
            <a:pPr>
              <a:lnSpc>
                <a:spcPts val="8250"/>
              </a:lnSpc>
            </a:pPr>
            <a:r>
              <a:rPr lang="en-US" sz="5400" spc="75" dirty="0">
                <a:solidFill>
                  <a:srgbClr val="FEFFFF"/>
                </a:solidFill>
                <a:latin typeface="Telegraf"/>
              </a:rPr>
              <a:t>Properties of Hash Function</a:t>
            </a:r>
          </a:p>
        </p:txBody>
      </p:sp>
      <p:sp>
        <p:nvSpPr>
          <p:cNvPr id="6" name="TextBox 5">
            <a:extLst>
              <a:ext uri="{FF2B5EF4-FFF2-40B4-BE49-F238E27FC236}">
                <a16:creationId xmlns:a16="http://schemas.microsoft.com/office/drawing/2014/main" id="{47D7F3E9-8833-46CB-BBC6-06523927D2FE}"/>
              </a:ext>
            </a:extLst>
          </p:cNvPr>
          <p:cNvSpPr txBox="1"/>
          <p:nvPr/>
        </p:nvSpPr>
        <p:spPr>
          <a:xfrm>
            <a:off x="7620000" y="1790700"/>
            <a:ext cx="9448800" cy="5693866"/>
          </a:xfrm>
          <a:prstGeom prst="rect">
            <a:avLst/>
          </a:prstGeom>
          <a:noFill/>
        </p:spPr>
        <p:txBody>
          <a:bodyPr wrap="square" rtlCol="0">
            <a:spAutoFit/>
          </a:bodyPr>
          <a:lstStyle/>
          <a:p>
            <a:pPr fontAlgn="base"/>
            <a:r>
              <a:rPr lang="en-US" sz="2800" dirty="0"/>
              <a:t>The ideal cryptographic hash function has the following main properties:</a:t>
            </a:r>
          </a:p>
          <a:p>
            <a:pPr fontAlgn="base"/>
            <a:endParaRPr lang="en-US" sz="2800" dirty="0"/>
          </a:p>
          <a:p>
            <a:pPr marL="457200" indent="-457200" fontAlgn="base">
              <a:buFont typeface="Arial" panose="020B0604020202020204" pitchFamily="34" charset="0"/>
              <a:buChar char="•"/>
            </a:pPr>
            <a:r>
              <a:rPr lang="en-US" sz="2800" b="1" dirty="0"/>
              <a:t>Deterministic: </a:t>
            </a:r>
            <a:r>
              <a:rPr lang="en-US" sz="2800" dirty="0">
                <a:solidFill>
                  <a:schemeClr val="accent6">
                    <a:lumMod val="75000"/>
                  </a:schemeClr>
                </a:solidFill>
              </a:rPr>
              <a:t>This means that the same message always results in the same hash.</a:t>
            </a:r>
          </a:p>
          <a:p>
            <a:pPr marL="457200" indent="-457200" fontAlgn="base">
              <a:buFont typeface="Arial" panose="020B0604020202020204" pitchFamily="34" charset="0"/>
              <a:buChar char="•"/>
            </a:pPr>
            <a:r>
              <a:rPr lang="en-US" sz="2800" b="1" dirty="0"/>
              <a:t>Quick: </a:t>
            </a:r>
            <a:r>
              <a:rPr lang="en-US" sz="2800" dirty="0">
                <a:solidFill>
                  <a:schemeClr val="accent6">
                    <a:lumMod val="75000"/>
                  </a:schemeClr>
                </a:solidFill>
              </a:rPr>
              <a:t>It is quick to compute the hash value for any given message.</a:t>
            </a:r>
          </a:p>
          <a:p>
            <a:pPr marL="457200" indent="-457200" fontAlgn="base">
              <a:buFont typeface="Arial" panose="020B0604020202020204" pitchFamily="34" charset="0"/>
              <a:buChar char="•"/>
            </a:pPr>
            <a:r>
              <a:rPr lang="en-US" sz="2800" b="1" dirty="0"/>
              <a:t>Avalanche Effect: </a:t>
            </a:r>
            <a:r>
              <a:rPr lang="en-US" sz="2800" dirty="0">
                <a:solidFill>
                  <a:schemeClr val="accent6">
                    <a:lumMod val="75000"/>
                  </a:schemeClr>
                </a:solidFill>
              </a:rPr>
              <a:t>This means that every minor change in the message results in a major change in the hash value</a:t>
            </a:r>
            <a:r>
              <a:rPr lang="en-US" sz="2800" dirty="0"/>
              <a:t>.</a:t>
            </a:r>
          </a:p>
          <a:p>
            <a:pPr marL="457200" indent="-457200" fontAlgn="base">
              <a:buFont typeface="Arial" panose="020B0604020202020204" pitchFamily="34" charset="0"/>
              <a:buChar char="•"/>
            </a:pPr>
            <a:r>
              <a:rPr lang="en-US" sz="2800" b="1" dirty="0"/>
              <a:t>One-Way Function:</a:t>
            </a:r>
            <a:r>
              <a:rPr lang="en-US" sz="2800" b="1" dirty="0">
                <a:solidFill>
                  <a:schemeClr val="accent6">
                    <a:lumMod val="75000"/>
                  </a:schemeClr>
                </a:solidFill>
              </a:rPr>
              <a:t> </a:t>
            </a:r>
            <a:r>
              <a:rPr lang="en-US" sz="2800" dirty="0">
                <a:solidFill>
                  <a:schemeClr val="accent6">
                    <a:lumMod val="75000"/>
                  </a:schemeClr>
                </a:solidFill>
              </a:rPr>
              <a:t>You cannot reverse the cryptographic hash function to get to the data.</a:t>
            </a:r>
          </a:p>
          <a:p>
            <a:pPr marL="457200" indent="-457200" fontAlgn="base">
              <a:buFont typeface="Arial" panose="020B0604020202020204" pitchFamily="34" charset="0"/>
              <a:buChar char="•"/>
            </a:pPr>
            <a:r>
              <a:rPr lang="en-US" sz="2800" b="1" dirty="0"/>
              <a:t>Collision Resistance: </a:t>
            </a:r>
            <a:r>
              <a:rPr lang="en-US" sz="2800" dirty="0">
                <a:solidFill>
                  <a:schemeClr val="accent6">
                    <a:lumMod val="75000"/>
                  </a:schemeClr>
                </a:solidFill>
              </a:rPr>
              <a:t>It is infeasible to find two different messages that produce the same hash value</a:t>
            </a:r>
            <a:r>
              <a:rPr lang="en-US" sz="2800" dirty="0"/>
              <a:t>.</a:t>
            </a:r>
          </a:p>
        </p:txBody>
      </p:sp>
      <p:sp>
        <p:nvSpPr>
          <p:cNvPr id="8" name="TextBox 7">
            <a:extLst>
              <a:ext uri="{FF2B5EF4-FFF2-40B4-BE49-F238E27FC236}">
                <a16:creationId xmlns:a16="http://schemas.microsoft.com/office/drawing/2014/main" id="{EC3F25E6-068F-4A24-9CBE-28FB55E3EE04}"/>
              </a:ext>
            </a:extLst>
          </p:cNvPr>
          <p:cNvSpPr txBox="1"/>
          <p:nvPr/>
        </p:nvSpPr>
        <p:spPr>
          <a:xfrm>
            <a:off x="16840200" y="8929752"/>
            <a:ext cx="6096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3859108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How Hashing Works</a:t>
            </a:r>
          </a:p>
        </p:txBody>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8</a:t>
            </a:r>
          </a:p>
        </p:txBody>
      </p:sp>
      <p:sp>
        <p:nvSpPr>
          <p:cNvPr id="5" name="TextBox 4">
            <a:extLst>
              <a:ext uri="{FF2B5EF4-FFF2-40B4-BE49-F238E27FC236}">
                <a16:creationId xmlns:a16="http://schemas.microsoft.com/office/drawing/2014/main" id="{1357997B-DF3D-481D-AA57-97115E978777}"/>
              </a:ext>
            </a:extLst>
          </p:cNvPr>
          <p:cNvSpPr txBox="1"/>
          <p:nvPr/>
        </p:nvSpPr>
        <p:spPr>
          <a:xfrm>
            <a:off x="1939636" y="2857500"/>
            <a:ext cx="15129164"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to get the hash value of a pre-set length,  divide the input data into fixed sized blocks. This is because a </a:t>
            </a:r>
            <a:r>
              <a:rPr lang="en-US" sz="3600" dirty="0">
                <a:solidFill>
                  <a:schemeClr val="accent6">
                    <a:lumMod val="75000"/>
                  </a:schemeClr>
                </a:solidFill>
              </a:rPr>
              <a:t>hash function takes in data at a fixed-length.</a:t>
            </a:r>
            <a:r>
              <a:rPr lang="en-US" sz="3600" dirty="0"/>
              <a:t> </a:t>
            </a:r>
          </a:p>
          <a:p>
            <a:pPr marL="285750" indent="-285750">
              <a:buFont typeface="Arial" panose="020B0604020202020204" pitchFamily="34" charset="0"/>
              <a:buChar char="•"/>
            </a:pPr>
            <a:r>
              <a:rPr lang="en-US" sz="3600" dirty="0"/>
              <a:t>These blocks are called ‘data blocks.’</a:t>
            </a:r>
          </a:p>
          <a:p>
            <a:pPr marL="285750" indent="-285750">
              <a:buFont typeface="Arial" panose="020B0604020202020204" pitchFamily="34" charset="0"/>
              <a:buChar char="•"/>
            </a:pPr>
            <a:r>
              <a:rPr lang="en-US" sz="3600" dirty="0">
                <a:solidFill>
                  <a:schemeClr val="accent6">
                    <a:lumMod val="75000"/>
                  </a:schemeClr>
                </a:solidFill>
              </a:rPr>
              <a:t>The algorithm then applies the hashing process to each data block separately.</a:t>
            </a:r>
          </a:p>
          <a:p>
            <a:pPr marL="285750" indent="-285750">
              <a:buFont typeface="Arial" panose="020B0604020202020204" pitchFamily="34" charset="0"/>
              <a:buChar char="•"/>
            </a:pPr>
            <a:r>
              <a:rPr lang="en-US" sz="3600" dirty="0">
                <a:solidFill>
                  <a:schemeClr val="accent6">
                    <a:lumMod val="75000"/>
                  </a:schemeClr>
                </a:solidFill>
              </a:rPr>
              <a:t>Although one block is hashed individually, all of the blocks are interrelated</a:t>
            </a:r>
            <a:r>
              <a:rPr lang="en-US" sz="3600" dirty="0"/>
              <a:t>.</a:t>
            </a:r>
          </a:p>
          <a:p>
            <a:pPr marL="285750" indent="-285750">
              <a:buFont typeface="Arial" panose="020B0604020202020204" pitchFamily="34" charset="0"/>
              <a:buChar char="•"/>
            </a:pPr>
            <a:r>
              <a:rPr lang="en-US" sz="3600" dirty="0">
                <a:solidFill>
                  <a:schemeClr val="accent6">
                    <a:lumMod val="75000"/>
                  </a:schemeClr>
                </a:solidFill>
              </a:rPr>
              <a:t>The size of the data block(s) differs from one algorithm to another</a:t>
            </a:r>
            <a:r>
              <a:rPr lang="en-US" sz="3600" dirty="0"/>
              <a:t>. But for a particular algorithm, it remains the same</a:t>
            </a:r>
            <a:endParaRPr lang="en-US" sz="6600" dirty="0"/>
          </a:p>
        </p:txBody>
      </p:sp>
    </p:spTree>
    <p:extLst>
      <p:ext uri="{BB962C8B-B14F-4D97-AF65-F5344CB8AC3E}">
        <p14:creationId xmlns:p14="http://schemas.microsoft.com/office/powerpoint/2010/main" val="2436652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7" name="TextBox 6">
            <a:extLst>
              <a:ext uri="{FF2B5EF4-FFF2-40B4-BE49-F238E27FC236}">
                <a16:creationId xmlns:a16="http://schemas.microsoft.com/office/drawing/2014/main"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9</a:t>
            </a:r>
          </a:p>
        </p:txBody>
      </p:sp>
      <p:pic>
        <p:nvPicPr>
          <p:cNvPr id="6" name="Picture 5">
            <a:extLst>
              <a:ext uri="{FF2B5EF4-FFF2-40B4-BE49-F238E27FC236}">
                <a16:creationId xmlns:a16="http://schemas.microsoft.com/office/drawing/2014/main" id="{E8675CB1-3A16-45E2-9615-8CB12E624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937" y="1785546"/>
            <a:ext cx="11401425" cy="6715908"/>
          </a:xfrm>
          <a:prstGeom prst="rect">
            <a:avLst/>
          </a:prstGeom>
        </p:spPr>
      </p:pic>
    </p:spTree>
    <p:extLst>
      <p:ext uri="{BB962C8B-B14F-4D97-AF65-F5344CB8AC3E}">
        <p14:creationId xmlns:p14="http://schemas.microsoft.com/office/powerpoint/2010/main" val="1833814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TotalTime>
  <Words>1525</Words>
  <Application>Microsoft Office PowerPoint</Application>
  <PresentationFormat>Custom</PresentationFormat>
  <Paragraphs>187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Assistant Bold</vt:lpstr>
      <vt:lpstr>Arial</vt:lpstr>
      <vt:lpstr>Calibri</vt:lpstr>
      <vt:lpstr>Telegraf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Public-Key Cryptosystems</dc:title>
  <dc:creator>Sunaan Sultan</dc:creator>
  <cp:lastModifiedBy>Tahmid</cp:lastModifiedBy>
  <cp:revision>104</cp:revision>
  <dcterms:created xsi:type="dcterms:W3CDTF">2006-08-16T00:00:00Z</dcterms:created>
  <dcterms:modified xsi:type="dcterms:W3CDTF">2021-12-05T05:43:01Z</dcterms:modified>
  <dc:identifier>DAEYuq0hITY</dc:identifier>
</cp:coreProperties>
</file>