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60"/>
  </p:normalViewPr>
  <p:slideViewPr>
    <p:cSldViewPr>
      <p:cViewPr>
        <p:scale>
          <a:sx n="78" d="100"/>
          <a:sy n="78" d="100"/>
        </p:scale>
        <p:origin x="118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928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7877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743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61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004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80723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3760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1604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0343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0509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9967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8887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5912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5052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4753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659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080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5/25/2021</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04100630"/>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vldb.org/pvldb/vol10/p1-ooi.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11" y="152400"/>
            <a:ext cx="7543800" cy="1158240"/>
          </a:xfrm>
        </p:spPr>
        <p:txBody>
          <a:bodyPr>
            <a:normAutofit/>
          </a:bodyPr>
          <a:lstStyle/>
          <a:p>
            <a:r>
              <a:rPr lang="en-US" sz="2400" b="1" dirty="0">
                <a:solidFill>
                  <a:schemeClr val="tx1"/>
                </a:solidFill>
              </a:rPr>
              <a:t>                         </a:t>
            </a:r>
            <a:r>
              <a:rPr lang="en-US" sz="2400" b="1" dirty="0">
                <a:solidFill>
                  <a:schemeClr val="tx1"/>
                </a:solidFill>
                <a:latin typeface="Times New Roman" pitchFamily="18" charset="0"/>
                <a:cs typeface="Times New Roman" pitchFamily="18" charset="0"/>
              </a:rPr>
              <a:t>Group information: </a:t>
            </a:r>
            <a:br>
              <a:rPr lang="en-US" sz="2400" b="1" dirty="0">
                <a:solidFill>
                  <a:schemeClr val="tx1"/>
                </a:solidFill>
                <a:latin typeface="Times New Roman" pitchFamily="18" charset="0"/>
                <a:cs typeface="Times New Roman" pitchFamily="18" charset="0"/>
              </a:rPr>
            </a:br>
            <a:r>
              <a:rPr lang="en-US" sz="2400" b="1" dirty="0">
                <a:solidFill>
                  <a:schemeClr val="tx1"/>
                </a:solidFill>
              </a:rPr>
              <a:t> </a:t>
            </a:r>
            <a:endParaRPr lang="en-US" sz="2000" dirty="0">
              <a:solidFill>
                <a:schemeClr val="tx1"/>
              </a:solidFill>
            </a:endParaRPr>
          </a:p>
        </p:txBody>
      </p:sp>
      <p:sp>
        <p:nvSpPr>
          <p:cNvPr id="3" name="Subtitle 2"/>
          <p:cNvSpPr>
            <a:spLocks noGrp="1"/>
          </p:cNvSpPr>
          <p:nvPr>
            <p:ph type="subTitle" idx="1"/>
          </p:nvPr>
        </p:nvSpPr>
        <p:spPr>
          <a:xfrm>
            <a:off x="685799" y="1310640"/>
            <a:ext cx="6895011" cy="5471160"/>
          </a:xfrm>
        </p:spPr>
        <p:txBody>
          <a:bodyPr>
            <a:normAutofit fontScale="25000" lnSpcReduction="20000"/>
          </a:bodyPr>
          <a:lstStyle/>
          <a:p>
            <a:pPr algn="ctr">
              <a:lnSpc>
                <a:spcPct val="170000"/>
              </a:lnSpc>
            </a:pPr>
            <a:r>
              <a:rPr lang="en-US" sz="5600" b="1" dirty="0">
                <a:solidFill>
                  <a:schemeClr val="tx1"/>
                </a:solidFill>
                <a:latin typeface="Times New Roman" pitchFamily="18" charset="0"/>
                <a:cs typeface="Times New Roman" pitchFamily="18" charset="0"/>
              </a:rPr>
              <a:t>Group-02</a:t>
            </a:r>
          </a:p>
          <a:p>
            <a:pPr>
              <a:lnSpc>
                <a:spcPct val="170000"/>
              </a:lnSpc>
            </a:pPr>
            <a:r>
              <a:rPr lang="en-US" sz="4900" b="1" dirty="0">
                <a:solidFill>
                  <a:schemeClr val="tx1"/>
                </a:solidFill>
                <a:latin typeface="Times New Roman" pitchFamily="18" charset="0"/>
                <a:cs typeface="Times New Roman" pitchFamily="18" charset="0"/>
              </a:rPr>
              <a:t>                                 </a:t>
            </a:r>
            <a:r>
              <a:rPr lang="en-US" sz="5400" b="1" dirty="0">
                <a:solidFill>
                  <a:schemeClr val="tx1"/>
                </a:solidFill>
                <a:latin typeface="Times New Roman" pitchFamily="18" charset="0"/>
                <a:cs typeface="Times New Roman" pitchFamily="18" charset="0"/>
              </a:rPr>
              <a:t>Sohel Rana                         2017-3-60-043</a:t>
            </a:r>
          </a:p>
          <a:p>
            <a:pPr>
              <a:lnSpc>
                <a:spcPct val="170000"/>
              </a:lnSpc>
            </a:pPr>
            <a:r>
              <a:rPr lang="en-US" sz="5400" b="1" dirty="0">
                <a:solidFill>
                  <a:schemeClr val="tx1"/>
                </a:solidFill>
                <a:latin typeface="Times New Roman" pitchFamily="18" charset="0"/>
                <a:cs typeface="Times New Roman" pitchFamily="18" charset="0"/>
              </a:rPr>
              <a:t>                             Nu-A-</a:t>
            </a:r>
            <a:r>
              <a:rPr lang="en-US" sz="5400" b="1" dirty="0" err="1">
                <a:solidFill>
                  <a:schemeClr val="tx1"/>
                </a:solidFill>
                <a:latin typeface="Times New Roman" pitchFamily="18" charset="0"/>
                <a:cs typeface="Times New Roman" pitchFamily="18" charset="0"/>
              </a:rPr>
              <a:t>Rayana</a:t>
            </a:r>
            <a:r>
              <a:rPr lang="en-US" sz="5400" b="1" dirty="0">
                <a:solidFill>
                  <a:schemeClr val="tx1"/>
                </a:solidFill>
                <a:latin typeface="Times New Roman" pitchFamily="18" charset="0"/>
                <a:cs typeface="Times New Roman" pitchFamily="18" charset="0"/>
              </a:rPr>
              <a:t>                      2018-1-60-131</a:t>
            </a:r>
          </a:p>
          <a:p>
            <a:pPr>
              <a:lnSpc>
                <a:spcPct val="170000"/>
              </a:lnSpc>
            </a:pPr>
            <a:r>
              <a:rPr lang="en-US" sz="5400" b="1" dirty="0">
                <a:solidFill>
                  <a:schemeClr val="tx1"/>
                </a:solidFill>
                <a:latin typeface="Times New Roman" pitchFamily="18" charset="0"/>
                <a:cs typeface="Times New Roman" pitchFamily="18" charset="0"/>
              </a:rPr>
              <a:t>                             Md. </a:t>
            </a:r>
            <a:r>
              <a:rPr lang="en-US" sz="5400" b="1" dirty="0" err="1">
                <a:solidFill>
                  <a:schemeClr val="tx1"/>
                </a:solidFill>
                <a:latin typeface="Times New Roman" pitchFamily="18" charset="0"/>
                <a:cs typeface="Times New Roman" pitchFamily="18" charset="0"/>
              </a:rPr>
              <a:t>Tanvir</a:t>
            </a:r>
            <a:r>
              <a:rPr lang="en-US" sz="5400" b="1" dirty="0">
                <a:solidFill>
                  <a:schemeClr val="tx1"/>
                </a:solidFill>
                <a:latin typeface="Times New Roman" pitchFamily="18" charset="0"/>
                <a:cs typeface="Times New Roman" pitchFamily="18" charset="0"/>
              </a:rPr>
              <a:t>  Hassan        2018-1-60-236</a:t>
            </a:r>
          </a:p>
          <a:p>
            <a:pPr>
              <a:lnSpc>
                <a:spcPct val="170000"/>
              </a:lnSpc>
            </a:pPr>
            <a:r>
              <a:rPr lang="en-US" sz="4900" b="1" dirty="0">
                <a:solidFill>
                  <a:schemeClr val="tx1"/>
                </a:solidFill>
                <a:latin typeface="Times New Roman" pitchFamily="18" charset="0"/>
                <a:cs typeface="Times New Roman" pitchFamily="18" charset="0"/>
              </a:rPr>
              <a:t>Instructor Information: </a:t>
            </a:r>
          </a:p>
          <a:p>
            <a:pPr>
              <a:lnSpc>
                <a:spcPct val="170000"/>
              </a:lnSpc>
            </a:pPr>
            <a:r>
              <a:rPr lang="en-US" sz="5500" b="1" dirty="0">
                <a:solidFill>
                  <a:schemeClr val="tx1"/>
                </a:solidFill>
                <a:latin typeface="Times New Roman" pitchFamily="18" charset="0"/>
                <a:cs typeface="Times New Roman" pitchFamily="18" charset="0"/>
              </a:rPr>
              <a:t>                                  Md. Mostafa Kamal </a:t>
            </a:r>
            <a:r>
              <a:rPr lang="en-US" sz="5500" b="1" dirty="0" err="1">
                <a:solidFill>
                  <a:schemeClr val="tx1"/>
                </a:solidFill>
                <a:latin typeface="Times New Roman" pitchFamily="18" charset="0"/>
                <a:cs typeface="Times New Roman" pitchFamily="18" charset="0"/>
              </a:rPr>
              <a:t>Rasel</a:t>
            </a:r>
            <a:r>
              <a:rPr lang="en-US" sz="5500" b="1" dirty="0">
                <a:solidFill>
                  <a:schemeClr val="tx1"/>
                </a:solidFill>
                <a:latin typeface="Times New Roman" pitchFamily="18" charset="0"/>
                <a:cs typeface="Times New Roman" pitchFamily="18" charset="0"/>
              </a:rPr>
              <a:t>, PhD</a:t>
            </a:r>
          </a:p>
          <a:p>
            <a:pPr>
              <a:lnSpc>
                <a:spcPct val="170000"/>
              </a:lnSpc>
            </a:pPr>
            <a:r>
              <a:rPr lang="en-US" sz="5500" b="1" dirty="0">
                <a:solidFill>
                  <a:schemeClr val="tx1"/>
                </a:solidFill>
                <a:latin typeface="Times New Roman" pitchFamily="18" charset="0"/>
                <a:cs typeface="Times New Roman" pitchFamily="18" charset="0"/>
              </a:rPr>
              <a:t>	              Assistant Professor, </a:t>
            </a:r>
          </a:p>
          <a:p>
            <a:pPr>
              <a:lnSpc>
                <a:spcPct val="170000"/>
              </a:lnSpc>
            </a:pPr>
            <a:r>
              <a:rPr lang="en-US" sz="5500" b="1" dirty="0">
                <a:solidFill>
                  <a:schemeClr val="tx1"/>
                </a:solidFill>
                <a:latin typeface="Times New Roman" pitchFamily="18" charset="0"/>
                <a:cs typeface="Times New Roman" pitchFamily="18" charset="0"/>
              </a:rPr>
              <a:t>	 Department of Computer Science &amp; Engineering</a:t>
            </a:r>
          </a:p>
          <a:p>
            <a:pPr>
              <a:lnSpc>
                <a:spcPct val="170000"/>
              </a:lnSpc>
            </a:pPr>
            <a:r>
              <a:rPr lang="en-US" sz="4900" b="1" dirty="0">
                <a:solidFill>
                  <a:schemeClr val="tx1"/>
                </a:solidFill>
                <a:latin typeface="Times New Roman" pitchFamily="18" charset="0"/>
                <a:cs typeface="Times New Roman" pitchFamily="18" charset="0"/>
              </a:rPr>
              <a:t>Course Information: </a:t>
            </a:r>
          </a:p>
          <a:p>
            <a:pPr>
              <a:lnSpc>
                <a:spcPct val="170000"/>
              </a:lnSpc>
            </a:pPr>
            <a:r>
              <a:rPr lang="en-US" sz="4900" b="1" dirty="0">
                <a:solidFill>
                  <a:schemeClr val="tx1"/>
                </a:solidFill>
                <a:latin typeface="Times New Roman" pitchFamily="18" charset="0"/>
                <a:cs typeface="Times New Roman" pitchFamily="18" charset="0"/>
              </a:rPr>
              <a:t>                                   CSE301 (</a:t>
            </a:r>
            <a:r>
              <a:rPr lang="en-US" sz="4900" b="1" dirty="0" err="1">
                <a:solidFill>
                  <a:schemeClr val="tx1"/>
                </a:solidFill>
                <a:latin typeface="Times New Roman" pitchFamily="18" charset="0"/>
                <a:cs typeface="Times New Roman" pitchFamily="18" charset="0"/>
              </a:rPr>
              <a:t>DATabase</a:t>
            </a:r>
            <a:r>
              <a:rPr lang="en-US" sz="4900" b="1" dirty="0">
                <a:solidFill>
                  <a:schemeClr val="tx1"/>
                </a:solidFill>
                <a:latin typeface="Times New Roman" pitchFamily="18" charset="0"/>
                <a:cs typeface="Times New Roman" pitchFamily="18" charset="0"/>
              </a:rPr>
              <a:t> system)                       </a:t>
            </a:r>
          </a:p>
          <a:p>
            <a:pPr>
              <a:lnSpc>
                <a:spcPct val="170000"/>
              </a:lnSpc>
            </a:pPr>
            <a:r>
              <a:rPr lang="en-US" sz="4900" b="1" dirty="0">
                <a:solidFill>
                  <a:schemeClr val="tx1"/>
                </a:solidFill>
                <a:latin typeface="Times New Roman" pitchFamily="18" charset="0"/>
                <a:cs typeface="Times New Roman" pitchFamily="18" charset="0"/>
              </a:rPr>
              <a:t>                                   Section: 2</a:t>
            </a:r>
          </a:p>
          <a:p>
            <a:r>
              <a:rPr lang="en-US" sz="5500" b="1" u="sng" dirty="0">
                <a:solidFill>
                  <a:schemeClr val="tx1"/>
                </a:solidFill>
              </a:rPr>
              <a:t>Date of Submission: </a:t>
            </a:r>
            <a:r>
              <a:rPr lang="en-US" sz="5500" b="1" dirty="0">
                <a:solidFill>
                  <a:schemeClr val="tx1"/>
                </a:solidFill>
              </a:rPr>
              <a:t>5/25/2021</a:t>
            </a:r>
          </a:p>
        </p:txBody>
      </p:sp>
    </p:spTree>
    <p:extLst>
      <p:ext uri="{BB962C8B-B14F-4D97-AF65-F5344CB8AC3E}">
        <p14:creationId xmlns:p14="http://schemas.microsoft.com/office/powerpoint/2010/main" val="56580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pPr algn="ctr"/>
            <a:r>
              <a:rPr lang="en-US" sz="3600" b="1" i="1" dirty="0">
                <a:latin typeface="Times New Roman" pitchFamily="18" charset="0"/>
                <a:cs typeface="Times New Roman" pitchFamily="18" charset="0"/>
              </a:rPr>
              <a:t>Proposed Idea</a:t>
            </a:r>
          </a:p>
        </p:txBody>
      </p:sp>
      <p:sp>
        <p:nvSpPr>
          <p:cNvPr id="3" name="Content Placeholder 2"/>
          <p:cNvSpPr>
            <a:spLocks noGrp="1"/>
          </p:cNvSpPr>
          <p:nvPr>
            <p:ph idx="1"/>
          </p:nvPr>
        </p:nvSpPr>
        <p:spPr>
          <a:xfrm>
            <a:off x="1371600" y="1676400"/>
            <a:ext cx="6705600" cy="4572000"/>
          </a:xfrm>
        </p:spPr>
        <p:txBody>
          <a:bodyPr>
            <a:noAutofit/>
          </a:bodyPr>
          <a:lstStyle/>
          <a:p>
            <a:pPr>
              <a:lnSpc>
                <a:spcPct val="150000"/>
              </a:lnSpc>
              <a:buFont typeface="Wingdings" pitchFamily="2" charset="2"/>
              <a:buChar char="Ø"/>
            </a:pPr>
            <a:r>
              <a:rPr lang="en-US" sz="2000" dirty="0">
                <a:latin typeface="Times New Roman" pitchFamily="18" charset="0"/>
                <a:cs typeface="Times New Roman" pitchFamily="18" charset="0"/>
              </a:rPr>
              <a:t>Non-intrusive approach to cohort analytics</a:t>
            </a:r>
          </a:p>
          <a:p>
            <a:pPr>
              <a:lnSpc>
                <a:spcPct val="150000"/>
              </a:lnSpc>
              <a:buFont typeface="Wingdings" pitchFamily="2" charset="2"/>
              <a:buChar char="Ø"/>
            </a:pPr>
            <a:r>
              <a:rPr lang="en-US" sz="2000" dirty="0">
                <a:latin typeface="Times New Roman" pitchFamily="18" charset="0"/>
                <a:cs typeface="Times New Roman" pitchFamily="18" charset="0"/>
              </a:rPr>
              <a:t>Cohort analysis foundations</a:t>
            </a:r>
          </a:p>
          <a:p>
            <a:pPr>
              <a:lnSpc>
                <a:spcPct val="150000"/>
              </a:lnSpc>
              <a:buFont typeface="Wingdings" pitchFamily="2" charset="2"/>
              <a:buChar char="Ø"/>
            </a:pPr>
            <a:r>
              <a:rPr lang="en-US" sz="2000" dirty="0">
                <a:latin typeface="Times New Roman" pitchFamily="18" charset="0"/>
                <a:cs typeface="Times New Roman" pitchFamily="18" charset="0"/>
              </a:rPr>
              <a:t>Data model</a:t>
            </a:r>
          </a:p>
          <a:p>
            <a:pPr>
              <a:lnSpc>
                <a:spcPct val="150000"/>
              </a:lnSpc>
              <a:buFont typeface="Wingdings" pitchFamily="2" charset="2"/>
              <a:buChar char="Ø"/>
            </a:pPr>
            <a:r>
              <a:rPr lang="en-US" sz="2000" dirty="0">
                <a:latin typeface="Times New Roman" pitchFamily="18" charset="0"/>
                <a:cs typeface="Times New Roman" pitchFamily="18" charset="0"/>
              </a:rPr>
              <a:t>Cohort operators</a:t>
            </a:r>
          </a:p>
          <a:p>
            <a:pPr>
              <a:lnSpc>
                <a:spcPct val="150000"/>
              </a:lnSpc>
              <a:buFont typeface="Wingdings" pitchFamily="2" charset="2"/>
              <a:buChar char="Ø"/>
            </a:pPr>
            <a:r>
              <a:rPr lang="en-US" sz="2000" dirty="0">
                <a:latin typeface="Times New Roman" pitchFamily="18" charset="0"/>
                <a:cs typeface="Times New Roman" pitchFamily="18" charset="0"/>
              </a:rPr>
              <a:t>The cohort query</a:t>
            </a:r>
          </a:p>
          <a:p>
            <a:pPr>
              <a:lnSpc>
                <a:spcPct val="150000"/>
              </a:lnSpc>
              <a:buFont typeface="Wingdings" pitchFamily="2" charset="2"/>
              <a:buChar char="Ø"/>
            </a:pPr>
            <a:r>
              <a:rPr lang="en-US" sz="2000" dirty="0">
                <a:latin typeface="Times New Roman" pitchFamily="18" charset="0"/>
                <a:cs typeface="Times New Roman" pitchFamily="18" charset="0"/>
              </a:rPr>
              <a:t>Extensions</a:t>
            </a:r>
          </a:p>
          <a:p>
            <a:pPr>
              <a:lnSpc>
                <a:spcPct val="150000"/>
              </a:lnSpc>
              <a:buFont typeface="Wingdings" pitchFamily="2" charset="2"/>
              <a:buChar char="Ø"/>
            </a:pPr>
            <a:r>
              <a:rPr lang="en-US" sz="2000" dirty="0" err="1">
                <a:latin typeface="Times New Roman" pitchFamily="18" charset="0"/>
                <a:cs typeface="Times New Roman" pitchFamily="18" charset="0"/>
              </a:rPr>
              <a:t>Cohana</a:t>
            </a:r>
            <a:r>
              <a:rPr lang="en-US" sz="2000" dirty="0">
                <a:latin typeface="Times New Roman" pitchFamily="18" charset="0"/>
                <a:cs typeface="Times New Roman" pitchFamily="18" charset="0"/>
              </a:rPr>
              <a:t>: cohort query engine</a:t>
            </a:r>
          </a:p>
          <a:p>
            <a:pPr>
              <a:lnSpc>
                <a:spcPct val="150000"/>
              </a:lnSpc>
              <a:buFont typeface="Wingdings" pitchFamily="2" charset="2"/>
              <a:buChar char="Ø"/>
            </a:pPr>
            <a:r>
              <a:rPr lang="en-US" sz="2000" dirty="0">
                <a:latin typeface="Times New Roman" pitchFamily="18" charset="0"/>
                <a:cs typeface="Times New Roman" pitchFamily="18" charset="0"/>
              </a:rPr>
              <a:t>The activity table storage format</a:t>
            </a:r>
          </a:p>
        </p:txBody>
      </p:sp>
    </p:spTree>
    <p:extLst>
      <p:ext uri="{BB962C8B-B14F-4D97-AF65-F5344CB8AC3E}">
        <p14:creationId xmlns:p14="http://schemas.microsoft.com/office/powerpoint/2010/main" val="225315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Proposed Idea</a:t>
            </a:r>
          </a:p>
        </p:txBody>
      </p:sp>
      <p:sp>
        <p:nvSpPr>
          <p:cNvPr id="3" name="Content Placeholder 2"/>
          <p:cNvSpPr>
            <a:spLocks noGrp="1"/>
          </p:cNvSpPr>
          <p:nvPr>
            <p:ph idx="1"/>
          </p:nvPr>
        </p:nvSpPr>
        <p:spPr>
          <a:xfrm>
            <a:off x="1371600" y="2209800"/>
            <a:ext cx="6913959" cy="3581401"/>
          </a:xfrm>
        </p:spPr>
        <p:txBody>
          <a:bodyPr>
            <a:normAutofit fontScale="92500" lnSpcReduction="20000"/>
          </a:bodyPr>
          <a:lstStyle/>
          <a:p>
            <a:pPr>
              <a:lnSpc>
                <a:spcPct val="150000"/>
              </a:lnSpc>
              <a:buFont typeface="Wingdings" pitchFamily="2" charset="2"/>
              <a:buChar char="Ø"/>
            </a:pPr>
            <a:r>
              <a:rPr lang="en-US" sz="2000" dirty="0">
                <a:latin typeface="Times New Roman" pitchFamily="18" charset="0"/>
                <a:cs typeface="Times New Roman" pitchFamily="18" charset="0"/>
              </a:rPr>
              <a:t>Cohort query evaluation</a:t>
            </a:r>
          </a:p>
          <a:p>
            <a:pPr>
              <a:lnSpc>
                <a:spcPct val="150000"/>
              </a:lnSpc>
              <a:buFont typeface="Wingdings" pitchFamily="2" charset="2"/>
              <a:buChar char="Ø"/>
            </a:pPr>
            <a:r>
              <a:rPr lang="en-US" sz="2000" dirty="0">
                <a:latin typeface="Times New Roman" pitchFamily="18" charset="0"/>
                <a:cs typeface="Times New Roman" pitchFamily="18" charset="0"/>
              </a:rPr>
              <a:t> The table scan operation</a:t>
            </a:r>
          </a:p>
          <a:p>
            <a:pPr>
              <a:lnSpc>
                <a:spcPct val="150000"/>
              </a:lnSpc>
              <a:buFont typeface="Wingdings" pitchFamily="2" charset="2"/>
              <a:buChar char="Ø"/>
            </a:pPr>
            <a:r>
              <a:rPr lang="en-US" sz="2000" dirty="0">
                <a:latin typeface="Times New Roman" pitchFamily="18" charset="0"/>
                <a:cs typeface="Times New Roman" pitchFamily="18" charset="0"/>
              </a:rPr>
              <a:t>Cohort algorithms</a:t>
            </a:r>
          </a:p>
          <a:p>
            <a:pPr>
              <a:lnSpc>
                <a:spcPct val="150000"/>
              </a:lnSpc>
              <a:buFont typeface="Wingdings" pitchFamily="2" charset="2"/>
              <a:buChar char="Ø"/>
            </a:pPr>
            <a:r>
              <a:rPr lang="en-US" sz="2000" dirty="0">
                <a:latin typeface="Times New Roman" pitchFamily="18" charset="0"/>
                <a:cs typeface="Times New Roman" pitchFamily="18" charset="0"/>
              </a:rPr>
              <a:t>Optimizing for user retention analysis</a:t>
            </a:r>
          </a:p>
          <a:p>
            <a:pPr>
              <a:lnSpc>
                <a:spcPct val="150000"/>
              </a:lnSpc>
              <a:buFont typeface="Wingdings" pitchFamily="2" charset="2"/>
              <a:buChar char="Ø"/>
            </a:pPr>
            <a:r>
              <a:rPr lang="en-US" sz="2000" dirty="0">
                <a:latin typeface="Times New Roman" pitchFamily="18" charset="0"/>
                <a:cs typeface="Times New Roman" pitchFamily="18" charset="0"/>
              </a:rPr>
              <a:t>Analysis of Query Performance</a:t>
            </a:r>
          </a:p>
          <a:p>
            <a:pPr>
              <a:lnSpc>
                <a:spcPct val="150000"/>
              </a:lnSpc>
              <a:buFont typeface="Wingdings" pitchFamily="2" charset="2"/>
              <a:buChar char="Ø"/>
            </a:pPr>
            <a:r>
              <a:rPr lang="en-US" sz="2000" dirty="0">
                <a:latin typeface="Times New Roman" pitchFamily="18" charset="0"/>
                <a:cs typeface="Times New Roman" pitchFamily="18" charset="0"/>
              </a:rPr>
              <a:t>Benchmark Queries</a:t>
            </a:r>
          </a:p>
          <a:p>
            <a:pPr>
              <a:lnSpc>
                <a:spcPct val="150000"/>
              </a:lnSpc>
              <a:buFont typeface="Wingdings" pitchFamily="2" charset="2"/>
              <a:buChar char="Ø"/>
            </a:pPr>
            <a:r>
              <a:rPr lang="en-US" sz="2000" dirty="0">
                <a:latin typeface="Times New Roman" pitchFamily="18" charset="0"/>
                <a:cs typeface="Times New Roman" pitchFamily="18" charset="0"/>
              </a:rPr>
              <a:t>Performance Study of COHANA</a:t>
            </a:r>
          </a:p>
        </p:txBody>
      </p:sp>
    </p:spTree>
    <p:extLst>
      <p:ext uri="{BB962C8B-B14F-4D97-AF65-F5344CB8AC3E}">
        <p14:creationId xmlns:p14="http://schemas.microsoft.com/office/powerpoint/2010/main" val="342063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a:latin typeface="Times New Roman" pitchFamily="18" charset="0"/>
                <a:cs typeface="Times New Roman" pitchFamily="18" charset="0"/>
              </a:rPr>
              <a:t>                   Contribution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Cohort analytics in the context of a DBMS.</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Relationship to model user activity data for cohort analytics.</a:t>
            </a:r>
          </a:p>
          <a:p>
            <a:pPr>
              <a:buFont typeface="Wingdings" pitchFamily="2" charset="2"/>
              <a:buChar char="Ø"/>
            </a:pPr>
            <a:r>
              <a:rPr lang="en-US" sz="2000" dirty="0">
                <a:latin typeface="Times New Roman" pitchFamily="18" charset="0"/>
                <a:cs typeface="Times New Roman" pitchFamily="18" charset="0"/>
              </a:rPr>
              <a:t> introduce three new operators.   </a:t>
            </a:r>
          </a:p>
          <a:p>
            <a:pPr>
              <a:buFont typeface="Wingdings" pitchFamily="2" charset="2"/>
              <a:buChar char="Ø"/>
            </a:pPr>
            <a:r>
              <a:rPr lang="en-US" sz="2000" dirty="0">
                <a:latin typeface="Times New Roman" pitchFamily="18" charset="0"/>
                <a:cs typeface="Times New Roman" pitchFamily="18" charset="0"/>
              </a:rPr>
              <a:t>Tasks can be expressed using a mix of traditional SQL clauses and the newly proposed operators.</a:t>
            </a:r>
          </a:p>
        </p:txBody>
      </p:sp>
    </p:spTree>
    <p:extLst>
      <p:ext uri="{BB962C8B-B14F-4D97-AF65-F5344CB8AC3E}">
        <p14:creationId xmlns:p14="http://schemas.microsoft.com/office/powerpoint/2010/main" val="6136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      Contribution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Built  cohort query engine, CO-HAHA</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mostly optimized counterpart.</a:t>
            </a:r>
          </a:p>
        </p:txBody>
      </p:sp>
    </p:spTree>
    <p:extLst>
      <p:ext uri="{BB962C8B-B14F-4D97-AF65-F5344CB8AC3E}">
        <p14:creationId xmlns:p14="http://schemas.microsoft.com/office/powerpoint/2010/main" val="68829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7620000" cy="1143000"/>
          </a:xfrm>
        </p:spPr>
        <p:txBody>
          <a:bodyPr>
            <a:normAutofit/>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856060" y="2249486"/>
            <a:ext cx="7429499" cy="4151313"/>
          </a:xfrm>
        </p:spPr>
        <p:txBody>
          <a:bodyPr>
            <a:normAutofit/>
          </a:bodyPr>
          <a:lstStyle/>
          <a:p>
            <a:pPr>
              <a:buFont typeface="Wingdings" pitchFamily="2" charset="2"/>
              <a:buChar char="Ø"/>
            </a:pPr>
            <a:r>
              <a:rPr lang="en-US" sz="2000" dirty="0">
                <a:latin typeface="Times New Roman" pitchFamily="18" charset="0"/>
                <a:cs typeface="Times New Roman" pitchFamily="18" charset="0"/>
              </a:rPr>
              <a:t>A NON-INTRUSIVE APPROACH TO COHORT ANALYTICS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581400"/>
            <a:ext cx="6172200" cy="2647950"/>
          </a:xfrm>
          <a:prstGeom prst="rect">
            <a:avLst/>
          </a:prstGeom>
        </p:spPr>
      </p:pic>
    </p:spTree>
    <p:extLst>
      <p:ext uri="{BB962C8B-B14F-4D97-AF65-F5344CB8AC3E}">
        <p14:creationId xmlns:p14="http://schemas.microsoft.com/office/powerpoint/2010/main" val="279132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7429499" cy="1295400"/>
          </a:xfrm>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856060" y="1752600"/>
            <a:ext cx="7449740" cy="4800600"/>
          </a:xfrm>
        </p:spPr>
        <p:txBody>
          <a:bodyPr>
            <a:noAutofit/>
          </a:bodyPr>
          <a:lstStyle/>
          <a:p>
            <a:pPr>
              <a:buFont typeface="Wingdings" pitchFamily="2" charset="2"/>
              <a:buChar char="Ø"/>
            </a:pPr>
            <a:r>
              <a:rPr lang="en-US" sz="2000" dirty="0">
                <a:latin typeface="Times New Roman" pitchFamily="18" charset="0"/>
                <a:cs typeface="Times New Roman" pitchFamily="18" charset="0"/>
              </a:rPr>
              <a:t>Figure 1 shows the corresponding SQL query Qs for this task.  To save space,  we use p, a, t, c abbreviations respectively to denote the player, action, time, and country attribute in Table 1.  The Qs employs four sub-queries (i.e., Figure  1(a)  –  Figure  1(d))  and  one  outer  query  (i.e.,  Figure 1(e)) to produce the results.  Overall, this SQL approach performs poorly for three reasons:</a:t>
            </a:r>
          </a:p>
          <a:p>
            <a:r>
              <a:rPr lang="en-US" sz="2000" dirty="0">
                <a:latin typeface="Times New Roman" pitchFamily="18" charset="0"/>
                <a:cs typeface="Times New Roman" pitchFamily="18" charset="0"/>
              </a:rPr>
              <a:t>•The SQL statement Qs is verbose, and its complexity renders it prone to mistakes.</a:t>
            </a:r>
          </a:p>
          <a:p>
            <a:r>
              <a:rPr lang="en-US" sz="2000" dirty="0">
                <a:latin typeface="Times New Roman" pitchFamily="18" charset="0"/>
                <a:cs typeface="Times New Roman" pitchFamily="18" charset="0"/>
              </a:rPr>
              <a:t>•The SQL statement Qs requires many joins to perform the analysis task.  As we shall see in our experimental study, such a query processing scheme can be up to 5orders of magnitude slower than our proposed solution.</a:t>
            </a:r>
          </a:p>
        </p:txBody>
      </p:sp>
    </p:spTree>
    <p:extLst>
      <p:ext uri="{BB962C8B-B14F-4D97-AF65-F5344CB8AC3E}">
        <p14:creationId xmlns:p14="http://schemas.microsoft.com/office/powerpoint/2010/main" val="55619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000" dirty="0">
                <a:latin typeface="Times New Roman" pitchFamily="18" charset="0"/>
                <a:cs typeface="Times New Roman" pitchFamily="18" charset="0"/>
              </a:rPr>
              <a:t>It requires manual tuning.  For example, one may no-tice  that  we  can  push  the  selection  condition  (i.e,birth Role = "dwarf") from the outer query (Figure 1(e))to the inner sub-query (Figure 1(c)) to reduce the size of intermediate tables.  Ideally,  such an optimization can  be  performed  by  an  intelligent  optimizer.   How-ever, our evaluation shows that few database system scan perform such an optimization. To speed up the processing of the analysis task,  we can adopt materialized view(MV) approach that stores some intermediate results.   For example,  we can materialize the intermediate  table cohort produced  by  the  sub query  in Qs(Figure 1(c)) as follows.</a:t>
            </a:r>
          </a:p>
        </p:txBody>
      </p:sp>
    </p:spTree>
    <p:extLst>
      <p:ext uri="{BB962C8B-B14F-4D97-AF65-F5344CB8AC3E}">
        <p14:creationId xmlns:p14="http://schemas.microsoft.com/office/powerpoint/2010/main" val="266491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COHORT ANALYSIS FOUNDATIONS</a:t>
            </a:r>
          </a:p>
          <a:p>
            <a:pPr marL="114300" indent="0">
              <a:buNone/>
            </a:pPr>
            <a:r>
              <a:rPr lang="en-US" sz="2000" dirty="0">
                <a:latin typeface="Times New Roman" pitchFamily="18" charset="0"/>
                <a:cs typeface="Times New Roman" pitchFamily="18" charset="0"/>
              </a:rPr>
              <a:t>To  extend  an  existing  relational database system to support cohort analytics.  </a:t>
            </a:r>
          </a:p>
        </p:txBody>
      </p:sp>
    </p:spTree>
    <p:extLst>
      <p:ext uri="{BB962C8B-B14F-4D97-AF65-F5344CB8AC3E}">
        <p14:creationId xmlns:p14="http://schemas.microsoft.com/office/powerpoint/2010/main" val="138998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1295400" y="2362200"/>
            <a:ext cx="6934200" cy="4114800"/>
          </a:xfrm>
        </p:spPr>
        <p:txBody>
          <a:bodyPr>
            <a:noAutofit/>
          </a:bodyPr>
          <a:lstStyle/>
          <a:p>
            <a:pPr>
              <a:buFont typeface="Wingdings" pitchFamily="2" charset="2"/>
              <a:buChar char="Ø"/>
            </a:pPr>
            <a:r>
              <a:rPr lang="en-US" sz="2000" dirty="0">
                <a:latin typeface="Times New Roman" pitchFamily="18" charset="0"/>
                <a:cs typeface="Times New Roman" pitchFamily="18" charset="0"/>
              </a:rPr>
              <a:t>DATA MODEL</a:t>
            </a:r>
          </a:p>
          <a:p>
            <a:pPr marL="114300" indent="0">
              <a:buNone/>
            </a:pPr>
            <a:r>
              <a:rPr lang="en-US" sz="2000" dirty="0">
                <a:latin typeface="Times New Roman" pitchFamily="18" charset="0"/>
                <a:cs typeface="Times New Roman" pitchFamily="18" charset="0"/>
              </a:rPr>
              <a:t>An activity table D is a relation with attributes Au,At,Ae,A1,...,An where n≥1.Au is a string uniquely identifying  user.</a:t>
            </a:r>
          </a:p>
          <a:p>
            <a:pPr marL="114300" indent="0">
              <a:buNone/>
            </a:pPr>
            <a:r>
              <a:rPr lang="en-US" sz="2000" dirty="0">
                <a:latin typeface="Times New Roman" pitchFamily="18" charset="0"/>
                <a:cs typeface="Times New Roman" pitchFamily="18" charset="0"/>
              </a:rPr>
              <a:t>Ae is  also  a  string,  representing  an  action  chosen from a predefined collection of actions.</a:t>
            </a:r>
          </a:p>
          <a:p>
            <a:pPr marL="114300" indent="0">
              <a:buNone/>
            </a:pPr>
            <a:r>
              <a:rPr lang="en-US" sz="2000" dirty="0">
                <a:latin typeface="Times New Roman" pitchFamily="18" charset="0"/>
                <a:cs typeface="Times New Roman" pitchFamily="18" charset="0"/>
              </a:rPr>
              <a:t> At records the time at which Au performed Ae.  </a:t>
            </a:r>
          </a:p>
        </p:txBody>
      </p:sp>
    </p:spTree>
    <p:extLst>
      <p:ext uri="{BB962C8B-B14F-4D97-AF65-F5344CB8AC3E}">
        <p14:creationId xmlns:p14="http://schemas.microsoft.com/office/powerpoint/2010/main" val="73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1066800" y="2438399"/>
            <a:ext cx="7218759" cy="3352801"/>
          </a:xfrm>
        </p:spPr>
        <p:txBody>
          <a:bodyPr>
            <a:normAutofit/>
          </a:bodyPr>
          <a:lstStyle/>
          <a:p>
            <a:pPr>
              <a:buFont typeface="Wingdings" pitchFamily="2" charset="2"/>
              <a:buChar char="Ø"/>
            </a:pPr>
            <a:r>
              <a:rPr lang="en-US" sz="2000" dirty="0">
                <a:latin typeface="Times New Roman" pitchFamily="18" charset="0"/>
                <a:cs typeface="Times New Roman" pitchFamily="18" charset="0"/>
              </a:rPr>
              <a:t>COHORT OPERATORS</a:t>
            </a:r>
          </a:p>
          <a:p>
            <a:r>
              <a:rPr lang="en-US" sz="2000" dirty="0">
                <a:latin typeface="Times New Roman" pitchFamily="18" charset="0"/>
                <a:cs typeface="Times New Roman" pitchFamily="18" charset="0"/>
              </a:rPr>
              <a:t>The </a:t>
            </a:r>
            <a:r>
              <a:rPr lang="el-GR" sz="2000" dirty="0">
                <a:latin typeface="Times New Roman" pitchFamily="18" charset="0"/>
                <a:cs typeface="Times New Roman" pitchFamily="18" charset="0"/>
              </a:rPr>
              <a:t>σ</a:t>
            </a:r>
            <a:r>
              <a:rPr lang="en-US" sz="2000" dirty="0" err="1">
                <a:latin typeface="Times New Roman" pitchFamily="18" charset="0"/>
                <a:cs typeface="Times New Roman" pitchFamily="18" charset="0"/>
              </a:rPr>
              <a:t>bC,e</a:t>
            </a:r>
            <a:r>
              <a:rPr lang="en-US" sz="2000" dirty="0">
                <a:latin typeface="Times New Roman" pitchFamily="18" charset="0"/>
                <a:cs typeface="Times New Roman" pitchFamily="18" charset="0"/>
              </a:rPr>
              <a:t> Operator</a:t>
            </a:r>
          </a:p>
          <a:p>
            <a:pPr marL="114300" indent="0">
              <a:buNone/>
            </a:pPr>
            <a:r>
              <a:rPr lang="el-GR" sz="2000" dirty="0">
                <a:latin typeface="Times New Roman" pitchFamily="18" charset="0"/>
                <a:cs typeface="Times New Roman" pitchFamily="18" charset="0"/>
              </a:rPr>
              <a:t>σ</a:t>
            </a:r>
            <a:r>
              <a:rPr lang="en-US" sz="2000" dirty="0" err="1">
                <a:latin typeface="Times New Roman" pitchFamily="18" charset="0"/>
                <a:cs typeface="Times New Roman" pitchFamily="18" charset="0"/>
              </a:rPr>
              <a:t>bC,e</a:t>
            </a:r>
            <a:r>
              <a:rPr lang="en-US" sz="2000" dirty="0">
                <a:latin typeface="Times New Roman" pitchFamily="18" charset="0"/>
                <a:cs typeface="Times New Roman" pitchFamily="18" charset="0"/>
              </a:rPr>
              <a:t> (D)={</a:t>
            </a:r>
            <a:r>
              <a:rPr lang="en-US" sz="2000" dirty="0" err="1">
                <a:latin typeface="Times New Roman" pitchFamily="18" charset="0"/>
                <a:cs typeface="Times New Roman" pitchFamily="18" charset="0"/>
              </a:rPr>
              <a:t>d∈D|i←d</a:t>
            </a:r>
            <a:r>
              <a:rPr lang="en-US" sz="2000" dirty="0">
                <a:latin typeface="Times New Roman" pitchFamily="18" charset="0"/>
                <a:cs typeface="Times New Roman" pitchFamily="18" charset="0"/>
              </a:rPr>
              <a:t>[Au]∧C(</a:t>
            </a:r>
            <a:r>
              <a:rPr lang="en-US" sz="2000" dirty="0" err="1">
                <a:latin typeface="Times New Roman" pitchFamily="18" charset="0"/>
                <a:cs typeface="Times New Roman" pitchFamily="18" charset="0"/>
              </a:rPr>
              <a:t>di,e</a:t>
            </a:r>
            <a:r>
              <a:rPr lang="en-US" sz="2000" dirty="0">
                <a:latin typeface="Times New Roman" pitchFamily="18" charset="0"/>
                <a:cs typeface="Times New Roman" pitchFamily="18" charset="0"/>
              </a:rPr>
              <a:t>) = true}where C is a propositional   formula and e is a birth action.</a:t>
            </a:r>
          </a:p>
        </p:txBody>
      </p:sp>
    </p:spTree>
    <p:extLst>
      <p:ext uri="{BB962C8B-B14F-4D97-AF65-F5344CB8AC3E}">
        <p14:creationId xmlns:p14="http://schemas.microsoft.com/office/powerpoint/2010/main" val="295935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B5C5-BFE7-4078-AFBC-563CEFC1D960}"/>
              </a:ext>
            </a:extLst>
          </p:cNvPr>
          <p:cNvSpPr>
            <a:spLocks noGrp="1"/>
          </p:cNvSpPr>
          <p:nvPr>
            <p:ph type="title"/>
          </p:nvPr>
        </p:nvSpPr>
        <p:spPr/>
        <p:txBody>
          <a:bodyPr>
            <a:normAutofit fontScale="90000"/>
          </a:bodyPr>
          <a:lstStyle/>
          <a:p>
            <a:pPr algn="ctr"/>
            <a:r>
              <a:rPr lang="en-US" sz="3200" b="1" dirty="0">
                <a:solidFill>
                  <a:schemeClr val="tx1"/>
                </a:solidFill>
              </a:rPr>
              <a:t> </a:t>
            </a:r>
            <a:r>
              <a:rPr lang="en-US" sz="2800" b="1" u="sng" dirty="0"/>
              <a:t>Topic:</a:t>
            </a:r>
            <a:r>
              <a:rPr lang="en-US" sz="2800" b="1" dirty="0"/>
              <a:t>  Paper Reading on “</a:t>
            </a:r>
            <a:r>
              <a:rPr lang="en-US" sz="3200" b="1" dirty="0">
                <a:latin typeface="Times New Roman" panose="02020603050405020304" pitchFamily="18" charset="0"/>
                <a:cs typeface="Times New Roman" panose="02020603050405020304" pitchFamily="18" charset="0"/>
              </a:rPr>
              <a:t>Cohort</a:t>
            </a:r>
            <a:r>
              <a:rPr lang="en-US" sz="66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Query Processing</a:t>
            </a:r>
            <a:r>
              <a:rPr lang="en-US" sz="2800" b="1" dirty="0"/>
              <a:t>”</a:t>
            </a:r>
            <a:r>
              <a:rPr lang="en-US" sz="3200" b="1" dirty="0"/>
              <a:t> </a:t>
            </a:r>
            <a:endParaRPr lang="en-GB" b="1" dirty="0"/>
          </a:p>
        </p:txBody>
      </p:sp>
      <p:sp>
        <p:nvSpPr>
          <p:cNvPr id="3" name="Content Placeholder 2">
            <a:extLst>
              <a:ext uri="{FF2B5EF4-FFF2-40B4-BE49-F238E27FC236}">
                <a16:creationId xmlns:a16="http://schemas.microsoft.com/office/drawing/2014/main" id="{77996B0D-81B5-4BDD-9214-E6C7A77FED63}"/>
              </a:ext>
            </a:extLst>
          </p:cNvPr>
          <p:cNvSpPr>
            <a:spLocks noGrp="1"/>
          </p:cNvSpPr>
          <p:nvPr>
            <p:ph idx="1"/>
          </p:nvPr>
        </p:nvSpPr>
        <p:spPr>
          <a:xfrm>
            <a:off x="1905001" y="2249487"/>
            <a:ext cx="5410200" cy="3541714"/>
          </a:xfrm>
        </p:spPr>
        <p:txBody>
          <a:bodyPr/>
          <a:lstStyle/>
          <a:p>
            <a:br>
              <a:rPr lang="en-US" sz="2400" dirty="0">
                <a:solidFill>
                  <a:schemeClr val="tx1"/>
                </a:solidFill>
              </a:rPr>
            </a:br>
            <a:r>
              <a:rPr lang="en-US" sz="2400" dirty="0">
                <a:solidFill>
                  <a:schemeClr val="tx1"/>
                </a:solidFill>
              </a:rPr>
              <a:t>                      </a:t>
            </a:r>
            <a:r>
              <a:rPr lang="en-US" sz="2000" b="1" u="sng" dirty="0">
                <a:solidFill>
                  <a:schemeClr val="tx1"/>
                </a:solidFill>
              </a:rPr>
              <a:t>Paper </a:t>
            </a:r>
            <a:r>
              <a:rPr lang="en-US" sz="1800" b="1" u="sng" dirty="0">
                <a:solidFill>
                  <a:schemeClr val="tx1"/>
                </a:solidFill>
              </a:rPr>
              <a:t>L ink</a:t>
            </a:r>
            <a:r>
              <a:rPr lang="en-US" sz="2000" b="1" dirty="0">
                <a:solidFill>
                  <a:schemeClr val="tx1"/>
                </a:solidFill>
              </a:rPr>
              <a:t>: </a:t>
            </a:r>
            <a:r>
              <a:rPr lang="en-US" sz="1800" dirty="0">
                <a:solidFill>
                  <a:schemeClr val="tx1"/>
                </a:solidFill>
                <a:hlinkClick r:id="rId2"/>
              </a:rPr>
              <a:t>http://www.vldb.org/pvldb/vol10/p1-ooi.pdf</a:t>
            </a:r>
            <a:br>
              <a:rPr lang="en-US" sz="1800" dirty="0">
                <a:solidFill>
                  <a:schemeClr val="tx1"/>
                </a:solidFill>
              </a:rPr>
            </a:br>
            <a:r>
              <a:rPr lang="en-US" sz="1800" b="1" dirty="0">
                <a:solidFill>
                  <a:schemeClr val="tx1"/>
                </a:solidFill>
              </a:rPr>
              <a:t>                     </a:t>
            </a:r>
            <a:r>
              <a:rPr lang="en-US" sz="1800" b="1" u="sng" dirty="0">
                <a:solidFill>
                  <a:schemeClr val="tx1"/>
                </a:solidFill>
              </a:rPr>
              <a:t>Paper Accepted Year: </a:t>
            </a:r>
            <a:r>
              <a:rPr lang="en-US" sz="1800" dirty="0">
                <a:solidFill>
                  <a:schemeClr val="tx1"/>
                </a:solidFill>
              </a:rPr>
              <a:t>2016</a:t>
            </a:r>
          </a:p>
          <a:p>
            <a:r>
              <a:rPr lang="en-US" sz="1800" dirty="0"/>
              <a:t>43</a:t>
            </a:r>
            <a:r>
              <a:rPr lang="en-US" sz="1800" baseline="30000" dirty="0"/>
              <a:t>rd</a:t>
            </a:r>
            <a:r>
              <a:rPr lang="en-US" sz="1800" dirty="0"/>
              <a:t> International Conference on Very Large Data Bases</a:t>
            </a:r>
            <a:endParaRPr lang="en-GB" dirty="0"/>
          </a:p>
        </p:txBody>
      </p:sp>
    </p:spTree>
    <p:extLst>
      <p:ext uri="{BB962C8B-B14F-4D97-AF65-F5344CB8AC3E}">
        <p14:creationId xmlns:p14="http://schemas.microsoft.com/office/powerpoint/2010/main" val="225689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p:txBody>
          <a:bodyPr>
            <a:normAutofit fontScale="85000" lnSpcReduction="10000"/>
          </a:bodyPr>
          <a:lstStyle/>
          <a:p>
            <a:r>
              <a:rPr lang="en-US" sz="2000" dirty="0">
                <a:latin typeface="Times New Roman" pitchFamily="18" charset="0"/>
                <a:cs typeface="Times New Roman" pitchFamily="18" charset="0"/>
              </a:rPr>
              <a:t>The </a:t>
            </a:r>
            <a:r>
              <a:rPr lang="el-GR" sz="2000" dirty="0">
                <a:latin typeface="Times New Roman" pitchFamily="18" charset="0"/>
                <a:cs typeface="Times New Roman" pitchFamily="18" charset="0"/>
              </a:rPr>
              <a:t>σ</a:t>
            </a:r>
            <a:r>
              <a:rPr lang="en-US" sz="2000" dirty="0" err="1">
                <a:latin typeface="Times New Roman" pitchFamily="18" charset="0"/>
                <a:cs typeface="Times New Roman" pitchFamily="18" charset="0"/>
              </a:rPr>
              <a:t>gC,e</a:t>
            </a:r>
            <a:r>
              <a:rPr lang="en-US" sz="2000" dirty="0">
                <a:latin typeface="Times New Roman" pitchFamily="18" charset="0"/>
                <a:cs typeface="Times New Roman" pitchFamily="18" charset="0"/>
              </a:rPr>
              <a:t> Operator</a:t>
            </a:r>
          </a:p>
          <a:p>
            <a:pPr marL="114300" indent="0">
              <a:buNone/>
            </a:pPr>
            <a:r>
              <a:rPr lang="el-GR" sz="2000" dirty="0">
                <a:latin typeface="Times New Roman" pitchFamily="18" charset="0"/>
                <a:cs typeface="Times New Roman" pitchFamily="18" charset="0"/>
              </a:rPr>
              <a:t>σ</a:t>
            </a:r>
            <a:r>
              <a:rPr lang="en-US" sz="2000" dirty="0" err="1">
                <a:latin typeface="Times New Roman" pitchFamily="18" charset="0"/>
                <a:cs typeface="Times New Roman" pitchFamily="18" charset="0"/>
              </a:rPr>
              <a:t>gC,e</a:t>
            </a:r>
            <a:r>
              <a:rPr lang="en-US" sz="2000" dirty="0">
                <a:latin typeface="Times New Roman" pitchFamily="18" charset="0"/>
                <a:cs typeface="Times New Roman" pitchFamily="18" charset="0"/>
              </a:rPr>
              <a:t>(D) ={</a:t>
            </a:r>
            <a:r>
              <a:rPr lang="en-US" sz="2000" dirty="0" err="1">
                <a:latin typeface="Times New Roman" pitchFamily="18" charset="0"/>
                <a:cs typeface="Times New Roman" pitchFamily="18" charset="0"/>
              </a:rPr>
              <a:t>d∈D|i←d</a:t>
            </a:r>
            <a:r>
              <a:rPr lang="en-US" sz="2000" dirty="0">
                <a:latin typeface="Times New Roman" pitchFamily="18" charset="0"/>
                <a:cs typeface="Times New Roman" pitchFamily="18" charset="0"/>
              </a:rPr>
              <a:t>[Au]∧((d[At] =</a:t>
            </a:r>
            <a:r>
              <a:rPr lang="en-US" sz="2000" dirty="0" err="1">
                <a:latin typeface="Times New Roman" pitchFamily="18" charset="0"/>
                <a:cs typeface="Times New Roman" pitchFamily="18" charset="0"/>
              </a:rPr>
              <a:t>ti,e</a:t>
            </a:r>
            <a:r>
              <a:rPr lang="en-US" sz="2000" dirty="0">
                <a:latin typeface="Times New Roman" pitchFamily="18" charset="0"/>
                <a:cs typeface="Times New Roman" pitchFamily="18" charset="0"/>
              </a:rPr>
              <a:t>)∨(d[At]&gt; </a:t>
            </a:r>
            <a:r>
              <a:rPr lang="en-US" sz="2000" dirty="0" err="1">
                <a:latin typeface="Times New Roman" pitchFamily="18" charset="0"/>
                <a:cs typeface="Times New Roman" pitchFamily="18" charset="0"/>
              </a:rPr>
              <a:t>ti,e∧C</a:t>
            </a:r>
            <a:r>
              <a:rPr lang="en-US" sz="2000" dirty="0">
                <a:latin typeface="Times New Roman" pitchFamily="18" charset="0"/>
                <a:cs typeface="Times New Roman" pitchFamily="18" charset="0"/>
              </a:rPr>
              <a:t>(d) = true))}where C is a propositional formula and e is a birth action</a:t>
            </a:r>
          </a:p>
          <a:p>
            <a:r>
              <a:rPr lang="en-US" sz="2000" dirty="0">
                <a:latin typeface="Times New Roman" pitchFamily="18" charset="0"/>
                <a:cs typeface="Times New Roman" pitchFamily="18" charset="0"/>
              </a:rPr>
              <a:t>The</a:t>
            </a:r>
            <a:r>
              <a:rPr lang="el-GR" sz="2000" dirty="0">
                <a:latin typeface="Times New Roman" pitchFamily="18" charset="0"/>
                <a:cs typeface="Times New Roman" pitchFamily="18" charset="0"/>
              </a:rPr>
              <a:t>γ</a:t>
            </a:r>
            <a:r>
              <a:rPr lang="en-US" sz="2000" dirty="0" err="1">
                <a:latin typeface="Times New Roman" pitchFamily="18" charset="0"/>
                <a:cs typeface="Times New Roman" pitchFamily="18" charset="0"/>
              </a:rPr>
              <a:t>cL,e,fAOperator</a:t>
            </a:r>
            <a:endParaRPr lang="en-US"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Given  an  activity  table D,  the  cohort  aggregation operator </a:t>
            </a:r>
            <a:r>
              <a:rPr lang="el-GR" sz="2000" dirty="0">
                <a:latin typeface="Times New Roman" pitchFamily="18" charset="0"/>
                <a:cs typeface="Times New Roman" pitchFamily="18" charset="0"/>
              </a:rPr>
              <a:t>γ</a:t>
            </a:r>
            <a:r>
              <a:rPr lang="en-US" sz="2000" dirty="0" err="1">
                <a:latin typeface="Times New Roman" pitchFamily="18" charset="0"/>
                <a:cs typeface="Times New Roman" pitchFamily="18" charset="0"/>
              </a:rPr>
              <a:t>cL,e,fAis</a:t>
            </a:r>
            <a:r>
              <a:rPr lang="en-US" sz="2000" dirty="0">
                <a:latin typeface="Times New Roman" pitchFamily="18" charset="0"/>
                <a:cs typeface="Times New Roman" pitchFamily="18" charset="0"/>
              </a:rPr>
              <a:t> defined as </a:t>
            </a:r>
          </a:p>
          <a:p>
            <a:pPr marL="114300" indent="0">
              <a:buNone/>
            </a:pPr>
            <a:r>
              <a:rPr lang="el-GR" sz="2000" dirty="0">
                <a:latin typeface="Times New Roman" pitchFamily="18" charset="0"/>
                <a:cs typeface="Times New Roman" pitchFamily="18" charset="0"/>
              </a:rPr>
              <a:t>γ</a:t>
            </a:r>
            <a:r>
              <a:rPr lang="en-US" sz="2000" dirty="0" err="1">
                <a:latin typeface="Times New Roman" pitchFamily="18" charset="0"/>
                <a:cs typeface="Times New Roman" pitchFamily="18" charset="0"/>
              </a:rPr>
              <a:t>cL,e,fA</a:t>
            </a:r>
            <a:r>
              <a:rPr lang="en-US" sz="2000" dirty="0">
                <a:latin typeface="Times New Roman" pitchFamily="18" charset="0"/>
                <a:cs typeface="Times New Roman" pitchFamily="18" charset="0"/>
              </a:rPr>
              <a:t>(D)={(</a:t>
            </a:r>
            <a:r>
              <a:rPr lang="en-US" sz="2000" dirty="0" err="1">
                <a:latin typeface="Times New Roman" pitchFamily="18" charset="0"/>
                <a:cs typeface="Times New Roman" pitchFamily="18" charset="0"/>
              </a:rPr>
              <a:t>dL,g,s,m</a:t>
            </a:r>
            <a:r>
              <a:rPr lang="en-US" sz="2000" dirty="0">
                <a:latin typeface="Times New Roman" pitchFamily="18" charset="0"/>
                <a:cs typeface="Times New Roman" pitchFamily="18" charset="0"/>
              </a:rPr>
              <a:t>)|Dg←{(</a:t>
            </a:r>
            <a:r>
              <a:rPr lang="en-US" sz="2000" dirty="0" err="1">
                <a:latin typeface="Times New Roman" pitchFamily="18" charset="0"/>
                <a:cs typeface="Times New Roman" pitchFamily="18" charset="0"/>
              </a:rPr>
              <a:t>d,l,g</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d∈D∧i←d</a:t>
            </a:r>
            <a:r>
              <a:rPr lang="en-US" sz="2000" dirty="0">
                <a:latin typeface="Times New Roman" pitchFamily="18" charset="0"/>
                <a:cs typeface="Times New Roman" pitchFamily="18" charset="0"/>
              </a:rPr>
              <a:t>[Au]∧l=</a:t>
            </a:r>
            <a:r>
              <a:rPr lang="en-US" sz="2000" dirty="0" err="1">
                <a:latin typeface="Times New Roman" pitchFamily="18" charset="0"/>
                <a:cs typeface="Times New Roman" pitchFamily="18" charset="0"/>
              </a:rPr>
              <a:t>di,e</a:t>
            </a:r>
            <a:r>
              <a:rPr lang="en-US" sz="2000" dirty="0">
                <a:latin typeface="Times New Roman" pitchFamily="18" charset="0"/>
                <a:cs typeface="Times New Roman" pitchFamily="18" charset="0"/>
              </a:rPr>
              <a:t>[L]∧g=d[At]−</a:t>
            </a:r>
            <a:r>
              <a:rPr lang="en-US" sz="2000" dirty="0" err="1">
                <a:latin typeface="Times New Roman" pitchFamily="18" charset="0"/>
                <a:cs typeface="Times New Roman" pitchFamily="18" charset="0"/>
              </a:rPr>
              <a:t>ti,e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dL,g</a:t>
            </a:r>
            <a:r>
              <a:rPr lang="en-US" sz="2000" dirty="0">
                <a:latin typeface="Times New Roman" pitchFamily="18" charset="0"/>
                <a:cs typeface="Times New Roman" pitchFamily="18" charset="0"/>
              </a:rPr>
              <a:t>)∈</a:t>
            </a:r>
            <a:r>
              <a:rPr lang="el-GR" sz="2000" dirty="0">
                <a:latin typeface="Times New Roman" pitchFamily="18" charset="0"/>
                <a:cs typeface="Times New Roman" pitchFamily="18" charset="0"/>
              </a:rPr>
              <a:t>π</a:t>
            </a:r>
            <a:r>
              <a:rPr lang="en-US" sz="2000" dirty="0" err="1">
                <a:latin typeface="Times New Roman" pitchFamily="18" charset="0"/>
                <a:cs typeface="Times New Roman" pitchFamily="18" charset="0"/>
              </a:rPr>
              <a:t>l,g</a:t>
            </a:r>
            <a:r>
              <a:rPr lang="en-US" sz="2000" dirty="0">
                <a:latin typeface="Times New Roman" pitchFamily="18" charset="0"/>
                <a:cs typeface="Times New Roman" pitchFamily="18" charset="0"/>
              </a:rPr>
              <a:t>(Dg)∧s= Count(</a:t>
            </a:r>
            <a:r>
              <a:rPr lang="el-GR" sz="2000" dirty="0">
                <a:latin typeface="Times New Roman" pitchFamily="18" charset="0"/>
                <a:cs typeface="Times New Roman" pitchFamily="18" charset="0"/>
              </a:rPr>
              <a:t>π</a:t>
            </a:r>
            <a:r>
              <a:rPr lang="en-US" sz="2000" dirty="0">
                <a:latin typeface="Times New Roman" pitchFamily="18" charset="0"/>
                <a:cs typeface="Times New Roman" pitchFamily="18" charset="0"/>
              </a:rPr>
              <a:t>Au</a:t>
            </a:r>
            <a:r>
              <a:rPr lang="el-GR" sz="2000" dirty="0">
                <a:latin typeface="Times New Roman" pitchFamily="18" charset="0"/>
                <a:cs typeface="Times New Roman" pitchFamily="18" charset="0"/>
              </a:rPr>
              <a:t>σ</a:t>
            </a:r>
            <a:r>
              <a:rPr lang="en-US" sz="2000" dirty="0">
                <a:latin typeface="Times New Roman" pitchFamily="18" charset="0"/>
                <a:cs typeface="Times New Roman" pitchFamily="18" charset="0"/>
              </a:rPr>
              <a:t>dg[l]=</a:t>
            </a:r>
            <a:r>
              <a:rPr lang="en-US" sz="2000" dirty="0" err="1">
                <a:latin typeface="Times New Roman" pitchFamily="18" charset="0"/>
                <a:cs typeface="Times New Roman" pitchFamily="18" charset="0"/>
              </a:rPr>
              <a:t>dL</a:t>
            </a:r>
            <a:r>
              <a:rPr lang="en-US" sz="2000" dirty="0">
                <a:latin typeface="Times New Roman" pitchFamily="18" charset="0"/>
                <a:cs typeface="Times New Roman" pitchFamily="18" charset="0"/>
              </a:rPr>
              <a:t>(Dg))∧m=</a:t>
            </a:r>
            <a:r>
              <a:rPr lang="en-US" sz="2000" dirty="0" err="1">
                <a:latin typeface="Times New Roman" pitchFamily="18" charset="0"/>
                <a:cs typeface="Times New Roman" pitchFamily="18" charset="0"/>
              </a:rPr>
              <a:t>fA</a:t>
            </a:r>
            <a:r>
              <a:rPr lang="en-US" sz="2000" dirty="0">
                <a:latin typeface="Times New Roman" pitchFamily="18" charset="0"/>
                <a:cs typeface="Times New Roman" pitchFamily="18" charset="0"/>
              </a:rPr>
              <a:t>(</a:t>
            </a:r>
            <a:r>
              <a:rPr lang="el-GR" sz="2000" dirty="0">
                <a:latin typeface="Times New Roman" pitchFamily="18" charset="0"/>
                <a:cs typeface="Times New Roman" pitchFamily="18" charset="0"/>
              </a:rPr>
              <a:t>σ</a:t>
            </a:r>
            <a:r>
              <a:rPr lang="en-US" sz="2000" dirty="0">
                <a:latin typeface="Times New Roman" pitchFamily="18" charset="0"/>
                <a:cs typeface="Times New Roman" pitchFamily="18" charset="0"/>
              </a:rPr>
              <a:t>dg[l]=</a:t>
            </a:r>
            <a:r>
              <a:rPr lang="en-US" sz="2000" dirty="0" err="1">
                <a:latin typeface="Times New Roman" pitchFamily="18" charset="0"/>
                <a:cs typeface="Times New Roman" pitchFamily="18" charset="0"/>
              </a:rPr>
              <a:t>dL∧dg</a:t>
            </a:r>
            <a:r>
              <a:rPr lang="en-US" sz="2000" dirty="0">
                <a:latin typeface="Times New Roman" pitchFamily="18" charset="0"/>
                <a:cs typeface="Times New Roman" pitchFamily="18" charset="0"/>
              </a:rPr>
              <a:t>[g]=</a:t>
            </a:r>
            <a:r>
              <a:rPr lang="en-US" sz="2000" dirty="0" err="1">
                <a:latin typeface="Times New Roman" pitchFamily="18" charset="0"/>
                <a:cs typeface="Times New Roman" pitchFamily="18" charset="0"/>
              </a:rPr>
              <a:t>g∧g</a:t>
            </a:r>
            <a:r>
              <a:rPr lang="en-US" sz="2000" dirty="0">
                <a:latin typeface="Times New Roman" pitchFamily="18" charset="0"/>
                <a:cs typeface="Times New Roman" pitchFamily="18" charset="0"/>
              </a:rPr>
              <a:t>&gt;0(Dg))where L is a cohort attributes </a:t>
            </a:r>
            <a:r>
              <a:rPr lang="en-US" sz="2000" dirty="0" err="1">
                <a:latin typeface="Times New Roman" pitchFamily="18" charset="0"/>
                <a:cs typeface="Times New Roman" pitchFamily="18" charset="0"/>
              </a:rPr>
              <a:t>set,e</a:t>
            </a:r>
            <a:r>
              <a:rPr lang="en-US" sz="2000" dirty="0">
                <a:latin typeface="Times New Roman" pitchFamily="18" charset="0"/>
                <a:cs typeface="Times New Roman" pitchFamily="18" charset="0"/>
              </a:rPr>
              <a:t> is a birth action and </a:t>
            </a:r>
            <a:r>
              <a:rPr lang="en-US" sz="2000" dirty="0" err="1">
                <a:latin typeface="Times New Roman" pitchFamily="18" charset="0"/>
                <a:cs typeface="Times New Roman" pitchFamily="18" charset="0"/>
              </a:rPr>
              <a:t>fA</a:t>
            </a:r>
            <a:r>
              <a:rPr lang="en-US" sz="2000" dirty="0">
                <a:latin typeface="Times New Roman" pitchFamily="18" charset="0"/>
                <a:cs typeface="Times New Roman" pitchFamily="18" charset="0"/>
              </a:rPr>
              <a:t> is  a  standard  aggregation  function  with  respect  to  the attribute A.</a:t>
            </a:r>
          </a:p>
        </p:txBody>
      </p:sp>
    </p:spTree>
    <p:extLst>
      <p:ext uri="{BB962C8B-B14F-4D97-AF65-F5344CB8AC3E}">
        <p14:creationId xmlns:p14="http://schemas.microsoft.com/office/powerpoint/2010/main" val="103739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normAutofit/>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838200" y="1752600"/>
            <a:ext cx="7620000" cy="4953000"/>
          </a:xfrm>
        </p:spPr>
        <p:txBody>
          <a:bodyPr>
            <a:noAutofit/>
          </a:bodyPr>
          <a:lstStyle/>
          <a:p>
            <a:pPr>
              <a:buFont typeface="Wingdings" pitchFamily="2" charset="2"/>
              <a:buChar char="Ø"/>
            </a:pPr>
            <a:r>
              <a:rPr lang="en-US" sz="2000" dirty="0">
                <a:latin typeface="Times New Roman" pitchFamily="18" charset="0"/>
                <a:cs typeface="Times New Roman" pitchFamily="18" charset="0"/>
              </a:rPr>
              <a:t>COHANA: COHORT QUERY ENGINE</a:t>
            </a:r>
          </a:p>
          <a:p>
            <a:pPr marL="114300" indent="0">
              <a:buNone/>
            </a:pPr>
            <a:r>
              <a:rPr lang="en-US" sz="2000" dirty="0">
                <a:latin typeface="Times New Roman" pitchFamily="18" charset="0"/>
                <a:cs typeface="Times New Roman" pitchFamily="18" charset="0"/>
              </a:rPr>
              <a:t>To support cohort analytics with the newly designed cohort  operators,  they have present  four  extensions  to  a  columnar database:  </a:t>
            </a:r>
          </a:p>
          <a:p>
            <a:r>
              <a:rPr lang="en-US" sz="2000" dirty="0">
                <a:latin typeface="Times New Roman" pitchFamily="18" charset="0"/>
                <a:cs typeface="Times New Roman" pitchFamily="18" charset="0"/>
              </a:rPr>
              <a:t>A  fine  tuned  hierarchical  storage  format  for persisting activity tables;</a:t>
            </a:r>
          </a:p>
          <a:p>
            <a:r>
              <a:rPr lang="en-US" sz="2000" dirty="0">
                <a:latin typeface="Times New Roman" pitchFamily="18" charset="0"/>
                <a:cs typeface="Times New Roman" pitchFamily="18" charset="0"/>
              </a:rPr>
              <a:t>A modified table scan operator capable of skipping age activity tuples of unqualified users;</a:t>
            </a:r>
          </a:p>
          <a:p>
            <a:r>
              <a:rPr lang="en-US" sz="2000" dirty="0">
                <a:latin typeface="Times New Roman" pitchFamily="18" charset="0"/>
                <a:cs typeface="Times New Roman" pitchFamily="18" charset="0"/>
              </a:rPr>
              <a:t>A native efficient implementation of cohort operators;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058" y="5410200"/>
            <a:ext cx="2057400" cy="1076325"/>
          </a:xfrm>
          <a:prstGeom prst="rect">
            <a:avLst/>
          </a:prstGeom>
        </p:spPr>
      </p:pic>
    </p:spTree>
    <p:extLst>
      <p:ext uri="{BB962C8B-B14F-4D97-AF65-F5344CB8AC3E}">
        <p14:creationId xmlns:p14="http://schemas.microsoft.com/office/powerpoint/2010/main" val="410628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sp>
        <p:nvSpPr>
          <p:cNvPr id="3" name="Content Placeholder 2"/>
          <p:cNvSpPr>
            <a:spLocks noGrp="1"/>
          </p:cNvSpPr>
          <p:nvPr>
            <p:ph idx="1"/>
          </p:nvPr>
        </p:nvSpPr>
        <p:spPr>
          <a:xfrm>
            <a:off x="1295400" y="2249487"/>
            <a:ext cx="6990159" cy="3541714"/>
          </a:xfrm>
        </p:spPr>
        <p:txBody>
          <a:bodyPr>
            <a:normAutofit/>
          </a:bodyPr>
          <a:lstStyle/>
          <a:p>
            <a:pPr>
              <a:buFont typeface="Wingdings" pitchFamily="2" charset="2"/>
              <a:buChar char="Ø"/>
            </a:pPr>
            <a:r>
              <a:rPr lang="en-US" sz="2000" dirty="0">
                <a:latin typeface="Times New Roman" pitchFamily="18" charset="0"/>
                <a:cs typeface="Times New Roman" pitchFamily="18" charset="0"/>
              </a:rPr>
              <a:t>COHORT ALGORITHMS </a:t>
            </a:r>
          </a:p>
          <a:p>
            <a:pPr marL="114300" indent="0">
              <a:buNone/>
            </a:pPr>
            <a:r>
              <a:rPr lang="en-US" sz="2000" dirty="0">
                <a:latin typeface="Times New Roman" pitchFamily="18" charset="0"/>
                <a:cs typeface="Times New Roman" pitchFamily="18" charset="0"/>
              </a:rPr>
              <a:t>This section develops algorithms for the implementation of  cohort  operators  over  the  proposed  storage  format  for activity tables. </a:t>
            </a:r>
          </a:p>
        </p:txBody>
      </p:sp>
    </p:spTree>
    <p:extLst>
      <p:ext uri="{BB962C8B-B14F-4D97-AF65-F5344CB8AC3E}">
        <p14:creationId xmlns:p14="http://schemas.microsoft.com/office/powerpoint/2010/main" val="188601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Details of proposed technique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97088"/>
            <a:ext cx="3686175" cy="37814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516" y="2085975"/>
            <a:ext cx="3629025" cy="3781424"/>
          </a:xfrm>
          <a:prstGeom prst="rect">
            <a:avLst/>
          </a:prstGeom>
        </p:spPr>
      </p:pic>
    </p:spTree>
    <p:extLst>
      <p:ext uri="{BB962C8B-B14F-4D97-AF65-F5344CB8AC3E}">
        <p14:creationId xmlns:p14="http://schemas.microsoft.com/office/powerpoint/2010/main" val="97123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sz="3600" b="1" i="1" dirty="0">
                <a:latin typeface="Times New Roman" pitchFamily="18" charset="0"/>
                <a:cs typeface="Times New Roman" pitchFamily="18" charset="0"/>
              </a:rPr>
              <a:t>                         Result</a:t>
            </a:r>
          </a:p>
        </p:txBody>
      </p:sp>
      <p:sp>
        <p:nvSpPr>
          <p:cNvPr id="3" name="Content Placeholder 2"/>
          <p:cNvSpPr>
            <a:spLocks noGrp="1"/>
          </p:cNvSpPr>
          <p:nvPr>
            <p:ph idx="1"/>
          </p:nvPr>
        </p:nvSpPr>
        <p:spPr>
          <a:xfrm>
            <a:off x="1981200" y="1523999"/>
            <a:ext cx="6324600" cy="3962401"/>
          </a:xfrm>
        </p:spPr>
        <p:txBody>
          <a:bodyPr>
            <a:noAutofit/>
          </a:bodyPr>
          <a:lstStyle/>
          <a:p>
            <a:pPr marL="114300" indent="0">
              <a:buNone/>
            </a:pPr>
            <a:r>
              <a:rPr lang="en-US" sz="2000" dirty="0">
                <a:latin typeface="Times New Roman" pitchFamily="18" charset="0"/>
                <a:cs typeface="Times New Roman" pitchFamily="18" charset="0"/>
              </a:rPr>
              <a:t>Performance Study of COHANA</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Effect of Chunk Size</a:t>
            </a:r>
          </a:p>
        </p:txBody>
      </p:sp>
    </p:spTree>
    <p:extLst>
      <p:ext uri="{BB962C8B-B14F-4D97-AF65-F5344CB8AC3E}">
        <p14:creationId xmlns:p14="http://schemas.microsoft.com/office/powerpoint/2010/main" val="2628164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Result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Effect of Birth Selection</a:t>
            </a:r>
          </a:p>
          <a:p>
            <a:pPr>
              <a:buFont typeface="Wingdings" pitchFamily="2" charset="2"/>
              <a:buChar char="Ø"/>
            </a:pPr>
            <a:r>
              <a:rPr lang="en-US" sz="2000" dirty="0">
                <a:latin typeface="Times New Roman" pitchFamily="18" charset="0"/>
                <a:cs typeface="Times New Roman" pitchFamily="18" charset="0"/>
              </a:rPr>
              <a:t> They  claim  that  the  running  time  of  CO-HANA is bounded by O(n) wherein the total number of qualified users.  This experiment studies the query performance of COHANA with respect to the birth selection selectivity.  We run Q5 and Q6, which are respectively a variant of Q1 and Q3, by fixingd1 to be the earliest birth date, andincrementingd2 by one day each time.  The dataset used in this experiment is at scale 1.</a:t>
            </a:r>
          </a:p>
        </p:txBody>
      </p:sp>
    </p:spTree>
    <p:extLst>
      <p:ext uri="{BB962C8B-B14F-4D97-AF65-F5344CB8AC3E}">
        <p14:creationId xmlns:p14="http://schemas.microsoft.com/office/powerpoint/2010/main" val="41894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Result</a:t>
            </a:r>
            <a:r>
              <a:rPr lang="en-US" dirty="0"/>
              <a:t> </a:t>
            </a:r>
          </a:p>
        </p:txBody>
      </p:sp>
      <p:sp>
        <p:nvSpPr>
          <p:cNvPr id="3" name="Content Placeholder 2"/>
          <p:cNvSpPr>
            <a:spLocks noGrp="1"/>
          </p:cNvSpPr>
          <p:nvPr>
            <p:ph idx="1"/>
          </p:nvPr>
        </p:nvSpPr>
        <p:spPr>
          <a:xfrm>
            <a:off x="1295400" y="2590799"/>
            <a:ext cx="6990159" cy="3200401"/>
          </a:xfrm>
        </p:spPr>
        <p:txBody>
          <a:bodyPr>
            <a:normAutofit fontScale="92500" lnSpcReduction="10000"/>
          </a:bodyPr>
          <a:lstStyle/>
          <a:p>
            <a:pPr>
              <a:buFont typeface="Wingdings" pitchFamily="2" charset="2"/>
              <a:buChar char="Ø"/>
            </a:pPr>
            <a:r>
              <a:rPr lang="en-US" sz="2000" dirty="0">
                <a:latin typeface="Times New Roman" pitchFamily="18" charset="0"/>
                <a:cs typeface="Times New Roman" pitchFamily="18" charset="0"/>
              </a:rPr>
              <a:t>Effect of Age Selection</a:t>
            </a:r>
          </a:p>
          <a:p>
            <a:pPr marL="114300" indent="0">
              <a:buNone/>
            </a:pPr>
            <a:r>
              <a:rPr lang="en-US" sz="2000" dirty="0">
                <a:latin typeface="Times New Roman" pitchFamily="18" charset="0"/>
                <a:cs typeface="Times New Roman" pitchFamily="18" charset="0"/>
              </a:rPr>
              <a:t>In this experiment, they ran Q7 and Q8, another variant ofQ1 and Q3, on the dataset of scale 1 by varying from 1day to 14 days to study the query performance of COHANA under different age selection conditions.  Figure 8 presents the result of this experiment.  As in Figure 7, the process-</a:t>
            </a:r>
            <a:r>
              <a:rPr lang="en-US" sz="2000" dirty="0" err="1">
                <a:latin typeface="Times New Roman" pitchFamily="18" charset="0"/>
                <a:cs typeface="Times New Roman" pitchFamily="18" charset="0"/>
              </a:rPr>
              <a:t>ng</a:t>
            </a:r>
            <a:r>
              <a:rPr lang="en-US" sz="2000" dirty="0">
                <a:latin typeface="Times New Roman" pitchFamily="18" charset="0"/>
                <a:cs typeface="Times New Roman" pitchFamily="18" charset="0"/>
              </a:rPr>
              <a:t> times of Q7 and Q8 are also respectively normalized by that  of  Q1  and  Q3.   It  can  be  seen  from  this  figure  that the processing times of Q7 and Q8 exhibit different trends.</a:t>
            </a:r>
          </a:p>
        </p:txBody>
      </p:sp>
    </p:spTree>
    <p:extLst>
      <p:ext uri="{BB962C8B-B14F-4D97-AF65-F5344CB8AC3E}">
        <p14:creationId xmlns:p14="http://schemas.microsoft.com/office/powerpoint/2010/main" val="34047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397" y="2095500"/>
            <a:ext cx="6465269" cy="3695700"/>
          </a:xfrm>
        </p:spPr>
      </p:pic>
    </p:spTree>
    <p:extLst>
      <p:ext uri="{BB962C8B-B14F-4D97-AF65-F5344CB8AC3E}">
        <p14:creationId xmlns:p14="http://schemas.microsoft.com/office/powerpoint/2010/main" val="357140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Author’s Observation</a:t>
            </a:r>
          </a:p>
        </p:txBody>
      </p:sp>
      <p:sp>
        <p:nvSpPr>
          <p:cNvPr id="3" name="Content Placeholder 2"/>
          <p:cNvSpPr>
            <a:spLocks noGrp="1"/>
          </p:cNvSpPr>
          <p:nvPr>
            <p:ph idx="1"/>
          </p:nvPr>
        </p:nvSpPr>
        <p:spPr>
          <a:xfrm>
            <a:off x="1524000" y="2438399"/>
            <a:ext cx="6761559" cy="3352801"/>
          </a:xfrm>
        </p:spPr>
        <p:txBody>
          <a:bodyPr>
            <a:normAutofit lnSpcReduction="10000"/>
          </a:bodyPr>
          <a:lstStyle/>
          <a:p>
            <a:pPr>
              <a:buFont typeface="Wingdings" pitchFamily="2" charset="2"/>
              <a:buChar char="Ø"/>
            </a:pPr>
            <a:r>
              <a:rPr lang="en-US" sz="2000" dirty="0">
                <a:latin typeface="Times New Roman" pitchFamily="18" charset="0"/>
                <a:cs typeface="Times New Roman" pitchFamily="18" charset="0"/>
              </a:rPr>
              <a:t>finding  unusual user  behavioral  trends. </a:t>
            </a:r>
          </a:p>
          <a:p>
            <a:pPr marL="114300" indent="0">
              <a:buNone/>
            </a:pPr>
            <a:r>
              <a:rPr lang="en-US" sz="2000" dirty="0">
                <a:latin typeface="Times New Roman" pitchFamily="18" charset="0"/>
                <a:cs typeface="Times New Roman" pitchFamily="18" charset="0"/>
              </a:rPr>
              <a:t> </a:t>
            </a:r>
          </a:p>
          <a:p>
            <a:pPr>
              <a:buFont typeface="Wingdings" pitchFamily="2" charset="2"/>
              <a:buChar char="Ø"/>
            </a:pPr>
            <a:r>
              <a:rPr lang="en-US" sz="2000" dirty="0">
                <a:latin typeface="Times New Roman" pitchFamily="18" charset="0"/>
                <a:cs typeface="Times New Roman" pitchFamily="18" charset="0"/>
              </a:rPr>
              <a:t> Investigation  of  database  support for cohort analysis.  </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Modeling  activity  data  and  ex-tended SQL.</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Developed a columnar based query engine, COHAHA.</a:t>
            </a:r>
          </a:p>
        </p:txBody>
      </p:sp>
    </p:spTree>
    <p:extLst>
      <p:ext uri="{BB962C8B-B14F-4D97-AF65-F5344CB8AC3E}">
        <p14:creationId xmlns:p14="http://schemas.microsoft.com/office/powerpoint/2010/main" val="389684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Students’ Observation</a:t>
            </a:r>
          </a:p>
        </p:txBody>
      </p:sp>
      <p:sp>
        <p:nvSpPr>
          <p:cNvPr id="3" name="Content Placeholder 2"/>
          <p:cNvSpPr>
            <a:spLocks noGrp="1"/>
          </p:cNvSpPr>
          <p:nvPr>
            <p:ph idx="1"/>
          </p:nvPr>
        </p:nvSpPr>
        <p:spPr>
          <a:xfrm>
            <a:off x="1371600" y="2097088"/>
            <a:ext cx="7010400" cy="4303712"/>
          </a:xfrm>
        </p:spPr>
        <p:txBody>
          <a:bodyPr>
            <a:normAutofit fontScale="32500" lnSpcReduction="20000"/>
          </a:bodyPr>
          <a:lstStyle/>
          <a:p>
            <a:pPr>
              <a:buFont typeface="Wingdings" pitchFamily="2" charset="2"/>
              <a:buChar char="Ø"/>
            </a:pPr>
            <a:r>
              <a:rPr lang="en-US" sz="5000" dirty="0">
                <a:latin typeface="Times New Roman" pitchFamily="18" charset="0"/>
                <a:cs typeface="Times New Roman" pitchFamily="18" charset="0"/>
              </a:rPr>
              <a:t> COHANA can achieve two orders faster query performance.</a:t>
            </a:r>
          </a:p>
          <a:p>
            <a:pPr marL="114300" indent="0">
              <a:buNone/>
            </a:pPr>
            <a:endParaRPr lang="en-US" sz="5000" dirty="0">
              <a:latin typeface="Times New Roman" pitchFamily="18" charset="0"/>
              <a:cs typeface="Times New Roman" pitchFamily="18" charset="0"/>
            </a:endParaRPr>
          </a:p>
          <a:p>
            <a:pPr>
              <a:buFont typeface="Wingdings" pitchFamily="2" charset="2"/>
              <a:buChar char="Ø"/>
            </a:pPr>
            <a:r>
              <a:rPr lang="en-US" sz="5000" dirty="0">
                <a:latin typeface="Times New Roman" pitchFamily="18" charset="0"/>
                <a:cs typeface="Times New Roman" pitchFamily="18" charset="0"/>
              </a:rPr>
              <a:t>Demonstrating the possible benefit of extending a database system.</a:t>
            </a:r>
          </a:p>
          <a:p>
            <a:endParaRPr lang="en-US" sz="5000" dirty="0">
              <a:latin typeface="Times New Roman" pitchFamily="18" charset="0"/>
              <a:cs typeface="Times New Roman" pitchFamily="18" charset="0"/>
            </a:endParaRPr>
          </a:p>
          <a:p>
            <a:pPr>
              <a:buFont typeface="Wingdings" pitchFamily="2" charset="2"/>
              <a:buChar char="Ø"/>
            </a:pPr>
            <a:r>
              <a:rPr lang="en-US" sz="5000" dirty="0">
                <a:latin typeface="Times New Roman" pitchFamily="18" charset="0"/>
                <a:cs typeface="Times New Roman" pitchFamily="18" charset="0"/>
              </a:rPr>
              <a:t>COHANA, performs extremely well in both small and big database.</a:t>
            </a:r>
          </a:p>
          <a:p>
            <a:pPr>
              <a:buFont typeface="Wingdings" pitchFamily="2" charset="2"/>
              <a:buChar char="Ø"/>
            </a:pPr>
            <a:endParaRPr lang="en-US" sz="5000" dirty="0">
              <a:latin typeface="Times New Roman" pitchFamily="18" charset="0"/>
              <a:cs typeface="Times New Roman" pitchFamily="18" charset="0"/>
            </a:endParaRPr>
          </a:p>
          <a:p>
            <a:pPr>
              <a:buFont typeface="Wingdings" pitchFamily="2" charset="2"/>
              <a:buChar char="Ø"/>
            </a:pPr>
            <a:r>
              <a:rPr lang="en-US" sz="5000" dirty="0">
                <a:latin typeface="Times New Roman" pitchFamily="18" charset="0"/>
                <a:cs typeface="Times New Roman" pitchFamily="18" charset="0"/>
              </a:rPr>
              <a:t>COHANA  is  able  to perform better than the </a:t>
            </a:r>
            <a:r>
              <a:rPr lang="en-US" sz="5000" dirty="0" err="1">
                <a:latin typeface="Times New Roman" pitchFamily="18" charset="0"/>
                <a:cs typeface="Times New Roman" pitchFamily="18" charset="0"/>
              </a:rPr>
              <a:t>MonetDB</a:t>
            </a:r>
            <a:r>
              <a:rPr lang="en-US" sz="5000" dirty="0">
                <a:latin typeface="Times New Roman" pitchFamily="18" charset="0"/>
                <a:cs typeface="Times New Roman" pitchFamily="18" charset="0"/>
              </a:rPr>
              <a:t>.</a:t>
            </a:r>
          </a:p>
          <a:p>
            <a:pPr marL="114300" indent="0">
              <a:buNone/>
            </a:pPr>
            <a:endParaRPr lang="en-US" sz="5000" dirty="0">
              <a:latin typeface="Times New Roman" pitchFamily="18" charset="0"/>
              <a:cs typeface="Times New Roman" pitchFamily="18" charset="0"/>
            </a:endParaRPr>
          </a:p>
          <a:p>
            <a:pPr>
              <a:buFont typeface="Wingdings" pitchFamily="2" charset="2"/>
              <a:buChar char="Ø"/>
            </a:pPr>
            <a:r>
              <a:rPr lang="en-US" sz="5000" dirty="0">
                <a:latin typeface="Times New Roman" pitchFamily="18" charset="0"/>
                <a:cs typeface="Times New Roman" pitchFamily="18" charset="0"/>
              </a:rPr>
              <a:t>Materialized view is much more expensive than COHANA</a:t>
            </a:r>
            <a:r>
              <a:rPr lang="en-US" sz="4200" dirty="0">
                <a:latin typeface="Times New Roman" pitchFamily="18" charset="0"/>
                <a:cs typeface="Times New Roman" pitchFamily="18" charset="0"/>
              </a:rPr>
              <a:t>. </a:t>
            </a:r>
          </a:p>
        </p:txBody>
      </p:sp>
    </p:spTree>
    <p:extLst>
      <p:ext uri="{BB962C8B-B14F-4D97-AF65-F5344CB8AC3E}">
        <p14:creationId xmlns:p14="http://schemas.microsoft.com/office/powerpoint/2010/main" val="311320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18518"/>
            <a:ext cx="6304359" cy="1478570"/>
          </a:xfrm>
        </p:spPr>
        <p:txBody>
          <a:bodyPr/>
          <a:lstStyle/>
          <a:p>
            <a:pPr algn="ctr"/>
            <a:r>
              <a:rPr lang="en-US" sz="3600" b="1" i="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524000" y="2362200"/>
            <a:ext cx="6553200" cy="3352800"/>
          </a:xfrm>
        </p:spPr>
        <p:txBody>
          <a:bodyPr>
            <a:normAutofit/>
          </a:bodyPr>
          <a:lstStyle/>
          <a:p>
            <a:pPr marL="114300" indent="0">
              <a:buNone/>
            </a:pPr>
            <a:r>
              <a:rPr lang="en-US" sz="2000" dirty="0">
                <a:latin typeface="Times New Roman" pitchFamily="18" charset="0"/>
                <a:cs typeface="Times New Roman" pitchFamily="18" charset="0"/>
              </a:rPr>
              <a:t>Paper Name: </a:t>
            </a:r>
            <a:r>
              <a:rPr lang="en-US" sz="2000" b="1" dirty="0">
                <a:latin typeface="Times New Roman" pitchFamily="18" charset="0"/>
                <a:cs typeface="Times New Roman" pitchFamily="18" charset="0"/>
              </a:rPr>
              <a:t>Cohort Query Processing</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expensive  to  evaluate.</a:t>
            </a:r>
          </a:p>
          <a:p>
            <a:pPr>
              <a:buFont typeface="Wingdings" pitchFamily="2" charset="2"/>
              <a:buChar char="Ø"/>
            </a:pPr>
            <a:r>
              <a:rPr lang="en-US" sz="2000" dirty="0">
                <a:latin typeface="Times New Roman" pitchFamily="18" charset="0"/>
                <a:cs typeface="Times New Roman" pitchFamily="18" charset="0"/>
              </a:rPr>
              <a:t>extending SQL with three new operators.</a:t>
            </a:r>
          </a:p>
          <a:p>
            <a:pPr>
              <a:buFont typeface="Wingdings" pitchFamily="2" charset="2"/>
              <a:buChar char="Ø"/>
            </a:pPr>
            <a:r>
              <a:rPr lang="en-US" sz="2000" dirty="0">
                <a:latin typeface="Times New Roman" pitchFamily="18" charset="0"/>
                <a:cs typeface="Times New Roman" pitchFamily="18" charset="0"/>
              </a:rPr>
              <a:t> It is hard to draw meaningful insights from activity data tabulation. </a:t>
            </a:r>
          </a:p>
          <a:p>
            <a:pPr marL="114300" indent="0">
              <a:buNone/>
            </a:pPr>
            <a:endParaRPr lang="en-US" dirty="0"/>
          </a:p>
        </p:txBody>
      </p:sp>
    </p:spTree>
    <p:extLst>
      <p:ext uri="{BB962C8B-B14F-4D97-AF65-F5344CB8AC3E}">
        <p14:creationId xmlns:p14="http://schemas.microsoft.com/office/powerpoint/2010/main" val="29209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048000"/>
            <a:ext cx="5181600" cy="1066800"/>
          </a:xfrm>
        </p:spPr>
        <p:txBody>
          <a:bodyPr>
            <a:normAutofit/>
          </a:bodyPr>
          <a:lstStyle/>
          <a:p>
            <a:pPr marL="114300" indent="0" algn="ctr">
              <a:buNone/>
            </a:pPr>
            <a:r>
              <a:rPr lang="en-US" sz="4400" dirty="0">
                <a:latin typeface="Algerian" pitchFamily="82" charset="0"/>
              </a:rPr>
              <a:t>THANK YOU</a:t>
            </a:r>
          </a:p>
        </p:txBody>
      </p:sp>
    </p:spTree>
    <p:extLst>
      <p:ext uri="{BB962C8B-B14F-4D97-AF65-F5344CB8AC3E}">
        <p14:creationId xmlns:p14="http://schemas.microsoft.com/office/powerpoint/2010/main" val="284216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18518"/>
            <a:ext cx="6761559" cy="1478570"/>
          </a:xfrm>
        </p:spPr>
        <p:txBody>
          <a:bodyPr/>
          <a:lstStyle/>
          <a:p>
            <a:pPr algn="ctr"/>
            <a:r>
              <a:rPr lang="en-US" sz="3600" b="1" i="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295400" y="2249487"/>
            <a:ext cx="6990159" cy="3541714"/>
          </a:xfrm>
        </p:spPr>
        <p:txBody>
          <a:bodyPr>
            <a:normAutofit/>
          </a:bodyPr>
          <a:lstStyle/>
          <a:p>
            <a:pPr>
              <a:buFont typeface="Wingdings" pitchFamily="2" charset="2"/>
              <a:buChar char="Ø"/>
            </a:pPr>
            <a:r>
              <a:rPr lang="en-US" sz="2000" dirty="0">
                <a:latin typeface="Times New Roman" pitchFamily="18" charset="0"/>
                <a:cs typeface="Times New Roman" pitchFamily="18" charset="0"/>
              </a:rPr>
              <a:t>With Cohort analytics, social scientists study the human behavioral trend in three steps</a:t>
            </a:r>
          </a:p>
          <a:p>
            <a:pPr>
              <a:buFont typeface="Wingdings" pitchFamily="2" charset="2"/>
              <a:buChar char="Ø"/>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Group users into cohorts;</a:t>
            </a:r>
          </a:p>
          <a:p>
            <a:r>
              <a:rPr lang="en-US" sz="2000" dirty="0">
                <a:latin typeface="Times New Roman" pitchFamily="18" charset="0"/>
                <a:cs typeface="Times New Roman" pitchFamily="18" charset="0"/>
              </a:rPr>
              <a:t>Determine the age of user activities;</a:t>
            </a:r>
          </a:p>
          <a:p>
            <a:r>
              <a:rPr lang="en-US" sz="2000" dirty="0">
                <a:latin typeface="Times New Roman" pitchFamily="18" charset="0"/>
                <a:cs typeface="Times New Roman" pitchFamily="18" charset="0"/>
              </a:rPr>
              <a:t>Compute aggregations for each (cohort, age) bucket. </a:t>
            </a:r>
          </a:p>
        </p:txBody>
      </p:sp>
    </p:spTree>
    <p:extLst>
      <p:ext uri="{BB962C8B-B14F-4D97-AF65-F5344CB8AC3E}">
        <p14:creationId xmlns:p14="http://schemas.microsoft.com/office/powerpoint/2010/main" val="52363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Related Work</a:t>
            </a:r>
          </a:p>
        </p:txBody>
      </p:sp>
      <p:sp>
        <p:nvSpPr>
          <p:cNvPr id="3" name="Content Placeholder 2"/>
          <p:cNvSpPr>
            <a:spLocks noGrp="1"/>
          </p:cNvSpPr>
          <p:nvPr>
            <p:ph idx="1"/>
          </p:nvPr>
        </p:nvSpPr>
        <p:spPr/>
        <p:txBody>
          <a:bodyPr>
            <a:normAutofit/>
          </a:bodyPr>
          <a:lstStyle/>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 SQL GROUP BY operator and aggregate functions.  </a:t>
            </a:r>
          </a:p>
          <a:p>
            <a:pPr>
              <a:buFont typeface="Wingdings" pitchFamily="2" charset="2"/>
              <a:buChar char="Ø"/>
            </a:pPr>
            <a:r>
              <a:rPr lang="en-US" sz="2000" dirty="0">
                <a:latin typeface="Times New Roman" pitchFamily="18" charset="0"/>
                <a:cs typeface="Times New Roman" pitchFamily="18" charset="0"/>
              </a:rPr>
              <a:t> Row-oriented  databases  are  in-efficient  for CUBE style  OLAP  analysis</a:t>
            </a:r>
          </a:p>
          <a:p>
            <a:pPr>
              <a:buFont typeface="Wingdings" pitchFamily="2" charset="2"/>
              <a:buChar char="Ø"/>
            </a:pPr>
            <a:r>
              <a:rPr lang="en-US" sz="2000" dirty="0">
                <a:latin typeface="Times New Roman" pitchFamily="18" charset="0"/>
                <a:cs typeface="Times New Roman" pitchFamily="18" charset="0"/>
              </a:rPr>
              <a:t>materialized view, OLAP  queries. </a:t>
            </a:r>
          </a:p>
          <a:p>
            <a:endParaRPr lang="en-US" dirty="0"/>
          </a:p>
        </p:txBody>
      </p:sp>
    </p:spTree>
    <p:extLst>
      <p:ext uri="{BB962C8B-B14F-4D97-AF65-F5344CB8AC3E}">
        <p14:creationId xmlns:p14="http://schemas.microsoft.com/office/powerpoint/2010/main" val="419545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Related Work</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OLAP queries be used to accelerate the processing of cohort queries</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The cohort analysis approach presented in social science literatures has two limitations: </a:t>
            </a:r>
          </a:p>
          <a:p>
            <a:pPr marL="11430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specify-</a:t>
            </a:r>
            <a:r>
              <a:rPr lang="en-US" sz="2000" dirty="0" err="1">
                <a:latin typeface="Times New Roman" pitchFamily="18" charset="0"/>
                <a:cs typeface="Times New Roman" pitchFamily="18" charset="0"/>
              </a:rPr>
              <a:t>ing</a:t>
            </a:r>
            <a:r>
              <a:rPr lang="en-US" sz="2000" dirty="0">
                <a:latin typeface="Times New Roman" pitchFamily="18" charset="0"/>
                <a:cs typeface="Times New Roman" pitchFamily="18" charset="0"/>
              </a:rPr>
              <a:t> a subset of users or activity tuples for analysis; </a:t>
            </a:r>
          </a:p>
          <a:p>
            <a:r>
              <a:rPr lang="en-US" sz="2000" dirty="0">
                <a:latin typeface="Times New Roman" pitchFamily="18" charset="0"/>
                <a:cs typeface="Times New Roman" pitchFamily="18" charset="0"/>
              </a:rPr>
              <a:t>Only use time attribute to identify cohorts.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620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856060" y="2666999"/>
            <a:ext cx="7429499" cy="3124201"/>
          </a:xfrm>
        </p:spPr>
        <p:txBody>
          <a:bodyPr>
            <a:normAutofit/>
          </a:bodyPr>
          <a:lstStyle/>
          <a:p>
            <a:pPr>
              <a:buFont typeface="Wingdings" pitchFamily="2" charset="2"/>
              <a:buChar char="Ø"/>
            </a:pPr>
            <a:r>
              <a:rPr lang="en-US" sz="2000" dirty="0">
                <a:latin typeface="Times New Roman" pitchFamily="18" charset="0"/>
                <a:cs typeface="Times New Roman" pitchFamily="18" charset="0"/>
              </a:rPr>
              <a:t>columnar database system, compared against  the  two  non-intrusive</a:t>
            </a:r>
          </a:p>
          <a:p>
            <a:pPr>
              <a:buFont typeface="Wingdings" pitchFamily="2" charset="2"/>
              <a:buChar char="Ø"/>
            </a:pPr>
            <a:r>
              <a:rPr lang="en-US" sz="2000" dirty="0">
                <a:latin typeface="Times New Roman" pitchFamily="18" charset="0"/>
                <a:cs typeface="Times New Roman" pitchFamily="18" charset="0"/>
              </a:rPr>
              <a:t>apply traditional SQLGROUP BY operators.</a:t>
            </a:r>
          </a:p>
          <a:p>
            <a:pPr>
              <a:buFont typeface="Wingdings" pitchFamily="2" charset="2"/>
              <a:buChar char="Ø"/>
            </a:pPr>
            <a:r>
              <a:rPr lang="en-US" sz="2000" dirty="0">
                <a:latin typeface="Times New Roman" pitchFamily="18" charset="0"/>
                <a:cs typeface="Times New Roman" pitchFamily="18" charset="0"/>
              </a:rPr>
              <a:t>Finding unusual user behavioral trends.</a:t>
            </a:r>
          </a:p>
        </p:txBody>
      </p:sp>
    </p:spTree>
    <p:extLst>
      <p:ext uri="{BB962C8B-B14F-4D97-AF65-F5344CB8AC3E}">
        <p14:creationId xmlns:p14="http://schemas.microsoft.com/office/powerpoint/2010/main" val="180829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Motivation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To study the human behavioral trend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partitioning  activity  tuples.</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existing relational DBMS and express the cohort analysis task as a SQL query</a:t>
            </a:r>
          </a:p>
        </p:txBody>
      </p:sp>
    </p:spTree>
    <p:extLst>
      <p:ext uri="{BB962C8B-B14F-4D97-AF65-F5344CB8AC3E}">
        <p14:creationId xmlns:p14="http://schemas.microsoft.com/office/powerpoint/2010/main" val="399232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1"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dataset containing user activities collected from  a  mobile  game.   </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Solving insight of average gold.</a:t>
            </a:r>
          </a:p>
          <a:p>
            <a:pPr marL="114300" indent="0">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Developing a columnar based query engine named COHAHA,  for  efficient  cohort  query  processing. </a:t>
            </a:r>
          </a:p>
        </p:txBody>
      </p:sp>
    </p:spTree>
    <p:extLst>
      <p:ext uri="{BB962C8B-B14F-4D97-AF65-F5344CB8AC3E}">
        <p14:creationId xmlns:p14="http://schemas.microsoft.com/office/powerpoint/2010/main" val="228696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869</TotalTime>
  <Words>1493</Words>
  <Application>Microsoft Office PowerPoint</Application>
  <PresentationFormat>On-screen Show (4:3)</PresentationFormat>
  <Paragraphs>150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Bookman Old Style</vt:lpstr>
      <vt:lpstr>Rockwell</vt:lpstr>
      <vt:lpstr>Times New Roman</vt:lpstr>
      <vt:lpstr>Wingdings</vt:lpstr>
      <vt:lpstr>Damask</vt:lpstr>
      <vt:lpstr>                         Group information:   </vt:lpstr>
      <vt:lpstr> Topic:  Paper Reading on “Cohort Query Processing” </vt:lpstr>
      <vt:lpstr>Introduction</vt:lpstr>
      <vt:lpstr>Introduction</vt:lpstr>
      <vt:lpstr>Related Work</vt:lpstr>
      <vt:lpstr>Related Work</vt:lpstr>
      <vt:lpstr>Motivation</vt:lpstr>
      <vt:lpstr>Motivation</vt:lpstr>
      <vt:lpstr>Problem Statement</vt:lpstr>
      <vt:lpstr>Proposed Idea</vt:lpstr>
      <vt:lpstr>Proposed Idea</vt:lpstr>
      <vt:lpstr>                   Contribution</vt:lpstr>
      <vt:lpstr>      Contribution</vt:lpstr>
      <vt:lpstr>Details of proposed technique</vt:lpstr>
      <vt:lpstr>Details of proposed technique</vt:lpstr>
      <vt:lpstr>Details of proposed technique</vt:lpstr>
      <vt:lpstr>Details of proposed technique</vt:lpstr>
      <vt:lpstr>Details of proposed technique</vt:lpstr>
      <vt:lpstr>Details of proposed technique</vt:lpstr>
      <vt:lpstr>Details of proposed technique</vt:lpstr>
      <vt:lpstr>Details of proposed technique</vt:lpstr>
      <vt:lpstr>Details of proposed technique</vt:lpstr>
      <vt:lpstr>Details of proposed technique</vt:lpstr>
      <vt:lpstr>                         Result</vt:lpstr>
      <vt:lpstr>Result</vt:lpstr>
      <vt:lpstr>Result </vt:lpstr>
      <vt:lpstr>Result</vt:lpstr>
      <vt:lpstr>Author’s Observation</vt:lpstr>
      <vt:lpstr>Students’ Observation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Reading</dc:title>
  <dc:creator>user</dc:creator>
  <cp:lastModifiedBy>Tanvir Hassan</cp:lastModifiedBy>
  <cp:revision>58</cp:revision>
  <dcterms:created xsi:type="dcterms:W3CDTF">2006-08-16T00:00:00Z</dcterms:created>
  <dcterms:modified xsi:type="dcterms:W3CDTF">2021-05-25T16:31:14Z</dcterms:modified>
</cp:coreProperties>
</file>