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2" r:id="rId4"/>
    <p:sldId id="264" r:id="rId5"/>
    <p:sldId id="280" r:id="rId6"/>
    <p:sldId id="283" r:id="rId7"/>
    <p:sldId id="284" r:id="rId8"/>
    <p:sldId id="259" r:id="rId9"/>
    <p:sldId id="279" r:id="rId10"/>
    <p:sldId id="271" r:id="rId11"/>
    <p:sldId id="285" r:id="rId12"/>
    <p:sldId id="287" r:id="rId13"/>
    <p:sldId id="288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613" autoAdjust="0"/>
  </p:normalViewPr>
  <p:slideViewPr>
    <p:cSldViewPr snapToGrid="0">
      <p:cViewPr varScale="1">
        <p:scale>
          <a:sx n="68" d="100"/>
          <a:sy n="68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33/11kV GIS Substation at Burirhat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Progress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9</c:v>
                </c:pt>
                <c:pt idx="2">
                  <c:v>13</c:v>
                </c:pt>
                <c:pt idx="3">
                  <c:v>14</c:v>
                </c:pt>
                <c:pt idx="4">
                  <c:v>16</c:v>
                </c:pt>
                <c:pt idx="5">
                  <c:v>21</c:v>
                </c:pt>
                <c:pt idx="6">
                  <c:v>30</c:v>
                </c:pt>
                <c:pt idx="7">
                  <c:v>35</c:v>
                </c:pt>
                <c:pt idx="8">
                  <c:v>41</c:v>
                </c:pt>
                <c:pt idx="9">
                  <c:v>55</c:v>
                </c:pt>
                <c:pt idx="10">
                  <c:v>70</c:v>
                </c:pt>
                <c:pt idx="11">
                  <c:v>80</c:v>
                </c:pt>
                <c:pt idx="12">
                  <c:v>92</c:v>
                </c:pt>
                <c:pt idx="13">
                  <c:v>94</c:v>
                </c:pt>
                <c:pt idx="14">
                  <c:v>98</c:v>
                </c:pt>
                <c:pt idx="1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C1-45B3-97C5-437409881B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Progress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12</c:v>
                </c:pt>
                <c:pt idx="4">
                  <c:v>13</c:v>
                </c:pt>
                <c:pt idx="5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C1-45B3-97C5-437409881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5017440"/>
        <c:axId val="1365018272"/>
      </c:lineChart>
      <c:catAx>
        <c:axId val="13650174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018272"/>
        <c:crosses val="autoZero"/>
        <c:auto val="1"/>
        <c:lblAlgn val="ctr"/>
        <c:lblOffset val="100"/>
        <c:noMultiLvlLbl val="0"/>
      </c:catAx>
      <c:valAx>
        <c:axId val="13650182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01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33/11kV GIS Substation at Burirhat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Progress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9</c:v>
                </c:pt>
                <c:pt idx="2">
                  <c:v>13</c:v>
                </c:pt>
                <c:pt idx="3">
                  <c:v>14</c:v>
                </c:pt>
                <c:pt idx="4">
                  <c:v>16</c:v>
                </c:pt>
                <c:pt idx="5">
                  <c:v>21</c:v>
                </c:pt>
                <c:pt idx="6">
                  <c:v>30</c:v>
                </c:pt>
                <c:pt idx="7">
                  <c:v>35</c:v>
                </c:pt>
                <c:pt idx="8">
                  <c:v>41</c:v>
                </c:pt>
                <c:pt idx="9">
                  <c:v>55</c:v>
                </c:pt>
                <c:pt idx="10">
                  <c:v>70</c:v>
                </c:pt>
                <c:pt idx="11">
                  <c:v>80</c:v>
                </c:pt>
                <c:pt idx="12">
                  <c:v>92</c:v>
                </c:pt>
                <c:pt idx="13">
                  <c:v>94</c:v>
                </c:pt>
                <c:pt idx="14">
                  <c:v>98</c:v>
                </c:pt>
                <c:pt idx="1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C1-45B3-97C5-437409881B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Progress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12</c:v>
                </c:pt>
                <c:pt idx="4">
                  <c:v>13</c:v>
                </c:pt>
                <c:pt idx="5">
                  <c:v>18</c:v>
                </c:pt>
                <c:pt idx="6">
                  <c:v>35</c:v>
                </c:pt>
                <c:pt idx="7">
                  <c:v>45</c:v>
                </c:pt>
                <c:pt idx="8">
                  <c:v>46</c:v>
                </c:pt>
                <c:pt idx="9">
                  <c:v>52</c:v>
                </c:pt>
                <c:pt idx="10">
                  <c:v>65</c:v>
                </c:pt>
                <c:pt idx="11">
                  <c:v>82</c:v>
                </c:pt>
                <c:pt idx="12">
                  <c:v>94</c:v>
                </c:pt>
                <c:pt idx="13">
                  <c:v>96</c:v>
                </c:pt>
                <c:pt idx="14">
                  <c:v>100</c:v>
                </c:pt>
                <c:pt idx="1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C1-45B3-97C5-437409881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5017440"/>
        <c:axId val="1365018272"/>
      </c:lineChart>
      <c:catAx>
        <c:axId val="13650174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018272"/>
        <c:crosses val="autoZero"/>
        <c:auto val="1"/>
        <c:lblAlgn val="ctr"/>
        <c:lblOffset val="100"/>
        <c:noMultiLvlLbl val="0"/>
      </c:catAx>
      <c:valAx>
        <c:axId val="13650182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01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7C946-2206-4D41-AC5A-EBCB272E9726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BE6C8-A665-45BA-A8B1-FC2692EF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BE6C8-A665-45BA-A8B1-FC2692EF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BE6C8-A665-45BA-A8B1-FC2692EFF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7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BE6C8-A665-45BA-A8B1-FC2692EF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BE6C8-A665-45BA-A8B1-FC2692EF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BE6C8-A665-45BA-A8B1-FC2692EFF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BE6C8-A665-45BA-A8B1-FC2692EFF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BE6C8-A665-45BA-A8B1-FC2692EFF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7C91-2BF9-4A70-B7BE-532D4547536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59927" y="2881745"/>
            <a:ext cx="3048000" cy="360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59927" y="3415145"/>
            <a:ext cx="3048000" cy="360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9927" y="290945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9927" y="3441365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24112" y="3990109"/>
            <a:ext cx="1030871" cy="3602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7565" y="400396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Login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8829" y="4721423"/>
            <a:ext cx="165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Forget my password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69664" y="1416365"/>
            <a:ext cx="11838284" cy="2009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5380722" y="1431543"/>
            <a:ext cx="163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Completed Projects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5831" y="181060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85411" y="1810604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40523" y="181060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08413" y="181059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85411" y="2084708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240523" y="2078548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Lalbagh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884" y="2078548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BRH1802</a:t>
            </a:r>
            <a:endParaRPr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8494858" y="2149077"/>
            <a:ext cx="1828800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8494858" y="2149077"/>
            <a:ext cx="1828800" cy="11887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80643" y="2394276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Lalbag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235755" y="2388116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38116" y="2388116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LBG</a:t>
            </a:r>
            <a:r>
              <a:rPr lang="en-US" sz="1200" dirty="0" smtClean="0"/>
              <a:t>1806</a:t>
            </a:r>
            <a:endParaRPr lang="en-US" sz="1200" dirty="0"/>
          </a:p>
        </p:txBody>
      </p:sp>
      <p:sp>
        <p:nvSpPr>
          <p:cNvPr id="87" name="Rounded Rectangle 86"/>
          <p:cNvSpPr/>
          <p:nvPr/>
        </p:nvSpPr>
        <p:spPr>
          <a:xfrm>
            <a:off x="8490090" y="2458645"/>
            <a:ext cx="1828800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8490091" y="2458645"/>
            <a:ext cx="1828800" cy="11845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185411" y="2710467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Sunamganj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240523" y="2704307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Sunamganj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42884" y="2704307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SUN</a:t>
            </a:r>
            <a:r>
              <a:rPr lang="en-US" sz="1200" dirty="0" smtClean="0"/>
              <a:t>1807</a:t>
            </a:r>
            <a:endParaRPr lang="en-US" sz="1200" dirty="0"/>
          </a:p>
        </p:txBody>
      </p:sp>
      <p:sp>
        <p:nvSpPr>
          <p:cNvPr id="92" name="Rounded Rectangle 91"/>
          <p:cNvSpPr/>
          <p:nvPr/>
        </p:nvSpPr>
        <p:spPr>
          <a:xfrm>
            <a:off x="8494858" y="2774836"/>
            <a:ext cx="1828800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279670" y="1782720"/>
            <a:ext cx="11258127" cy="1198567"/>
            <a:chOff x="279670" y="2624554"/>
            <a:chExt cx="11593675" cy="1198567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84443" y="2624554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84438" y="2887794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9670" y="3197362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84438" y="3513553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9670" y="3823121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180643" y="3020035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Khadim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35755" y="3013875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Khadim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38116" y="3013875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KDM</a:t>
            </a:r>
            <a:r>
              <a:rPr lang="en-US" sz="1200" dirty="0" smtClean="0"/>
              <a:t>1803</a:t>
            </a:r>
            <a:endParaRPr lang="en-US" sz="1200" dirty="0"/>
          </a:p>
        </p:txBody>
      </p:sp>
      <p:sp>
        <p:nvSpPr>
          <p:cNvPr id="102" name="Rounded Rectangle 101"/>
          <p:cNvSpPr/>
          <p:nvPr/>
        </p:nvSpPr>
        <p:spPr>
          <a:xfrm>
            <a:off x="8490090" y="3084404"/>
            <a:ext cx="1828800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490090" y="3084404"/>
            <a:ext cx="1828800" cy="1183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9143504" y="2092288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494771" y="2780060"/>
            <a:ext cx="1828800" cy="1183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143504" y="2396277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43504" y="2718046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143504" y="3022035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088582" y="477220"/>
            <a:ext cx="6667590" cy="861835"/>
            <a:chOff x="2676692" y="489907"/>
            <a:chExt cx="6667590" cy="861835"/>
          </a:xfrm>
        </p:grpSpPr>
        <p:sp>
          <p:nvSpPr>
            <p:cNvPr id="54" name="TextBox 53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Ongoing projects</a:t>
              </a:r>
              <a:endParaRPr lang="en-US" sz="12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Completed projects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69309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9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9664" y="1387349"/>
            <a:ext cx="11838284" cy="98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4443" y="1753704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5212" y="1444393"/>
            <a:ext cx="240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Completed Projects: BRH1802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831" y="1781588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5411" y="178158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40523" y="178158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08413" y="178158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4438" y="2016944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5411" y="2055692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0523" y="2049532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2884" y="2049532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BRH1002</a:t>
            </a:r>
            <a:endParaRPr lang="en-US" sz="1200" dirty="0"/>
          </a:p>
        </p:txBody>
      </p:sp>
      <p:sp>
        <p:nvSpPr>
          <p:cNvPr id="131" name="Rectangle 130"/>
          <p:cNvSpPr/>
          <p:nvPr/>
        </p:nvSpPr>
        <p:spPr>
          <a:xfrm>
            <a:off x="159747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2148602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" name="Rectangle 142"/>
          <p:cNvSpPr/>
          <p:nvPr/>
        </p:nvSpPr>
        <p:spPr>
          <a:xfrm>
            <a:off x="4137457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4" name="Rectangle 143"/>
          <p:cNvSpPr/>
          <p:nvPr/>
        </p:nvSpPr>
        <p:spPr>
          <a:xfrm>
            <a:off x="6126312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8115167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10104023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31588" y="248539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600506" y="2485393"/>
            <a:ext cx="1016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Procurement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736805" y="2513293"/>
            <a:ext cx="72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Logistics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8216" y="2497962"/>
            <a:ext cx="1005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Construction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764123" y="249796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Finance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241182" y="2466941"/>
            <a:ext cx="173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Installation, Testing &amp;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Commissioning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322338" y="3079894"/>
            <a:ext cx="1554480" cy="118464"/>
            <a:chOff x="2881745" y="3898437"/>
            <a:chExt cx="7431319" cy="678873"/>
          </a:xfrm>
        </p:grpSpPr>
        <p:sp>
          <p:nvSpPr>
            <p:cNvPr id="172" name="Rounded Rectangle 171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881745" y="3898437"/>
              <a:ext cx="7431319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93601" y="3072888"/>
            <a:ext cx="1554480" cy="118464"/>
            <a:chOff x="2881745" y="3898437"/>
            <a:chExt cx="7431319" cy="678873"/>
          </a:xfrm>
        </p:grpSpPr>
        <p:sp>
          <p:nvSpPr>
            <p:cNvPr id="175" name="Rounded Rectangle 174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881745" y="3898437"/>
              <a:ext cx="7431319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33918819"/>
              </p:ext>
            </p:extLst>
          </p:nvPr>
        </p:nvGraphicFramePr>
        <p:xfrm>
          <a:off x="3877991" y="3482605"/>
          <a:ext cx="4363191" cy="328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8540327" y="2134436"/>
            <a:ext cx="1856510" cy="118872"/>
            <a:chOff x="2881745" y="3898437"/>
            <a:chExt cx="7412182" cy="681211"/>
          </a:xfrm>
          <a:effectLst/>
        </p:grpSpPr>
        <p:sp>
          <p:nvSpPr>
            <p:cNvPr id="77" name="Rounded Rectangle 76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881745" y="3898437"/>
              <a:ext cx="7301549" cy="68121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7156" y="3056480"/>
            <a:ext cx="1737361" cy="118872"/>
            <a:chOff x="257156" y="3041966"/>
            <a:chExt cx="1737361" cy="149386"/>
          </a:xfrm>
        </p:grpSpPr>
        <p:sp>
          <p:nvSpPr>
            <p:cNvPr id="80" name="Rounded Rectangle 79"/>
            <p:cNvSpPr/>
            <p:nvPr/>
          </p:nvSpPr>
          <p:spPr>
            <a:xfrm>
              <a:off x="257156" y="3041966"/>
              <a:ext cx="1706564" cy="1493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57157" y="3041966"/>
              <a:ext cx="1737360" cy="14937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23511" y="3072888"/>
            <a:ext cx="1554480" cy="118464"/>
            <a:chOff x="2881745" y="3898437"/>
            <a:chExt cx="7412182" cy="678873"/>
          </a:xfrm>
        </p:grpSpPr>
        <p:sp>
          <p:nvSpPr>
            <p:cNvPr id="84" name="Rounded Rectangle 8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881745" y="3898437"/>
              <a:ext cx="7412182" cy="67835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195323" y="2077647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7718" y="3002488"/>
            <a:ext cx="68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13149" y="301665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25900" y="301665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36816" y="301665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291512" y="3072888"/>
            <a:ext cx="1554480" cy="118464"/>
            <a:chOff x="2881745" y="3898437"/>
            <a:chExt cx="7431319" cy="678873"/>
          </a:xfrm>
        </p:grpSpPr>
        <p:sp>
          <p:nvSpPr>
            <p:cNvPr id="82" name="Rounded Rectangle 81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881745" y="3898437"/>
              <a:ext cx="7431319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834727" y="301665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273108" y="3072888"/>
            <a:ext cx="1554480" cy="118464"/>
            <a:chOff x="2881745" y="3898437"/>
            <a:chExt cx="7431319" cy="678873"/>
          </a:xfrm>
        </p:grpSpPr>
        <p:sp>
          <p:nvSpPr>
            <p:cNvPr id="96" name="Rounded Rectangle 95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881745" y="3898437"/>
              <a:ext cx="7431319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0816323" y="301665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100.00 %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Oval 98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088582" y="477220"/>
            <a:ext cx="6667590" cy="861835"/>
            <a:chOff x="2676692" y="489907"/>
            <a:chExt cx="6667590" cy="861835"/>
          </a:xfrm>
        </p:grpSpPr>
        <p:sp>
          <p:nvSpPr>
            <p:cNvPr id="70" name="TextBox 69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Ongoing projects</a:t>
              </a:r>
              <a:endParaRPr 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</a:rPr>
                <a:t>Completed projects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55241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6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4178" y="1372831"/>
            <a:ext cx="11838284" cy="98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8957" y="173918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9718" y="1429875"/>
            <a:ext cx="240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Completed Projects: BRH1802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0345" y="176707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99925" y="176707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5037" y="176707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22927" y="176706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98952" y="200242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99925" y="2041174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55037" y="2035014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57398" y="2035014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BRH1002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8509371" y="2105543"/>
            <a:ext cx="1856511" cy="118464"/>
            <a:chOff x="2881741" y="3898437"/>
            <a:chExt cx="7412186" cy="678873"/>
          </a:xfrm>
        </p:grpSpPr>
        <p:sp>
          <p:nvSpPr>
            <p:cNvPr id="43" name="Rounded Rectangle 42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81741" y="3898437"/>
              <a:ext cx="7301549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74260" y="2455734"/>
            <a:ext cx="11848202" cy="563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39422" y="247087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359075" y="2775089"/>
            <a:ext cx="11479909" cy="115790"/>
            <a:chOff x="2881679" y="3898437"/>
            <a:chExt cx="7412248" cy="678873"/>
          </a:xfrm>
        </p:grpSpPr>
        <p:sp>
          <p:nvSpPr>
            <p:cNvPr id="165" name="Rounded Rectangle 164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881679" y="3898437"/>
              <a:ext cx="7380023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74260" y="3144006"/>
            <a:ext cx="11838284" cy="20629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11725874" y="3535402"/>
            <a:ext cx="137188" cy="1554479"/>
            <a:chOff x="9075806" y="1654304"/>
            <a:chExt cx="70665" cy="2116009"/>
          </a:xfrm>
        </p:grpSpPr>
        <p:sp>
          <p:nvSpPr>
            <p:cNvPr id="64" name="Rounded Rectangle 63"/>
            <p:cNvSpPr/>
            <p:nvPr/>
          </p:nvSpPr>
          <p:spPr>
            <a:xfrm>
              <a:off x="9075821" y="1654304"/>
              <a:ext cx="70650" cy="21160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9075806" y="3346547"/>
              <a:ext cx="70651" cy="4029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243947" y="3482044"/>
            <a:ext cx="11594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988" y="3224839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SL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524" y="3224834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Task Description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34962" y="3224831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Starting Date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48144" y="3224826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Ending Date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53988" y="3238706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76405" y="3488081"/>
            <a:ext cx="96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-   33 kV GIS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28805" y="3680067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-   </a:t>
            </a:r>
            <a:r>
              <a:rPr lang="en-US" sz="1000" dirty="0"/>
              <a:t>33kV incoming feeder panel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32660" y="3872053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</a:t>
            </a:r>
            <a:r>
              <a:rPr lang="en-US" sz="1000" dirty="0"/>
              <a:t>isolator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32660" y="4064039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</a:t>
            </a:r>
            <a:r>
              <a:rPr lang="en-US" sz="1000" dirty="0"/>
              <a:t>Circuit Breaker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32660" y="4256025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Line CT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32660" y="4448011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CB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28803" y="4639997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+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sz="1000" dirty="0"/>
              <a:t>BUS coupler </a:t>
            </a:r>
            <a:r>
              <a:rPr lang="en-US" sz="1000" dirty="0" smtClean="0"/>
              <a:t>panel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458338" y="4831982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000" dirty="0"/>
              <a:t>Transformer Outgoing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43942" y="3717574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43942" y="3915801"/>
            <a:ext cx="113083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3948" y="4108493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43948" y="4306720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43942" y="4488508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43942" y="4686735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3948" y="4879427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3948" y="5077654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9308683" y="3777501"/>
            <a:ext cx="1652542" cy="58547"/>
            <a:chOff x="7206127" y="1794021"/>
            <a:chExt cx="969820" cy="83127"/>
          </a:xfrm>
        </p:grpSpPr>
        <p:sp>
          <p:nvSpPr>
            <p:cNvPr id="92" name="Rounded Rectangle 91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206127" y="1794021"/>
              <a:ext cx="965934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308684" y="3577586"/>
            <a:ext cx="1652540" cy="58547"/>
            <a:chOff x="7206128" y="1794021"/>
            <a:chExt cx="969819" cy="83127"/>
          </a:xfrm>
        </p:grpSpPr>
        <p:sp>
          <p:nvSpPr>
            <p:cNvPr id="89" name="Rounded Rectangle 88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206128" y="1794021"/>
              <a:ext cx="965934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8684" y="3977416"/>
            <a:ext cx="1652572" cy="58547"/>
            <a:chOff x="7206109" y="1794021"/>
            <a:chExt cx="969838" cy="83127"/>
          </a:xfrm>
        </p:grpSpPr>
        <p:sp>
          <p:nvSpPr>
            <p:cNvPr id="95" name="Rounded Rectangle 94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206109" y="1794021"/>
              <a:ext cx="965934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308684" y="4177331"/>
            <a:ext cx="1652542" cy="58547"/>
            <a:chOff x="7206127" y="1794021"/>
            <a:chExt cx="969820" cy="83127"/>
          </a:xfrm>
        </p:grpSpPr>
        <p:sp>
          <p:nvSpPr>
            <p:cNvPr id="98" name="Rounded Rectangle 97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206127" y="1794021"/>
              <a:ext cx="965934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308677" y="4377246"/>
            <a:ext cx="1652557" cy="58547"/>
            <a:chOff x="7206113" y="1794021"/>
            <a:chExt cx="969834" cy="83127"/>
          </a:xfrm>
        </p:grpSpPr>
        <p:sp>
          <p:nvSpPr>
            <p:cNvPr id="101" name="Rounded Rectangle 100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206113" y="1794021"/>
              <a:ext cx="965939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308686" y="4577161"/>
            <a:ext cx="1652550" cy="58547"/>
            <a:chOff x="7206124" y="1794021"/>
            <a:chExt cx="969824" cy="83127"/>
          </a:xfrm>
        </p:grpSpPr>
        <p:sp>
          <p:nvSpPr>
            <p:cNvPr id="104" name="Rounded Rectangle 103"/>
            <p:cNvSpPr/>
            <p:nvPr/>
          </p:nvSpPr>
          <p:spPr>
            <a:xfrm>
              <a:off x="7206129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206124" y="1794021"/>
              <a:ext cx="965933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308683" y="4777079"/>
            <a:ext cx="1652541" cy="58562"/>
            <a:chOff x="7206124" y="1794000"/>
            <a:chExt cx="969819" cy="83147"/>
          </a:xfrm>
        </p:grpSpPr>
        <p:sp>
          <p:nvSpPr>
            <p:cNvPr id="107" name="Rounded Rectangle 106"/>
            <p:cNvSpPr/>
            <p:nvPr/>
          </p:nvSpPr>
          <p:spPr>
            <a:xfrm>
              <a:off x="7206124" y="1794020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206125" y="1794000"/>
              <a:ext cx="965933" cy="8312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8318" y="3507576"/>
            <a:ext cx="304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8318" y="3699562"/>
            <a:ext cx="708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8318" y="3891548"/>
            <a:ext cx="54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1.1.1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8318" y="4083535"/>
            <a:ext cx="54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1.1.2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8318" y="4275521"/>
            <a:ext cx="54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1.1.3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8318" y="4467506"/>
            <a:ext cx="54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1.1.4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8318" y="4659492"/>
            <a:ext cx="403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1.2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08318" y="4851477"/>
            <a:ext cx="403952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1.3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3555908"/>
            <a:ext cx="91440" cy="9144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3753911"/>
            <a:ext cx="91440" cy="9144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3951914"/>
            <a:ext cx="91440" cy="9144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149917"/>
            <a:ext cx="91440" cy="9144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347920"/>
            <a:ext cx="91440" cy="9144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545923"/>
            <a:ext cx="91440" cy="9144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743926"/>
            <a:ext cx="91440" cy="9144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941931"/>
            <a:ext cx="91440" cy="9144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5889092" y="2716565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9191275" y="2042318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9308683" y="4962403"/>
            <a:ext cx="1652541" cy="58562"/>
            <a:chOff x="7206124" y="1794000"/>
            <a:chExt cx="969819" cy="83147"/>
          </a:xfrm>
        </p:grpSpPr>
        <p:sp>
          <p:nvSpPr>
            <p:cNvPr id="146" name="Rounded Rectangle 145"/>
            <p:cNvSpPr/>
            <p:nvPr/>
          </p:nvSpPr>
          <p:spPr>
            <a:xfrm>
              <a:off x="7206124" y="1794020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206125" y="1794000"/>
              <a:ext cx="965933" cy="8312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88582" y="477220"/>
            <a:ext cx="6667590" cy="861835"/>
            <a:chOff x="2676692" y="489907"/>
            <a:chExt cx="6667590" cy="861835"/>
          </a:xfrm>
        </p:grpSpPr>
        <p:sp>
          <p:nvSpPr>
            <p:cNvPr id="110" name="TextBox 109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Ongoing projects</a:t>
              </a:r>
              <a:endParaRPr lang="en-US" sz="12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Completed projects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69312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0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79980" y="3113180"/>
            <a:ext cx="11842482" cy="3639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04671" y="3235450"/>
            <a:ext cx="8381425" cy="19456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93728" y="3767546"/>
            <a:ext cx="1696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33kV incoming feeder panel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181877" y="3301251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Task tree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07798" y="3580170"/>
            <a:ext cx="7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33 kV GIS</a:t>
            </a:r>
            <a:endParaRPr lang="en-US" sz="1000" b="1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8405093" y="3676728"/>
            <a:ext cx="91440" cy="1371600"/>
            <a:chOff x="9070412" y="1654304"/>
            <a:chExt cx="90480" cy="2589084"/>
          </a:xfrm>
        </p:grpSpPr>
        <p:sp>
          <p:nvSpPr>
            <p:cNvPr id="152" name="Rounded Rectangle 151"/>
            <p:cNvSpPr/>
            <p:nvPr/>
          </p:nvSpPr>
          <p:spPr>
            <a:xfrm>
              <a:off x="9070412" y="1654304"/>
              <a:ext cx="90480" cy="2589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9081204" y="3840480"/>
              <a:ext cx="79687" cy="40290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505871" y="3987820"/>
            <a:ext cx="99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isolator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505871" y="4162719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Circuit Breaker</a:t>
            </a:r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093727" y="4706653"/>
            <a:ext cx="22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BUS coupler panel</a:t>
            </a:r>
            <a:endParaRPr 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093727" y="4924486"/>
            <a:ext cx="22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Transformer Outgoing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 rot="19905268">
            <a:off x="637939" y="4171294"/>
            <a:ext cx="89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clickable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810304" y="3233016"/>
            <a:ext cx="3080112" cy="19376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49398" y="3302365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4671" y="5294269"/>
            <a:ext cx="4897010" cy="13255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1" name="Rectangle 110"/>
          <p:cNvSpPr/>
          <p:nvPr/>
        </p:nvSpPr>
        <p:spPr>
          <a:xfrm>
            <a:off x="5349894" y="5323177"/>
            <a:ext cx="6537959" cy="1296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46247" y="5294269"/>
            <a:ext cx="73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Remarks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82812" y="535283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Files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0844" y="5722168"/>
            <a:ext cx="176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Single Line Diagram (SLD)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385424" y="57370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5197" y="4000435"/>
            <a:ext cx="1798812" cy="19584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505871" y="4331902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CT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505872" y="4499241"/>
            <a:ext cx="750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CB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93379" y="3767546"/>
            <a:ext cx="519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93380" y="3580170"/>
            <a:ext cx="536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93380" y="3987820"/>
            <a:ext cx="53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1.1.1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93380" y="4162719"/>
            <a:ext cx="62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1.1.2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93380" y="4706653"/>
            <a:ext cx="6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1.2</a:t>
            </a:r>
            <a:endParaRPr 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93380" y="4924486"/>
            <a:ext cx="76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1.3</a:t>
            </a:r>
            <a:endParaRPr 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3380" y="4331902"/>
            <a:ext cx="62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1.1.3</a:t>
            </a:r>
            <a:endParaRPr 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3380" y="4499240"/>
            <a:ext cx="48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1.1.4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98847" y="4653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698847" y="36868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98847" y="351625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5502353" y="3600744"/>
            <a:ext cx="2743201" cy="118464"/>
            <a:chOff x="2881738" y="3898437"/>
            <a:chExt cx="7412189" cy="678873"/>
          </a:xfrm>
        </p:grpSpPr>
        <p:sp>
          <p:nvSpPr>
            <p:cNvPr id="194" name="Rounded Rectangle 19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592210" y="3537520"/>
            <a:ext cx="7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5502353" y="3810846"/>
            <a:ext cx="2743201" cy="118464"/>
            <a:chOff x="2881738" y="3898437"/>
            <a:chExt cx="7412189" cy="678873"/>
          </a:xfrm>
        </p:grpSpPr>
        <p:sp>
          <p:nvSpPr>
            <p:cNvPr id="198" name="Rounded Rectangle 19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6592211" y="3747621"/>
            <a:ext cx="79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5502353" y="4051045"/>
            <a:ext cx="2743201" cy="118464"/>
            <a:chOff x="2881738" y="3898437"/>
            <a:chExt cx="7412189" cy="678873"/>
          </a:xfrm>
        </p:grpSpPr>
        <p:sp>
          <p:nvSpPr>
            <p:cNvPr id="202" name="Rounded Rectangle 201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6592211" y="3987821"/>
            <a:ext cx="95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5502354" y="4304603"/>
            <a:ext cx="2743200" cy="118464"/>
            <a:chOff x="2881741" y="3898437"/>
            <a:chExt cx="7412186" cy="678873"/>
          </a:xfrm>
        </p:grpSpPr>
        <p:sp>
          <p:nvSpPr>
            <p:cNvPr id="206" name="Rounded Rectangle 205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881741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6592210" y="4241378"/>
            <a:ext cx="7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5502353" y="4514705"/>
            <a:ext cx="2743201" cy="118464"/>
            <a:chOff x="2881738" y="3898437"/>
            <a:chExt cx="7412189" cy="678873"/>
          </a:xfrm>
        </p:grpSpPr>
        <p:sp>
          <p:nvSpPr>
            <p:cNvPr id="210" name="Rounded Rectangle 209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592210" y="4451480"/>
            <a:ext cx="907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502353" y="4754904"/>
            <a:ext cx="2743201" cy="118464"/>
            <a:chOff x="2881738" y="3898437"/>
            <a:chExt cx="7412189" cy="678873"/>
          </a:xfrm>
        </p:grpSpPr>
        <p:sp>
          <p:nvSpPr>
            <p:cNvPr id="214" name="Rounded Rectangle 21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6592210" y="4691679"/>
            <a:ext cx="997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5502353" y="4953318"/>
            <a:ext cx="2743201" cy="118464"/>
            <a:chOff x="2881738" y="3898437"/>
            <a:chExt cx="7412189" cy="678873"/>
          </a:xfrm>
        </p:grpSpPr>
        <p:sp>
          <p:nvSpPr>
            <p:cNvPr id="218" name="Rounded Rectangle 21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6592210" y="4890093"/>
            <a:ext cx="997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097783" y="3679662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00FF00"/>
                </a:solidFill>
              </a:rPr>
              <a:t>Submit to PD office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097784" y="3873973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00FF00"/>
                </a:solidFill>
              </a:rPr>
              <a:t>Forward to Design Department Three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4750234"/>
            <a:ext cx="102686" cy="102686"/>
          </a:xfrm>
          <a:prstGeom prst="rect">
            <a:avLst/>
          </a:prstGeom>
        </p:spPr>
      </p:pic>
      <p:sp>
        <p:nvSpPr>
          <p:cNvPr id="120" name="Oval 119"/>
          <p:cNvSpPr/>
          <p:nvPr/>
        </p:nvSpPr>
        <p:spPr>
          <a:xfrm>
            <a:off x="8935086" y="3752847"/>
            <a:ext cx="100771" cy="1007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8935086" y="3929566"/>
            <a:ext cx="100771" cy="1007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4147109"/>
            <a:ext cx="102686" cy="102686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9097783" y="4052154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00FF00"/>
                </a:solidFill>
              </a:rPr>
              <a:t>Forward to PD office from DD3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097784" y="4678265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00FF00"/>
                </a:solidFill>
              </a:rPr>
              <a:t>Receive Approved Drawing from PD Office</a:t>
            </a:r>
          </a:p>
        </p:txBody>
      </p:sp>
      <p:sp>
        <p:nvSpPr>
          <p:cNvPr id="174" name="Oval 173"/>
          <p:cNvSpPr/>
          <p:nvPr/>
        </p:nvSpPr>
        <p:spPr>
          <a:xfrm>
            <a:off x="8935086" y="4125339"/>
            <a:ext cx="100771" cy="1007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8935086" y="4733858"/>
            <a:ext cx="100771" cy="1007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3965034"/>
            <a:ext cx="102686" cy="10268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3768309"/>
            <a:ext cx="102686" cy="102686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9097783" y="4243095"/>
            <a:ext cx="23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00FF00"/>
                </a:solidFill>
              </a:rPr>
              <a:t>Forward to Design Department Two</a:t>
            </a:r>
          </a:p>
        </p:txBody>
      </p:sp>
      <p:sp>
        <p:nvSpPr>
          <p:cNvPr id="188" name="Oval 187"/>
          <p:cNvSpPr/>
          <p:nvPr/>
        </p:nvSpPr>
        <p:spPr>
          <a:xfrm>
            <a:off x="8935086" y="4316280"/>
            <a:ext cx="100771" cy="1007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4554486"/>
            <a:ext cx="102686" cy="102686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9097783" y="4459531"/>
            <a:ext cx="2066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00FF00"/>
                </a:solidFill>
              </a:rPr>
              <a:t>Forward to PD office from DD2</a:t>
            </a:r>
          </a:p>
        </p:txBody>
      </p:sp>
      <p:sp>
        <p:nvSpPr>
          <p:cNvPr id="221" name="Oval 220"/>
          <p:cNvSpPr/>
          <p:nvPr/>
        </p:nvSpPr>
        <p:spPr>
          <a:xfrm>
            <a:off x="8935086" y="4532716"/>
            <a:ext cx="100771" cy="1007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11729115" y="3574814"/>
            <a:ext cx="91440" cy="1371600"/>
            <a:chOff x="9070412" y="1654304"/>
            <a:chExt cx="90480" cy="2589084"/>
          </a:xfrm>
        </p:grpSpPr>
        <p:sp>
          <p:nvSpPr>
            <p:cNvPr id="223" name="Rounded Rectangle 222"/>
            <p:cNvSpPr/>
            <p:nvPr/>
          </p:nvSpPr>
          <p:spPr>
            <a:xfrm>
              <a:off x="9070412" y="1654304"/>
              <a:ext cx="90480" cy="2589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9081204" y="3840480"/>
              <a:ext cx="79687" cy="40290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724314" y="5636707"/>
            <a:ext cx="3534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We faced lot of issues to solve it, as client was found non supporting</a:t>
            </a:r>
            <a:endParaRPr lang="en-US" sz="1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418895" y="565154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84178" y="1372831"/>
            <a:ext cx="11838284" cy="98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298957" y="173918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369718" y="1429875"/>
            <a:ext cx="240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Completed Projects: BRH1802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70345" y="176707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99925" y="176707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255037" y="176707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9122927" y="176706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>
            <a:off x="298952" y="200242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199925" y="2041174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235" name="TextBox 234"/>
          <p:cNvSpPr txBox="1"/>
          <p:nvPr/>
        </p:nvSpPr>
        <p:spPr>
          <a:xfrm>
            <a:off x="6255037" y="2035014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57398" y="2035014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BRH1002</a:t>
            </a:r>
            <a:endParaRPr lang="en-US" sz="1200" dirty="0"/>
          </a:p>
        </p:txBody>
      </p:sp>
      <p:grpSp>
        <p:nvGrpSpPr>
          <p:cNvPr id="237" name="Group 236"/>
          <p:cNvGrpSpPr/>
          <p:nvPr/>
        </p:nvGrpSpPr>
        <p:grpSpPr>
          <a:xfrm>
            <a:off x="8509371" y="2105543"/>
            <a:ext cx="1856511" cy="118464"/>
            <a:chOff x="2881741" y="3898437"/>
            <a:chExt cx="7412186" cy="678873"/>
          </a:xfrm>
        </p:grpSpPr>
        <p:sp>
          <p:nvSpPr>
            <p:cNvPr id="238" name="Rounded Rectangle 23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2881741" y="3898437"/>
              <a:ext cx="7301549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Oval 239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74260" y="2455734"/>
            <a:ext cx="11848202" cy="563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739422" y="247087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359075" y="2775089"/>
            <a:ext cx="11479909" cy="115790"/>
            <a:chOff x="2881679" y="3898437"/>
            <a:chExt cx="7412248" cy="678873"/>
          </a:xfrm>
        </p:grpSpPr>
        <p:sp>
          <p:nvSpPr>
            <p:cNvPr id="244" name="Rounded Rectangle 24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2881679" y="3898437"/>
              <a:ext cx="7380023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5889092" y="2716565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9191275" y="2042318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7059119" y="5827224"/>
            <a:ext cx="1277048" cy="321174"/>
            <a:chOff x="12453342" y="2529405"/>
            <a:chExt cx="1277048" cy="321174"/>
          </a:xfrm>
        </p:grpSpPr>
        <p:sp>
          <p:nvSpPr>
            <p:cNvPr id="264" name="Rectangle 263"/>
            <p:cNvSpPr/>
            <p:nvPr/>
          </p:nvSpPr>
          <p:spPr>
            <a:xfrm>
              <a:off x="12453342" y="2529405"/>
              <a:ext cx="1277048" cy="321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2453342" y="2572480"/>
              <a:ext cx="11288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50000"/>
                    </a:schemeClr>
                  </a:solidFill>
                </a:rPr>
                <a:t>View or download</a:t>
              </a:r>
              <a:endParaRPr lang="en-US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088582" y="477220"/>
            <a:ext cx="6667590" cy="861835"/>
            <a:chOff x="2676692" y="489907"/>
            <a:chExt cx="6667590" cy="861835"/>
          </a:xfrm>
        </p:grpSpPr>
        <p:sp>
          <p:nvSpPr>
            <p:cNvPr id="132" name="TextBox 131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Ongoing projects</a:t>
              </a:r>
              <a:endParaRPr lang="en-US" sz="12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Completed projects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655247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  <p:pic>
        <p:nvPicPr>
          <p:cNvPr id="143" name="Picture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4356020"/>
            <a:ext cx="102686" cy="1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9664" y="1442276"/>
            <a:ext cx="11838284" cy="4001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4443" y="1808631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79122" y="1499320"/>
            <a:ext cx="113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Critical Tasks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831" y="1836515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5411" y="183651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93399" y="1836515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Critical Task Tree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895010" y="1836510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Risk Level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063167" y="621438"/>
            <a:ext cx="919054" cy="490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1086703" y="65627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My Profile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096223" y="80867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Log out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545267" y="183416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Pending Status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537175" y="182009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2884" y="2071871"/>
            <a:ext cx="11630456" cy="500413"/>
            <a:chOff x="242884" y="2887794"/>
            <a:chExt cx="11630456" cy="500413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84438" y="2887794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85412" y="2926542"/>
              <a:ext cx="209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33/11kV GIS New Substation at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Burirhat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93399" y="2920382"/>
              <a:ext cx="280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33kV GIS / Subtask for 33kV GIS / Layer 2 Subtask for 33kV GIS 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2884" y="2920382"/>
              <a:ext cx="811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BRH1802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45268" y="2926543"/>
              <a:ext cx="2033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Submit to PD office from DD3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892230" y="2924196"/>
              <a:ext cx="784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Very High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537175" y="2903966"/>
              <a:ext cx="1615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Installation, Testing &amp; Commissioning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40536" y="2632234"/>
            <a:ext cx="11630456" cy="500413"/>
            <a:chOff x="242884" y="2887794"/>
            <a:chExt cx="11630456" cy="500413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284438" y="2887794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185412" y="2926542"/>
              <a:ext cx="209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33/11kV GIS New Substation at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Burirhat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93399" y="2920382"/>
              <a:ext cx="280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33kV GIS / Subtask for 33kV GIS / Layer 2 Subtask for 33kV GIS 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2884" y="2920382"/>
              <a:ext cx="811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BRH1002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545268" y="2926543"/>
              <a:ext cx="2033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Submit to PD office from DD3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892230" y="2924196"/>
              <a:ext cx="784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Very High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537175" y="2903966"/>
              <a:ext cx="1615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0000"/>
                  </a:solidFill>
                </a:rPr>
                <a:t>Installation, Testing &amp; Commissioning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40536" y="3180872"/>
            <a:ext cx="11630456" cy="500413"/>
            <a:chOff x="242884" y="2887794"/>
            <a:chExt cx="11630456" cy="500413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284438" y="2887794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185412" y="2926542"/>
              <a:ext cx="209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33/11kV GIS New Substation at </a:t>
              </a:r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Burirhat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593399" y="2920382"/>
              <a:ext cx="280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33kV GIS / Subtask for 33kV GIS / Layer 2 Subtask for 33kV GIS 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2884" y="2920382"/>
              <a:ext cx="811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BRH1002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545268" y="2926543"/>
              <a:ext cx="2033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Submit to PD office from DD3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1046978" y="2924196"/>
              <a:ext cx="784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High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537175" y="2903966"/>
              <a:ext cx="1615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Installation, Testing &amp; Commissioning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40536" y="3715448"/>
            <a:ext cx="11644967" cy="500413"/>
            <a:chOff x="242884" y="2887794"/>
            <a:chExt cx="11644967" cy="500413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284438" y="2887794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1185412" y="2926542"/>
              <a:ext cx="2091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33/11kV GIS New Substation at </a:t>
              </a:r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Burirhat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93399" y="2920382"/>
              <a:ext cx="280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33kV GIS / Subtask for 33kV GIS / Layer 2 Subtask for 33kV GIS 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42884" y="2920382"/>
              <a:ext cx="811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BRH1002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545268" y="2926543"/>
              <a:ext cx="2033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Submit to PD office from DD3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1103250" y="2924196"/>
              <a:ext cx="784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High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37175" y="2903966"/>
              <a:ext cx="1615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Installation, Testing &amp; Commissioning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88582" y="477220"/>
            <a:ext cx="6667590" cy="861835"/>
            <a:chOff x="2676692" y="489907"/>
            <a:chExt cx="6667590" cy="861835"/>
          </a:xfrm>
        </p:grpSpPr>
        <p:sp>
          <p:nvSpPr>
            <p:cNvPr id="63" name="TextBox 62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Ongoing projects</a:t>
              </a:r>
              <a:endParaRPr lang="en-US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Completed projects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Critical Task List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4892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4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9664" y="1416365"/>
            <a:ext cx="11838284" cy="2009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380722" y="1431543"/>
            <a:ext cx="1448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Ongoing Projects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831" y="181060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5411" y="1810604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40523" y="181060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08413" y="181059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5411" y="2084708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0523" y="2078548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Lalbagh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2884" y="2078548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BRH1802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8494858" y="2149077"/>
            <a:ext cx="1856510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494858" y="2149077"/>
            <a:ext cx="976802" cy="11887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180643" y="2394276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Lalbag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235755" y="2388116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38116" y="2388116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LBG</a:t>
            </a:r>
            <a:r>
              <a:rPr lang="en-US" sz="1200" dirty="0" smtClean="0"/>
              <a:t>1806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8490090" y="2458645"/>
            <a:ext cx="1856510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490091" y="2458645"/>
            <a:ext cx="326250" cy="11845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185411" y="2710467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Sunamganj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240523" y="2704307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Sunamganj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42884" y="2704307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SUN</a:t>
            </a:r>
            <a:r>
              <a:rPr lang="en-US" sz="1200" dirty="0" smtClean="0"/>
              <a:t>1807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8494858" y="2774836"/>
            <a:ext cx="1856510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9670" y="1782720"/>
            <a:ext cx="11258127" cy="1198567"/>
            <a:chOff x="279670" y="2624554"/>
            <a:chExt cx="11593675" cy="119856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4443" y="2624554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4438" y="2887794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79670" y="3197362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4438" y="3513553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79670" y="3823121"/>
              <a:ext cx="1158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1180643" y="3020035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Khadim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235755" y="3013875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Khadim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38116" y="3013875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KDM1803</a:t>
            </a:r>
            <a:endParaRPr lang="en-US" sz="1200" dirty="0"/>
          </a:p>
        </p:txBody>
      </p:sp>
      <p:sp>
        <p:nvSpPr>
          <p:cNvPr id="84" name="Rounded Rectangle 83"/>
          <p:cNvSpPr/>
          <p:nvPr/>
        </p:nvSpPr>
        <p:spPr>
          <a:xfrm>
            <a:off x="8490090" y="3084404"/>
            <a:ext cx="1856510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8490090" y="3084404"/>
            <a:ext cx="1644510" cy="1183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207004" y="2092288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48.57%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07004" y="240465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13.77%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07004" y="2725764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0.00%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07004" y="30293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87.77%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76692" y="489907"/>
            <a:ext cx="6667590" cy="861835"/>
            <a:chOff x="2676692" y="489907"/>
            <a:chExt cx="6667590" cy="861835"/>
          </a:xfrm>
        </p:grpSpPr>
        <p:sp>
          <p:nvSpPr>
            <p:cNvPr id="73" name="TextBox 72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F0"/>
                  </a:solidFill>
                </a:rPr>
                <a:t>Ongoing projects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Completed projects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65593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1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9664" y="1387349"/>
            <a:ext cx="11838284" cy="98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4443" y="1753704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5212" y="1444393"/>
            <a:ext cx="22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Ongoing Projects: BRH1802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831" y="1781588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5411" y="178158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40523" y="178158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08413" y="178158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4438" y="2016944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5411" y="2055692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0523" y="2049532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2884" y="2049532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BRH1802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59747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2148602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" name="Rectangle 142"/>
          <p:cNvSpPr/>
          <p:nvPr/>
        </p:nvSpPr>
        <p:spPr>
          <a:xfrm>
            <a:off x="4137457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4" name="Rectangle 143"/>
          <p:cNvSpPr/>
          <p:nvPr/>
        </p:nvSpPr>
        <p:spPr>
          <a:xfrm>
            <a:off x="6126312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8115167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10104023" y="2470252"/>
            <a:ext cx="1920240" cy="87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24908" y="248539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600506" y="2485393"/>
            <a:ext cx="1016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Procurement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736805" y="2513293"/>
            <a:ext cx="72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Logistics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8216" y="2497962"/>
            <a:ext cx="1005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Construction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764123" y="249796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Finance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241182" y="2466941"/>
            <a:ext cx="173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Installation, Testing &amp;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Commissioning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322338" y="3079894"/>
            <a:ext cx="1550477" cy="118464"/>
            <a:chOff x="2881745" y="3898437"/>
            <a:chExt cx="7412182" cy="678873"/>
          </a:xfrm>
        </p:grpSpPr>
        <p:sp>
          <p:nvSpPr>
            <p:cNvPr id="172" name="Rounded Rectangle 171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881745" y="3898437"/>
              <a:ext cx="2133600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93601" y="3072888"/>
            <a:ext cx="1550477" cy="118464"/>
            <a:chOff x="2881745" y="3898437"/>
            <a:chExt cx="7412182" cy="678873"/>
          </a:xfrm>
        </p:grpSpPr>
        <p:sp>
          <p:nvSpPr>
            <p:cNvPr id="175" name="Rounded Rectangle 174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881745" y="3898437"/>
              <a:ext cx="2133600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ounded Rectangle 177"/>
          <p:cNvSpPr/>
          <p:nvPr/>
        </p:nvSpPr>
        <p:spPr>
          <a:xfrm>
            <a:off x="8300048" y="3072888"/>
            <a:ext cx="1550477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320984" y="3079894"/>
            <a:ext cx="1550477" cy="118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7266171"/>
              </p:ext>
            </p:extLst>
          </p:nvPr>
        </p:nvGraphicFramePr>
        <p:xfrm>
          <a:off x="3877991" y="3482605"/>
          <a:ext cx="4363191" cy="328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8540327" y="2134436"/>
            <a:ext cx="1856510" cy="118872"/>
            <a:chOff x="2881745" y="3898437"/>
            <a:chExt cx="7412182" cy="681211"/>
          </a:xfrm>
          <a:effectLst/>
        </p:grpSpPr>
        <p:sp>
          <p:nvSpPr>
            <p:cNvPr id="77" name="Rounded Rectangle 76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881745" y="3898437"/>
              <a:ext cx="3899917" cy="68121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7156" y="3056480"/>
            <a:ext cx="1706564" cy="118872"/>
            <a:chOff x="257156" y="3041966"/>
            <a:chExt cx="1706564" cy="149386"/>
          </a:xfrm>
        </p:grpSpPr>
        <p:sp>
          <p:nvSpPr>
            <p:cNvPr id="80" name="Rounded Rectangle 79"/>
            <p:cNvSpPr/>
            <p:nvPr/>
          </p:nvSpPr>
          <p:spPr>
            <a:xfrm>
              <a:off x="257156" y="3041966"/>
              <a:ext cx="1706564" cy="1493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57157" y="3041966"/>
              <a:ext cx="299900" cy="14937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23511" y="3072888"/>
            <a:ext cx="1554480" cy="118464"/>
            <a:chOff x="2881745" y="3898437"/>
            <a:chExt cx="7412182" cy="678873"/>
          </a:xfrm>
        </p:grpSpPr>
        <p:sp>
          <p:nvSpPr>
            <p:cNvPr id="84" name="Rounded Rectangle 8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881745" y="3898437"/>
              <a:ext cx="6565764" cy="67835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252473" y="2077647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48.57%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9158" y="3002488"/>
            <a:ext cx="68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13.77%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72610" y="302371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0.00%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13149" y="3016659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87.77%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25900" y="3016659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25.73%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36816" y="3016659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5.73%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14923" y="302371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0.00%</a:t>
            </a:r>
            <a:endParaRPr lang="en-US" sz="9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676692" y="489907"/>
            <a:ext cx="6667590" cy="861835"/>
            <a:chOff x="2676692" y="489907"/>
            <a:chExt cx="6667590" cy="861835"/>
          </a:xfrm>
        </p:grpSpPr>
        <p:sp>
          <p:nvSpPr>
            <p:cNvPr id="82" name="TextBox 81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F0"/>
                  </a:solidFill>
                </a:rPr>
                <a:t>Ongoing projects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Completed projects</a:t>
              </a:r>
              <a:endParaRPr lang="en-US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65593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3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4178" y="1372831"/>
            <a:ext cx="11838284" cy="98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8957" y="173918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9718" y="1429875"/>
            <a:ext cx="22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Ongoing Projects: BRH1802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0345" y="176707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99925" y="176707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5037" y="176707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22927" y="176706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98952" y="200242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99925" y="2041174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55037" y="2035014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57398" y="2035014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BRH1802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8509371" y="2105543"/>
            <a:ext cx="1856511" cy="118464"/>
            <a:chOff x="2881741" y="3898437"/>
            <a:chExt cx="7412186" cy="678873"/>
          </a:xfrm>
        </p:grpSpPr>
        <p:sp>
          <p:nvSpPr>
            <p:cNvPr id="43" name="Rounded Rectangle 42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74260" y="2455734"/>
            <a:ext cx="11848202" cy="563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39422" y="247087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359141" y="2775089"/>
            <a:ext cx="11479777" cy="115790"/>
            <a:chOff x="2881745" y="3898437"/>
            <a:chExt cx="7412182" cy="678873"/>
          </a:xfrm>
        </p:grpSpPr>
        <p:sp>
          <p:nvSpPr>
            <p:cNvPr id="165" name="Rounded Rectangle 164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881745" y="3898437"/>
              <a:ext cx="106272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74260" y="3144006"/>
            <a:ext cx="11838284" cy="20629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11725874" y="3535402"/>
            <a:ext cx="137188" cy="1554479"/>
            <a:chOff x="9075806" y="1654304"/>
            <a:chExt cx="70665" cy="2116009"/>
          </a:xfrm>
        </p:grpSpPr>
        <p:sp>
          <p:nvSpPr>
            <p:cNvPr id="64" name="Rounded Rectangle 63"/>
            <p:cNvSpPr/>
            <p:nvPr/>
          </p:nvSpPr>
          <p:spPr>
            <a:xfrm>
              <a:off x="9075821" y="1654304"/>
              <a:ext cx="70650" cy="21160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9075806" y="3346547"/>
              <a:ext cx="70651" cy="4029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243947" y="3482044"/>
            <a:ext cx="11594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988" y="3224839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SL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524" y="3224834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Task Description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34962" y="3224831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Starting Date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48144" y="3224826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Ending Date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53988" y="3238706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76405" y="3488081"/>
            <a:ext cx="96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-   33 kV GIS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28805" y="3680067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-   </a:t>
            </a:r>
            <a:r>
              <a:rPr lang="en-US" sz="1000" dirty="0"/>
              <a:t>33kV incoming feeder panel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32660" y="3872053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</a:t>
            </a:r>
            <a:r>
              <a:rPr lang="en-US" sz="1000" dirty="0"/>
              <a:t>isolator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32660" y="4064039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</a:t>
            </a:r>
            <a:r>
              <a:rPr lang="en-US" sz="1000" dirty="0"/>
              <a:t>Circuit Breaker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32660" y="4256025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Line CT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32660" y="4448011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CB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28803" y="4639997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+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sz="1000" dirty="0"/>
              <a:t>BUS coupler </a:t>
            </a:r>
            <a:r>
              <a:rPr lang="en-US" sz="1000" dirty="0" smtClean="0"/>
              <a:t>panel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458338" y="4831982"/>
            <a:ext cx="251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000" dirty="0"/>
              <a:t>Transformer Outgoing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43942" y="3717574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43942" y="3915801"/>
            <a:ext cx="113083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3948" y="4108493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43948" y="4306720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43942" y="4488508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43942" y="4686735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3948" y="4879427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3948" y="5077654"/>
            <a:ext cx="113083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9308683" y="3777501"/>
            <a:ext cx="1652542" cy="58547"/>
            <a:chOff x="7206127" y="1794021"/>
            <a:chExt cx="969820" cy="83127"/>
          </a:xfrm>
        </p:grpSpPr>
        <p:sp>
          <p:nvSpPr>
            <p:cNvPr id="92" name="Rounded Rectangle 91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206127" y="1794021"/>
              <a:ext cx="429304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308684" y="3577586"/>
            <a:ext cx="1652540" cy="58547"/>
            <a:chOff x="7206128" y="1794021"/>
            <a:chExt cx="969819" cy="83127"/>
          </a:xfrm>
        </p:grpSpPr>
        <p:sp>
          <p:nvSpPr>
            <p:cNvPr id="89" name="Rounded Rectangle 88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206128" y="1794021"/>
              <a:ext cx="858608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8684" y="3977416"/>
            <a:ext cx="1652540" cy="58547"/>
            <a:chOff x="7206125" y="1794021"/>
            <a:chExt cx="969822" cy="83127"/>
          </a:xfrm>
        </p:grpSpPr>
        <p:sp>
          <p:nvSpPr>
            <p:cNvPr id="95" name="Rounded Rectangle 94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206125" y="1794021"/>
              <a:ext cx="53663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308684" y="4177331"/>
            <a:ext cx="1652542" cy="58547"/>
            <a:chOff x="7206127" y="1794021"/>
            <a:chExt cx="969820" cy="83127"/>
          </a:xfrm>
        </p:grpSpPr>
        <p:sp>
          <p:nvSpPr>
            <p:cNvPr id="98" name="Rounded Rectangle 97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206127" y="1794021"/>
              <a:ext cx="965934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308684" y="4377246"/>
            <a:ext cx="1652540" cy="58547"/>
            <a:chOff x="7206122" y="1794021"/>
            <a:chExt cx="969825" cy="83127"/>
          </a:xfrm>
        </p:grpSpPr>
        <p:sp>
          <p:nvSpPr>
            <p:cNvPr id="101" name="Rounded Rectangle 100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206122" y="1794021"/>
              <a:ext cx="107326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308686" y="4577161"/>
            <a:ext cx="1652544" cy="58547"/>
            <a:chOff x="7206127" y="1794021"/>
            <a:chExt cx="969821" cy="83127"/>
          </a:xfrm>
        </p:grpSpPr>
        <p:sp>
          <p:nvSpPr>
            <p:cNvPr id="104" name="Rounded Rectangle 103"/>
            <p:cNvSpPr/>
            <p:nvPr/>
          </p:nvSpPr>
          <p:spPr>
            <a:xfrm>
              <a:off x="7206129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206127" y="1794021"/>
              <a:ext cx="697619" cy="831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308683" y="4777079"/>
            <a:ext cx="1652541" cy="58562"/>
            <a:chOff x="7206124" y="1794000"/>
            <a:chExt cx="969819" cy="83147"/>
          </a:xfrm>
        </p:grpSpPr>
        <p:sp>
          <p:nvSpPr>
            <p:cNvPr id="107" name="Rounded Rectangle 106"/>
            <p:cNvSpPr/>
            <p:nvPr/>
          </p:nvSpPr>
          <p:spPr>
            <a:xfrm>
              <a:off x="7206124" y="1794020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206125" y="1794000"/>
              <a:ext cx="858607" cy="8312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08684" y="4976994"/>
            <a:ext cx="1652540" cy="58547"/>
            <a:chOff x="7206128" y="1794021"/>
            <a:chExt cx="969819" cy="83127"/>
          </a:xfrm>
        </p:grpSpPr>
        <p:sp>
          <p:nvSpPr>
            <p:cNvPr id="110" name="Rounded Rectangle 109"/>
            <p:cNvSpPr/>
            <p:nvPr/>
          </p:nvSpPr>
          <p:spPr>
            <a:xfrm>
              <a:off x="7206128" y="1794021"/>
              <a:ext cx="969819" cy="831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7206128" y="1794021"/>
              <a:ext cx="0" cy="8312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8318" y="3507576"/>
            <a:ext cx="304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8318" y="3699562"/>
            <a:ext cx="708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8318" y="3891548"/>
            <a:ext cx="54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1.1.1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8318" y="4083535"/>
            <a:ext cx="54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1.1.2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8318" y="4275521"/>
            <a:ext cx="54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1.1.3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8318" y="4467506"/>
            <a:ext cx="54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1.1.4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8318" y="4659492"/>
            <a:ext cx="403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1.2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08318" y="4851477"/>
            <a:ext cx="403952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1.3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3555908"/>
            <a:ext cx="91440" cy="9144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3753911"/>
            <a:ext cx="91440" cy="9144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3951914"/>
            <a:ext cx="91440" cy="9144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149917"/>
            <a:ext cx="91440" cy="9144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347920"/>
            <a:ext cx="91440" cy="9144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545923"/>
            <a:ext cx="91440" cy="9144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743926"/>
            <a:ext cx="91440" cy="9144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44" y="4941931"/>
            <a:ext cx="91440" cy="9144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5889092" y="2716565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13.77 %</a:t>
            </a:r>
            <a:endParaRPr lang="en-US" sz="1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9191275" y="2042318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43.77 %</a:t>
            </a:r>
            <a:endParaRPr lang="en-US" sz="1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5293"/>
              </p:ext>
            </p:extLst>
          </p:nvPr>
        </p:nvGraphicFramePr>
        <p:xfrm>
          <a:off x="1481441" y="5386916"/>
          <a:ext cx="1478505" cy="684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505">
                  <a:extLst>
                    <a:ext uri="{9D8B030D-6E8A-4147-A177-3AD203B41FA5}">
                      <a16:colId xmlns:a16="http://schemas.microsoft.com/office/drawing/2014/main" val="3168350998"/>
                    </a:ext>
                  </a:extLst>
                </a:gridCol>
              </a:tblGrid>
              <a:tr h="115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Tasks with subtasks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619420"/>
                  </a:ext>
                </a:extLst>
              </a:tr>
              <a:tr h="50501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Expand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View details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9844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76193"/>
              </p:ext>
            </p:extLst>
          </p:nvPr>
        </p:nvGraphicFramePr>
        <p:xfrm>
          <a:off x="2992502" y="5387508"/>
          <a:ext cx="1569574" cy="961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9574">
                  <a:extLst>
                    <a:ext uri="{9D8B030D-6E8A-4147-A177-3AD203B41FA5}">
                      <a16:colId xmlns:a16="http://schemas.microsoft.com/office/drawing/2014/main" val="264396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Tasks without Subtasks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236226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View Details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Update status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Upload file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View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8133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19116"/>
              </p:ext>
            </p:extLst>
          </p:nvPr>
        </p:nvGraphicFramePr>
        <p:xfrm>
          <a:off x="4594632" y="5395446"/>
          <a:ext cx="1893002" cy="629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002">
                  <a:extLst>
                    <a:ext uri="{9D8B030D-6E8A-4147-A177-3AD203B41FA5}">
                      <a16:colId xmlns:a16="http://schemas.microsoft.com/office/drawing/2014/main" val="1572807711"/>
                    </a:ext>
                  </a:extLst>
                </a:gridCol>
              </a:tblGrid>
              <a:tr h="98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Subtasks with sub-subtasks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75888"/>
                  </a:ext>
                </a:extLst>
              </a:tr>
              <a:tr h="450134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Expand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3184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36435"/>
              </p:ext>
            </p:extLst>
          </p:nvPr>
        </p:nvGraphicFramePr>
        <p:xfrm>
          <a:off x="6507490" y="5395446"/>
          <a:ext cx="1978660" cy="961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478407560"/>
                    </a:ext>
                  </a:extLst>
                </a:gridCol>
              </a:tblGrid>
              <a:tr h="119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Subtasks without sub-subtasks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477858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Update Status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Upload file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View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463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5606"/>
              </p:ext>
            </p:extLst>
          </p:nvPr>
        </p:nvGraphicFramePr>
        <p:xfrm>
          <a:off x="8506633" y="5404036"/>
          <a:ext cx="1666914" cy="961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914">
                  <a:extLst>
                    <a:ext uri="{9D8B030D-6E8A-4147-A177-3AD203B41FA5}">
                      <a16:colId xmlns:a16="http://schemas.microsoft.com/office/drawing/2014/main" val="3129894144"/>
                    </a:ext>
                  </a:extLst>
                </a:gridCol>
              </a:tblGrid>
              <a:tr h="119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Sub-subtasks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75897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Update Status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Upload file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100" dirty="0">
                          <a:effectLst/>
                        </a:rPr>
                        <a:t>View file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286885"/>
                  </a:ext>
                </a:extLst>
              </a:tr>
            </a:tbl>
          </a:graphicData>
        </a:graphic>
      </p:graphicFrame>
      <p:grpSp>
        <p:nvGrpSpPr>
          <p:cNvPr id="145" name="Group 144"/>
          <p:cNvGrpSpPr/>
          <p:nvPr/>
        </p:nvGrpSpPr>
        <p:grpSpPr>
          <a:xfrm>
            <a:off x="2676692" y="489907"/>
            <a:ext cx="6667590" cy="861835"/>
            <a:chOff x="2676692" y="489907"/>
            <a:chExt cx="6667590" cy="861835"/>
          </a:xfrm>
        </p:grpSpPr>
        <p:sp>
          <p:nvSpPr>
            <p:cNvPr id="146" name="TextBox 145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F0"/>
                  </a:solidFill>
                </a:rPr>
                <a:t>Ongoing projects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Completed projects</a:t>
              </a:r>
              <a:endParaRPr 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65593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79980" y="3113180"/>
            <a:ext cx="11842482" cy="3639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04671" y="3235450"/>
            <a:ext cx="8381425" cy="19456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93728" y="3767546"/>
            <a:ext cx="185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33kV incoming feeder panel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181877" y="3301251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Task tree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07798" y="3580170"/>
            <a:ext cx="7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33 kV GIS</a:t>
            </a:r>
            <a:endParaRPr lang="en-US" sz="1000" b="1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8405093" y="3676728"/>
            <a:ext cx="91440" cy="1371600"/>
            <a:chOff x="9070412" y="1654304"/>
            <a:chExt cx="90480" cy="2589084"/>
          </a:xfrm>
        </p:grpSpPr>
        <p:sp>
          <p:nvSpPr>
            <p:cNvPr id="152" name="Rounded Rectangle 151"/>
            <p:cNvSpPr/>
            <p:nvPr/>
          </p:nvSpPr>
          <p:spPr>
            <a:xfrm>
              <a:off x="9070412" y="1654304"/>
              <a:ext cx="90480" cy="2589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9081204" y="3840480"/>
              <a:ext cx="79687" cy="40290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505871" y="3987820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isolator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505871" y="4162719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Circuit Breaker</a:t>
            </a:r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093727" y="4706653"/>
            <a:ext cx="22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BUS coupler panel</a:t>
            </a:r>
            <a:endParaRPr 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093727" y="4924486"/>
            <a:ext cx="22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Transformer Outgoing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 rot="19905268">
            <a:off x="637939" y="4171294"/>
            <a:ext cx="89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clickable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810304" y="3233016"/>
            <a:ext cx="3080112" cy="19376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49398" y="3302365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4671" y="5294269"/>
            <a:ext cx="4897010" cy="13255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1" name="Rectangle 110"/>
          <p:cNvSpPr/>
          <p:nvPr/>
        </p:nvSpPr>
        <p:spPr>
          <a:xfrm>
            <a:off x="5349894" y="5323177"/>
            <a:ext cx="6537959" cy="1296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46247" y="5294269"/>
            <a:ext cx="73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Remarks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82812" y="535283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Files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0844" y="5722168"/>
            <a:ext cx="176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Single Line Diagram (SLD)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690844" y="5919340"/>
            <a:ext cx="176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Overall Layout Drawing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690844" y="6129415"/>
            <a:ext cx="176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Architectural Drawing</a:t>
            </a:r>
            <a:endParaRPr lang="en-US" sz="100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7" y="5812959"/>
            <a:ext cx="102686" cy="102686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7" y="6014146"/>
            <a:ext cx="102686" cy="102686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7" y="6210641"/>
            <a:ext cx="102686" cy="1026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370986" y="6232906"/>
            <a:ext cx="1277048" cy="386936"/>
            <a:chOff x="12453342" y="2499909"/>
            <a:chExt cx="1277048" cy="386936"/>
          </a:xfrm>
        </p:grpSpPr>
        <p:sp>
          <p:nvSpPr>
            <p:cNvPr id="123" name="Rectangle 122"/>
            <p:cNvSpPr/>
            <p:nvPr/>
          </p:nvSpPr>
          <p:spPr>
            <a:xfrm>
              <a:off x="12453342" y="2529405"/>
              <a:ext cx="1277048" cy="321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453342" y="2499909"/>
              <a:ext cx="11288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50000"/>
                    </a:schemeClr>
                  </a:solidFill>
                </a:rPr>
                <a:t>View or download</a:t>
              </a:r>
              <a:endParaRPr lang="en-US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53342" y="2640624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50000"/>
                    </a:schemeClr>
                  </a:solidFill>
                </a:rPr>
                <a:t>Request for delete</a:t>
              </a:r>
              <a:endParaRPr lang="en-US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84178" y="1372831"/>
            <a:ext cx="11838284" cy="98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298957" y="173918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69718" y="1429875"/>
            <a:ext cx="22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Ongoing Projects: BRH1802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0345" y="176707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99925" y="176707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55037" y="176707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22927" y="176706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98952" y="200242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99925" y="2041174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55037" y="2035014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57398" y="2035014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BRH1802</a:t>
            </a:r>
            <a:endParaRPr lang="en-US" sz="12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509371" y="2105543"/>
            <a:ext cx="1856511" cy="118464"/>
            <a:chOff x="2881741" y="3898437"/>
            <a:chExt cx="7412186" cy="678873"/>
          </a:xfrm>
        </p:grpSpPr>
        <p:sp>
          <p:nvSpPr>
            <p:cNvPr id="130" name="Rounded Rectangle 129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Oval 132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74260" y="2455734"/>
            <a:ext cx="11848202" cy="563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39422" y="247087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59141" y="2775089"/>
            <a:ext cx="11479777" cy="115790"/>
            <a:chOff x="2881745" y="3898437"/>
            <a:chExt cx="7412182" cy="678873"/>
          </a:xfrm>
        </p:grpSpPr>
        <p:sp>
          <p:nvSpPr>
            <p:cNvPr id="137" name="Rounded Rectangle 136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881745" y="3898437"/>
              <a:ext cx="106272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5889092" y="2716565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13.77 %</a:t>
            </a:r>
            <a:endParaRPr lang="en-US" sz="1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9191275" y="2042318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43.77 %</a:t>
            </a:r>
            <a:endParaRPr lang="en-US" sz="1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85424" y="57370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385424" y="591665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385424" y="613277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0063" y="3605575"/>
            <a:ext cx="912489" cy="19584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505871" y="4331902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CT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505872" y="4499241"/>
            <a:ext cx="750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CB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93379" y="3767546"/>
            <a:ext cx="519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93380" y="3580170"/>
            <a:ext cx="536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93380" y="3987820"/>
            <a:ext cx="53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1.1.1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93380" y="4162719"/>
            <a:ext cx="62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1.1.2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93380" y="4706653"/>
            <a:ext cx="6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1.2</a:t>
            </a:r>
            <a:endParaRPr 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93380" y="4924486"/>
            <a:ext cx="76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1.3</a:t>
            </a:r>
            <a:endParaRPr 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3380" y="4331902"/>
            <a:ext cx="62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1.1.3</a:t>
            </a:r>
            <a:endParaRPr 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3380" y="4499240"/>
            <a:ext cx="48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1.1.4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98847" y="4653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698847" y="36868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98847" y="351625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5502353" y="3600744"/>
            <a:ext cx="2743201" cy="118464"/>
            <a:chOff x="2881738" y="3898437"/>
            <a:chExt cx="7412189" cy="678873"/>
          </a:xfrm>
        </p:grpSpPr>
        <p:sp>
          <p:nvSpPr>
            <p:cNvPr id="194" name="Rounded Rectangle 19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2881738" y="3898437"/>
              <a:ext cx="1482437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592210" y="3537520"/>
            <a:ext cx="7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1</a:t>
            </a:r>
            <a:r>
              <a:rPr lang="en-US" sz="1000" b="1" dirty="0" smtClean="0"/>
              <a:t>3.77 %</a:t>
            </a:r>
            <a:endParaRPr lang="en-US" sz="1000" b="1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5502353" y="3810846"/>
            <a:ext cx="2743201" cy="118464"/>
            <a:chOff x="2881738" y="3898437"/>
            <a:chExt cx="7412189" cy="678873"/>
          </a:xfrm>
        </p:grpSpPr>
        <p:sp>
          <p:nvSpPr>
            <p:cNvPr id="198" name="Rounded Rectangle 19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81738" y="3898437"/>
              <a:ext cx="4694385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6592211" y="3747621"/>
            <a:ext cx="79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6</a:t>
            </a:r>
            <a:r>
              <a:rPr lang="en-US" sz="1000" b="1" dirty="0" smtClean="0"/>
              <a:t>3.77 %</a:t>
            </a:r>
            <a:endParaRPr lang="en-US" sz="1000" b="1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5502353" y="4051045"/>
            <a:ext cx="2743201" cy="118464"/>
            <a:chOff x="2881738" y="3898437"/>
            <a:chExt cx="7412189" cy="678873"/>
          </a:xfrm>
        </p:grpSpPr>
        <p:sp>
          <p:nvSpPr>
            <p:cNvPr id="202" name="Rounded Rectangle 201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881738" y="3898437"/>
              <a:ext cx="6670968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6592211" y="3987821"/>
            <a:ext cx="95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89.77 %</a:t>
            </a:r>
            <a:endParaRPr lang="en-US" sz="1000" b="1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5502354" y="4304603"/>
            <a:ext cx="2743200" cy="118464"/>
            <a:chOff x="2881741" y="3898437"/>
            <a:chExt cx="7412186" cy="678873"/>
          </a:xfrm>
        </p:grpSpPr>
        <p:sp>
          <p:nvSpPr>
            <p:cNvPr id="206" name="Rounded Rectangle 205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881741" y="3898437"/>
              <a:ext cx="222365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6592210" y="4241378"/>
            <a:ext cx="7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26.77 %</a:t>
            </a:r>
            <a:endParaRPr lang="en-US" sz="1000" b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5502353" y="4514705"/>
            <a:ext cx="2743201" cy="118464"/>
            <a:chOff x="2881738" y="3898437"/>
            <a:chExt cx="7412189" cy="678873"/>
          </a:xfrm>
        </p:grpSpPr>
        <p:sp>
          <p:nvSpPr>
            <p:cNvPr id="210" name="Rounded Rectangle 209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592210" y="4451480"/>
            <a:ext cx="907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502354" y="4754904"/>
            <a:ext cx="2743200" cy="118464"/>
            <a:chOff x="2881741" y="3898437"/>
            <a:chExt cx="7412186" cy="678873"/>
          </a:xfrm>
        </p:grpSpPr>
        <p:sp>
          <p:nvSpPr>
            <p:cNvPr id="214" name="Rounded Rectangle 21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6592210" y="4691679"/>
            <a:ext cx="997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35.77 %</a:t>
            </a:r>
            <a:endParaRPr lang="en-US" sz="1000" b="1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5502354" y="4953318"/>
            <a:ext cx="2743200" cy="118464"/>
            <a:chOff x="2881741" y="3898437"/>
            <a:chExt cx="7412186" cy="678873"/>
          </a:xfrm>
        </p:grpSpPr>
        <p:sp>
          <p:nvSpPr>
            <p:cNvPr id="218" name="Rounded Rectangle 21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6592210" y="4890093"/>
            <a:ext cx="997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35.77 %</a:t>
            </a:r>
            <a:endParaRPr lang="en-US" sz="10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676692" y="489907"/>
            <a:ext cx="6667590" cy="861835"/>
            <a:chOff x="2676692" y="489907"/>
            <a:chExt cx="6667590" cy="861835"/>
          </a:xfrm>
        </p:grpSpPr>
        <p:sp>
          <p:nvSpPr>
            <p:cNvPr id="170" name="TextBox 169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F0"/>
                  </a:solidFill>
                </a:rPr>
                <a:t>Ongoing projects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Completed projects</a:t>
              </a:r>
              <a:endParaRPr 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65593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179" name="TextBox 178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4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79980" y="3113180"/>
            <a:ext cx="11842482" cy="3639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04671" y="3235450"/>
            <a:ext cx="8381425" cy="19456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93728" y="3767546"/>
            <a:ext cx="185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33kV incoming feeder panel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181877" y="3301251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Task tree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07798" y="3580170"/>
            <a:ext cx="7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33 kV GIS</a:t>
            </a:r>
            <a:endParaRPr lang="en-US" sz="1000" b="1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8405093" y="3676728"/>
            <a:ext cx="91440" cy="1371600"/>
            <a:chOff x="9070412" y="1654304"/>
            <a:chExt cx="90480" cy="2589084"/>
          </a:xfrm>
        </p:grpSpPr>
        <p:sp>
          <p:nvSpPr>
            <p:cNvPr id="152" name="Rounded Rectangle 151"/>
            <p:cNvSpPr/>
            <p:nvPr/>
          </p:nvSpPr>
          <p:spPr>
            <a:xfrm>
              <a:off x="9070412" y="1654304"/>
              <a:ext cx="90480" cy="2589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9081204" y="3840480"/>
              <a:ext cx="79687" cy="40290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505871" y="3987820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isolator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505871" y="4162719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Circuit Breaker</a:t>
            </a:r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093727" y="4706653"/>
            <a:ext cx="22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BUS coupler panel</a:t>
            </a:r>
            <a:endParaRPr 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093727" y="4924486"/>
            <a:ext cx="22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Transformer Outgoing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 rot="19905268">
            <a:off x="637939" y="4171294"/>
            <a:ext cx="89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clickable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810304" y="3233016"/>
            <a:ext cx="3080112" cy="19376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49398" y="3302365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4671" y="5294269"/>
            <a:ext cx="4897010" cy="13255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1" name="Rectangle 110"/>
          <p:cNvSpPr/>
          <p:nvPr/>
        </p:nvSpPr>
        <p:spPr>
          <a:xfrm>
            <a:off x="5349894" y="5323177"/>
            <a:ext cx="6537959" cy="1296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46247" y="5294269"/>
            <a:ext cx="73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Remarks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82812" y="535283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Files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0844" y="5722168"/>
            <a:ext cx="176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Single Line Diagram (SLD)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690844" y="5919340"/>
            <a:ext cx="176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Overall Layout Drawing</a:t>
            </a:r>
            <a:endParaRPr lang="en-US" sz="100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7" y="5812959"/>
            <a:ext cx="102686" cy="102686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7" y="6014146"/>
            <a:ext cx="102686" cy="102686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84178" y="1372831"/>
            <a:ext cx="11838284" cy="98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298957" y="173918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69718" y="1429875"/>
            <a:ext cx="22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Ongoing Projects: BRH1802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0345" y="176707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99925" y="176707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55037" y="176707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22927" y="176706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98952" y="200242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99925" y="2041174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55037" y="2035014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57398" y="2035014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BRH1802</a:t>
            </a:r>
            <a:endParaRPr lang="en-US" sz="12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509371" y="2105543"/>
            <a:ext cx="1856511" cy="118464"/>
            <a:chOff x="2881741" y="3898437"/>
            <a:chExt cx="7412186" cy="678873"/>
          </a:xfrm>
        </p:grpSpPr>
        <p:sp>
          <p:nvSpPr>
            <p:cNvPr id="130" name="Rounded Rectangle 129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Oval 132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74260" y="2455734"/>
            <a:ext cx="11848202" cy="563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39422" y="247087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59141" y="2775089"/>
            <a:ext cx="11479777" cy="115790"/>
            <a:chOff x="2881745" y="3898437"/>
            <a:chExt cx="7412182" cy="678873"/>
          </a:xfrm>
        </p:grpSpPr>
        <p:sp>
          <p:nvSpPr>
            <p:cNvPr id="137" name="Rounded Rectangle 136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881745" y="3898437"/>
              <a:ext cx="106272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5889092" y="2716565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13.77 %</a:t>
            </a:r>
            <a:endParaRPr lang="en-US" sz="1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9191275" y="2042318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43.77 %</a:t>
            </a:r>
            <a:endParaRPr lang="en-US" sz="1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85424" y="57370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385424" y="591665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5177" y="3797689"/>
            <a:ext cx="1798812" cy="19584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505871" y="4331902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CT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505872" y="4499241"/>
            <a:ext cx="750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CB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93379" y="3767546"/>
            <a:ext cx="519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93380" y="3580170"/>
            <a:ext cx="536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93380" y="3987820"/>
            <a:ext cx="53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1.1.1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93380" y="4162719"/>
            <a:ext cx="62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1.1.2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93380" y="4706653"/>
            <a:ext cx="6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1.2</a:t>
            </a:r>
            <a:endParaRPr 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93380" y="4924486"/>
            <a:ext cx="76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1.3</a:t>
            </a:r>
            <a:endParaRPr 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3380" y="4331902"/>
            <a:ext cx="62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1.1.3</a:t>
            </a:r>
            <a:endParaRPr 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3380" y="4499240"/>
            <a:ext cx="48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1.1.4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98847" y="4653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698847" y="36868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98847" y="351625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5502353" y="3600744"/>
            <a:ext cx="2743201" cy="118464"/>
            <a:chOff x="2881738" y="3898437"/>
            <a:chExt cx="7412189" cy="678873"/>
          </a:xfrm>
        </p:grpSpPr>
        <p:sp>
          <p:nvSpPr>
            <p:cNvPr id="194" name="Rounded Rectangle 19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2881738" y="3898437"/>
              <a:ext cx="1482437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592210" y="3537520"/>
            <a:ext cx="7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1</a:t>
            </a:r>
            <a:r>
              <a:rPr lang="en-US" sz="1000" b="1" dirty="0" smtClean="0"/>
              <a:t>3.77 %</a:t>
            </a:r>
            <a:endParaRPr lang="en-US" sz="1000" b="1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5502353" y="3810846"/>
            <a:ext cx="2743201" cy="118464"/>
            <a:chOff x="2881738" y="3898437"/>
            <a:chExt cx="7412189" cy="678873"/>
          </a:xfrm>
        </p:grpSpPr>
        <p:sp>
          <p:nvSpPr>
            <p:cNvPr id="198" name="Rounded Rectangle 19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81738" y="3898437"/>
              <a:ext cx="4694385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6592211" y="3747621"/>
            <a:ext cx="79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6</a:t>
            </a:r>
            <a:r>
              <a:rPr lang="en-US" sz="1000" b="1" dirty="0" smtClean="0"/>
              <a:t>3.77 %</a:t>
            </a:r>
            <a:endParaRPr lang="en-US" sz="1000" b="1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5502353" y="4051045"/>
            <a:ext cx="2743201" cy="118464"/>
            <a:chOff x="2881738" y="3898437"/>
            <a:chExt cx="7412189" cy="678873"/>
          </a:xfrm>
        </p:grpSpPr>
        <p:sp>
          <p:nvSpPr>
            <p:cNvPr id="202" name="Rounded Rectangle 201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881738" y="3898437"/>
              <a:ext cx="6670968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6592211" y="3987821"/>
            <a:ext cx="95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89.77 %</a:t>
            </a:r>
            <a:endParaRPr lang="en-US" sz="1000" b="1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5502354" y="4304603"/>
            <a:ext cx="2743200" cy="118464"/>
            <a:chOff x="2881741" y="3898437"/>
            <a:chExt cx="7412186" cy="678873"/>
          </a:xfrm>
        </p:grpSpPr>
        <p:sp>
          <p:nvSpPr>
            <p:cNvPr id="206" name="Rounded Rectangle 205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881741" y="3898437"/>
              <a:ext cx="222365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6592210" y="4241378"/>
            <a:ext cx="7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26.77 %</a:t>
            </a:r>
            <a:endParaRPr lang="en-US" sz="1000" b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5502353" y="4514705"/>
            <a:ext cx="2743201" cy="118464"/>
            <a:chOff x="2881738" y="3898437"/>
            <a:chExt cx="7412189" cy="678873"/>
          </a:xfrm>
        </p:grpSpPr>
        <p:sp>
          <p:nvSpPr>
            <p:cNvPr id="210" name="Rounded Rectangle 209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592210" y="4451480"/>
            <a:ext cx="907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502354" y="4754904"/>
            <a:ext cx="2743200" cy="118464"/>
            <a:chOff x="2881741" y="3898437"/>
            <a:chExt cx="7412186" cy="678873"/>
          </a:xfrm>
        </p:grpSpPr>
        <p:sp>
          <p:nvSpPr>
            <p:cNvPr id="214" name="Rounded Rectangle 21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6592210" y="4691679"/>
            <a:ext cx="997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35.77 %</a:t>
            </a:r>
            <a:endParaRPr lang="en-US" sz="1000" b="1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5502354" y="4953318"/>
            <a:ext cx="2743200" cy="118464"/>
            <a:chOff x="2881741" y="3898437"/>
            <a:chExt cx="7412186" cy="678873"/>
          </a:xfrm>
        </p:grpSpPr>
        <p:sp>
          <p:nvSpPr>
            <p:cNvPr id="218" name="Rounded Rectangle 21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6592210" y="4890093"/>
            <a:ext cx="997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35.77 %</a:t>
            </a:r>
            <a:endParaRPr lang="en-US" sz="10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797251" y="6120486"/>
            <a:ext cx="2134801" cy="7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8966571" y="5863984"/>
            <a:ext cx="20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One file not showing, as it was</a:t>
            </a:r>
          </a:p>
          <a:p>
            <a:r>
              <a:rPr lang="en-US" sz="1200" dirty="0" smtClean="0">
                <a:solidFill>
                  <a:schemeClr val="accent2"/>
                </a:solidFill>
              </a:rPr>
              <a:t>From another subtasks</a:t>
            </a:r>
            <a:endParaRPr lang="en-US" sz="1200" dirty="0">
              <a:solidFill>
                <a:schemeClr val="accent2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676692" y="489907"/>
            <a:ext cx="6667590" cy="861835"/>
            <a:chOff x="2676692" y="489907"/>
            <a:chExt cx="6667590" cy="861835"/>
          </a:xfrm>
        </p:grpSpPr>
        <p:sp>
          <p:nvSpPr>
            <p:cNvPr id="108" name="TextBox 107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F0"/>
                  </a:solidFill>
                </a:rPr>
                <a:t>Ongoing projects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Completed projects</a:t>
              </a:r>
              <a:endParaRPr 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065593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173" name="TextBox 172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79980" y="3113180"/>
            <a:ext cx="11842482" cy="3639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04671" y="3235450"/>
            <a:ext cx="8381425" cy="19456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93728" y="3767546"/>
            <a:ext cx="1696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33kV incoming feeder panel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181877" y="3301251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Task tree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07798" y="3580170"/>
            <a:ext cx="7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33 kV GIS</a:t>
            </a:r>
            <a:endParaRPr lang="en-US" sz="1000" b="1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8405093" y="3676728"/>
            <a:ext cx="91440" cy="1371600"/>
            <a:chOff x="9070412" y="1654304"/>
            <a:chExt cx="90480" cy="2589084"/>
          </a:xfrm>
        </p:grpSpPr>
        <p:sp>
          <p:nvSpPr>
            <p:cNvPr id="152" name="Rounded Rectangle 151"/>
            <p:cNvSpPr/>
            <p:nvPr/>
          </p:nvSpPr>
          <p:spPr>
            <a:xfrm>
              <a:off x="9070412" y="1654304"/>
              <a:ext cx="90480" cy="2589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9081204" y="3840480"/>
              <a:ext cx="79687" cy="40290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505871" y="3987820"/>
            <a:ext cx="99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isolator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505871" y="4162719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Circuit Breaker</a:t>
            </a:r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093727" y="4706653"/>
            <a:ext cx="22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BUS coupler panel</a:t>
            </a:r>
            <a:endParaRPr 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093727" y="4924486"/>
            <a:ext cx="22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Transformer Outgoing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 rot="19905268">
            <a:off x="637939" y="4171294"/>
            <a:ext cx="89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clickable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810304" y="3233016"/>
            <a:ext cx="3080112" cy="19376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49398" y="3302365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4671" y="5294269"/>
            <a:ext cx="4897010" cy="13255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1" name="Rectangle 110"/>
          <p:cNvSpPr/>
          <p:nvPr/>
        </p:nvSpPr>
        <p:spPr>
          <a:xfrm>
            <a:off x="5349894" y="5323177"/>
            <a:ext cx="6537959" cy="1296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46247" y="5294269"/>
            <a:ext cx="73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Remarks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82812" y="535283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Files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0844" y="5722168"/>
            <a:ext cx="1763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Single Line Diagram (SLD)</a:t>
            </a:r>
            <a:endParaRPr lang="en-US" sz="100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08" y="5708474"/>
            <a:ext cx="102686" cy="102686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84178" y="1372831"/>
            <a:ext cx="11838284" cy="98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298957" y="173918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69718" y="1429875"/>
            <a:ext cx="22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Ongoing Projects: BRH1802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0345" y="176707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99925" y="1767070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Name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55037" y="176707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Project Zone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22927" y="176706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Progress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98952" y="2002426"/>
            <a:ext cx="115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99925" y="2041174"/>
            <a:ext cx="4924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33/11kV GIS New Substation at </a:t>
            </a:r>
            <a:r>
              <a:rPr lang="en-US" sz="1200" dirty="0" err="1" smtClean="0"/>
              <a:t>Burirhat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55037" y="2035014"/>
            <a:ext cx="2044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Burirhat</a:t>
            </a:r>
            <a:r>
              <a:rPr lang="en-US" sz="1200" dirty="0" smtClean="0"/>
              <a:t>, Rangpur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57398" y="2035014"/>
            <a:ext cx="8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BRH1802</a:t>
            </a:r>
            <a:endParaRPr lang="en-US" sz="12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8509371" y="2105543"/>
            <a:ext cx="1856511" cy="118464"/>
            <a:chOff x="2881741" y="3898437"/>
            <a:chExt cx="7412186" cy="678873"/>
          </a:xfrm>
        </p:grpSpPr>
        <p:sp>
          <p:nvSpPr>
            <p:cNvPr id="130" name="Rounded Rectangle 129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Oval 132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74260" y="2455734"/>
            <a:ext cx="11848202" cy="563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39422" y="247087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59141" y="2775089"/>
            <a:ext cx="11479777" cy="115790"/>
            <a:chOff x="2881745" y="3898437"/>
            <a:chExt cx="7412182" cy="678873"/>
          </a:xfrm>
        </p:grpSpPr>
        <p:sp>
          <p:nvSpPr>
            <p:cNvPr id="137" name="Rounded Rectangle 136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881745" y="3898437"/>
              <a:ext cx="106272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5889092" y="2716565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13.77 %</a:t>
            </a:r>
            <a:endParaRPr lang="en-US" sz="1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9191275" y="2042318"/>
            <a:ext cx="204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43.77 %</a:t>
            </a:r>
            <a:endParaRPr lang="en-US" sz="1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85424" y="57370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5197" y="4000435"/>
            <a:ext cx="1798812" cy="19584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505871" y="4331902"/>
            <a:ext cx="18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Line CT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505872" y="4499241"/>
            <a:ext cx="750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CB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93379" y="3767546"/>
            <a:ext cx="519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93380" y="3580170"/>
            <a:ext cx="536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93380" y="3987820"/>
            <a:ext cx="53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1.1.1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93380" y="4162719"/>
            <a:ext cx="62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1.1.2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93380" y="4706653"/>
            <a:ext cx="6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1.2</a:t>
            </a:r>
            <a:endParaRPr 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93380" y="4924486"/>
            <a:ext cx="76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1.3</a:t>
            </a:r>
            <a:endParaRPr 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3380" y="4331902"/>
            <a:ext cx="62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1.1.3</a:t>
            </a:r>
            <a:endParaRPr 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3380" y="4499240"/>
            <a:ext cx="48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1.1.4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98847" y="4653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698847" y="36868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98847" y="351625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5502353" y="3600744"/>
            <a:ext cx="2743201" cy="118464"/>
            <a:chOff x="2881738" y="3898437"/>
            <a:chExt cx="7412189" cy="678873"/>
          </a:xfrm>
        </p:grpSpPr>
        <p:sp>
          <p:nvSpPr>
            <p:cNvPr id="194" name="Rounded Rectangle 19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2881738" y="3898437"/>
              <a:ext cx="1482437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592210" y="3537520"/>
            <a:ext cx="7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1</a:t>
            </a:r>
            <a:r>
              <a:rPr lang="en-US" sz="1000" b="1" dirty="0" smtClean="0"/>
              <a:t>3.77 %</a:t>
            </a:r>
            <a:endParaRPr lang="en-US" sz="1000" b="1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5502353" y="3810846"/>
            <a:ext cx="2743201" cy="118464"/>
            <a:chOff x="2881738" y="3898437"/>
            <a:chExt cx="7412189" cy="678873"/>
          </a:xfrm>
        </p:grpSpPr>
        <p:sp>
          <p:nvSpPr>
            <p:cNvPr id="198" name="Rounded Rectangle 19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81738" y="3898437"/>
              <a:ext cx="4694385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6592211" y="3747621"/>
            <a:ext cx="79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6</a:t>
            </a:r>
            <a:r>
              <a:rPr lang="en-US" sz="1000" b="1" dirty="0" smtClean="0"/>
              <a:t>3.77 %</a:t>
            </a:r>
            <a:endParaRPr lang="en-US" sz="1000" b="1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5502353" y="4051045"/>
            <a:ext cx="2743201" cy="118464"/>
            <a:chOff x="2881738" y="3898437"/>
            <a:chExt cx="7412189" cy="678873"/>
          </a:xfrm>
        </p:grpSpPr>
        <p:sp>
          <p:nvSpPr>
            <p:cNvPr id="202" name="Rounded Rectangle 201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881738" y="3898437"/>
              <a:ext cx="6670968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6592211" y="3987821"/>
            <a:ext cx="95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89.77 %</a:t>
            </a:r>
            <a:endParaRPr lang="en-US" sz="1000" b="1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5502354" y="4304603"/>
            <a:ext cx="2743200" cy="118464"/>
            <a:chOff x="2881741" y="3898437"/>
            <a:chExt cx="7412186" cy="678873"/>
          </a:xfrm>
        </p:grpSpPr>
        <p:sp>
          <p:nvSpPr>
            <p:cNvPr id="206" name="Rounded Rectangle 205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881741" y="3898437"/>
              <a:ext cx="222365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6592210" y="4241378"/>
            <a:ext cx="7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26.77 %</a:t>
            </a:r>
            <a:endParaRPr lang="en-US" sz="1000" b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5502353" y="4514705"/>
            <a:ext cx="2743201" cy="118464"/>
            <a:chOff x="2881738" y="3898437"/>
            <a:chExt cx="7412189" cy="678873"/>
          </a:xfrm>
        </p:grpSpPr>
        <p:sp>
          <p:nvSpPr>
            <p:cNvPr id="210" name="Rounded Rectangle 209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2881738" y="3898437"/>
              <a:ext cx="7412186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592210" y="4451480"/>
            <a:ext cx="907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100.00 %</a:t>
            </a:r>
            <a:endParaRPr lang="en-US" sz="1000" b="1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502354" y="4754904"/>
            <a:ext cx="2743200" cy="118464"/>
            <a:chOff x="2881741" y="3898437"/>
            <a:chExt cx="7412186" cy="678873"/>
          </a:xfrm>
        </p:grpSpPr>
        <p:sp>
          <p:nvSpPr>
            <p:cNvPr id="214" name="Rounded Rectangle 213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6592210" y="4691679"/>
            <a:ext cx="997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35.77 %</a:t>
            </a:r>
            <a:endParaRPr lang="en-US" sz="1000" b="1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5502354" y="4953318"/>
            <a:ext cx="2743200" cy="118464"/>
            <a:chOff x="2881741" y="3898437"/>
            <a:chExt cx="7412186" cy="678873"/>
          </a:xfrm>
        </p:grpSpPr>
        <p:sp>
          <p:nvSpPr>
            <p:cNvPr id="218" name="Rounded Rectangle 217"/>
            <p:cNvSpPr/>
            <p:nvPr/>
          </p:nvSpPr>
          <p:spPr>
            <a:xfrm>
              <a:off x="2881745" y="3898437"/>
              <a:ext cx="7412182" cy="6788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81741" y="3898437"/>
              <a:ext cx="3650774" cy="6788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6592210" y="4890093"/>
            <a:ext cx="997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35.77 %</a:t>
            </a:r>
            <a:endParaRPr lang="en-US" sz="10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7544671" y="5992783"/>
            <a:ext cx="1387382" cy="1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8966571" y="5863984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Only the file that is uploaded </a:t>
            </a:r>
          </a:p>
          <a:p>
            <a:r>
              <a:rPr lang="en-US" sz="1200" dirty="0" smtClean="0">
                <a:solidFill>
                  <a:schemeClr val="accent2"/>
                </a:solidFill>
              </a:rPr>
              <a:t>Against this bottom layer, shown here.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97783" y="3679662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00FF00"/>
                </a:solidFill>
              </a:rPr>
              <a:t>Submit to PD office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097784" y="3873973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00FF00"/>
                </a:solidFill>
              </a:rPr>
              <a:t>Forward to Design Department Three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4750234"/>
            <a:ext cx="102686" cy="102686"/>
          </a:xfrm>
          <a:prstGeom prst="rect">
            <a:avLst/>
          </a:prstGeom>
        </p:spPr>
      </p:pic>
      <p:sp>
        <p:nvSpPr>
          <p:cNvPr id="120" name="Oval 119"/>
          <p:cNvSpPr/>
          <p:nvPr/>
        </p:nvSpPr>
        <p:spPr>
          <a:xfrm>
            <a:off x="8935086" y="3752847"/>
            <a:ext cx="100771" cy="1007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8935086" y="3929566"/>
            <a:ext cx="100771" cy="1007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485969" y="3575569"/>
            <a:ext cx="1052525" cy="227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4147109"/>
            <a:ext cx="102686" cy="102686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0470846" y="3555015"/>
            <a:ext cx="1171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Request for reset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9097783" y="4052154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FF0000"/>
                </a:solidFill>
              </a:rPr>
              <a:t>Forward to PD office from DD3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097784" y="4678265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FF0000"/>
                </a:solidFill>
              </a:rPr>
              <a:t>Receive Approved Drawing from PD Office</a:t>
            </a:r>
          </a:p>
        </p:txBody>
      </p:sp>
      <p:sp>
        <p:nvSpPr>
          <p:cNvPr id="174" name="Oval 173"/>
          <p:cNvSpPr/>
          <p:nvPr/>
        </p:nvSpPr>
        <p:spPr>
          <a:xfrm>
            <a:off x="8935086" y="4125339"/>
            <a:ext cx="100771" cy="100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8935086" y="4733858"/>
            <a:ext cx="100771" cy="100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3965034"/>
            <a:ext cx="102686" cy="10268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3768309"/>
            <a:ext cx="102686" cy="102686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>
            <a:off x="10507677" y="4866907"/>
            <a:ext cx="1052525" cy="2464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0477616" y="4863653"/>
            <a:ext cx="1180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Mark as Complete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097783" y="4243095"/>
            <a:ext cx="23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FF0000"/>
                </a:solidFill>
              </a:rPr>
              <a:t>Forward to Design Department Two</a:t>
            </a:r>
          </a:p>
        </p:txBody>
      </p:sp>
      <p:sp>
        <p:nvSpPr>
          <p:cNvPr id="188" name="Oval 187"/>
          <p:cNvSpPr/>
          <p:nvPr/>
        </p:nvSpPr>
        <p:spPr>
          <a:xfrm>
            <a:off x="8935086" y="4316280"/>
            <a:ext cx="100771" cy="100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46" y="4554486"/>
            <a:ext cx="102686" cy="102686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9097783" y="4459531"/>
            <a:ext cx="258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rgbClr val="FF0000"/>
                </a:solidFill>
              </a:rPr>
              <a:t>Forward to PD office from DD2</a:t>
            </a:r>
          </a:p>
        </p:txBody>
      </p:sp>
      <p:sp>
        <p:nvSpPr>
          <p:cNvPr id="221" name="Oval 220"/>
          <p:cNvSpPr/>
          <p:nvPr/>
        </p:nvSpPr>
        <p:spPr>
          <a:xfrm>
            <a:off x="8935086" y="4532716"/>
            <a:ext cx="100771" cy="1007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11729115" y="3574814"/>
            <a:ext cx="91440" cy="1371600"/>
            <a:chOff x="9070412" y="1654304"/>
            <a:chExt cx="90480" cy="2589084"/>
          </a:xfrm>
        </p:grpSpPr>
        <p:sp>
          <p:nvSpPr>
            <p:cNvPr id="223" name="Rounded Rectangle 222"/>
            <p:cNvSpPr/>
            <p:nvPr/>
          </p:nvSpPr>
          <p:spPr>
            <a:xfrm>
              <a:off x="9070412" y="1654304"/>
              <a:ext cx="90480" cy="2589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9081204" y="3840480"/>
              <a:ext cx="79687" cy="40290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724314" y="5636707"/>
            <a:ext cx="3534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We faced lot of issues to solve it, as client was found non supporting</a:t>
            </a:r>
            <a:endParaRPr lang="en-US" sz="1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418895" y="565154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2676692" y="489907"/>
            <a:ext cx="6667590" cy="861835"/>
            <a:chOff x="2676692" y="489907"/>
            <a:chExt cx="6667590" cy="861835"/>
          </a:xfrm>
        </p:grpSpPr>
        <p:sp>
          <p:nvSpPr>
            <p:cNvPr id="227" name="TextBox 226"/>
            <p:cNvSpPr txBox="1"/>
            <p:nvPr/>
          </p:nvSpPr>
          <p:spPr>
            <a:xfrm>
              <a:off x="2676692" y="917787"/>
              <a:ext cx="1272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F0"/>
                  </a:solidFill>
                </a:rPr>
                <a:t>Ongoing projects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214547" y="917787"/>
              <a:ext cx="140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Completed projects</a:t>
              </a:r>
              <a:endParaRPr lang="en-US" sz="12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849387" y="917787"/>
              <a:ext cx="1163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Critical Task List</a:t>
              </a:r>
              <a:endParaRPr lang="en-US" sz="12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668199" y="917787"/>
              <a:ext cx="67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Options</a:t>
              </a:r>
              <a:endParaRPr lang="en-US" sz="12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065593" y="98241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. . .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71" y="575047"/>
              <a:ext cx="329241" cy="329241"/>
            </a:xfrm>
            <a:prstGeom prst="rect">
              <a:avLst/>
            </a:prstGeom>
          </p:spPr>
        </p:pic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31" y="610788"/>
              <a:ext cx="246800" cy="246800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456" y="667632"/>
              <a:ext cx="235319" cy="235319"/>
            </a:xfrm>
            <a:prstGeom prst="rect">
              <a:avLst/>
            </a:prstGeom>
          </p:spPr>
        </p:pic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93" y="489907"/>
              <a:ext cx="419682" cy="419682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7519498" y="917787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List</a:t>
              </a:r>
              <a:endParaRPr lang="en-US" sz="1200" dirty="0"/>
            </a:p>
          </p:txBody>
        </p:sp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55" y="667632"/>
              <a:ext cx="235319" cy="23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1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519075" y="1547167"/>
            <a:ext cx="3569517" cy="1244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164586" y="1136282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 Profile: John Doe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5725952" y="1606239"/>
            <a:ext cx="1185862" cy="118586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7953" y="1559342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John Doe</a:t>
            </a:r>
            <a:endParaRPr lang="en-US" sz="16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531831" y="1821361"/>
            <a:ext cx="1938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Assistant Engineer (EEE)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531831" y="2201477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Phone: +88 01758 151501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527953" y="2373313"/>
            <a:ext cx="230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Email: jdoe.heec@gmail.com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1519076" y="2892726"/>
            <a:ext cx="6581504" cy="2491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527931" y="32808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457511" y="3280899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Assigned Project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09064" y="328089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Role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583750" y="3529401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593270" y="3265172"/>
            <a:ext cx="6087100" cy="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593" y="3279991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458265" y="3555363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Design, Supply, Installation, Testing Commissioning 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of a new 33/11 KV…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083717" y="3555363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709064" y="3569650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Moderator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1564694" y="3924694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546270" y="3570238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LBG1801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453497" y="3936359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Design, Supply, Installation, Testing Commissioning 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of a new 33/11 KV…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078949" y="3936359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- - -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704296" y="3950646"/>
            <a:ext cx="1081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Project Manager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>
            <a:off x="1559926" y="4305690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541502" y="3951234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LBG1801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53497" y="4307843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Design, Supply, Installation, Testing Commissioning 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of a new 33/11 KV…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078949" y="4307843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704296" y="4322130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Moderator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1559926" y="4677174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41502" y="4322718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LBG1801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453497" y="4679326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Design, Supply, Installation, Testing Commissioning 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of a new 33/11 KV…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78949" y="4679326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704296" y="4693613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Moderator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1559926" y="5048657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541502" y="4694201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LBG1801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7802357" y="3526212"/>
            <a:ext cx="145227" cy="1548487"/>
            <a:chOff x="9070412" y="1654304"/>
            <a:chExt cx="90480" cy="2589084"/>
          </a:xfrm>
        </p:grpSpPr>
        <p:sp>
          <p:nvSpPr>
            <p:cNvPr id="246" name="Rounded Rectangle 245"/>
            <p:cNvSpPr/>
            <p:nvPr/>
          </p:nvSpPr>
          <p:spPr>
            <a:xfrm>
              <a:off x="9070412" y="1654304"/>
              <a:ext cx="90480" cy="2589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9081204" y="3840480"/>
              <a:ext cx="79687" cy="40290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4589740" y="2903988"/>
            <a:ext cx="63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Tasks</a:t>
            </a:r>
            <a:endParaRPr lang="en-US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8195568" y="1547167"/>
            <a:ext cx="2862525" cy="3837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358177" y="1605851"/>
            <a:ext cx="1929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John Doe Milestone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26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val 164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519075" y="1547167"/>
            <a:ext cx="3569517" cy="1244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164586" y="1136282"/>
            <a:ext cx="23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Profile: John Doe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5725952" y="1606239"/>
            <a:ext cx="1185862" cy="118586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7953" y="1559342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John Doe</a:t>
            </a:r>
            <a:endParaRPr lang="en-US" sz="16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531831" y="1821361"/>
            <a:ext cx="1938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Assistant Engineer (EEE)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531831" y="2201477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Phone: +88 01758 151501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527953" y="2373313"/>
            <a:ext cx="230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Email: jdoe.heec@gmail.com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1519076" y="2892726"/>
            <a:ext cx="6581504" cy="2491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527931" y="32808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457511" y="3280899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Assigned Project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09064" y="328089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Role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583750" y="3529401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593270" y="3265172"/>
            <a:ext cx="6087100" cy="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593" y="3279991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458265" y="3555363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Design, Supply, Installation, Testing Commissioning 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of a new 33/11 KV…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083717" y="3555363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709064" y="3569650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Moderator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1564694" y="3924694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546270" y="3570238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LBG1801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453497" y="3936359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Design, Supply, Installation, Testing Commissioning 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of a new 33/11 KV…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078949" y="3936359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- - -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704296" y="3950646"/>
            <a:ext cx="1081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Project Manager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>
            <a:off x="1559926" y="4305690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541502" y="3951234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LBG1801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53497" y="4307843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Design, Supply, Installation, Testing Commissioning 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of a new 33/11 KV…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078949" y="4307843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704296" y="4322130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Moderator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1559926" y="4677174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41502" y="4322718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LBG1801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453497" y="4679326"/>
            <a:ext cx="246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Design, Supply, Installation, Testing Commissioning 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of a new 33/11 KV…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78949" y="4679326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704296" y="4693613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Moderator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1559926" y="5048657"/>
            <a:ext cx="6087100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541502" y="4694201"/>
            <a:ext cx="92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LBG1801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7802357" y="3526212"/>
            <a:ext cx="145227" cy="1548487"/>
            <a:chOff x="9070412" y="1654304"/>
            <a:chExt cx="90480" cy="2589084"/>
          </a:xfrm>
        </p:grpSpPr>
        <p:sp>
          <p:nvSpPr>
            <p:cNvPr id="246" name="Rounded Rectangle 245"/>
            <p:cNvSpPr/>
            <p:nvPr/>
          </p:nvSpPr>
          <p:spPr>
            <a:xfrm>
              <a:off x="9070412" y="1654304"/>
              <a:ext cx="90480" cy="25890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9081204" y="3840480"/>
              <a:ext cx="79687" cy="40290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4589740" y="2903988"/>
            <a:ext cx="63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Tasks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47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1364</Words>
  <Application>Microsoft Office PowerPoint</Application>
  <PresentationFormat>Widescreen</PresentationFormat>
  <Paragraphs>538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Armaan Khan</dc:creator>
  <cp:lastModifiedBy>Armaan Khan</cp:lastModifiedBy>
  <cp:revision>114</cp:revision>
  <dcterms:created xsi:type="dcterms:W3CDTF">2018-10-28T08:28:00Z</dcterms:created>
  <dcterms:modified xsi:type="dcterms:W3CDTF">2018-11-05T15:19:02Z</dcterms:modified>
</cp:coreProperties>
</file>