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7"/>
  </p:notesMasterIdLst>
  <p:handoutMasterIdLst>
    <p:handoutMasterId r:id="rId28"/>
  </p:handoutMasterIdLst>
  <p:sldIdLst>
    <p:sldId id="256" r:id="rId5"/>
    <p:sldId id="258" r:id="rId6"/>
    <p:sldId id="273" r:id="rId7"/>
    <p:sldId id="274" r:id="rId8"/>
    <p:sldId id="275" r:id="rId9"/>
    <p:sldId id="277" r:id="rId10"/>
    <p:sldId id="278" r:id="rId11"/>
    <p:sldId id="279" r:id="rId12"/>
    <p:sldId id="280" r:id="rId13"/>
    <p:sldId id="282" r:id="rId14"/>
    <p:sldId id="283" r:id="rId15"/>
    <p:sldId id="284" r:id="rId16"/>
    <p:sldId id="285" r:id="rId17"/>
    <p:sldId id="286" r:id="rId18"/>
    <p:sldId id="287" r:id="rId19"/>
    <p:sldId id="288" r:id="rId20"/>
    <p:sldId id="289" r:id="rId21"/>
    <p:sldId id="293" r:id="rId22"/>
    <p:sldId id="294" r:id="rId23"/>
    <p:sldId id="295" r:id="rId24"/>
    <p:sldId id="296" r:id="rId25"/>
    <p:sldId id="29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117" autoAdjust="0"/>
  </p:normalViewPr>
  <p:slideViewPr>
    <p:cSldViewPr snapToGrid="0">
      <p:cViewPr varScale="1">
        <p:scale>
          <a:sx n="68" d="100"/>
          <a:sy n="68" d="100"/>
        </p:scale>
        <p:origin x="1262"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12/9/2022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638178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18262648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mart Ar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8-12-2022</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8-12-2022</a:t>
            </a:r>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endParaRPr lang="en-US" dirty="0"/>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woTx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8-12-2022</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8-12-2022</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8-12-2022</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8-12-2022</a:t>
            </a:r>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endParaRPr lang="en-US" dirty="0"/>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8-12-2022</a:t>
            </a:r>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endParaRPr lang="en-US" dirty="0"/>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8-12-2022</a:t>
            </a:r>
            <a:endParaRPr lang="en-US" dirty="0"/>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endParaRPr lang="en-US" dirty="0"/>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Brea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8-12-2022</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8-12-2022</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8-12-2022</a:t>
            </a:r>
            <a:endParaRPr lang="en-US" dirty="0"/>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endParaRPr lang="en-US" dirty="0"/>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Slide 4 Peo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8-12-2022</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eam Slide 8 Peop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8-12-2022</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alphaModFix amt="85000"/>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8-12-2022</a:t>
            </a:r>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sldNum="0" hdr="0" ft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jpeg"/><Relationship Id="rId1" Type="http://schemas.openxmlformats.org/officeDocument/2006/relationships/slideLayout" Target="../slideLayouts/slideLayout3.xml"/><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7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1763318" y="766509"/>
            <a:ext cx="9281998" cy="2093218"/>
          </a:xfrm>
        </p:spPr>
        <p:txBody>
          <a:bodyPr/>
          <a:lstStyle/>
          <a:p>
            <a:r>
              <a:rPr lang="en-US"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INSURANCE CLAIM FRAUD PREDICTION WEB APP USING ML &amp; FLASK WEB FRAMEWORK </a:t>
            </a:r>
            <a:endParaRPr lang="en-US" sz="40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4" name="Subtitle 3"/>
          <p:cNvSpPr>
            <a:spLocks noGrp="1"/>
          </p:cNvSpPr>
          <p:nvPr>
            <p:ph type="subTitle" idx="1"/>
          </p:nvPr>
        </p:nvSpPr>
        <p:spPr>
          <a:xfrm>
            <a:off x="647788" y="4176642"/>
            <a:ext cx="4941770" cy="396660"/>
          </a:xfrm>
        </p:spPr>
        <p:txBody>
          <a:bodyPr>
            <a:noAutofit/>
          </a:bodyPr>
          <a:lstStyle/>
          <a:p>
            <a:r>
              <a:rPr lang="en-US" sz="3200" b="1" dirty="0">
                <a:latin typeface="Cambria" panose="02040503050406030204" pitchFamily="18" charset="0"/>
                <a:ea typeface="Cambria" panose="02040503050406030204" pitchFamily="18" charset="0"/>
              </a:rPr>
              <a:t> </a:t>
            </a:r>
            <a:r>
              <a:rPr lang="en-US" sz="3200" b="1" u="sng"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TEAM MEMBERS:</a:t>
            </a:r>
          </a:p>
          <a:p>
            <a:endParaRPr lang="en-US" sz="3200" dirty="0"/>
          </a:p>
        </p:txBody>
      </p:sp>
      <p:sp>
        <p:nvSpPr>
          <p:cNvPr id="5" name="Rectangle 4"/>
          <p:cNvSpPr/>
          <p:nvPr/>
        </p:nvSpPr>
        <p:spPr>
          <a:xfrm>
            <a:off x="647788" y="4717255"/>
            <a:ext cx="6096000" cy="1200329"/>
          </a:xfrm>
          <a:prstGeom prst="rect">
            <a:avLst/>
          </a:prstGeom>
        </p:spPr>
        <p:txBody>
          <a:bodyPr>
            <a:spAutoFit/>
          </a:bodyPr>
          <a:lstStyle/>
          <a:p>
            <a:r>
              <a:rPr lang="en-US" sz="2400" dirty="0">
                <a:latin typeface="Cambria" panose="02040503050406030204" pitchFamily="18" charset="0"/>
                <a:ea typeface="Cambria" panose="02040503050406030204" pitchFamily="18" charset="0"/>
              </a:rPr>
              <a:t>- 811720243029 - MOHAMED THANISH.M</a:t>
            </a:r>
          </a:p>
          <a:p>
            <a:r>
              <a:rPr lang="en-US" sz="2400" dirty="0">
                <a:latin typeface="Cambria" panose="02040503050406030204" pitchFamily="18" charset="0"/>
                <a:ea typeface="Cambria" panose="02040503050406030204" pitchFamily="18" charset="0"/>
              </a:rPr>
              <a:t>- 811720243302 - BALAJI.S</a:t>
            </a:r>
          </a:p>
          <a:p>
            <a:r>
              <a:rPr lang="en-US" sz="2400" dirty="0">
                <a:latin typeface="Cambria" panose="02040503050406030204" pitchFamily="18" charset="0"/>
                <a:ea typeface="Cambria" panose="02040503050406030204" pitchFamily="18" charset="0"/>
              </a:rPr>
              <a:t>- 811720243036 - SAM ARAVIND.R</a:t>
            </a:r>
          </a:p>
        </p:txBody>
      </p:sp>
      <p:sp>
        <p:nvSpPr>
          <p:cNvPr id="6" name="Rectangle 5"/>
          <p:cNvSpPr/>
          <p:nvPr/>
        </p:nvSpPr>
        <p:spPr>
          <a:xfrm>
            <a:off x="7323407" y="4176642"/>
            <a:ext cx="1513556" cy="584775"/>
          </a:xfrm>
          <a:prstGeom prst="rect">
            <a:avLst/>
          </a:prstGeom>
        </p:spPr>
        <p:txBody>
          <a:bodyPr wrap="none">
            <a:spAutoFit/>
          </a:bodyPr>
          <a:lstStyle/>
          <a:p>
            <a:r>
              <a:rPr lang="en-US" sz="3200" b="1" u="sng"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GUIDE:</a:t>
            </a:r>
            <a:endParaRPr lang="en-US" sz="3200" u="sng"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9" name="Rectangle 8"/>
          <p:cNvSpPr/>
          <p:nvPr/>
        </p:nvSpPr>
        <p:spPr>
          <a:xfrm>
            <a:off x="7210865" y="4717255"/>
            <a:ext cx="6096000" cy="830997"/>
          </a:xfrm>
          <a:prstGeom prst="rect">
            <a:avLst/>
          </a:prstGeom>
        </p:spPr>
        <p:txBody>
          <a:bodyPr>
            <a:spAutoFit/>
          </a:bodyPr>
          <a:lstStyle/>
          <a:p>
            <a:pPr marL="99695" marR="560705"/>
            <a:r>
              <a:rPr lang="en-US" sz="2400" dirty="0" err="1">
                <a:latin typeface="Cambria" panose="02040503050406030204" pitchFamily="18" charset="0"/>
                <a:ea typeface="Cambria" panose="02040503050406030204" pitchFamily="18" charset="0"/>
              </a:rPr>
              <a:t>MS.S.MURUGAVALLI.,B.Tech.,M.E</a:t>
            </a:r>
            <a:r>
              <a:rPr lang="en-US" sz="2400" dirty="0">
                <a:latin typeface="Cambria" panose="02040503050406030204" pitchFamily="18" charset="0"/>
                <a:ea typeface="Cambria" panose="02040503050406030204" pitchFamily="18" charset="0"/>
              </a:rPr>
              <a:t>.,</a:t>
            </a:r>
          </a:p>
          <a:p>
            <a:pPr marL="99695" marR="560705"/>
            <a:r>
              <a:rPr lang="en-US" sz="2400" dirty="0">
                <a:latin typeface="Cambria" panose="02040503050406030204" pitchFamily="18" charset="0"/>
                <a:ea typeface="Cambria" panose="02040503050406030204" pitchFamily="18" charset="0"/>
              </a:rPr>
              <a:t>ASST HOD OF AI DEPT</a:t>
            </a:r>
          </a:p>
        </p:txBody>
      </p:sp>
      <p:sp>
        <p:nvSpPr>
          <p:cNvPr id="7" name="Date Placeholder 3">
            <a:extLst>
              <a:ext uri="{FF2B5EF4-FFF2-40B4-BE49-F238E27FC236}">
                <a16:creationId xmlns:a16="http://schemas.microsoft.com/office/drawing/2014/main" id="{67FEA494-0F47-3079-3B20-47686C5032DD}"/>
              </a:ext>
            </a:extLst>
          </p:cNvPr>
          <p:cNvSpPr txBox="1">
            <a:spLocks/>
          </p:cNvSpPr>
          <p:nvPr/>
        </p:nvSpPr>
        <p:spPr>
          <a:xfrm>
            <a:off x="647788" y="6442764"/>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b="1" dirty="0">
                <a:latin typeface="Cambria" panose="02040503050406030204" pitchFamily="18" charset="0"/>
                <a:ea typeface="Cambria" panose="02040503050406030204" pitchFamily="18" charset="0"/>
              </a:rPr>
              <a:t>8/12/2022</a:t>
            </a:r>
          </a:p>
        </p:txBody>
      </p:sp>
      <p:sp>
        <p:nvSpPr>
          <p:cNvPr id="8" name="Slide Number Placeholder 5">
            <a:extLst>
              <a:ext uri="{FF2B5EF4-FFF2-40B4-BE49-F238E27FC236}">
                <a16:creationId xmlns:a16="http://schemas.microsoft.com/office/drawing/2014/main" id="{5307FA46-69B6-C5BA-560A-7591AA7691AB}"/>
              </a:ext>
            </a:extLst>
          </p:cNvPr>
          <p:cNvSpPr txBox="1">
            <a:spLocks/>
          </p:cNvSpPr>
          <p:nvPr/>
        </p:nvSpPr>
        <p:spPr>
          <a:xfrm>
            <a:off x="11201030" y="6334249"/>
            <a:ext cx="265762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t>1</a:t>
            </a:r>
          </a:p>
        </p:txBody>
      </p:sp>
    </p:spTree>
    <p:extLst>
      <p:ext uri="{BB962C8B-B14F-4D97-AF65-F5344CB8AC3E}">
        <p14:creationId xmlns:p14="http://schemas.microsoft.com/office/powerpoint/2010/main" val="2586058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9C20D-7A6F-419E-F143-DE662F8548FA}"/>
              </a:ext>
            </a:extLst>
          </p:cNvPr>
          <p:cNvSpPr>
            <a:spLocks noGrp="1"/>
          </p:cNvSpPr>
          <p:nvPr>
            <p:ph type="title"/>
          </p:nvPr>
        </p:nvSpPr>
        <p:spPr>
          <a:xfrm>
            <a:off x="256674" y="-68165"/>
            <a:ext cx="5905046" cy="966690"/>
          </a:xfrm>
        </p:spPr>
        <p:txBody>
          <a:bodyPr>
            <a:normAutofit/>
          </a:bodyPr>
          <a:lstStyle/>
          <a:p>
            <a:r>
              <a:rPr lang="en-US" sz="3200" b="1" dirty="0">
                <a:effectLst/>
                <a:latin typeface="Cambria" panose="02040503050406030204" pitchFamily="18" charset="0"/>
                <a:ea typeface="Cambria" panose="02040503050406030204" pitchFamily="18" charset="0"/>
              </a:rPr>
              <a:t>ARCHITECTURAL</a:t>
            </a:r>
            <a:r>
              <a:rPr lang="en-US" sz="3200" b="1" spc="-85" dirty="0">
                <a:effectLst/>
                <a:latin typeface="Cambria" panose="02040503050406030204" pitchFamily="18" charset="0"/>
                <a:ea typeface="Cambria" panose="02040503050406030204" pitchFamily="18" charset="0"/>
              </a:rPr>
              <a:t> </a:t>
            </a:r>
            <a:r>
              <a:rPr lang="en-US" sz="3200" b="1" dirty="0">
                <a:effectLst/>
                <a:latin typeface="Cambria" panose="02040503050406030204" pitchFamily="18" charset="0"/>
                <a:ea typeface="Cambria" panose="02040503050406030204" pitchFamily="18" charset="0"/>
              </a:rPr>
              <a:t>DESIGN</a:t>
            </a:r>
            <a:endParaRPr lang="en-IN" sz="3200" i="1" u="sng"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5D48A3ED-6029-8505-2F3F-EA95B33933CA}"/>
              </a:ext>
            </a:extLst>
          </p:cNvPr>
          <p:cNvSpPr>
            <a:spLocks noGrp="1"/>
          </p:cNvSpPr>
          <p:nvPr>
            <p:ph type="dt" sz="half" idx="10"/>
          </p:nvPr>
        </p:nvSpPr>
        <p:spPr>
          <a:xfrm>
            <a:off x="806116" y="6492875"/>
            <a:ext cx="1219200" cy="365125"/>
          </a:xfrm>
        </p:spPr>
        <p:txBody>
          <a:bodyPr/>
          <a:lstStyle/>
          <a:p>
            <a:r>
              <a:rPr lang="en-US"/>
              <a:t>8-12-2022</a:t>
            </a:r>
            <a:endParaRPr lang="en-US" dirty="0"/>
          </a:p>
        </p:txBody>
      </p:sp>
      <p:pic>
        <p:nvPicPr>
          <p:cNvPr id="7" name="Content Placeholder 3" descr="devLifeCycle_2">
            <a:extLst>
              <a:ext uri="{FF2B5EF4-FFF2-40B4-BE49-F238E27FC236}">
                <a16:creationId xmlns:a16="http://schemas.microsoft.com/office/drawing/2014/main" id="{3A6B2223-A53E-4AF5-BF15-15BA66753CA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555" y="-9169352"/>
            <a:ext cx="8704185" cy="3946525"/>
          </a:xfrm>
          <a:prstGeom prst="rect">
            <a:avLst/>
          </a:prstGeom>
          <a:noFill/>
          <a:ln>
            <a:noFill/>
          </a:ln>
        </p:spPr>
      </p:pic>
      <p:pic>
        <p:nvPicPr>
          <p:cNvPr id="8" name="Content Placeholder 3" descr="devLifeCycle_2">
            <a:extLst>
              <a:ext uri="{FF2B5EF4-FFF2-40B4-BE49-F238E27FC236}">
                <a16:creationId xmlns:a16="http://schemas.microsoft.com/office/drawing/2014/main" id="{4D3D8C17-54C4-85E1-932D-E4553FBCC1F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674" y="898525"/>
            <a:ext cx="11630526" cy="5548144"/>
          </a:xfrm>
          <a:prstGeom prst="rect">
            <a:avLst/>
          </a:prstGeom>
          <a:noFill/>
          <a:ln>
            <a:noFill/>
          </a:ln>
        </p:spPr>
      </p:pic>
    </p:spTree>
    <p:extLst>
      <p:ext uri="{BB962C8B-B14F-4D97-AF65-F5344CB8AC3E}">
        <p14:creationId xmlns:p14="http://schemas.microsoft.com/office/powerpoint/2010/main" val="153079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D48A3ED-6029-8505-2F3F-EA95B33933CA}"/>
              </a:ext>
            </a:extLst>
          </p:cNvPr>
          <p:cNvSpPr>
            <a:spLocks noGrp="1"/>
          </p:cNvSpPr>
          <p:nvPr>
            <p:ph type="dt" sz="half" idx="10"/>
          </p:nvPr>
        </p:nvSpPr>
        <p:spPr>
          <a:xfrm>
            <a:off x="485274" y="6462194"/>
            <a:ext cx="1219200" cy="365125"/>
          </a:xfrm>
        </p:spPr>
        <p:txBody>
          <a:bodyPr/>
          <a:lstStyle/>
          <a:p>
            <a:r>
              <a:rPr lang="en-US"/>
              <a:t>8-12-2022</a:t>
            </a:r>
            <a:endParaRPr lang="en-US" dirty="0"/>
          </a:p>
        </p:txBody>
      </p:sp>
      <p:pic>
        <p:nvPicPr>
          <p:cNvPr id="7" name="Content Placeholder 3" descr="devLifeCycle_2">
            <a:extLst>
              <a:ext uri="{FF2B5EF4-FFF2-40B4-BE49-F238E27FC236}">
                <a16:creationId xmlns:a16="http://schemas.microsoft.com/office/drawing/2014/main" id="{3A6B2223-A53E-4AF5-BF15-15BA66753CA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555" y="-9169352"/>
            <a:ext cx="8704185" cy="3946525"/>
          </a:xfrm>
          <a:prstGeom prst="rect">
            <a:avLst/>
          </a:prstGeom>
          <a:noFill/>
          <a:ln>
            <a:noFill/>
          </a:ln>
        </p:spPr>
      </p:pic>
      <p:sp>
        <p:nvSpPr>
          <p:cNvPr id="10" name="Text Placeholder 9">
            <a:extLst>
              <a:ext uri="{FF2B5EF4-FFF2-40B4-BE49-F238E27FC236}">
                <a16:creationId xmlns:a16="http://schemas.microsoft.com/office/drawing/2014/main" id="{05D6F2E2-5C51-772F-A6F5-9FF9E3B1409A}"/>
              </a:ext>
            </a:extLst>
          </p:cNvPr>
          <p:cNvSpPr>
            <a:spLocks noGrp="1"/>
          </p:cNvSpPr>
          <p:nvPr>
            <p:ph type="body" idx="1"/>
          </p:nvPr>
        </p:nvSpPr>
        <p:spPr/>
        <p:txBody>
          <a:bodyPr/>
          <a:lstStyle/>
          <a:p>
            <a:endParaRPr lang="en-IN"/>
          </a:p>
        </p:txBody>
      </p:sp>
      <p:pic>
        <p:nvPicPr>
          <p:cNvPr id="11" name="Picture 10" descr="AppFlowChart_1">
            <a:extLst>
              <a:ext uri="{FF2B5EF4-FFF2-40B4-BE49-F238E27FC236}">
                <a16:creationId xmlns:a16="http://schemas.microsoft.com/office/drawing/2014/main" id="{FF1ACF52-015B-03B5-89E7-D2EB041D9A7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1" y="320842"/>
            <a:ext cx="11630526" cy="6157561"/>
          </a:xfrm>
          <a:prstGeom prst="rect">
            <a:avLst/>
          </a:prstGeom>
          <a:noFill/>
          <a:ln>
            <a:noFill/>
          </a:ln>
        </p:spPr>
      </p:pic>
    </p:spTree>
    <p:extLst>
      <p:ext uri="{BB962C8B-B14F-4D97-AF65-F5344CB8AC3E}">
        <p14:creationId xmlns:p14="http://schemas.microsoft.com/office/powerpoint/2010/main" val="175313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D48A3ED-6029-8505-2F3F-EA95B33933CA}"/>
              </a:ext>
            </a:extLst>
          </p:cNvPr>
          <p:cNvSpPr>
            <a:spLocks noGrp="1"/>
          </p:cNvSpPr>
          <p:nvPr>
            <p:ph type="dt" sz="half" idx="10"/>
          </p:nvPr>
        </p:nvSpPr>
        <p:spPr/>
        <p:txBody>
          <a:bodyPr/>
          <a:lstStyle/>
          <a:p>
            <a:r>
              <a:rPr lang="en-US"/>
              <a:t>8-12-2022</a:t>
            </a:r>
            <a:endParaRPr lang="en-US" dirty="0"/>
          </a:p>
        </p:txBody>
      </p:sp>
      <p:pic>
        <p:nvPicPr>
          <p:cNvPr id="7" name="Content Placeholder 3" descr="devLifeCycle_2">
            <a:extLst>
              <a:ext uri="{FF2B5EF4-FFF2-40B4-BE49-F238E27FC236}">
                <a16:creationId xmlns:a16="http://schemas.microsoft.com/office/drawing/2014/main" id="{3A6B2223-A53E-4AF5-BF15-15BA66753CA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555" y="-9169352"/>
            <a:ext cx="8704185" cy="3946525"/>
          </a:xfrm>
          <a:prstGeom prst="rect">
            <a:avLst/>
          </a:prstGeom>
          <a:noFill/>
          <a:ln>
            <a:noFill/>
          </a:ln>
        </p:spPr>
      </p:pic>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143555" y="240632"/>
            <a:ext cx="6160992" cy="6115718"/>
          </a:xfrm>
          <a:prstGeom prst="rect">
            <a:avLst/>
          </a:prstGeom>
        </p:spPr>
      </p:pic>
      <p:pic>
        <p:nvPicPr>
          <p:cNvPr id="12" name="Picture 11" descr="https://blog.akscellenceinfo.com/wp-content/uploads/sites/2/2020/11/INSURANCE-CLAIM-FRAUD-PREDICTION-USING-MACHINE-LEARNING-1024x576.jpg"/>
          <p:cNvPicPr/>
          <p:nvPr/>
        </p:nvPicPr>
        <p:blipFill>
          <a:blip r:embed="rId4">
            <a:extLst>
              <a:ext uri="{28A0092B-C50C-407E-A947-70E740481C1C}">
                <a14:useLocalDpi xmlns:a14="http://schemas.microsoft.com/office/drawing/2010/main" val="0"/>
              </a:ext>
            </a:extLst>
          </a:blip>
          <a:srcRect/>
          <a:stretch>
            <a:fillRect/>
          </a:stretch>
        </p:blipFill>
        <p:spPr bwMode="auto">
          <a:xfrm>
            <a:off x="6422188" y="240632"/>
            <a:ext cx="5601887" cy="6115718"/>
          </a:xfrm>
          <a:prstGeom prst="rect">
            <a:avLst/>
          </a:prstGeom>
          <a:noFill/>
          <a:ln>
            <a:noFill/>
          </a:ln>
        </p:spPr>
      </p:pic>
    </p:spTree>
    <p:extLst>
      <p:ext uri="{BB962C8B-B14F-4D97-AF65-F5344CB8AC3E}">
        <p14:creationId xmlns:p14="http://schemas.microsoft.com/office/powerpoint/2010/main" val="976466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7E59D-C7C7-2682-C6C4-56D93DA2BF7B}"/>
              </a:ext>
            </a:extLst>
          </p:cNvPr>
          <p:cNvSpPr>
            <a:spLocks noGrp="1"/>
          </p:cNvSpPr>
          <p:nvPr>
            <p:ph type="title"/>
          </p:nvPr>
        </p:nvSpPr>
        <p:spPr>
          <a:xfrm>
            <a:off x="270588" y="256673"/>
            <a:ext cx="5262660" cy="584391"/>
          </a:xfrm>
        </p:spPr>
        <p:txBody>
          <a:bodyPr>
            <a:normAutofit/>
          </a:bodyPr>
          <a:lstStyle/>
          <a:p>
            <a:r>
              <a:rPr lang="en-US" sz="3200" b="1" u="sng" dirty="0" err="1">
                <a:effectLst/>
                <a:latin typeface="Cambria" panose="02040503050406030204" pitchFamily="18" charset="0"/>
                <a:ea typeface="Cambria" panose="02040503050406030204" pitchFamily="18" charset="0"/>
              </a:rPr>
              <a:t>MoDULE</a:t>
            </a:r>
            <a:r>
              <a:rPr lang="en-US" sz="3200" b="1" u="sng" dirty="0">
                <a:effectLst/>
                <a:latin typeface="Cambria" panose="02040503050406030204" pitchFamily="18" charset="0"/>
                <a:ea typeface="Cambria" panose="02040503050406030204" pitchFamily="18" charset="0"/>
              </a:rPr>
              <a:t> DESCRIPTION</a:t>
            </a:r>
            <a:endParaRPr lang="en-IN" sz="3200" u="sng"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791F23AC-D747-5AA6-26E6-9EA6D6FD380E}"/>
              </a:ext>
            </a:extLst>
          </p:cNvPr>
          <p:cNvSpPr>
            <a:spLocks noGrp="1"/>
          </p:cNvSpPr>
          <p:nvPr>
            <p:ph type="dt" sz="half" idx="10"/>
          </p:nvPr>
        </p:nvSpPr>
        <p:spPr/>
        <p:txBody>
          <a:bodyPr/>
          <a:lstStyle/>
          <a:p>
            <a:r>
              <a:rPr lang="en-US"/>
              <a:t>8-12-2022</a:t>
            </a:r>
            <a:endParaRPr lang="en-US" dirty="0"/>
          </a:p>
        </p:txBody>
      </p:sp>
      <p:sp>
        <p:nvSpPr>
          <p:cNvPr id="7" name="Rectangle 6"/>
          <p:cNvSpPr/>
          <p:nvPr/>
        </p:nvSpPr>
        <p:spPr>
          <a:xfrm>
            <a:off x="-1082841" y="1644996"/>
            <a:ext cx="13330988" cy="2308324"/>
          </a:xfrm>
          <a:prstGeom prst="rect">
            <a:avLst/>
          </a:prstGeom>
        </p:spPr>
        <p:txBody>
          <a:bodyPr wrap="square">
            <a:spAutoFit/>
          </a:bodyPr>
          <a:lstStyle/>
          <a:p>
            <a:pPr marR="457200" lvl="3" algn="just">
              <a:lnSpc>
                <a:spcPct val="150000"/>
              </a:lnSpc>
              <a:spcBef>
                <a:spcPts val="0"/>
              </a:spcBef>
              <a:spcAft>
                <a:spcPts val="0"/>
              </a:spcAft>
              <a:buSzPts val="1400"/>
              <a:tabLst>
                <a:tab pos="889635" algn="l"/>
              </a:tabLst>
            </a:pPr>
            <a:r>
              <a:rPr lang="en-US" sz="2400" dirty="0">
                <a:solidFill>
                  <a:srgbClr val="000000"/>
                </a:solidFill>
                <a:latin typeface="Cambria" panose="02040503050406030204" pitchFamily="18" charset="0"/>
                <a:ea typeface="Arial MT"/>
                <a:cs typeface="Arial MT"/>
              </a:rPr>
              <a:t>In this process to collect a data from </a:t>
            </a:r>
            <a:r>
              <a:rPr lang="en-US" sz="2400" dirty="0" err="1">
                <a:solidFill>
                  <a:srgbClr val="000000"/>
                </a:solidFill>
                <a:latin typeface="Cambria" panose="02040503050406030204" pitchFamily="18" charset="0"/>
                <a:ea typeface="Arial MT"/>
                <a:cs typeface="Arial MT"/>
              </a:rPr>
              <a:t>github</a:t>
            </a:r>
            <a:r>
              <a:rPr lang="en-US" sz="2400" dirty="0">
                <a:solidFill>
                  <a:srgbClr val="000000"/>
                </a:solidFill>
                <a:latin typeface="Cambria" panose="02040503050406030204" pitchFamily="18" charset="0"/>
                <a:ea typeface="Arial MT"/>
                <a:cs typeface="Arial MT"/>
              </a:rPr>
              <a:t> and </a:t>
            </a:r>
            <a:r>
              <a:rPr lang="en-US" sz="2400" dirty="0" err="1">
                <a:solidFill>
                  <a:srgbClr val="000000"/>
                </a:solidFill>
                <a:latin typeface="Cambria" panose="02040503050406030204" pitchFamily="18" charset="0"/>
                <a:ea typeface="Arial MT"/>
                <a:cs typeface="Arial MT"/>
              </a:rPr>
              <a:t>Kaggle</a:t>
            </a:r>
            <a:r>
              <a:rPr lang="en-US" sz="2400" dirty="0">
                <a:solidFill>
                  <a:srgbClr val="000000"/>
                </a:solidFill>
                <a:latin typeface="Cambria" panose="02040503050406030204" pitchFamily="18" charset="0"/>
                <a:ea typeface="Arial MT"/>
                <a:cs typeface="Arial MT"/>
              </a:rPr>
              <a:t>. This data collection has an only numerical value and, in this data, using multiple purpose.</a:t>
            </a:r>
            <a:r>
              <a:rPr lang="en-US" sz="2400" dirty="0">
                <a:latin typeface="Arial MT"/>
                <a:ea typeface="Arial MT"/>
                <a:cs typeface="Arial MT"/>
              </a:rPr>
              <a:t> </a:t>
            </a:r>
            <a:r>
              <a:rPr lang="en-US" sz="2400" dirty="0" err="1">
                <a:solidFill>
                  <a:srgbClr val="000000"/>
                </a:solidFill>
                <a:latin typeface="Cambria" panose="02040503050406030204" pitchFamily="18" charset="0"/>
                <a:ea typeface="Times New Roman" panose="02020603050405020304" pitchFamily="18" charset="0"/>
                <a:cs typeface="Times New Roman" panose="02020603050405020304" pitchFamily="18" charset="0"/>
              </a:rPr>
              <a:t>Github</a:t>
            </a:r>
            <a:r>
              <a:rPr lang="en-US" sz="2400"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 &amp; </a:t>
            </a:r>
            <a:r>
              <a:rPr lang="en-US" sz="2400" dirty="0" err="1">
                <a:solidFill>
                  <a:srgbClr val="000000"/>
                </a:solidFill>
                <a:latin typeface="Cambria" panose="02040503050406030204" pitchFamily="18" charset="0"/>
                <a:ea typeface="Times New Roman" panose="02020603050405020304" pitchFamily="18" charset="0"/>
                <a:cs typeface="Times New Roman" panose="02020603050405020304" pitchFamily="18" charset="0"/>
              </a:rPr>
              <a:t>Kaggle</a:t>
            </a:r>
            <a:r>
              <a:rPr lang="en-US" sz="2400"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 supports a variety of dataset publication formats, but we strongly encourage dataset publishers to share their data in an accessible, non- proprietary format if possible. </a:t>
            </a:r>
            <a:endParaRPr lang="en-US" sz="2400" dirty="0"/>
          </a:p>
        </p:txBody>
      </p:sp>
      <p:sp>
        <p:nvSpPr>
          <p:cNvPr id="8" name="Rectangle 7"/>
          <p:cNvSpPr/>
          <p:nvPr/>
        </p:nvSpPr>
        <p:spPr>
          <a:xfrm>
            <a:off x="270588" y="1065080"/>
            <a:ext cx="3560847" cy="553998"/>
          </a:xfrm>
          <a:prstGeom prst="rect">
            <a:avLst/>
          </a:prstGeom>
        </p:spPr>
        <p:txBody>
          <a:bodyPr wrap="none">
            <a:spAutoFit/>
          </a:bodyPr>
          <a:lstStyle/>
          <a:p>
            <a:r>
              <a:rPr lang="en-US" sz="3000" b="1" dirty="0">
                <a:latin typeface="Cambria" panose="02040503050406030204" pitchFamily="18" charset="0"/>
                <a:ea typeface="Times New Roman" panose="02020603050405020304" pitchFamily="18" charset="0"/>
                <a:cs typeface="Times New Roman" panose="02020603050405020304" pitchFamily="18" charset="0"/>
              </a:rPr>
              <a:t>DATA COLLECTION:</a:t>
            </a:r>
            <a:endParaRPr lang="en-US" sz="3000" dirty="0"/>
          </a:p>
        </p:txBody>
      </p:sp>
      <p:sp>
        <p:nvSpPr>
          <p:cNvPr id="9" name="Rectangle 8"/>
          <p:cNvSpPr/>
          <p:nvPr/>
        </p:nvSpPr>
        <p:spPr>
          <a:xfrm>
            <a:off x="-653716" y="4196554"/>
            <a:ext cx="5066836" cy="553998"/>
          </a:xfrm>
          <a:prstGeom prst="rect">
            <a:avLst/>
          </a:prstGeom>
        </p:spPr>
        <p:txBody>
          <a:bodyPr wrap="none">
            <a:spAutoFit/>
          </a:bodyPr>
          <a:lstStyle/>
          <a:p>
            <a:pPr marR="0" lvl="2">
              <a:spcBef>
                <a:spcPts val="0"/>
              </a:spcBef>
              <a:spcAft>
                <a:spcPts val="0"/>
              </a:spcAft>
              <a:tabLst>
                <a:tab pos="833120" algn="l"/>
              </a:tabLst>
            </a:pPr>
            <a:r>
              <a:rPr lang="en-US" sz="3000" b="1" dirty="0">
                <a:latin typeface="Cambria" panose="02040503050406030204" pitchFamily="18" charset="0"/>
                <a:ea typeface="Times New Roman" panose="02020603050405020304" pitchFamily="18" charset="0"/>
              </a:rPr>
              <a:t>DATA PREPROCESSING</a:t>
            </a:r>
            <a:endParaRPr lang="en-US" sz="3000" dirty="0">
              <a:effectLst/>
              <a:latin typeface="Times New Roman" panose="02020603050405020304" pitchFamily="18" charset="0"/>
              <a:ea typeface="Times New Roman" panose="02020603050405020304" pitchFamily="18" charset="0"/>
            </a:endParaRPr>
          </a:p>
        </p:txBody>
      </p:sp>
      <p:sp>
        <p:nvSpPr>
          <p:cNvPr id="10" name="Rectangle 9"/>
          <p:cNvSpPr/>
          <p:nvPr/>
        </p:nvSpPr>
        <p:spPr>
          <a:xfrm>
            <a:off x="-1082841" y="4683023"/>
            <a:ext cx="13330988" cy="1754326"/>
          </a:xfrm>
          <a:prstGeom prst="rect">
            <a:avLst/>
          </a:prstGeom>
        </p:spPr>
        <p:txBody>
          <a:bodyPr wrap="square">
            <a:spAutoFit/>
          </a:bodyPr>
          <a:lstStyle/>
          <a:p>
            <a:pPr marR="457200" lvl="3" algn="just">
              <a:lnSpc>
                <a:spcPct val="150000"/>
              </a:lnSpc>
              <a:spcBef>
                <a:spcPts val="0"/>
              </a:spcBef>
              <a:spcAft>
                <a:spcPts val="0"/>
              </a:spcAft>
              <a:buSzPts val="1400"/>
              <a:tabLst>
                <a:tab pos="889635" algn="l"/>
              </a:tabLst>
            </a:pPr>
            <a:r>
              <a:rPr lang="en-US" sz="2400" dirty="0">
                <a:solidFill>
                  <a:srgbClr val="000000"/>
                </a:solidFill>
                <a:latin typeface="Cambria" panose="02040503050406030204" pitchFamily="18" charset="0"/>
                <a:ea typeface="Arial MT"/>
                <a:cs typeface="Arial MT"/>
              </a:rPr>
              <a:t>Data pre-processing is a process of preparing the raw data and making it suitable for a deep learning model. It is the first and crucial step while creating a deep learning model.</a:t>
            </a:r>
            <a:endParaRPr lang="en-US" sz="2400" dirty="0">
              <a:effectLst/>
              <a:latin typeface="Arial MT"/>
              <a:ea typeface="Arial MT"/>
              <a:cs typeface="Arial MT"/>
            </a:endParaRPr>
          </a:p>
        </p:txBody>
      </p:sp>
    </p:spTree>
    <p:extLst>
      <p:ext uri="{BB962C8B-B14F-4D97-AF65-F5344CB8AC3E}">
        <p14:creationId xmlns:p14="http://schemas.microsoft.com/office/powerpoint/2010/main" val="1583738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7E59D-C7C7-2682-C6C4-56D93DA2BF7B}"/>
              </a:ext>
            </a:extLst>
          </p:cNvPr>
          <p:cNvSpPr>
            <a:spLocks noGrp="1"/>
          </p:cNvSpPr>
          <p:nvPr>
            <p:ph type="title"/>
          </p:nvPr>
        </p:nvSpPr>
        <p:spPr>
          <a:xfrm>
            <a:off x="61651" y="126568"/>
            <a:ext cx="5262660" cy="1082351"/>
          </a:xfrm>
        </p:spPr>
        <p:txBody>
          <a:bodyPr/>
          <a:lstStyle/>
          <a:p>
            <a:br>
              <a:rPr lang="en-IN" sz="2800" dirty="0">
                <a:effectLst/>
                <a:latin typeface="Times New Roman" panose="02020603050405020304" pitchFamily="18" charset="0"/>
                <a:ea typeface="Times New Roman" panose="02020603050405020304" pitchFamily="18" charset="0"/>
              </a:rPr>
            </a:br>
            <a:endParaRPr lang="en-IN" dirty="0"/>
          </a:p>
        </p:txBody>
      </p:sp>
      <p:sp>
        <p:nvSpPr>
          <p:cNvPr id="4" name="Date Placeholder 3">
            <a:extLst>
              <a:ext uri="{FF2B5EF4-FFF2-40B4-BE49-F238E27FC236}">
                <a16:creationId xmlns:a16="http://schemas.microsoft.com/office/drawing/2014/main" id="{791F23AC-D747-5AA6-26E6-9EA6D6FD380E}"/>
              </a:ext>
            </a:extLst>
          </p:cNvPr>
          <p:cNvSpPr>
            <a:spLocks noGrp="1"/>
          </p:cNvSpPr>
          <p:nvPr>
            <p:ph type="dt" sz="half" idx="10"/>
          </p:nvPr>
        </p:nvSpPr>
        <p:spPr/>
        <p:txBody>
          <a:bodyPr/>
          <a:lstStyle/>
          <a:p>
            <a:r>
              <a:rPr lang="en-US"/>
              <a:t>8-12-2022</a:t>
            </a:r>
            <a:endParaRPr lang="en-US" dirty="0"/>
          </a:p>
        </p:txBody>
      </p:sp>
      <p:sp>
        <p:nvSpPr>
          <p:cNvPr id="7" name="Rectangle 6"/>
          <p:cNvSpPr/>
          <p:nvPr/>
        </p:nvSpPr>
        <p:spPr>
          <a:xfrm>
            <a:off x="-136553" y="608029"/>
            <a:ext cx="8567987" cy="553998"/>
          </a:xfrm>
          <a:prstGeom prst="rect">
            <a:avLst/>
          </a:prstGeom>
        </p:spPr>
        <p:txBody>
          <a:bodyPr wrap="none">
            <a:spAutoFit/>
          </a:bodyPr>
          <a:lstStyle/>
          <a:p>
            <a:pPr marL="431165" marR="0">
              <a:spcBef>
                <a:spcPts val="295"/>
              </a:spcBef>
              <a:spcAft>
                <a:spcPts val="0"/>
              </a:spcAft>
              <a:tabLst>
                <a:tab pos="833120" algn="l"/>
              </a:tabLst>
            </a:pPr>
            <a:r>
              <a:rPr lang="en-US" sz="3000" b="1" dirty="0">
                <a:latin typeface="Cambria" panose="02040503050406030204" pitchFamily="18" charset="0"/>
                <a:ea typeface="Times New Roman" panose="02020603050405020304" pitchFamily="18" charset="0"/>
              </a:rPr>
              <a:t>CREATION OF TREES USING C4.5 ALGORITHM</a:t>
            </a:r>
            <a:endParaRPr lang="en-US" sz="3000" dirty="0">
              <a:effectLst/>
              <a:latin typeface="Times New Roman" panose="02020603050405020304" pitchFamily="18" charset="0"/>
              <a:ea typeface="Times New Roman" panose="02020603050405020304" pitchFamily="18" charset="0"/>
            </a:endParaRPr>
          </a:p>
        </p:txBody>
      </p:sp>
      <p:sp>
        <p:nvSpPr>
          <p:cNvPr id="9" name="Rectangle 8"/>
          <p:cNvSpPr/>
          <p:nvPr/>
        </p:nvSpPr>
        <p:spPr>
          <a:xfrm>
            <a:off x="-113827" y="1108390"/>
            <a:ext cx="12400546" cy="1754326"/>
          </a:xfrm>
          <a:prstGeom prst="rect">
            <a:avLst/>
          </a:prstGeom>
        </p:spPr>
        <p:txBody>
          <a:bodyPr wrap="square">
            <a:spAutoFit/>
          </a:bodyPr>
          <a:lstStyle/>
          <a:p>
            <a:pPr marL="457200" marR="457200" algn="just">
              <a:lnSpc>
                <a:spcPct val="150000"/>
              </a:lnSpc>
              <a:spcBef>
                <a:spcPts val="800"/>
              </a:spcBef>
              <a:spcAft>
                <a:spcPts val="0"/>
              </a:spcAft>
              <a:tabLst>
                <a:tab pos="889635" algn="l"/>
              </a:tabLst>
            </a:pPr>
            <a:r>
              <a:rPr lang="en-US" sz="2400" dirty="0">
                <a:solidFill>
                  <a:srgbClr val="222222"/>
                </a:solidFill>
                <a:latin typeface="Cambria" panose="02040503050406030204" pitchFamily="18" charset="0"/>
                <a:ea typeface="Times New Roman" panose="02020603050405020304" pitchFamily="18" charset="0"/>
              </a:rPr>
              <a:t>The trees that are built in our system are done so using C4.5 algorithm that is available on the internet. This algorithm uses </a:t>
            </a:r>
            <a:r>
              <a:rPr lang="en-US" sz="2400" dirty="0" err="1">
                <a:solidFill>
                  <a:srgbClr val="222222"/>
                </a:solidFill>
                <a:latin typeface="Cambria" panose="02040503050406030204" pitchFamily="18" charset="0"/>
                <a:ea typeface="Times New Roman" panose="02020603050405020304" pitchFamily="18" charset="0"/>
              </a:rPr>
              <a:t>gini</a:t>
            </a:r>
            <a:r>
              <a:rPr lang="en-US" sz="2400" dirty="0">
                <a:solidFill>
                  <a:srgbClr val="222222"/>
                </a:solidFill>
                <a:latin typeface="Cambria" panose="02040503050406030204" pitchFamily="18" charset="0"/>
                <a:ea typeface="Times New Roman" panose="02020603050405020304" pitchFamily="18" charset="0"/>
              </a:rPr>
              <a:t> index in order to find efficient split conditions for formation of daughter trees.</a:t>
            </a:r>
            <a:endParaRPr lang="en-US" sz="2400" dirty="0">
              <a:effectLst/>
              <a:latin typeface="Times New Roman" panose="02020603050405020304" pitchFamily="18" charset="0"/>
              <a:ea typeface="Times New Roman" panose="02020603050405020304" pitchFamily="18" charset="0"/>
            </a:endParaRPr>
          </a:p>
        </p:txBody>
      </p:sp>
      <p:sp>
        <p:nvSpPr>
          <p:cNvPr id="10" name="Rectangle 9"/>
          <p:cNvSpPr/>
          <p:nvPr/>
        </p:nvSpPr>
        <p:spPr>
          <a:xfrm>
            <a:off x="283004" y="4923693"/>
            <a:ext cx="5467587" cy="553998"/>
          </a:xfrm>
          <a:prstGeom prst="rect">
            <a:avLst/>
          </a:prstGeom>
        </p:spPr>
        <p:txBody>
          <a:bodyPr wrap="none">
            <a:spAutoFit/>
          </a:bodyPr>
          <a:lstStyle/>
          <a:p>
            <a:r>
              <a:rPr lang="en-US" sz="3000" b="1" dirty="0">
                <a:latin typeface="Cambria" panose="02040503050406030204" pitchFamily="18" charset="0"/>
                <a:ea typeface="Times New Roman" panose="02020603050405020304" pitchFamily="18" charset="0"/>
                <a:cs typeface="Times New Roman" panose="02020603050405020304" pitchFamily="18" charset="0"/>
              </a:rPr>
              <a:t>PERFORMANCE EVALUVATION</a:t>
            </a:r>
            <a:endParaRPr lang="en-US" sz="3000" dirty="0"/>
          </a:p>
        </p:txBody>
      </p:sp>
      <p:sp>
        <p:nvSpPr>
          <p:cNvPr id="11" name="Rectangle 10"/>
          <p:cNvSpPr/>
          <p:nvPr/>
        </p:nvSpPr>
        <p:spPr>
          <a:xfrm>
            <a:off x="283004" y="2988181"/>
            <a:ext cx="3548792" cy="553998"/>
          </a:xfrm>
          <a:prstGeom prst="rect">
            <a:avLst/>
          </a:prstGeom>
        </p:spPr>
        <p:txBody>
          <a:bodyPr wrap="none">
            <a:spAutoFit/>
          </a:bodyPr>
          <a:lstStyle/>
          <a:p>
            <a:r>
              <a:rPr lang="en-US" sz="3000" b="1" dirty="0">
                <a:latin typeface="Cambria" panose="02040503050406030204" pitchFamily="18" charset="0"/>
                <a:ea typeface="Times New Roman" panose="02020603050405020304" pitchFamily="18" charset="0"/>
                <a:cs typeface="Times New Roman" panose="02020603050405020304" pitchFamily="18" charset="0"/>
              </a:rPr>
              <a:t>MODEL SELECTION</a:t>
            </a:r>
            <a:endParaRPr lang="en-US" sz="3000" dirty="0"/>
          </a:p>
        </p:txBody>
      </p:sp>
      <p:sp>
        <p:nvSpPr>
          <p:cNvPr id="12" name="Rectangle 11"/>
          <p:cNvSpPr/>
          <p:nvPr/>
        </p:nvSpPr>
        <p:spPr>
          <a:xfrm>
            <a:off x="-1046746" y="3472433"/>
            <a:ext cx="13238746" cy="1200329"/>
          </a:xfrm>
          <a:prstGeom prst="rect">
            <a:avLst/>
          </a:prstGeom>
        </p:spPr>
        <p:txBody>
          <a:bodyPr wrap="square">
            <a:spAutoFit/>
          </a:bodyPr>
          <a:lstStyle/>
          <a:p>
            <a:pPr marR="457200" lvl="3" algn="just">
              <a:lnSpc>
                <a:spcPct val="150000"/>
              </a:lnSpc>
              <a:spcBef>
                <a:spcPts val="0"/>
              </a:spcBef>
              <a:spcAft>
                <a:spcPts val="0"/>
              </a:spcAft>
              <a:buSzPts val="1400"/>
              <a:tabLst>
                <a:tab pos="889635" algn="l"/>
              </a:tabLst>
            </a:pPr>
            <a:r>
              <a:rPr lang="en-US" sz="2400" dirty="0">
                <a:solidFill>
                  <a:srgbClr val="000000"/>
                </a:solidFill>
                <a:latin typeface="Cambria" panose="02040503050406030204" pitchFamily="18" charset="0"/>
                <a:ea typeface="Arial MT"/>
                <a:cs typeface="Arial MT"/>
              </a:rPr>
              <a:t>Model selection is the process of selecting one final machine learning model from among a collection of candidate machine learning models for a training dataset.</a:t>
            </a:r>
            <a:endParaRPr lang="en-US" sz="2400" dirty="0">
              <a:effectLst/>
              <a:latin typeface="Arial MT"/>
              <a:ea typeface="Arial MT"/>
              <a:cs typeface="Arial MT"/>
            </a:endParaRPr>
          </a:p>
        </p:txBody>
      </p:sp>
      <p:sp>
        <p:nvSpPr>
          <p:cNvPr id="13" name="Rectangle 12"/>
          <p:cNvSpPr/>
          <p:nvPr/>
        </p:nvSpPr>
        <p:spPr>
          <a:xfrm>
            <a:off x="-167104" y="5480179"/>
            <a:ext cx="12507100" cy="461665"/>
          </a:xfrm>
          <a:prstGeom prst="rect">
            <a:avLst/>
          </a:prstGeom>
        </p:spPr>
        <p:txBody>
          <a:bodyPr wrap="square">
            <a:spAutoFit/>
          </a:bodyPr>
          <a:lstStyle/>
          <a:p>
            <a:pPr marL="457200" marR="457200">
              <a:spcBef>
                <a:spcPts val="0"/>
              </a:spcBef>
              <a:spcAft>
                <a:spcPts val="0"/>
              </a:spcAft>
              <a:tabLst>
                <a:tab pos="889000" algn="l"/>
                <a:tab pos="889635" algn="l"/>
              </a:tabLst>
            </a:pPr>
            <a:r>
              <a:rPr lang="en-US" sz="2400" dirty="0">
                <a:solidFill>
                  <a:srgbClr val="000000"/>
                </a:solidFill>
                <a:latin typeface="Cambria" panose="02040503050406030204" pitchFamily="18" charset="0"/>
                <a:ea typeface="Times New Roman" panose="02020603050405020304" pitchFamily="18" charset="0"/>
              </a:rPr>
              <a:t>In this process is used to implement the project Accuracy.</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71551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7E59D-C7C7-2682-C6C4-56D93DA2BF7B}"/>
              </a:ext>
            </a:extLst>
          </p:cNvPr>
          <p:cNvSpPr>
            <a:spLocks noGrp="1"/>
          </p:cNvSpPr>
          <p:nvPr>
            <p:ph type="title"/>
          </p:nvPr>
        </p:nvSpPr>
        <p:spPr>
          <a:xfrm>
            <a:off x="167756" y="223935"/>
            <a:ext cx="5262660" cy="1082351"/>
          </a:xfrm>
        </p:spPr>
        <p:txBody>
          <a:bodyPr/>
          <a:lstStyle/>
          <a:p>
            <a:br>
              <a:rPr lang="en-IN" sz="2800" dirty="0">
                <a:effectLst/>
                <a:latin typeface="Times New Roman" panose="02020603050405020304" pitchFamily="18" charset="0"/>
                <a:ea typeface="Times New Roman" panose="02020603050405020304" pitchFamily="18" charset="0"/>
              </a:rPr>
            </a:br>
            <a:endParaRPr lang="en-IN" dirty="0"/>
          </a:p>
        </p:txBody>
      </p:sp>
      <p:sp>
        <p:nvSpPr>
          <p:cNvPr id="4" name="Date Placeholder 3">
            <a:extLst>
              <a:ext uri="{FF2B5EF4-FFF2-40B4-BE49-F238E27FC236}">
                <a16:creationId xmlns:a16="http://schemas.microsoft.com/office/drawing/2014/main" id="{791F23AC-D747-5AA6-26E6-9EA6D6FD380E}"/>
              </a:ext>
            </a:extLst>
          </p:cNvPr>
          <p:cNvSpPr>
            <a:spLocks noGrp="1"/>
          </p:cNvSpPr>
          <p:nvPr>
            <p:ph type="dt" sz="half" idx="10"/>
          </p:nvPr>
        </p:nvSpPr>
        <p:spPr/>
        <p:txBody>
          <a:bodyPr/>
          <a:lstStyle/>
          <a:p>
            <a:r>
              <a:rPr lang="en-US"/>
              <a:t>8-12-2022</a:t>
            </a:r>
            <a:endParaRPr lang="en-US" dirty="0"/>
          </a:p>
        </p:txBody>
      </p:sp>
      <p:sp>
        <p:nvSpPr>
          <p:cNvPr id="8" name="Rectangle 7"/>
          <p:cNvSpPr/>
          <p:nvPr/>
        </p:nvSpPr>
        <p:spPr>
          <a:xfrm>
            <a:off x="297886" y="489575"/>
            <a:ext cx="4331827" cy="584775"/>
          </a:xfrm>
          <a:prstGeom prst="rect">
            <a:avLst/>
          </a:prstGeom>
        </p:spPr>
        <p:txBody>
          <a:bodyPr wrap="none">
            <a:spAutoFit/>
          </a:bodyPr>
          <a:lstStyle/>
          <a:p>
            <a:r>
              <a:rPr lang="en-US" sz="3200" b="1" dirty="0" err="1">
                <a:latin typeface="Cambria" panose="02040503050406030204" pitchFamily="18" charset="0"/>
                <a:ea typeface="Times New Roman" panose="02020603050405020304" pitchFamily="18" charset="0"/>
                <a:cs typeface="Times New Roman" panose="02020603050405020304" pitchFamily="18" charset="0"/>
              </a:rPr>
              <a:t>XGBoost</a:t>
            </a:r>
            <a:r>
              <a:rPr lang="en-US" sz="3200" b="1" dirty="0">
                <a:latin typeface="Cambria" panose="02040503050406030204" pitchFamily="18" charset="0"/>
                <a:ea typeface="Times New Roman" panose="02020603050405020304" pitchFamily="18" charset="0"/>
                <a:cs typeface="Times New Roman" panose="02020603050405020304" pitchFamily="18" charset="0"/>
              </a:rPr>
              <a:t> ALGORITHM:</a:t>
            </a:r>
            <a:endParaRPr lang="en-US" sz="3200" dirty="0"/>
          </a:p>
        </p:txBody>
      </p:sp>
      <p:sp>
        <p:nvSpPr>
          <p:cNvPr id="10" name="Rectangle 9"/>
          <p:cNvSpPr/>
          <p:nvPr/>
        </p:nvSpPr>
        <p:spPr>
          <a:xfrm>
            <a:off x="-136358" y="1074350"/>
            <a:ext cx="12159916" cy="5078313"/>
          </a:xfrm>
          <a:prstGeom prst="rect">
            <a:avLst/>
          </a:prstGeom>
        </p:spPr>
        <p:txBody>
          <a:bodyPr wrap="square">
            <a:spAutoFit/>
          </a:bodyPr>
          <a:lstStyle/>
          <a:p>
            <a:pPr marL="800100" marR="457200" indent="-342900" algn="just">
              <a:lnSpc>
                <a:spcPct val="150000"/>
              </a:lnSpc>
              <a:spcBef>
                <a:spcPts val="0"/>
              </a:spcBef>
              <a:spcAft>
                <a:spcPts val="0"/>
              </a:spcAft>
              <a:buFont typeface="Arial" panose="020B0604020202020204" pitchFamily="34" charset="0"/>
              <a:buChar char="•"/>
            </a:pPr>
            <a:r>
              <a:rPr lang="en-US" sz="2400" dirty="0" err="1">
                <a:solidFill>
                  <a:srgbClr val="444444"/>
                </a:solidFill>
                <a:latin typeface="Cambria" panose="02040503050406030204" pitchFamily="18" charset="0"/>
                <a:ea typeface="Times New Roman" panose="02020603050405020304" pitchFamily="18" charset="0"/>
                <a:cs typeface="Arial" panose="020B0604020202020204" pitchFamily="34" charset="0"/>
              </a:rPr>
              <a:t>XGBoost</a:t>
            </a:r>
            <a:r>
              <a:rPr lang="en-US" sz="2400" dirty="0">
                <a:solidFill>
                  <a:srgbClr val="444444"/>
                </a:solidFill>
                <a:latin typeface="Cambria" panose="02040503050406030204" pitchFamily="18" charset="0"/>
                <a:ea typeface="Times New Roman" panose="02020603050405020304" pitchFamily="18" charset="0"/>
                <a:cs typeface="Arial" panose="020B0604020202020204" pitchFamily="34" charset="0"/>
              </a:rPr>
              <a:t> is an optimized distributed gradient boosting library designed to be highly efficient, flexible and portable. It implements Machine Learning algorithms under the Gradient Boosting framework. It provides a parallel tree boosting to solve many data science problems in a fast and accurate way. </a:t>
            </a:r>
          </a:p>
          <a:p>
            <a:pPr marL="800100" marR="457200" indent="-342900" algn="just">
              <a:lnSpc>
                <a:spcPct val="150000"/>
              </a:lnSpc>
              <a:spcBef>
                <a:spcPts val="0"/>
              </a:spcBef>
              <a:spcAft>
                <a:spcPts val="0"/>
              </a:spcAft>
              <a:buFont typeface="Arial" panose="020B0604020202020204" pitchFamily="34" charset="0"/>
              <a:buChar char="•"/>
            </a:pPr>
            <a:r>
              <a:rPr lang="en-US" sz="2400" dirty="0">
                <a:latin typeface="Cambria" panose="02040503050406030204" pitchFamily="18" charset="0"/>
                <a:ea typeface="Cambria" panose="02040503050406030204" pitchFamily="18" charset="0"/>
              </a:rPr>
              <a:t>The </a:t>
            </a:r>
            <a:r>
              <a:rPr lang="en-US" sz="2400" dirty="0" err="1">
                <a:latin typeface="Cambria" panose="02040503050406030204" pitchFamily="18" charset="0"/>
                <a:ea typeface="Cambria" panose="02040503050406030204" pitchFamily="18" charset="0"/>
              </a:rPr>
              <a:t>XGBoost</a:t>
            </a:r>
            <a:r>
              <a:rPr lang="en-US" sz="2400" dirty="0">
                <a:latin typeface="Cambria" panose="02040503050406030204" pitchFamily="18" charset="0"/>
                <a:ea typeface="Cambria" panose="02040503050406030204" pitchFamily="18" charset="0"/>
              </a:rPr>
              <a:t> algorithm performs well in machine learning competitions because of its robust handling of a variety of data types, relationships, distributions, and the variety of hyper parameters </a:t>
            </a:r>
          </a:p>
          <a:p>
            <a:pPr marL="800100" marR="457200" indent="-342900" algn="just">
              <a:lnSpc>
                <a:spcPct val="150000"/>
              </a:lnSpc>
              <a:spcBef>
                <a:spcPts val="0"/>
              </a:spcBef>
              <a:spcAft>
                <a:spcPts val="0"/>
              </a:spcAft>
              <a:buFont typeface="Arial" panose="020B0604020202020204" pitchFamily="34" charset="0"/>
              <a:buChar char="•"/>
            </a:pPr>
            <a:r>
              <a:rPr lang="en-US" sz="2400" dirty="0">
                <a:latin typeface="Cambria" panose="02040503050406030204" pitchFamily="18" charset="0"/>
                <a:ea typeface="Cambria" panose="02040503050406030204" pitchFamily="18" charset="0"/>
              </a:rPr>
              <a:t>compute the average of target variable as prediction and calculate the residuals using the desired loss function. </a:t>
            </a:r>
            <a:endParaRPr lang="en-US" sz="240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29689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7E59D-C7C7-2682-C6C4-56D93DA2BF7B}"/>
              </a:ext>
            </a:extLst>
          </p:cNvPr>
          <p:cNvSpPr>
            <a:spLocks noGrp="1"/>
          </p:cNvSpPr>
          <p:nvPr>
            <p:ph type="title"/>
          </p:nvPr>
        </p:nvSpPr>
        <p:spPr>
          <a:xfrm>
            <a:off x="167756" y="223935"/>
            <a:ext cx="5262660" cy="1082351"/>
          </a:xfrm>
        </p:spPr>
        <p:txBody>
          <a:bodyPr/>
          <a:lstStyle/>
          <a:p>
            <a:br>
              <a:rPr lang="en-IN" sz="2800" dirty="0">
                <a:effectLst/>
                <a:latin typeface="Times New Roman" panose="02020603050405020304" pitchFamily="18" charset="0"/>
                <a:ea typeface="Times New Roman" panose="02020603050405020304" pitchFamily="18" charset="0"/>
              </a:rPr>
            </a:br>
            <a:endParaRPr lang="en-IN" dirty="0"/>
          </a:p>
        </p:txBody>
      </p:sp>
      <p:sp>
        <p:nvSpPr>
          <p:cNvPr id="4" name="Date Placeholder 3">
            <a:extLst>
              <a:ext uri="{FF2B5EF4-FFF2-40B4-BE49-F238E27FC236}">
                <a16:creationId xmlns:a16="http://schemas.microsoft.com/office/drawing/2014/main" id="{791F23AC-D747-5AA6-26E6-9EA6D6FD380E}"/>
              </a:ext>
            </a:extLst>
          </p:cNvPr>
          <p:cNvSpPr>
            <a:spLocks noGrp="1"/>
          </p:cNvSpPr>
          <p:nvPr>
            <p:ph type="dt" sz="half" idx="10"/>
          </p:nvPr>
        </p:nvSpPr>
        <p:spPr/>
        <p:txBody>
          <a:bodyPr/>
          <a:lstStyle/>
          <a:p>
            <a:r>
              <a:rPr lang="en-US"/>
              <a:t>8-12-2022</a:t>
            </a:r>
            <a:endParaRPr lang="en-US" dirty="0"/>
          </a:p>
        </p:txBody>
      </p:sp>
      <p:sp>
        <p:nvSpPr>
          <p:cNvPr id="8" name="Rectangle 7"/>
          <p:cNvSpPr/>
          <p:nvPr/>
        </p:nvSpPr>
        <p:spPr>
          <a:xfrm>
            <a:off x="294935" y="223935"/>
            <a:ext cx="6066854" cy="553998"/>
          </a:xfrm>
          <a:prstGeom prst="rect">
            <a:avLst/>
          </a:prstGeom>
        </p:spPr>
        <p:txBody>
          <a:bodyPr wrap="none">
            <a:spAutoFit/>
          </a:bodyPr>
          <a:lstStyle/>
          <a:p>
            <a:r>
              <a:rPr lang="en-US" sz="3000" b="1" dirty="0">
                <a:latin typeface="Cambria" panose="02040503050406030204" pitchFamily="18" charset="0"/>
                <a:ea typeface="Times New Roman" panose="02020603050405020304" pitchFamily="18" charset="0"/>
                <a:cs typeface="Times New Roman" panose="02020603050405020304" pitchFamily="18" charset="0"/>
              </a:rPr>
              <a:t>PROJECT</a:t>
            </a:r>
            <a:r>
              <a:rPr lang="en-US" sz="3000" b="1" spc="-15" dirty="0">
                <a:latin typeface="Cambria" panose="02040503050406030204" pitchFamily="18" charset="0"/>
                <a:ea typeface="Times New Roman" panose="02020603050405020304" pitchFamily="18" charset="0"/>
                <a:cs typeface="Times New Roman" panose="02020603050405020304" pitchFamily="18" charset="0"/>
              </a:rPr>
              <a:t> </a:t>
            </a:r>
            <a:r>
              <a:rPr lang="en-US" sz="3000" b="1" dirty="0">
                <a:latin typeface="Cambria" panose="02040503050406030204" pitchFamily="18" charset="0"/>
                <a:ea typeface="Times New Roman" panose="02020603050405020304" pitchFamily="18" charset="0"/>
                <a:cs typeface="Times New Roman" panose="02020603050405020304" pitchFamily="18" charset="0"/>
              </a:rPr>
              <a:t>MODEL &amp; DEPLOYMENT</a:t>
            </a:r>
            <a:endParaRPr lang="en-US" sz="3000" dirty="0"/>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439783" y="1122947"/>
            <a:ext cx="5503817" cy="4251158"/>
          </a:xfrm>
          <a:prstGeom prst="rect">
            <a:avLst/>
          </a:prstGeom>
        </p:spPr>
      </p:pic>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6361789" y="1122948"/>
            <a:ext cx="5332906" cy="4251158"/>
          </a:xfrm>
          <a:prstGeom prst="rect">
            <a:avLst/>
          </a:prstGeom>
        </p:spPr>
      </p:pic>
      <p:sp>
        <p:nvSpPr>
          <p:cNvPr id="11" name="Rectangle 10"/>
          <p:cNvSpPr/>
          <p:nvPr/>
        </p:nvSpPr>
        <p:spPr>
          <a:xfrm>
            <a:off x="4828882" y="5556867"/>
            <a:ext cx="2791118" cy="616719"/>
          </a:xfrm>
          <a:prstGeom prst="rect">
            <a:avLst/>
          </a:prstGeom>
          <a:solidFill>
            <a:schemeClr val="bg2"/>
          </a:solidFill>
          <a:ln w="25400" cap="flat" cmpd="sng" algn="ctr">
            <a:solidFill>
              <a:srgbClr val="C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400" b="1" dirty="0">
                <a:ln>
                  <a:noFill/>
                </a:ln>
                <a:solidFill>
                  <a:srgbClr val="000000"/>
                </a:solidFill>
                <a:effectLst>
                  <a:outerShdw blurRad="38100" dist="19050" dir="2700000" algn="tl">
                    <a:schemeClr val="dk1">
                      <a:alpha val="40000"/>
                    </a:schemeClr>
                  </a:outerShdw>
                </a:effectLst>
                <a:latin typeface="Cambria" panose="02040503050406030204" pitchFamily="18" charset="0"/>
                <a:ea typeface="Cambria" panose="02040503050406030204" pitchFamily="18" charset="0"/>
              </a:rPr>
              <a:t>WEB APP MODEL</a:t>
            </a:r>
            <a:endParaRPr lang="en-US" sz="240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17933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6A04AC6-C38F-B9D7-0E56-471F28C3794B}"/>
              </a:ext>
            </a:extLst>
          </p:cNvPr>
          <p:cNvSpPr>
            <a:spLocks noGrp="1"/>
          </p:cNvSpPr>
          <p:nvPr>
            <p:ph type="dt" sz="half" idx="10"/>
          </p:nvPr>
        </p:nvSpPr>
        <p:spPr>
          <a:xfrm>
            <a:off x="689811" y="6396455"/>
            <a:ext cx="1219200" cy="365125"/>
          </a:xfrm>
        </p:spPr>
        <p:txBody>
          <a:bodyPr/>
          <a:lstStyle/>
          <a:p>
            <a:r>
              <a:rPr lang="en-US"/>
              <a:t>8-12-2022</a:t>
            </a:r>
            <a:endParaRPr lang="en-US" dirty="0"/>
          </a:p>
        </p:txBody>
      </p:sp>
      <p:sp>
        <p:nvSpPr>
          <p:cNvPr id="7" name="Rectangle 6"/>
          <p:cNvSpPr/>
          <p:nvPr/>
        </p:nvSpPr>
        <p:spPr>
          <a:xfrm>
            <a:off x="306766" y="180292"/>
            <a:ext cx="5183599" cy="553998"/>
          </a:xfrm>
          <a:prstGeom prst="rect">
            <a:avLst/>
          </a:prstGeom>
        </p:spPr>
        <p:txBody>
          <a:bodyPr wrap="none">
            <a:spAutoFit/>
          </a:bodyPr>
          <a:lstStyle/>
          <a:p>
            <a:r>
              <a:rPr lang="en-US" sz="3000" b="1" dirty="0">
                <a:latin typeface="Cambria" panose="02040503050406030204" pitchFamily="18" charset="0"/>
                <a:ea typeface="Times New Roman" panose="02020603050405020304" pitchFamily="18" charset="0"/>
                <a:cs typeface="Calibri" panose="020F0502020204030204" pitchFamily="34" charset="0"/>
              </a:rPr>
              <a:t>DEPLOYMENT &amp; AWS ARCH :</a:t>
            </a:r>
            <a:endParaRPr lang="en-US" sz="3000" dirty="0"/>
          </a:p>
        </p:txBody>
      </p:sp>
      <p:sp>
        <p:nvSpPr>
          <p:cNvPr id="8" name="Rectangle 7"/>
          <p:cNvSpPr/>
          <p:nvPr/>
        </p:nvSpPr>
        <p:spPr>
          <a:xfrm>
            <a:off x="306766" y="734290"/>
            <a:ext cx="12274255" cy="830997"/>
          </a:xfrm>
          <a:prstGeom prst="rect">
            <a:avLst/>
          </a:prstGeom>
        </p:spPr>
        <p:txBody>
          <a:bodyPr wrap="square">
            <a:spAutoFit/>
          </a:bodyPr>
          <a:lstStyle/>
          <a:p>
            <a:r>
              <a:rPr lang="en-US" sz="2400" dirty="0">
                <a:solidFill>
                  <a:srgbClr val="333333"/>
                </a:solidFill>
                <a:latin typeface="Cambria" panose="02040503050406030204" pitchFamily="18" charset="0"/>
                <a:ea typeface="Times New Roman" panose="02020603050405020304" pitchFamily="18" charset="0"/>
                <a:cs typeface="Helvetica" panose="020B0604020202020204" pitchFamily="34" charset="0"/>
              </a:rPr>
              <a:t>Amazon Web Services (AWS) delivers reliable, scalable, and cost-effective computing resources on which to host our web applications. </a:t>
            </a:r>
            <a:endParaRPr lang="en-US" sz="2400" dirty="0"/>
          </a:p>
        </p:txBody>
      </p:sp>
      <p:pic>
        <p:nvPicPr>
          <p:cNvPr id="9" name="Picture 8"/>
          <p:cNvPicPr/>
          <p:nvPr/>
        </p:nvPicPr>
        <p:blipFill rotWithShape="1">
          <a:blip r:embed="rId2" cstate="print">
            <a:extLst>
              <a:ext uri="{28A0092B-C50C-407E-A947-70E740481C1C}">
                <a14:useLocalDpi xmlns:a14="http://schemas.microsoft.com/office/drawing/2010/main" val="0"/>
              </a:ext>
            </a:extLst>
          </a:blip>
          <a:srcRect t="3720" r="1970" b="14127"/>
          <a:stretch/>
        </p:blipFill>
        <p:spPr>
          <a:xfrm>
            <a:off x="689811" y="1565287"/>
            <a:ext cx="10663990" cy="4831168"/>
          </a:xfrm>
          <a:prstGeom prst="rect">
            <a:avLst/>
          </a:prstGeom>
        </p:spPr>
      </p:pic>
    </p:spTree>
    <p:extLst>
      <p:ext uri="{BB962C8B-B14F-4D97-AF65-F5344CB8AC3E}">
        <p14:creationId xmlns:p14="http://schemas.microsoft.com/office/powerpoint/2010/main" val="3679426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6A04AC6-C38F-B9D7-0E56-471F28C3794B}"/>
              </a:ext>
            </a:extLst>
          </p:cNvPr>
          <p:cNvSpPr>
            <a:spLocks noGrp="1"/>
          </p:cNvSpPr>
          <p:nvPr>
            <p:ph type="dt" sz="half" idx="10"/>
          </p:nvPr>
        </p:nvSpPr>
        <p:spPr/>
        <p:txBody>
          <a:bodyPr/>
          <a:lstStyle/>
          <a:p>
            <a:r>
              <a:rPr lang="en-US"/>
              <a:t>8-12-2022</a:t>
            </a:r>
            <a:endParaRPr lang="en-US" dirty="0"/>
          </a:p>
        </p:txBody>
      </p:sp>
      <p:sp>
        <p:nvSpPr>
          <p:cNvPr id="2" name="Rectangle 1"/>
          <p:cNvSpPr/>
          <p:nvPr/>
        </p:nvSpPr>
        <p:spPr>
          <a:xfrm>
            <a:off x="-195502" y="260502"/>
            <a:ext cx="4890378" cy="553998"/>
          </a:xfrm>
          <a:prstGeom prst="rect">
            <a:avLst/>
          </a:prstGeom>
        </p:spPr>
        <p:txBody>
          <a:bodyPr wrap="none">
            <a:spAutoFit/>
          </a:bodyPr>
          <a:lstStyle/>
          <a:p>
            <a:pPr marL="457200" marR="457200">
              <a:spcBef>
                <a:spcPts val="0"/>
              </a:spcBef>
              <a:spcAft>
                <a:spcPts val="0"/>
              </a:spcAft>
            </a:pPr>
            <a:r>
              <a:rPr lang="en-US" sz="3000" b="1" u="sng" dirty="0">
                <a:latin typeface="Cambria" panose="02040503050406030204" pitchFamily="18" charset="0"/>
                <a:ea typeface="Times New Roman" panose="02020603050405020304" pitchFamily="18" charset="0"/>
                <a:cs typeface="Calibri" panose="020F0502020204030204" pitchFamily="34" charset="0"/>
              </a:rPr>
              <a:t>AWS SERVICES USED :</a:t>
            </a:r>
            <a:endParaRPr lang="en-US" sz="300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304800" y="814500"/>
            <a:ext cx="11887200" cy="5632311"/>
          </a:xfrm>
          <a:prstGeom prst="rect">
            <a:avLst/>
          </a:prstGeom>
        </p:spPr>
        <p:txBody>
          <a:bodyPr wrap="square">
            <a:spAutoFit/>
          </a:bodyPr>
          <a:lstStyle/>
          <a:p>
            <a:pPr marR="457200" lvl="0">
              <a:lnSpc>
                <a:spcPct val="150000"/>
              </a:lnSpc>
              <a:spcBef>
                <a:spcPts val="0"/>
              </a:spcBef>
              <a:spcAft>
                <a:spcPts val="0"/>
              </a:spcAft>
            </a:pPr>
            <a:r>
              <a:rPr lang="en-IN" sz="2400" b="1" u="sng" dirty="0">
                <a:latin typeface="Cambria" panose="02040503050406030204" pitchFamily="18" charset="0"/>
                <a:ea typeface="Times New Roman" panose="02020603050405020304" pitchFamily="18" charset="0"/>
                <a:cs typeface="Calibri" panose="020F0502020204030204" pitchFamily="34" charset="0"/>
              </a:rPr>
              <a:t>AWS PARALLELCLUSTER</a:t>
            </a:r>
            <a:endParaRPr lang="en-US" sz="2400" u="sng" dirty="0">
              <a:latin typeface="Times New Roman" panose="02020603050405020304" pitchFamily="18" charset="0"/>
              <a:ea typeface="Times New Roman" panose="02020603050405020304" pitchFamily="18" charset="0"/>
            </a:endParaRPr>
          </a:p>
          <a:p>
            <a:pPr marR="457200" lvl="0">
              <a:lnSpc>
                <a:spcPct val="150000"/>
              </a:lnSpc>
              <a:spcBef>
                <a:spcPts val="0"/>
              </a:spcBef>
              <a:spcAft>
                <a:spcPts val="0"/>
              </a:spcAft>
            </a:pPr>
            <a:r>
              <a:rPr lang="en-US" sz="2400" dirty="0">
                <a:latin typeface="Cambria" panose="02040503050406030204" pitchFamily="18" charset="0"/>
                <a:ea typeface="Times New Roman" panose="02020603050405020304" pitchFamily="18" charset="0"/>
                <a:cs typeface="Calibri" panose="020F0502020204030204" pitchFamily="34" charset="0"/>
              </a:rPr>
              <a:t>It is an open source cluster management tool that makes it easy for you to deploy and manage High Performance Computing (HPC) clusters on AWS.</a:t>
            </a:r>
            <a:endParaRPr lang="en-US" sz="2400" dirty="0">
              <a:latin typeface="Times New Roman" panose="02020603050405020304" pitchFamily="18" charset="0"/>
              <a:ea typeface="Times New Roman" panose="02020603050405020304" pitchFamily="18" charset="0"/>
            </a:endParaRPr>
          </a:p>
          <a:p>
            <a:pPr marR="457200" lvl="0" algn="just">
              <a:lnSpc>
                <a:spcPct val="150000"/>
              </a:lnSpc>
              <a:spcBef>
                <a:spcPts val="0"/>
              </a:spcBef>
              <a:spcAft>
                <a:spcPts val="0"/>
              </a:spcAft>
            </a:pPr>
            <a:r>
              <a:rPr lang="en-US" sz="2400" b="1" u="sng" dirty="0">
                <a:latin typeface="Cambria" panose="02040503050406030204" pitchFamily="18" charset="0"/>
                <a:ea typeface="Times New Roman" panose="02020603050405020304" pitchFamily="18" charset="0"/>
                <a:cs typeface="Calibri" panose="020F0502020204030204" pitchFamily="34" charset="0"/>
              </a:rPr>
              <a:t>AMAZON S3 </a:t>
            </a:r>
            <a:endParaRPr lang="en-US" sz="2400" u="sng" dirty="0">
              <a:latin typeface="Times New Roman" panose="02020603050405020304" pitchFamily="18" charset="0"/>
              <a:ea typeface="Times New Roman" panose="02020603050405020304" pitchFamily="18" charset="0"/>
            </a:endParaRPr>
          </a:p>
          <a:p>
            <a:pPr marR="457200" lvl="0" algn="just">
              <a:lnSpc>
                <a:spcPct val="150000"/>
              </a:lnSpc>
              <a:spcBef>
                <a:spcPts val="0"/>
              </a:spcBef>
              <a:spcAft>
                <a:spcPts val="0"/>
              </a:spcAft>
            </a:pPr>
            <a:r>
              <a:rPr lang="en-US" sz="2400" dirty="0">
                <a:latin typeface="Cambria" panose="02040503050406030204" pitchFamily="18" charset="0"/>
                <a:ea typeface="Times New Roman" panose="02020603050405020304" pitchFamily="18" charset="0"/>
                <a:cs typeface="Calibri" panose="020F0502020204030204" pitchFamily="34" charset="0"/>
              </a:rPr>
              <a:t>Amazon S3 to store and protect any amount of data for a range of use cases, such as data lakes, websites, mobile applications, backup and restore, archive, enterprise applications, </a:t>
            </a:r>
            <a:r>
              <a:rPr lang="en-US" sz="2400" dirty="0" err="1">
                <a:latin typeface="Cambria" panose="02040503050406030204" pitchFamily="18" charset="0"/>
                <a:ea typeface="Times New Roman" panose="02020603050405020304" pitchFamily="18" charset="0"/>
                <a:cs typeface="Calibri" panose="020F0502020204030204" pitchFamily="34" charset="0"/>
              </a:rPr>
              <a:t>IoT</a:t>
            </a:r>
            <a:r>
              <a:rPr lang="en-US" sz="2400" dirty="0">
                <a:latin typeface="Cambria" panose="02040503050406030204" pitchFamily="18" charset="0"/>
                <a:ea typeface="Times New Roman" panose="02020603050405020304" pitchFamily="18" charset="0"/>
                <a:cs typeface="Calibri" panose="020F0502020204030204" pitchFamily="34" charset="0"/>
              </a:rPr>
              <a:t> devices, and big data analytics.</a:t>
            </a:r>
            <a:endParaRPr lang="en-US" sz="2400" dirty="0">
              <a:latin typeface="Times New Roman" panose="02020603050405020304" pitchFamily="18" charset="0"/>
              <a:ea typeface="Times New Roman" panose="02020603050405020304" pitchFamily="18" charset="0"/>
            </a:endParaRPr>
          </a:p>
          <a:p>
            <a:pPr marR="457200" lvl="0" algn="just">
              <a:lnSpc>
                <a:spcPct val="150000"/>
              </a:lnSpc>
              <a:spcBef>
                <a:spcPts val="0"/>
              </a:spcBef>
              <a:spcAft>
                <a:spcPts val="0"/>
              </a:spcAft>
            </a:pPr>
            <a:r>
              <a:rPr lang="en-US" sz="2400" b="1" u="sng" dirty="0">
                <a:latin typeface="Cambria" panose="02040503050406030204" pitchFamily="18" charset="0"/>
                <a:ea typeface="Times New Roman" panose="02020603050405020304" pitchFamily="18" charset="0"/>
                <a:cs typeface="Calibri" panose="020F0502020204030204" pitchFamily="34" charset="0"/>
              </a:rPr>
              <a:t>AMAZON EC2</a:t>
            </a:r>
            <a:endParaRPr lang="en-US" sz="2400" u="sng" dirty="0">
              <a:latin typeface="Times New Roman" panose="02020603050405020304" pitchFamily="18" charset="0"/>
              <a:ea typeface="Times New Roman" panose="02020603050405020304" pitchFamily="18" charset="0"/>
            </a:endParaRPr>
          </a:p>
          <a:p>
            <a:pPr marR="457200" lvl="0" algn="just">
              <a:lnSpc>
                <a:spcPct val="150000"/>
              </a:lnSpc>
              <a:spcBef>
                <a:spcPts val="0"/>
              </a:spcBef>
              <a:spcAft>
                <a:spcPts val="0"/>
              </a:spcAft>
            </a:pPr>
            <a:r>
              <a:rPr lang="en-US" sz="2400" dirty="0">
                <a:latin typeface="Cambria" panose="02040503050406030204" pitchFamily="18" charset="0"/>
                <a:ea typeface="Times New Roman" panose="02020603050405020304" pitchFamily="18" charset="0"/>
                <a:cs typeface="Calibri" panose="020F0502020204030204" pitchFamily="34" charset="0"/>
              </a:rPr>
              <a:t>Amazon EC2 provides scalable computing capacity in the AWS Cloud. Using Amazon EC2  we can develop and deploy applications faster.  </a:t>
            </a:r>
            <a:endParaRPr lang="en-US" sz="2400" dirty="0"/>
          </a:p>
        </p:txBody>
      </p:sp>
    </p:spTree>
    <p:extLst>
      <p:ext uri="{BB962C8B-B14F-4D97-AF65-F5344CB8AC3E}">
        <p14:creationId xmlns:p14="http://schemas.microsoft.com/office/powerpoint/2010/main" val="1374602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6A04AC6-C38F-B9D7-0E56-471F28C3794B}"/>
              </a:ext>
            </a:extLst>
          </p:cNvPr>
          <p:cNvSpPr>
            <a:spLocks noGrp="1"/>
          </p:cNvSpPr>
          <p:nvPr>
            <p:ph type="dt" sz="half" idx="10"/>
          </p:nvPr>
        </p:nvSpPr>
        <p:spPr/>
        <p:txBody>
          <a:bodyPr/>
          <a:lstStyle/>
          <a:p>
            <a:r>
              <a:rPr lang="en-US"/>
              <a:t>8-12-2022</a:t>
            </a:r>
            <a:endParaRPr lang="en-US" dirty="0"/>
          </a:p>
        </p:txBody>
      </p:sp>
      <p:sp>
        <p:nvSpPr>
          <p:cNvPr id="2" name="Rectangle 1"/>
          <p:cNvSpPr/>
          <p:nvPr/>
        </p:nvSpPr>
        <p:spPr>
          <a:xfrm>
            <a:off x="401053" y="170041"/>
            <a:ext cx="11790947" cy="6186309"/>
          </a:xfrm>
          <a:prstGeom prst="rect">
            <a:avLst/>
          </a:prstGeom>
        </p:spPr>
        <p:txBody>
          <a:bodyPr wrap="square">
            <a:spAutoFit/>
          </a:bodyPr>
          <a:lstStyle/>
          <a:p>
            <a:pPr marR="457200" lvl="0" algn="just">
              <a:lnSpc>
                <a:spcPct val="150000"/>
              </a:lnSpc>
              <a:spcBef>
                <a:spcPts val="0"/>
              </a:spcBef>
              <a:spcAft>
                <a:spcPts val="0"/>
              </a:spcAft>
            </a:pPr>
            <a:r>
              <a:rPr lang="en-IN" sz="2400" b="1" u="sng" dirty="0">
                <a:latin typeface="Cambria" panose="02040503050406030204" pitchFamily="18" charset="0"/>
                <a:ea typeface="Times New Roman" panose="02020603050405020304" pitchFamily="18" charset="0"/>
                <a:cs typeface="Calibri" panose="020F0502020204030204" pitchFamily="34" charset="0"/>
              </a:rPr>
              <a:t>AMAZON EC2 AUTOSCALING </a:t>
            </a:r>
            <a:endParaRPr lang="en-US" sz="2400" u="sng" dirty="0">
              <a:latin typeface="Times New Roman" panose="02020603050405020304" pitchFamily="18" charset="0"/>
              <a:ea typeface="Times New Roman" panose="02020603050405020304" pitchFamily="18" charset="0"/>
            </a:endParaRPr>
          </a:p>
          <a:p>
            <a:pPr marR="457200" lvl="0" algn="just">
              <a:lnSpc>
                <a:spcPct val="150000"/>
              </a:lnSpc>
              <a:spcBef>
                <a:spcPts val="0"/>
              </a:spcBef>
              <a:spcAft>
                <a:spcPts val="0"/>
              </a:spcAft>
            </a:pPr>
            <a:r>
              <a:rPr lang="en-US" sz="2400" dirty="0">
                <a:latin typeface="Cambria" panose="02040503050406030204" pitchFamily="18" charset="0"/>
                <a:ea typeface="Times New Roman" panose="02020603050405020304" pitchFamily="18" charset="0"/>
                <a:cs typeface="Calibri" panose="020F0502020204030204" pitchFamily="34" charset="0"/>
              </a:rPr>
              <a:t>It helps you maintain application availability and allows you to automatically add or remove EC2 instances according to conditions you define.</a:t>
            </a:r>
            <a:endParaRPr lang="en-US" sz="2400" dirty="0">
              <a:latin typeface="Times New Roman" panose="02020603050405020304" pitchFamily="18" charset="0"/>
              <a:ea typeface="Times New Roman" panose="02020603050405020304" pitchFamily="18" charset="0"/>
            </a:endParaRPr>
          </a:p>
          <a:p>
            <a:pPr marR="457200" lvl="0" algn="just">
              <a:lnSpc>
                <a:spcPct val="150000"/>
              </a:lnSpc>
              <a:spcBef>
                <a:spcPts val="0"/>
              </a:spcBef>
              <a:spcAft>
                <a:spcPts val="0"/>
              </a:spcAft>
            </a:pPr>
            <a:r>
              <a:rPr lang="en-IN" sz="2400" b="1" u="sng" dirty="0">
                <a:latin typeface="Cambria" panose="02040503050406030204" pitchFamily="18" charset="0"/>
                <a:ea typeface="Times New Roman" panose="02020603050405020304" pitchFamily="18" charset="0"/>
                <a:cs typeface="Calibri" panose="020F0502020204030204" pitchFamily="34" charset="0"/>
              </a:rPr>
              <a:t>AMAZON VPC  </a:t>
            </a:r>
            <a:endParaRPr lang="en-US" sz="2400" u="sng" dirty="0">
              <a:latin typeface="Times New Roman" panose="02020603050405020304" pitchFamily="18" charset="0"/>
              <a:ea typeface="Times New Roman" panose="02020603050405020304" pitchFamily="18" charset="0"/>
            </a:endParaRPr>
          </a:p>
          <a:p>
            <a:pPr marR="457200" lvl="0" algn="just">
              <a:lnSpc>
                <a:spcPct val="150000"/>
              </a:lnSpc>
              <a:spcBef>
                <a:spcPts val="0"/>
              </a:spcBef>
              <a:spcAft>
                <a:spcPts val="0"/>
              </a:spcAft>
            </a:pPr>
            <a:r>
              <a:rPr lang="en-US" sz="2400" dirty="0">
                <a:latin typeface="Cambria" panose="02040503050406030204" pitchFamily="18" charset="0"/>
                <a:ea typeface="Times New Roman" panose="02020603050405020304" pitchFamily="18" charset="0"/>
                <a:cs typeface="Calibri" panose="020F0502020204030204" pitchFamily="34" charset="0"/>
              </a:rPr>
              <a:t>Amazon VPC enables you to launch AWS resources into Amazon Virtual Private Cloud a virtual network and closely resembles a traditional network that you'd operate in your own data center, with the benefits of using the scalable infrastructure of  AWS</a:t>
            </a:r>
            <a:endParaRPr lang="en-US" sz="2400" dirty="0">
              <a:latin typeface="Times New Roman" panose="02020603050405020304" pitchFamily="18" charset="0"/>
              <a:ea typeface="Times New Roman" panose="02020603050405020304" pitchFamily="18" charset="0"/>
            </a:endParaRPr>
          </a:p>
          <a:p>
            <a:pPr marR="457200" lvl="0" algn="just">
              <a:lnSpc>
                <a:spcPct val="150000"/>
              </a:lnSpc>
              <a:spcBef>
                <a:spcPts val="0"/>
              </a:spcBef>
              <a:spcAft>
                <a:spcPts val="0"/>
              </a:spcAft>
            </a:pPr>
            <a:r>
              <a:rPr lang="en-IN" sz="2400" b="1" u="sng" dirty="0">
                <a:latin typeface="Cambria" panose="02040503050406030204" pitchFamily="18" charset="0"/>
                <a:ea typeface="Times New Roman" panose="02020603050405020304" pitchFamily="18" charset="0"/>
                <a:cs typeface="Calibri" panose="020F0502020204030204" pitchFamily="34" charset="0"/>
              </a:rPr>
              <a:t>AMAZON </a:t>
            </a:r>
            <a:r>
              <a:rPr lang="en-IN" sz="2400" b="1" u="sng" dirty="0" err="1">
                <a:latin typeface="Cambria" panose="02040503050406030204" pitchFamily="18" charset="0"/>
                <a:ea typeface="Times New Roman" panose="02020603050405020304" pitchFamily="18" charset="0"/>
                <a:cs typeface="Calibri" panose="020F0502020204030204" pitchFamily="34" charset="0"/>
              </a:rPr>
              <a:t>FSx</a:t>
            </a:r>
            <a:r>
              <a:rPr lang="en-IN" sz="2400" b="1" u="sng" dirty="0">
                <a:latin typeface="Cambria" panose="02040503050406030204" pitchFamily="18" charset="0"/>
                <a:ea typeface="Times New Roman" panose="02020603050405020304" pitchFamily="18" charset="0"/>
                <a:cs typeface="Calibri" panose="020F0502020204030204" pitchFamily="34" charset="0"/>
              </a:rPr>
              <a:t>  </a:t>
            </a:r>
            <a:endParaRPr lang="en-US" sz="2400" u="sng" dirty="0">
              <a:latin typeface="Times New Roman" panose="02020603050405020304" pitchFamily="18" charset="0"/>
              <a:ea typeface="Times New Roman" panose="02020603050405020304" pitchFamily="18" charset="0"/>
            </a:endParaRPr>
          </a:p>
          <a:p>
            <a:pPr marR="457200" lvl="0" algn="just">
              <a:lnSpc>
                <a:spcPct val="150000"/>
              </a:lnSpc>
              <a:spcBef>
                <a:spcPts val="0"/>
              </a:spcBef>
              <a:spcAft>
                <a:spcPts val="0"/>
              </a:spcAft>
            </a:pPr>
            <a:r>
              <a:rPr lang="en-US" sz="2400" dirty="0">
                <a:latin typeface="Cambria" panose="02040503050406030204" pitchFamily="18" charset="0"/>
                <a:ea typeface="Times New Roman" panose="02020603050405020304" pitchFamily="18" charset="0"/>
                <a:cs typeface="Calibri" panose="020F0502020204030204" pitchFamily="34" charset="0"/>
              </a:rPr>
              <a:t>Amazon </a:t>
            </a:r>
            <a:r>
              <a:rPr lang="en-US" sz="2400" dirty="0" err="1">
                <a:latin typeface="Cambria" panose="02040503050406030204" pitchFamily="18" charset="0"/>
                <a:ea typeface="Times New Roman" panose="02020603050405020304" pitchFamily="18" charset="0"/>
                <a:cs typeface="Calibri" panose="020F0502020204030204" pitchFamily="34" charset="0"/>
              </a:rPr>
              <a:t>FSx</a:t>
            </a:r>
            <a:r>
              <a:rPr lang="en-US" sz="2400" dirty="0">
                <a:latin typeface="Cambria" panose="02040503050406030204" pitchFamily="18" charset="0"/>
                <a:ea typeface="Times New Roman" panose="02020603050405020304" pitchFamily="18" charset="0"/>
                <a:cs typeface="Calibri" panose="020F0502020204030204" pitchFamily="34" charset="0"/>
              </a:rPr>
              <a:t> makes it easy and cost effective to launch, run, and scale feature-rich, high-performance file systems in the cloud. In AMAZON </a:t>
            </a:r>
            <a:r>
              <a:rPr lang="en-US" sz="2400" dirty="0" err="1">
                <a:latin typeface="Cambria" panose="02040503050406030204" pitchFamily="18" charset="0"/>
                <a:ea typeface="Times New Roman" panose="02020603050405020304" pitchFamily="18" charset="0"/>
                <a:cs typeface="Calibri" panose="020F0502020204030204" pitchFamily="34" charset="0"/>
              </a:rPr>
              <a:t>FSx</a:t>
            </a:r>
            <a:r>
              <a:rPr lang="en-US" sz="2400" dirty="0">
                <a:latin typeface="Cambria" panose="02040503050406030204" pitchFamily="18" charset="0"/>
                <a:ea typeface="Times New Roman" panose="02020603050405020304" pitchFamily="18" charset="0"/>
                <a:cs typeface="Calibri" panose="020F0502020204030204" pitchFamily="34" charset="0"/>
              </a:rPr>
              <a:t> we use </a:t>
            </a:r>
            <a:r>
              <a:rPr lang="en-US" sz="2400" dirty="0">
                <a:effectLst>
                  <a:outerShdw blurRad="38100" dist="38100" dir="2700000" algn="tl">
                    <a:srgbClr val="000000">
                      <a:alpha val="43137"/>
                    </a:srgbClr>
                  </a:outerShdw>
                </a:effectLst>
                <a:latin typeface="Cambria" panose="02040503050406030204" pitchFamily="18" charset="0"/>
                <a:ea typeface="Times New Roman" panose="02020603050405020304" pitchFamily="18" charset="0"/>
                <a:cs typeface="Calibri" panose="020F0502020204030204" pitchFamily="34" charset="0"/>
              </a:rPr>
              <a:t>AWS LAMBDA &amp; AWS ATHENA.</a:t>
            </a:r>
            <a:endParaRPr lang="en-US" sz="24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2489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91886" y="345346"/>
            <a:ext cx="4301412" cy="549932"/>
          </a:xfrm>
        </p:spPr>
        <p:txBody>
          <a:bodyPr>
            <a:normAutofit/>
          </a:bodyPr>
          <a:lstStyle/>
          <a:p>
            <a:r>
              <a:rPr lang="en-US" sz="3200" b="1" dirty="0">
                <a:latin typeface="Cambria" panose="02040503050406030204" pitchFamily="18" charset="0"/>
                <a:ea typeface="Cambria" panose="02040503050406030204" pitchFamily="18" charset="0"/>
              </a:rPr>
              <a:t>ABSTRACT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391886" y="1034356"/>
            <a:ext cx="11270725" cy="5969151"/>
          </a:xfrm>
        </p:spPr>
        <p:txBody>
          <a:bodyPr>
            <a:noAutofit/>
          </a:bodyPr>
          <a:lstStyle/>
          <a:p>
            <a:pPr marL="285750" indent="-285750" algn="just">
              <a:buFont typeface="Arial" panose="020B0604020202020204" pitchFamily="34" charset="0"/>
              <a:buChar char="•"/>
            </a:pPr>
            <a:r>
              <a:rPr lang="en-US" sz="2350" dirty="0">
                <a:solidFill>
                  <a:schemeClr val="tx1">
                    <a:lumMod val="95000"/>
                    <a:lumOff val="5000"/>
                  </a:schemeClr>
                </a:solidFill>
                <a:latin typeface="Times New Roman" panose="02020603050405020304" pitchFamily="18" charset="0"/>
                <a:ea typeface="Times New Roman" panose="02020603050405020304" pitchFamily="18" charset="0"/>
              </a:rPr>
              <a:t>F</a:t>
            </a:r>
            <a:r>
              <a:rPr lang="en-US" sz="2350" dirty="0">
                <a:solidFill>
                  <a:schemeClr val="tx1">
                    <a:lumMod val="95000"/>
                    <a:lumOff val="5000"/>
                  </a:schemeClr>
                </a:solidFill>
                <a:effectLst/>
                <a:latin typeface="Times New Roman" panose="02020603050405020304" pitchFamily="18" charset="0"/>
                <a:ea typeface="Times New Roman" panose="02020603050405020304" pitchFamily="18" charset="0"/>
              </a:rPr>
              <a:t>raudulent insurance claims is the problem faced by many of the insurance companies which leads to huge financial loss </a:t>
            </a:r>
            <a:r>
              <a:rPr lang="en-US" sz="2350" dirty="0">
                <a:solidFill>
                  <a:schemeClr val="tx1">
                    <a:lumMod val="95000"/>
                    <a:lumOff val="5000"/>
                  </a:schemeClr>
                </a:solidFill>
                <a:latin typeface="Cambria" panose="02040503050406030204" pitchFamily="18" charset="0"/>
                <a:ea typeface="Times New Roman" panose="02020603050405020304" pitchFamily="18" charset="0"/>
                <a:cs typeface="Arial" panose="020B0604020202020204" pitchFamily="34" charset="0"/>
              </a:rPr>
              <a:t>I</a:t>
            </a:r>
            <a:r>
              <a:rPr lang="en-US" sz="2350" dirty="0">
                <a:solidFill>
                  <a:schemeClr val="tx1">
                    <a:lumMod val="95000"/>
                    <a:lumOff val="5000"/>
                  </a:schemeClr>
                </a:solidFill>
                <a:effectLst/>
                <a:latin typeface="Cambria" panose="02040503050406030204" pitchFamily="18" charset="0"/>
                <a:ea typeface="Times New Roman" panose="02020603050405020304" pitchFamily="18" charset="0"/>
                <a:cs typeface="Arial" panose="020B0604020202020204" pitchFamily="34" charset="0"/>
              </a:rPr>
              <a:t>nsurance fraud is a challenging problem for the insurance industry</a:t>
            </a:r>
            <a:r>
              <a:rPr lang="en-US" sz="2350" dirty="0">
                <a:solidFill>
                  <a:schemeClr val="tx1">
                    <a:lumMod val="95000"/>
                    <a:lumOff val="5000"/>
                  </a:schemeClr>
                </a:solidFill>
                <a:effectLst/>
                <a:latin typeface="Arial" panose="020B0604020202020204" pitchFamily="34" charset="0"/>
                <a:ea typeface="Times New Roman" panose="02020603050405020304" pitchFamily="18" charset="0"/>
              </a:rPr>
              <a:t>.so </a:t>
            </a:r>
            <a:r>
              <a:rPr lang="en-US" sz="2350" dirty="0">
                <a:solidFill>
                  <a:schemeClr val="tx1">
                    <a:lumMod val="95000"/>
                    <a:lumOff val="5000"/>
                  </a:schemeClr>
                </a:solidFill>
                <a:effectLst/>
                <a:latin typeface="Times New Roman" panose="02020603050405020304" pitchFamily="18" charset="0"/>
                <a:ea typeface="Times New Roman" panose="02020603050405020304" pitchFamily="18" charset="0"/>
              </a:rPr>
              <a:t>we chose to do a project based on the insurance claims fraud prediction using machine learning. </a:t>
            </a:r>
          </a:p>
          <a:p>
            <a:pPr marL="285750" indent="-285750" algn="just">
              <a:buFont typeface="Arial" panose="020B0604020202020204" pitchFamily="34" charset="0"/>
              <a:buChar char="•"/>
            </a:pPr>
            <a:r>
              <a:rPr lang="en-US" sz="2350" dirty="0">
                <a:solidFill>
                  <a:schemeClr val="tx1">
                    <a:lumMod val="95000"/>
                    <a:lumOff val="5000"/>
                  </a:schemeClr>
                </a:solidFill>
                <a:effectLst/>
                <a:latin typeface="Times New Roman" panose="02020603050405020304" pitchFamily="18" charset="0"/>
                <a:ea typeface="Times New Roman" panose="02020603050405020304" pitchFamily="18" charset="0"/>
              </a:rPr>
              <a:t>These project are going to identify potential fraud insurance claims and help insurance company to make more secured claim authentication &amp; settlement by early identifications of probable fraud claims. Solution of these problem is to </a:t>
            </a:r>
            <a:r>
              <a:rPr lang="en-US" sz="2350" dirty="0">
                <a:solidFill>
                  <a:schemeClr val="tx1">
                    <a:lumMod val="95000"/>
                    <a:lumOff val="5000"/>
                  </a:schemeClr>
                </a:solidFill>
                <a:effectLst/>
                <a:latin typeface="Cambria" panose="02040503050406030204" pitchFamily="18" charset="0"/>
                <a:ea typeface="Times New Roman" panose="02020603050405020304" pitchFamily="18" charset="0"/>
                <a:cs typeface="Segoe UI" panose="020B0502040204020203" pitchFamily="34" charset="0"/>
              </a:rPr>
              <a:t>Build a classification methodology AI based App to determine whether a customer is placing a fraudulent insurance claim using ML algorithms such as random forest , </a:t>
            </a:r>
            <a:r>
              <a:rPr lang="en-US" sz="2350" dirty="0" err="1">
                <a:solidFill>
                  <a:schemeClr val="tx1">
                    <a:lumMod val="95000"/>
                    <a:lumOff val="5000"/>
                  </a:schemeClr>
                </a:solidFill>
                <a:effectLst/>
                <a:latin typeface="Cambria" panose="02040503050406030204" pitchFamily="18" charset="0"/>
                <a:ea typeface="Times New Roman" panose="02020603050405020304" pitchFamily="18" charset="0"/>
                <a:cs typeface="Segoe UI" panose="020B0502040204020203" pitchFamily="34" charset="0"/>
              </a:rPr>
              <a:t>XGBoost</a:t>
            </a:r>
            <a:r>
              <a:rPr lang="en-US" sz="2350" dirty="0">
                <a:solidFill>
                  <a:schemeClr val="tx1">
                    <a:lumMod val="95000"/>
                    <a:lumOff val="5000"/>
                  </a:schemeClr>
                </a:solidFill>
                <a:effectLst/>
                <a:latin typeface="Cambria" panose="02040503050406030204" pitchFamily="18" charset="0"/>
                <a:ea typeface="Times New Roman" panose="02020603050405020304" pitchFamily="18" charset="0"/>
                <a:cs typeface="Segoe UI" panose="020B0502040204020203" pitchFamily="34" charset="0"/>
              </a:rPr>
              <a:t> classifier, </a:t>
            </a:r>
            <a:r>
              <a:rPr lang="en-US" sz="2350" dirty="0">
                <a:solidFill>
                  <a:schemeClr val="tx1">
                    <a:lumMod val="95000"/>
                    <a:lumOff val="5000"/>
                  </a:schemeClr>
                </a:solidFill>
                <a:effectLst/>
                <a:latin typeface="Cambria" panose="02040503050406030204" pitchFamily="18" charset="0"/>
                <a:ea typeface="Times New Roman" panose="02020603050405020304" pitchFamily="18" charset="0"/>
                <a:cs typeface="Helvetica" panose="020B0604020202020204" pitchFamily="34" charset="0"/>
              </a:rPr>
              <a:t>logistic regression,</a:t>
            </a:r>
            <a:r>
              <a:rPr lang="en-US" sz="2350" dirty="0">
                <a:solidFill>
                  <a:schemeClr val="tx1">
                    <a:lumMod val="95000"/>
                    <a:lumOff val="5000"/>
                  </a:schemeClr>
                </a:solidFill>
                <a:effectLst/>
                <a:latin typeface="Times New Roman" panose="02020603050405020304" pitchFamily="18" charset="0"/>
                <a:ea typeface="Times New Roman" panose="02020603050405020304" pitchFamily="18" charset="0"/>
              </a:rPr>
              <a:t> </a:t>
            </a:r>
            <a:r>
              <a:rPr lang="en-US" sz="2350" dirty="0">
                <a:solidFill>
                  <a:schemeClr val="tx1">
                    <a:lumMod val="95000"/>
                    <a:lumOff val="5000"/>
                  </a:schemeClr>
                </a:solidFill>
                <a:effectLst/>
                <a:latin typeface="Cambria" panose="02040503050406030204" pitchFamily="18" charset="0"/>
                <a:ea typeface="Times New Roman" panose="02020603050405020304" pitchFamily="18" charset="0"/>
              </a:rPr>
              <a:t>ensemble methods </a:t>
            </a:r>
            <a:r>
              <a:rPr lang="en-US" sz="2350" dirty="0">
                <a:solidFill>
                  <a:schemeClr val="tx1">
                    <a:lumMod val="95000"/>
                    <a:lumOff val="5000"/>
                  </a:schemeClr>
                </a:solidFill>
                <a:latin typeface="Cambria" panose="02040503050406030204" pitchFamily="18" charset="0"/>
                <a:ea typeface="Times New Roman" panose="02020603050405020304" pitchFamily="18" charset="0"/>
              </a:rPr>
              <a:t>,</a:t>
            </a:r>
            <a:r>
              <a:rPr lang="en-US" sz="2350" dirty="0">
                <a:solidFill>
                  <a:schemeClr val="tx1">
                    <a:lumMod val="95000"/>
                    <a:lumOff val="5000"/>
                  </a:schemeClr>
                </a:solidFill>
                <a:effectLst/>
                <a:latin typeface="Cambria" panose="02040503050406030204" pitchFamily="18" charset="0"/>
                <a:ea typeface="Times New Roman" panose="02020603050405020304" pitchFamily="18" charset="0"/>
              </a:rPr>
              <a:t>SVM ,</a:t>
            </a:r>
            <a:r>
              <a:rPr lang="en-US" sz="2350" spc="-5" dirty="0">
                <a:solidFill>
                  <a:schemeClr val="tx1">
                    <a:lumMod val="95000"/>
                    <a:lumOff val="5000"/>
                  </a:schemeClr>
                </a:solidFill>
                <a:effectLst/>
                <a:latin typeface="Cambria" panose="02040503050406030204" pitchFamily="18" charset="0"/>
                <a:ea typeface="Times New Roman" panose="02020603050405020304" pitchFamily="18" charset="0"/>
              </a:rPr>
              <a:t>KNN</a:t>
            </a:r>
            <a:r>
              <a:rPr lang="en-US" sz="2350" dirty="0">
                <a:solidFill>
                  <a:schemeClr val="tx1">
                    <a:lumMod val="95000"/>
                    <a:lumOff val="5000"/>
                  </a:schemeClr>
                </a:solidFill>
                <a:effectLst/>
                <a:latin typeface="Cambria" panose="02040503050406030204" pitchFamily="18" charset="0"/>
                <a:ea typeface="Times New Roman" panose="02020603050405020304" pitchFamily="18" charset="0"/>
              </a:rPr>
              <a:t> </a:t>
            </a:r>
            <a:r>
              <a:rPr lang="en-US" sz="2350" dirty="0">
                <a:solidFill>
                  <a:schemeClr val="tx1">
                    <a:lumMod val="95000"/>
                    <a:lumOff val="5000"/>
                  </a:schemeClr>
                </a:solidFill>
                <a:latin typeface="Cambria" panose="02040503050406030204" pitchFamily="18" charset="0"/>
                <a:ea typeface="Times New Roman" panose="02020603050405020304" pitchFamily="18" charset="0"/>
              </a:rPr>
              <a:t>&amp; also </a:t>
            </a:r>
            <a:r>
              <a:rPr lang="en-US" sz="2350" dirty="0">
                <a:solidFill>
                  <a:schemeClr val="tx1">
                    <a:lumMod val="95000"/>
                    <a:lumOff val="5000"/>
                  </a:schemeClr>
                </a:solidFill>
                <a:effectLst/>
                <a:latin typeface="Cambria" panose="02040503050406030204" pitchFamily="18" charset="0"/>
                <a:ea typeface="Times New Roman" panose="02020603050405020304" pitchFamily="18" charset="0"/>
              </a:rPr>
              <a:t>using HTML,FLASK for front end development.</a:t>
            </a:r>
            <a:endParaRPr lang="en-US" sz="2350" dirty="0">
              <a:solidFill>
                <a:schemeClr val="tx1">
                  <a:lumMod val="95000"/>
                  <a:lumOff val="5000"/>
                </a:schemeClr>
              </a:solidFill>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2350" dirty="0">
                <a:solidFill>
                  <a:schemeClr val="tx1">
                    <a:lumMod val="95000"/>
                    <a:lumOff val="5000"/>
                  </a:schemeClr>
                </a:solidFill>
                <a:effectLst/>
                <a:latin typeface="Cambria" panose="02040503050406030204" pitchFamily="18" charset="0"/>
                <a:ea typeface="Times New Roman" panose="02020603050405020304" pitchFamily="18" charset="0"/>
              </a:rPr>
              <a:t>The aim is to identify fraud claims accurately within shorter period of time. Throughout the process data analysis is used to validate, clean and extract the relevant data. </a:t>
            </a:r>
            <a:endParaRPr lang="en-IN" sz="2350" dirty="0">
              <a:solidFill>
                <a:schemeClr val="tx1">
                  <a:lumMod val="95000"/>
                  <a:lumOff val="5000"/>
                </a:schemeClr>
              </a:solidFill>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629653" y="6356350"/>
            <a:ext cx="1219200" cy="365125"/>
          </a:xfrm>
        </p:spPr>
        <p:txBody>
          <a:bodyPr/>
          <a:lstStyle/>
          <a:p>
            <a:r>
              <a:rPr lang="en-US"/>
              <a:t>8-12-2022</a:t>
            </a:r>
            <a:endParaRPr lang="en-US" dirty="0"/>
          </a:p>
        </p:txBody>
      </p:sp>
    </p:spTree>
    <p:extLst>
      <p:ext uri="{BB962C8B-B14F-4D97-AF65-F5344CB8AC3E}">
        <p14:creationId xmlns:p14="http://schemas.microsoft.com/office/powerpoint/2010/main" val="3571516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6A04AC6-C38F-B9D7-0E56-471F28C3794B}"/>
              </a:ext>
            </a:extLst>
          </p:cNvPr>
          <p:cNvSpPr>
            <a:spLocks noGrp="1"/>
          </p:cNvSpPr>
          <p:nvPr>
            <p:ph type="dt" sz="half" idx="10"/>
          </p:nvPr>
        </p:nvSpPr>
        <p:spPr/>
        <p:txBody>
          <a:bodyPr/>
          <a:lstStyle/>
          <a:p>
            <a:r>
              <a:rPr lang="en-US"/>
              <a:t>8-12-2022</a:t>
            </a:r>
            <a:endParaRPr lang="en-US" dirty="0"/>
          </a:p>
        </p:txBody>
      </p:sp>
      <p:sp>
        <p:nvSpPr>
          <p:cNvPr id="2" name="Rectangle 1"/>
          <p:cNvSpPr/>
          <p:nvPr/>
        </p:nvSpPr>
        <p:spPr>
          <a:xfrm>
            <a:off x="340895" y="324671"/>
            <a:ext cx="2625206" cy="584775"/>
          </a:xfrm>
          <a:prstGeom prst="rect">
            <a:avLst/>
          </a:prstGeom>
        </p:spPr>
        <p:txBody>
          <a:bodyPr wrap="none">
            <a:spAutoFit/>
          </a:bodyPr>
          <a:lstStyle/>
          <a:p>
            <a:r>
              <a:rPr lang="en-US" sz="3200" b="1" dirty="0">
                <a:latin typeface="Cambria" panose="02040503050406030204" pitchFamily="18" charset="0"/>
                <a:ea typeface="Times New Roman" panose="02020603050405020304" pitchFamily="18" charset="0"/>
                <a:cs typeface="Times New Roman" panose="02020603050405020304" pitchFamily="18" charset="0"/>
              </a:rPr>
              <a:t>CONCLUSION</a:t>
            </a:r>
            <a:endParaRPr lang="en-US" sz="3200" dirty="0"/>
          </a:p>
        </p:txBody>
      </p:sp>
      <p:sp>
        <p:nvSpPr>
          <p:cNvPr id="3" name="Rectangle 2"/>
          <p:cNvSpPr/>
          <p:nvPr/>
        </p:nvSpPr>
        <p:spPr>
          <a:xfrm>
            <a:off x="-81900" y="909446"/>
            <a:ext cx="12273899" cy="1754326"/>
          </a:xfrm>
          <a:prstGeom prst="rect">
            <a:avLst/>
          </a:prstGeom>
        </p:spPr>
        <p:txBody>
          <a:bodyPr wrap="square">
            <a:spAutoFit/>
          </a:bodyPr>
          <a:lstStyle/>
          <a:p>
            <a:pPr marL="457200" marR="457200" algn="just">
              <a:lnSpc>
                <a:spcPct val="150000"/>
              </a:lnSpc>
              <a:spcBef>
                <a:spcPts val="15"/>
              </a:spcBef>
              <a:spcAft>
                <a:spcPts val="0"/>
              </a:spcAft>
            </a:pPr>
            <a:r>
              <a:rPr lang="en-US" sz="2400" spc="-5" dirty="0">
                <a:solidFill>
                  <a:srgbClr val="292929"/>
                </a:solidFill>
                <a:latin typeface="Cambria" panose="02040503050406030204" pitchFamily="18" charset="0"/>
                <a:ea typeface="Times New Roman" panose="02020603050405020304" pitchFamily="18" charset="0"/>
              </a:rPr>
              <a:t>After using this approach we can easily detect the potential frauds in the claims and also probability of fraud. By using this approach, we can early detect the frauds and this will be helpful in:</a:t>
            </a:r>
            <a:endParaRPr lang="en-US" sz="2400" dirty="0">
              <a:latin typeface="Times New Roman" panose="02020603050405020304" pitchFamily="18" charset="0"/>
              <a:ea typeface="Times New Roman" panose="02020603050405020304" pitchFamily="18" charset="0"/>
            </a:endParaRPr>
          </a:p>
        </p:txBody>
      </p:sp>
      <p:sp>
        <p:nvSpPr>
          <p:cNvPr id="7" name="Rectangle 6"/>
          <p:cNvSpPr/>
          <p:nvPr/>
        </p:nvSpPr>
        <p:spPr>
          <a:xfrm>
            <a:off x="340895" y="2809595"/>
            <a:ext cx="11851104" cy="3400931"/>
          </a:xfrm>
          <a:prstGeom prst="rect">
            <a:avLst/>
          </a:prstGeom>
        </p:spPr>
        <p:txBody>
          <a:bodyPr wrap="square">
            <a:spAutoFit/>
          </a:bodyPr>
          <a:lstStyle/>
          <a:p>
            <a:pPr marL="342900" marR="457200" lvl="0" indent="-342900" algn="just">
              <a:lnSpc>
                <a:spcPct val="150000"/>
              </a:lnSpc>
              <a:spcBef>
                <a:spcPts val="2570"/>
              </a:spcBef>
              <a:spcAft>
                <a:spcPts val="0"/>
              </a:spcAft>
              <a:buFont typeface="Arial" panose="020B0604020202020204" pitchFamily="34" charset="0"/>
              <a:buChar char="•"/>
              <a:tabLst>
                <a:tab pos="457200" algn="l"/>
              </a:tabLst>
            </a:pPr>
            <a:r>
              <a:rPr lang="en-US" sz="2400" spc="-5" dirty="0">
                <a:solidFill>
                  <a:srgbClr val="292929"/>
                </a:solidFill>
                <a:latin typeface="Cambria" panose="02040503050406030204" pitchFamily="18" charset="0"/>
                <a:ea typeface="Cambria" panose="02040503050406030204" pitchFamily="18" charset="0"/>
                <a:cs typeface="Segoe UI" panose="020B0502040204020203" pitchFamily="34" charset="0"/>
              </a:rPr>
              <a:t>Reduction in fraud investigation expenses.</a:t>
            </a:r>
            <a:endParaRPr lang="en-US" sz="2400" dirty="0">
              <a:latin typeface="Cambria" panose="02040503050406030204" pitchFamily="18" charset="0"/>
              <a:ea typeface="Cambria" panose="02040503050406030204" pitchFamily="18" charset="0"/>
            </a:endParaRPr>
          </a:p>
          <a:p>
            <a:pPr marL="342900" marR="457200" lvl="0" indent="-342900" algn="just">
              <a:lnSpc>
                <a:spcPct val="150000"/>
              </a:lnSpc>
              <a:spcBef>
                <a:spcPts val="1370"/>
              </a:spcBef>
              <a:spcAft>
                <a:spcPts val="0"/>
              </a:spcAft>
              <a:buFont typeface="Arial" panose="020B0604020202020204" pitchFamily="34" charset="0"/>
              <a:buChar char="•"/>
              <a:tabLst>
                <a:tab pos="457200" algn="l"/>
              </a:tabLst>
            </a:pPr>
            <a:r>
              <a:rPr lang="en-US" sz="2400" spc="-5" dirty="0">
                <a:solidFill>
                  <a:srgbClr val="292929"/>
                </a:solidFill>
                <a:latin typeface="Cambria" panose="02040503050406030204" pitchFamily="18" charset="0"/>
                <a:ea typeface="Cambria" panose="02040503050406030204" pitchFamily="18" charset="0"/>
                <a:cs typeface="Segoe UI" panose="020B0502040204020203" pitchFamily="34" charset="0"/>
              </a:rPr>
              <a:t>Lowers claim handling cost</a:t>
            </a:r>
            <a:endParaRPr lang="en-US" sz="2400" dirty="0">
              <a:latin typeface="Cambria" panose="02040503050406030204" pitchFamily="18" charset="0"/>
              <a:ea typeface="Cambria" panose="02040503050406030204" pitchFamily="18" charset="0"/>
            </a:endParaRPr>
          </a:p>
          <a:p>
            <a:pPr marL="342900" marR="457200" lvl="0" indent="-342900" algn="just">
              <a:lnSpc>
                <a:spcPct val="150000"/>
              </a:lnSpc>
              <a:spcBef>
                <a:spcPts val="1370"/>
              </a:spcBef>
              <a:spcAft>
                <a:spcPts val="0"/>
              </a:spcAft>
              <a:buFont typeface="Arial" panose="020B0604020202020204" pitchFamily="34" charset="0"/>
              <a:buChar char="•"/>
              <a:tabLst>
                <a:tab pos="457200" algn="l"/>
              </a:tabLst>
            </a:pPr>
            <a:r>
              <a:rPr lang="en-US" sz="2400" spc="-5" dirty="0">
                <a:solidFill>
                  <a:srgbClr val="292929"/>
                </a:solidFill>
                <a:latin typeface="Cambria" panose="02040503050406030204" pitchFamily="18" charset="0"/>
                <a:ea typeface="Cambria" panose="02040503050406030204" pitchFamily="18" charset="0"/>
                <a:cs typeface="Segoe UI" panose="020B0502040204020203" pitchFamily="34" charset="0"/>
              </a:rPr>
              <a:t>Efficiently manages claims severity</a:t>
            </a:r>
            <a:endParaRPr lang="en-US" sz="2400" dirty="0">
              <a:latin typeface="Cambria" panose="02040503050406030204" pitchFamily="18" charset="0"/>
              <a:ea typeface="Cambria" panose="02040503050406030204" pitchFamily="18" charset="0"/>
            </a:endParaRPr>
          </a:p>
          <a:p>
            <a:pPr marL="342900" marR="457200" lvl="0" indent="-342900" algn="just">
              <a:lnSpc>
                <a:spcPct val="150000"/>
              </a:lnSpc>
              <a:spcBef>
                <a:spcPts val="1370"/>
              </a:spcBef>
              <a:spcAft>
                <a:spcPts val="0"/>
              </a:spcAft>
              <a:buFont typeface="Arial" panose="020B0604020202020204" pitchFamily="34" charset="0"/>
              <a:buChar char="•"/>
              <a:tabLst>
                <a:tab pos="457200" algn="l"/>
              </a:tabLst>
            </a:pPr>
            <a:r>
              <a:rPr lang="en-US" sz="2400" spc="-5" dirty="0">
                <a:solidFill>
                  <a:srgbClr val="292929"/>
                </a:solidFill>
                <a:latin typeface="Cambria" panose="02040503050406030204" pitchFamily="18" charset="0"/>
                <a:ea typeface="Cambria" panose="02040503050406030204" pitchFamily="18" charset="0"/>
                <a:cs typeface="Segoe UI" panose="020B0502040204020203" pitchFamily="34" charset="0"/>
              </a:rPr>
              <a:t>Detection of early claims in the life cycle is paramount to managing overall claims costs.</a:t>
            </a: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2529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6A04AC6-C38F-B9D7-0E56-471F28C3794B}"/>
              </a:ext>
            </a:extLst>
          </p:cNvPr>
          <p:cNvSpPr>
            <a:spLocks noGrp="1"/>
          </p:cNvSpPr>
          <p:nvPr>
            <p:ph type="dt" sz="half" idx="10"/>
          </p:nvPr>
        </p:nvSpPr>
        <p:spPr/>
        <p:txBody>
          <a:bodyPr/>
          <a:lstStyle/>
          <a:p>
            <a:r>
              <a:rPr lang="en-US"/>
              <a:t>8-12-2022</a:t>
            </a:r>
            <a:endParaRPr lang="en-US" dirty="0"/>
          </a:p>
        </p:txBody>
      </p:sp>
      <p:sp>
        <p:nvSpPr>
          <p:cNvPr id="2" name="Rectangle 1"/>
          <p:cNvSpPr/>
          <p:nvPr/>
        </p:nvSpPr>
        <p:spPr>
          <a:xfrm>
            <a:off x="308642" y="292586"/>
            <a:ext cx="3039999" cy="584775"/>
          </a:xfrm>
          <a:prstGeom prst="rect">
            <a:avLst/>
          </a:prstGeom>
        </p:spPr>
        <p:txBody>
          <a:bodyPr wrap="none">
            <a:spAutoFit/>
          </a:bodyPr>
          <a:lstStyle/>
          <a:p>
            <a:r>
              <a:rPr lang="en-US" sz="3200" b="1" dirty="0">
                <a:latin typeface="Cambria" panose="02040503050406030204" pitchFamily="18" charset="0"/>
                <a:ea typeface="Times New Roman" panose="02020603050405020304" pitchFamily="18" charset="0"/>
                <a:cs typeface="Times New Roman" panose="02020603050405020304" pitchFamily="18" charset="0"/>
              </a:rPr>
              <a:t>FUTURE SCOPE</a:t>
            </a:r>
            <a:endParaRPr lang="en-US" sz="3200" dirty="0"/>
          </a:p>
        </p:txBody>
      </p:sp>
      <p:sp>
        <p:nvSpPr>
          <p:cNvPr id="3" name="Rectangle 2"/>
          <p:cNvSpPr/>
          <p:nvPr/>
        </p:nvSpPr>
        <p:spPr>
          <a:xfrm>
            <a:off x="-128337" y="778361"/>
            <a:ext cx="12320337" cy="5760551"/>
          </a:xfrm>
          <a:prstGeom prst="rect">
            <a:avLst/>
          </a:prstGeom>
        </p:spPr>
        <p:txBody>
          <a:bodyPr wrap="square">
            <a:spAutoFit/>
          </a:bodyPr>
          <a:lstStyle/>
          <a:p>
            <a:pPr marL="800100" marR="457200" indent="-342900" algn="just">
              <a:lnSpc>
                <a:spcPct val="150000"/>
              </a:lnSpc>
              <a:spcBef>
                <a:spcPts val="0"/>
              </a:spcBef>
              <a:spcAft>
                <a:spcPts val="500"/>
              </a:spcAft>
              <a:buFont typeface="Arial" panose="020B0604020202020204" pitchFamily="34" charset="0"/>
              <a:buChar char="•"/>
            </a:pPr>
            <a:r>
              <a:rPr lang="en-US" sz="2400" dirty="0">
                <a:solidFill>
                  <a:srgbClr val="25223B"/>
                </a:solidFill>
                <a:latin typeface="Cambria" panose="02040503050406030204" pitchFamily="18" charset="0"/>
                <a:ea typeface="Cambria" panose="02040503050406030204" pitchFamily="18" charset="0"/>
                <a:cs typeface="Arial" panose="020B0604020202020204" pitchFamily="34" charset="0"/>
              </a:rPr>
              <a:t>AI technology not only automates the fraud detection process but also identifies fraud patterns allowing early flagging and prompt response to any potential incidents. </a:t>
            </a:r>
            <a:endParaRPr lang="en-US" sz="2400" dirty="0">
              <a:latin typeface="Cambria" panose="02040503050406030204" pitchFamily="18" charset="0"/>
              <a:ea typeface="Cambria" panose="02040503050406030204" pitchFamily="18" charset="0"/>
            </a:endParaRPr>
          </a:p>
          <a:p>
            <a:pPr marL="800100" marR="457200" indent="-342900" algn="just">
              <a:lnSpc>
                <a:spcPct val="150000"/>
              </a:lnSpc>
              <a:spcBef>
                <a:spcPts val="0"/>
              </a:spcBef>
              <a:spcAft>
                <a:spcPts val="500"/>
              </a:spcAft>
              <a:buFont typeface="Arial" panose="020B0604020202020204" pitchFamily="34" charset="0"/>
              <a:buChar char="•"/>
            </a:pPr>
            <a:r>
              <a:rPr lang="en-US" sz="2400" dirty="0">
                <a:solidFill>
                  <a:srgbClr val="25223B"/>
                </a:solidFill>
                <a:latin typeface="Cambria" panose="02040503050406030204" pitchFamily="18" charset="0"/>
                <a:ea typeface="Cambria" panose="02040503050406030204" pitchFamily="18" charset="0"/>
                <a:cs typeface="Arial" panose="020B0604020202020204" pitchFamily="34" charset="0"/>
              </a:rPr>
              <a:t>As the number of clients increases, claims adjusters are put under higher pressure and should either sacrifice the accuracy or the speed of the claims process. On the contrary, the more data machine learning algorithms receive, the faster they provide accurate results. </a:t>
            </a:r>
            <a:endParaRPr lang="en-US" sz="2400" dirty="0">
              <a:latin typeface="Cambria" panose="02040503050406030204" pitchFamily="18" charset="0"/>
              <a:ea typeface="Cambria" panose="02040503050406030204" pitchFamily="18" charset="0"/>
            </a:endParaRPr>
          </a:p>
          <a:p>
            <a:pPr marL="800100" marR="457200" indent="-342900" algn="just">
              <a:lnSpc>
                <a:spcPct val="150000"/>
              </a:lnSpc>
              <a:spcBef>
                <a:spcPts val="0"/>
              </a:spcBef>
              <a:spcAft>
                <a:spcPts val="500"/>
              </a:spcAft>
              <a:buFont typeface="Arial" panose="020B0604020202020204" pitchFamily="34" charset="0"/>
              <a:buChar char="•"/>
            </a:pPr>
            <a:r>
              <a:rPr lang="en-US" sz="2400" dirty="0">
                <a:solidFill>
                  <a:srgbClr val="25223B"/>
                </a:solidFill>
                <a:latin typeface="Cambria" panose="02040503050406030204" pitchFamily="18" charset="0"/>
                <a:ea typeface="Cambria" panose="02040503050406030204" pitchFamily="18" charset="0"/>
                <a:cs typeface="Arial" panose="020B0604020202020204" pitchFamily="34" charset="0"/>
              </a:rPr>
              <a:t>Next, predictive analytics delivers way more accurate results than a human agent can do. As a result of processing big data, digital tools have more information to make decisions with never before seen accuracy.</a:t>
            </a:r>
            <a:endParaRPr lang="en-US" sz="240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68606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8-12-2022</a:t>
            </a:r>
            <a:endParaRPr lang="en-US" dirty="0"/>
          </a:p>
        </p:txBody>
      </p:sp>
      <p:pic>
        <p:nvPicPr>
          <p:cNvPr id="1026" name="Picture 2" descr="https://cdn-0.imagensemoldes.com.br/wp-content/uploads/2020/10/Escrita-Thank-You-PNG-1024x102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6030" y="326774"/>
            <a:ext cx="5614739" cy="5614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51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B40C-9494-1F32-A856-6ED06E8DBE34}"/>
              </a:ext>
            </a:extLst>
          </p:cNvPr>
          <p:cNvSpPr>
            <a:spLocks noGrp="1"/>
          </p:cNvSpPr>
          <p:nvPr>
            <p:ph type="title"/>
          </p:nvPr>
        </p:nvSpPr>
        <p:spPr>
          <a:xfrm>
            <a:off x="4088423" y="-7008"/>
            <a:ext cx="4015153" cy="464234"/>
          </a:xfrm>
        </p:spPr>
        <p:txBody>
          <a:bodyPr>
            <a:normAutofit/>
          </a:bodyPr>
          <a:lstStyle/>
          <a:p>
            <a:r>
              <a:rPr lang="en-US" sz="24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LITERATURE SURVEY</a:t>
            </a:r>
            <a:endParaRPr lang="en-IN" sz="2400" dirty="0">
              <a:latin typeface="Cambria" panose="02040503050406030204" pitchFamily="18" charset="0"/>
              <a:ea typeface="Cambria" panose="02040503050406030204" pitchFamily="18" charset="0"/>
            </a:endParaRPr>
          </a:p>
        </p:txBody>
      </p:sp>
      <p:graphicFrame>
        <p:nvGraphicFramePr>
          <p:cNvPr id="7" name="Table 7">
            <a:extLst>
              <a:ext uri="{FF2B5EF4-FFF2-40B4-BE49-F238E27FC236}">
                <a16:creationId xmlns:a16="http://schemas.microsoft.com/office/drawing/2014/main" id="{1B0674BF-3DC2-A4CC-FE52-2A2635BFD2E9}"/>
              </a:ext>
            </a:extLst>
          </p:cNvPr>
          <p:cNvGraphicFramePr>
            <a:graphicFrameLocks noGrp="1"/>
          </p:cNvGraphicFramePr>
          <p:nvPr>
            <p:ph type="tbl" sz="quarter" idx="14"/>
            <p:extLst>
              <p:ext uri="{D42A27DB-BD31-4B8C-83A1-F6EECF244321}">
                <p14:modId xmlns:p14="http://schemas.microsoft.com/office/powerpoint/2010/main" val="3187551914"/>
              </p:ext>
            </p:extLst>
          </p:nvPr>
        </p:nvGraphicFramePr>
        <p:xfrm>
          <a:off x="0" y="457226"/>
          <a:ext cx="12192000" cy="6035649"/>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735365293"/>
                    </a:ext>
                  </a:extLst>
                </a:gridCol>
                <a:gridCol w="2032000">
                  <a:extLst>
                    <a:ext uri="{9D8B030D-6E8A-4147-A177-3AD203B41FA5}">
                      <a16:colId xmlns:a16="http://schemas.microsoft.com/office/drawing/2014/main" val="3043298653"/>
                    </a:ext>
                  </a:extLst>
                </a:gridCol>
                <a:gridCol w="1956972">
                  <a:extLst>
                    <a:ext uri="{9D8B030D-6E8A-4147-A177-3AD203B41FA5}">
                      <a16:colId xmlns:a16="http://schemas.microsoft.com/office/drawing/2014/main" val="224864127"/>
                    </a:ext>
                  </a:extLst>
                </a:gridCol>
                <a:gridCol w="2107028">
                  <a:extLst>
                    <a:ext uri="{9D8B030D-6E8A-4147-A177-3AD203B41FA5}">
                      <a16:colId xmlns:a16="http://schemas.microsoft.com/office/drawing/2014/main" val="1269453187"/>
                    </a:ext>
                  </a:extLst>
                </a:gridCol>
                <a:gridCol w="1860062">
                  <a:extLst>
                    <a:ext uri="{9D8B030D-6E8A-4147-A177-3AD203B41FA5}">
                      <a16:colId xmlns:a16="http://schemas.microsoft.com/office/drawing/2014/main" val="378369656"/>
                    </a:ext>
                  </a:extLst>
                </a:gridCol>
                <a:gridCol w="2203938">
                  <a:extLst>
                    <a:ext uri="{9D8B030D-6E8A-4147-A177-3AD203B41FA5}">
                      <a16:colId xmlns:a16="http://schemas.microsoft.com/office/drawing/2014/main" val="782194531"/>
                    </a:ext>
                  </a:extLst>
                </a:gridCol>
              </a:tblGrid>
              <a:tr h="776373">
                <a:tc>
                  <a:txBody>
                    <a:bodyPr/>
                    <a:lstStyle/>
                    <a:p>
                      <a:r>
                        <a:rPr lang="en-US" sz="1800" b="1" kern="1200" dirty="0">
                          <a:solidFill>
                            <a:schemeClr val="tx1">
                              <a:lumMod val="95000"/>
                              <a:lumOff val="5000"/>
                            </a:schemeClr>
                          </a:solidFill>
                          <a:effectLst/>
                          <a:latin typeface="Cambria" panose="02040503050406030204" pitchFamily="18" charset="0"/>
                          <a:ea typeface="Cambria" panose="02040503050406030204" pitchFamily="18" charset="0"/>
                          <a:cs typeface="+mn-cs"/>
                        </a:rPr>
                        <a:t>TITLE</a:t>
                      </a:r>
                      <a:endParaRPr lang="en-IN" dirty="0">
                        <a:solidFill>
                          <a:schemeClr val="tx1">
                            <a:lumMod val="95000"/>
                            <a:lumOff val="5000"/>
                          </a:schemeClr>
                        </a:solidFill>
                        <a:latin typeface="Cambria" panose="02040503050406030204" pitchFamily="18" charset="0"/>
                        <a:ea typeface="Cambria" panose="02040503050406030204" pitchFamily="18" charset="0"/>
                      </a:endParaRPr>
                    </a:p>
                  </a:txBody>
                  <a:tcPr/>
                </a:tc>
                <a:tc>
                  <a:txBody>
                    <a:bodyPr/>
                    <a:lstStyle/>
                    <a:p>
                      <a:r>
                        <a:rPr lang="en-US" sz="1800" b="1" kern="1200" dirty="0">
                          <a:solidFill>
                            <a:schemeClr val="tx1">
                              <a:lumMod val="95000"/>
                              <a:lumOff val="5000"/>
                            </a:schemeClr>
                          </a:solidFill>
                          <a:effectLst/>
                          <a:latin typeface="Cambria" panose="02040503050406030204" pitchFamily="18" charset="0"/>
                          <a:ea typeface="Cambria" panose="02040503050406030204" pitchFamily="18" charset="0"/>
                          <a:cs typeface="+mn-cs"/>
                        </a:rPr>
                        <a:t>AUTHOR</a:t>
                      </a:r>
                      <a:endParaRPr lang="en-IN" dirty="0">
                        <a:solidFill>
                          <a:schemeClr val="tx1">
                            <a:lumMod val="95000"/>
                            <a:lumOff val="5000"/>
                          </a:schemeClr>
                        </a:solidFill>
                        <a:latin typeface="Cambria" panose="02040503050406030204" pitchFamily="18" charset="0"/>
                        <a:ea typeface="Cambria" panose="02040503050406030204" pitchFamily="18" charset="0"/>
                      </a:endParaRPr>
                    </a:p>
                  </a:txBody>
                  <a:tcPr/>
                </a:tc>
                <a:tc>
                  <a:txBody>
                    <a:bodyPr/>
                    <a:lstStyle/>
                    <a:p>
                      <a:r>
                        <a:rPr lang="en-US" sz="1800" b="1" kern="1200" dirty="0">
                          <a:solidFill>
                            <a:schemeClr val="tx1">
                              <a:lumMod val="95000"/>
                              <a:lumOff val="5000"/>
                            </a:schemeClr>
                          </a:solidFill>
                          <a:effectLst/>
                          <a:latin typeface="Cambria" panose="02040503050406030204" pitchFamily="18" charset="0"/>
                          <a:ea typeface="Cambria" panose="02040503050406030204" pitchFamily="18" charset="0"/>
                          <a:cs typeface="+mn-cs"/>
                        </a:rPr>
                        <a:t>PUBLICATION</a:t>
                      </a:r>
                      <a:endParaRPr lang="en-IN" dirty="0">
                        <a:solidFill>
                          <a:schemeClr val="tx1">
                            <a:lumMod val="95000"/>
                            <a:lumOff val="5000"/>
                          </a:schemeClr>
                        </a:solidFill>
                        <a:latin typeface="Cambria" panose="02040503050406030204" pitchFamily="18" charset="0"/>
                        <a:ea typeface="Cambria" panose="02040503050406030204" pitchFamily="18" charset="0"/>
                      </a:endParaRPr>
                    </a:p>
                  </a:txBody>
                  <a:tcPr/>
                </a:tc>
                <a:tc>
                  <a:txBody>
                    <a:bodyPr/>
                    <a:lstStyle/>
                    <a:p>
                      <a:r>
                        <a:rPr lang="en-US" sz="1800" b="1" kern="1200" dirty="0">
                          <a:solidFill>
                            <a:schemeClr val="tx1">
                              <a:lumMod val="95000"/>
                              <a:lumOff val="5000"/>
                            </a:schemeClr>
                          </a:solidFill>
                          <a:effectLst/>
                          <a:latin typeface="Cambria" panose="02040503050406030204" pitchFamily="18" charset="0"/>
                          <a:ea typeface="Cambria" panose="02040503050406030204" pitchFamily="18" charset="0"/>
                          <a:cs typeface="+mn-cs"/>
                        </a:rPr>
                        <a:t>ALGORITHM USED</a:t>
                      </a:r>
                      <a:endParaRPr lang="en-IN" dirty="0">
                        <a:solidFill>
                          <a:schemeClr val="tx1">
                            <a:lumMod val="95000"/>
                            <a:lumOff val="5000"/>
                          </a:schemeClr>
                        </a:solidFill>
                        <a:latin typeface="Cambria" panose="02040503050406030204" pitchFamily="18" charset="0"/>
                        <a:ea typeface="Cambria" panose="02040503050406030204" pitchFamily="18" charset="0"/>
                      </a:endParaRPr>
                    </a:p>
                  </a:txBody>
                  <a:tcPr/>
                </a:tc>
                <a:tc>
                  <a:txBody>
                    <a:bodyPr/>
                    <a:lstStyle/>
                    <a:p>
                      <a:r>
                        <a:rPr lang="en-GB" dirty="0">
                          <a:solidFill>
                            <a:schemeClr val="tx1">
                              <a:lumMod val="95000"/>
                              <a:lumOff val="5000"/>
                            </a:schemeClr>
                          </a:solidFill>
                          <a:latin typeface="Cambria" panose="02040503050406030204" pitchFamily="18" charset="0"/>
                          <a:ea typeface="Cambria" panose="02040503050406030204" pitchFamily="18" charset="0"/>
                        </a:rPr>
                        <a:t>ADVANTAGES</a:t>
                      </a:r>
                      <a:endParaRPr lang="en-IN" dirty="0">
                        <a:solidFill>
                          <a:schemeClr val="tx1">
                            <a:lumMod val="95000"/>
                            <a:lumOff val="5000"/>
                          </a:schemeClr>
                        </a:solidFill>
                        <a:latin typeface="Cambria" panose="02040503050406030204" pitchFamily="18" charset="0"/>
                        <a:ea typeface="Cambria" panose="02040503050406030204" pitchFamily="18" charset="0"/>
                      </a:endParaRPr>
                    </a:p>
                  </a:txBody>
                  <a:tcPr/>
                </a:tc>
                <a:tc>
                  <a:txBody>
                    <a:bodyPr/>
                    <a:lstStyle/>
                    <a:p>
                      <a:r>
                        <a:rPr lang="en-GB" dirty="0">
                          <a:solidFill>
                            <a:schemeClr val="tx1">
                              <a:lumMod val="95000"/>
                              <a:lumOff val="5000"/>
                            </a:schemeClr>
                          </a:solidFill>
                          <a:latin typeface="Cambria" panose="02040503050406030204" pitchFamily="18" charset="0"/>
                          <a:ea typeface="Cambria" panose="02040503050406030204" pitchFamily="18" charset="0"/>
                        </a:rPr>
                        <a:t>DISADVANTAGES</a:t>
                      </a:r>
                      <a:endParaRPr lang="en-IN" dirty="0">
                        <a:solidFill>
                          <a:schemeClr val="tx1">
                            <a:lumMod val="95000"/>
                            <a:lumOff val="5000"/>
                          </a:schemeClr>
                        </a:solidFill>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805972336"/>
                  </a:ext>
                </a:extLst>
              </a:tr>
              <a:tr h="2361331">
                <a:tc>
                  <a:txBody>
                    <a:bodyPr/>
                    <a:lstStyle/>
                    <a:p>
                      <a:r>
                        <a:rPr lang="en-US" sz="1800" kern="1200" dirty="0">
                          <a:solidFill>
                            <a:schemeClr val="dk1"/>
                          </a:solidFill>
                          <a:effectLst/>
                          <a:latin typeface="Cambria" panose="02040503050406030204" pitchFamily="18" charset="0"/>
                          <a:ea typeface="Cambria" panose="02040503050406030204" pitchFamily="18" charset="0"/>
                          <a:cs typeface="+mn-cs"/>
                        </a:rPr>
                        <a:t>DETECTING INSURANCE CLAIMS FRAUD USING MACHINE LEARNING TECHNIQUES</a:t>
                      </a:r>
                      <a:endParaRPr lang="en-IN" dirty="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Cambria" panose="02040503050406030204" pitchFamily="18" charset="0"/>
                          <a:ea typeface="Cambria" panose="02040503050406030204" pitchFamily="18" charset="0"/>
                          <a:cs typeface="+mn-cs"/>
                        </a:rPr>
                        <a:t>Riya Roy, Thomas George K</a:t>
                      </a:r>
                      <a:endParaRPr lang="en-IN" sz="1800" kern="1200" dirty="0">
                        <a:solidFill>
                          <a:schemeClr val="dk1"/>
                        </a:solidFill>
                        <a:effectLst/>
                        <a:latin typeface="Cambria" panose="02040503050406030204" pitchFamily="18" charset="0"/>
                        <a:ea typeface="Cambria" panose="02040503050406030204" pitchFamily="18" charset="0"/>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Cambria" panose="02040503050406030204" pitchFamily="18" charset="0"/>
                          <a:ea typeface="Cambria" panose="02040503050406030204" pitchFamily="18" charset="0"/>
                          <a:cs typeface="+mn-cs"/>
                        </a:rPr>
                        <a:t>IEEE</a:t>
                      </a:r>
                      <a:endParaRPr lang="en-IN" sz="1800" kern="1200" dirty="0">
                        <a:solidFill>
                          <a:schemeClr val="dk1"/>
                        </a:solidFill>
                        <a:effectLst/>
                        <a:latin typeface="Cambria" panose="02040503050406030204" pitchFamily="18" charset="0"/>
                        <a:ea typeface="Cambria" panose="02040503050406030204" pitchFamily="18" charset="0"/>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Cambria" panose="02040503050406030204" pitchFamily="18" charset="0"/>
                          <a:ea typeface="Cambria" panose="02040503050406030204" pitchFamily="18" charset="0"/>
                          <a:cs typeface="+mn-cs"/>
                        </a:rPr>
                        <a:t>Decision tree(DT), Random forest(RF), Naïve  Bayes(NB).</a:t>
                      </a:r>
                      <a:endParaRPr lang="en-IN" sz="1800" kern="1200" dirty="0">
                        <a:solidFill>
                          <a:schemeClr val="dk1"/>
                        </a:solidFill>
                        <a:effectLst/>
                        <a:latin typeface="Cambria" panose="02040503050406030204" pitchFamily="18" charset="0"/>
                        <a:ea typeface="Cambria" panose="02040503050406030204" pitchFamily="18" charset="0"/>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ambria" panose="02040503050406030204" pitchFamily="18" charset="0"/>
                          <a:ea typeface="Cambria" panose="02040503050406030204" pitchFamily="18" charset="0"/>
                        </a:rPr>
                        <a:t>It</a:t>
                      </a:r>
                      <a:r>
                        <a:rPr lang="en-US" sz="1800" baseline="0" dirty="0">
                          <a:latin typeface="Cambria" panose="02040503050406030204" pitchFamily="18" charset="0"/>
                          <a:ea typeface="Cambria" panose="02040503050406030204" pitchFamily="18" charset="0"/>
                        </a:rPr>
                        <a:t> </a:t>
                      </a:r>
                      <a:r>
                        <a:rPr lang="en-US" sz="1800" b="0" i="0" kern="1200" dirty="0">
                          <a:solidFill>
                            <a:schemeClr val="dk1"/>
                          </a:solidFill>
                          <a:effectLst/>
                          <a:latin typeface="Cambria" panose="02040503050406030204" pitchFamily="18" charset="0"/>
                          <a:ea typeface="Cambria" panose="02040503050406030204" pitchFamily="18" charset="0"/>
                          <a:cs typeface="+mn-cs"/>
                        </a:rPr>
                        <a:t>increased the generalization ability of the models decreased the uncertainty of prediction.</a:t>
                      </a:r>
                      <a:endParaRPr lang="en-US" sz="1800"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a:txBody>
                  <a:tcPr/>
                </a:tc>
                <a:tc>
                  <a:txBody>
                    <a:bodyPr/>
                    <a:lstStyle/>
                    <a:p>
                      <a:r>
                        <a:rPr lang="en-US" sz="1800" kern="1200" dirty="0">
                          <a:solidFill>
                            <a:schemeClr val="dk1"/>
                          </a:solidFill>
                          <a:effectLst/>
                          <a:latin typeface="Cambria" panose="02040503050406030204" pitchFamily="18" charset="0"/>
                          <a:ea typeface="Cambria" panose="02040503050406030204" pitchFamily="18" charset="0"/>
                          <a:cs typeface="+mn-cs"/>
                        </a:rPr>
                        <a:t>compare with the algorithms, decision tree and random forest algorithms</a:t>
                      </a:r>
                      <a:endParaRPr lang="en-IN" sz="1800" kern="1200" dirty="0">
                        <a:solidFill>
                          <a:schemeClr val="dk1"/>
                        </a:solidFill>
                        <a:effectLst/>
                        <a:latin typeface="Cambria" panose="02040503050406030204" pitchFamily="18" charset="0"/>
                        <a:ea typeface="Cambria" panose="02040503050406030204" pitchFamily="18" charset="0"/>
                        <a:cs typeface="+mn-cs"/>
                      </a:endParaRPr>
                    </a:p>
                    <a:p>
                      <a:r>
                        <a:rPr lang="en-US" sz="1800" kern="1200" dirty="0">
                          <a:solidFill>
                            <a:schemeClr val="dk1"/>
                          </a:solidFill>
                          <a:effectLst/>
                          <a:latin typeface="Cambria" panose="02040503050406030204" pitchFamily="18" charset="0"/>
                          <a:ea typeface="Cambria" panose="02040503050406030204" pitchFamily="18" charset="0"/>
                          <a:cs typeface="+mn-cs"/>
                        </a:rPr>
                        <a:t>have better performance than naïve bayes.</a:t>
                      </a:r>
                      <a:endParaRPr lang="en-IN" sz="1800" kern="1200" dirty="0">
                        <a:solidFill>
                          <a:schemeClr val="dk1"/>
                        </a:solidFill>
                        <a:effectLst/>
                        <a:latin typeface="Cambria" panose="02040503050406030204" pitchFamily="18" charset="0"/>
                        <a:ea typeface="Cambria" panose="02040503050406030204" pitchFamily="18" charset="0"/>
                        <a:cs typeface="+mn-cs"/>
                      </a:endParaRPr>
                    </a:p>
                  </a:txBody>
                  <a:tcPr/>
                </a:tc>
                <a:extLst>
                  <a:ext uri="{0D108BD9-81ED-4DB2-BD59-A6C34878D82A}">
                    <a16:rowId xmlns:a16="http://schemas.microsoft.com/office/drawing/2014/main" val="371426197"/>
                  </a:ext>
                </a:extLst>
              </a:tr>
              <a:tr h="2897945">
                <a:tc>
                  <a:txBody>
                    <a:bodyPr/>
                    <a:lstStyle/>
                    <a:p>
                      <a:r>
                        <a:rPr lang="en-US" sz="1800" b="0" kern="1200" dirty="0">
                          <a:solidFill>
                            <a:schemeClr val="dk1"/>
                          </a:solidFill>
                          <a:effectLst/>
                          <a:latin typeface="Cambria" panose="02040503050406030204" pitchFamily="18" charset="0"/>
                          <a:ea typeface="Cambria" panose="02040503050406030204" pitchFamily="18" charset="0"/>
                          <a:cs typeface="+mn-cs"/>
                        </a:rPr>
                        <a:t>ROBUST FUZZY RULE BASED TECHNIQUE TO DETECT </a:t>
                      </a:r>
                      <a:endParaRPr lang="en-IN" sz="1800" b="1" kern="1200" dirty="0">
                        <a:solidFill>
                          <a:schemeClr val="dk1"/>
                        </a:solidFill>
                        <a:effectLst/>
                        <a:latin typeface="Cambria" panose="02040503050406030204" pitchFamily="18" charset="0"/>
                        <a:ea typeface="Cambria" panose="02040503050406030204" pitchFamily="18" charset="0"/>
                        <a:cs typeface="+mn-cs"/>
                      </a:endParaRPr>
                    </a:p>
                    <a:p>
                      <a:r>
                        <a:rPr lang="en-US" sz="1800" b="0" kern="1200" dirty="0">
                          <a:solidFill>
                            <a:schemeClr val="dk1"/>
                          </a:solidFill>
                          <a:effectLst/>
                          <a:latin typeface="Cambria" panose="02040503050406030204" pitchFamily="18" charset="0"/>
                          <a:ea typeface="Cambria" panose="02040503050406030204" pitchFamily="18" charset="0"/>
                          <a:cs typeface="+mn-cs"/>
                        </a:rPr>
                        <a:t>FRAUDS IN VEHICLE INSURANCE</a:t>
                      </a:r>
                      <a:endParaRPr lang="en-IN" sz="1800" b="1" kern="1200" dirty="0">
                        <a:solidFill>
                          <a:schemeClr val="dk1"/>
                        </a:solidFill>
                        <a:effectLst/>
                        <a:latin typeface="Cambria" panose="02040503050406030204" pitchFamily="18" charset="0"/>
                        <a:ea typeface="Cambria" panose="02040503050406030204" pitchFamily="18" charset="0"/>
                        <a:cs typeface="+mn-cs"/>
                      </a:endParaRPr>
                    </a:p>
                  </a:txBody>
                  <a:tcPr/>
                </a:tc>
                <a:tc>
                  <a:txBody>
                    <a:bodyPr/>
                    <a:lstStyle/>
                    <a:p>
                      <a:r>
                        <a:rPr lang="en-US" sz="1800" b="1" kern="1200" dirty="0">
                          <a:solidFill>
                            <a:schemeClr val="dk1"/>
                          </a:solidFill>
                          <a:effectLst/>
                          <a:latin typeface="Cambria" panose="02040503050406030204" pitchFamily="18" charset="0"/>
                          <a:ea typeface="Cambria" panose="02040503050406030204" pitchFamily="18" charset="0"/>
                          <a:cs typeface="+mn-cs"/>
                        </a:rPr>
                        <a:t>  </a:t>
                      </a:r>
                      <a:r>
                        <a:rPr lang="en-US" sz="1800" kern="1200" dirty="0">
                          <a:solidFill>
                            <a:schemeClr val="dk1"/>
                          </a:solidFill>
                          <a:effectLst/>
                          <a:latin typeface="Cambria" panose="02040503050406030204" pitchFamily="18" charset="0"/>
                          <a:ea typeface="Cambria" panose="02040503050406030204" pitchFamily="18" charset="0"/>
                          <a:cs typeface="+mn-cs"/>
                        </a:rPr>
                        <a:t>K. </a:t>
                      </a:r>
                      <a:r>
                        <a:rPr lang="en-US" sz="1800" kern="1200" dirty="0" err="1">
                          <a:solidFill>
                            <a:schemeClr val="dk1"/>
                          </a:solidFill>
                          <a:effectLst/>
                          <a:latin typeface="Cambria" panose="02040503050406030204" pitchFamily="18" charset="0"/>
                          <a:ea typeface="Cambria" panose="02040503050406030204" pitchFamily="18" charset="0"/>
                          <a:cs typeface="+mn-cs"/>
                        </a:rPr>
                        <a:t>Supraja</a:t>
                      </a:r>
                      <a:r>
                        <a:rPr lang="en-US" sz="1800" kern="1200" dirty="0">
                          <a:solidFill>
                            <a:schemeClr val="dk1"/>
                          </a:solidFill>
                          <a:effectLst/>
                          <a:latin typeface="Cambria" panose="02040503050406030204" pitchFamily="18" charset="0"/>
                          <a:ea typeface="Cambria" panose="02040503050406030204" pitchFamily="18" charset="0"/>
                          <a:cs typeface="+mn-cs"/>
                        </a:rPr>
                        <a:t> , S.J. Saritha</a:t>
                      </a:r>
                      <a:endParaRPr lang="en-IN" dirty="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Cambria" panose="02040503050406030204" pitchFamily="18" charset="0"/>
                          <a:ea typeface="Cambria" panose="02040503050406030204" pitchFamily="18" charset="0"/>
                          <a:cs typeface="+mn-cs"/>
                        </a:rPr>
                        <a:t>IEEE</a:t>
                      </a:r>
                      <a:endParaRPr lang="en-IN" sz="1800" kern="1200" dirty="0">
                        <a:solidFill>
                          <a:schemeClr val="dk1"/>
                        </a:solidFill>
                        <a:effectLst/>
                        <a:latin typeface="Cambria" panose="02040503050406030204" pitchFamily="18" charset="0"/>
                        <a:ea typeface="Cambria" panose="02040503050406030204" pitchFamily="18" charset="0"/>
                        <a:cs typeface="+mn-cs"/>
                      </a:endParaRPr>
                    </a:p>
                  </a:txBody>
                  <a:tcPr/>
                </a:tc>
                <a:tc>
                  <a:txBody>
                    <a:bodyPr/>
                    <a:lstStyle/>
                    <a:p>
                      <a:r>
                        <a:rPr lang="en-US" sz="1800" b="1" kern="1200" dirty="0">
                          <a:solidFill>
                            <a:schemeClr val="dk1"/>
                          </a:solidFill>
                          <a:effectLst/>
                          <a:latin typeface="Cambria" panose="02040503050406030204" pitchFamily="18" charset="0"/>
                          <a:ea typeface="Cambria" panose="02040503050406030204" pitchFamily="18" charset="0"/>
                          <a:cs typeface="+mn-cs"/>
                        </a:rPr>
                        <a:t> </a:t>
                      </a:r>
                      <a:r>
                        <a:rPr lang="en-US" sz="1800" kern="1200" dirty="0">
                          <a:solidFill>
                            <a:schemeClr val="dk1"/>
                          </a:solidFill>
                          <a:effectLst/>
                          <a:latin typeface="Cambria" panose="02040503050406030204" pitchFamily="18" charset="0"/>
                          <a:ea typeface="Cambria" panose="02040503050406030204" pitchFamily="18" charset="0"/>
                          <a:cs typeface="+mn-cs"/>
                        </a:rPr>
                        <a:t>Bayesian algorithm, Fuzzy Logic, S-curve</a:t>
                      </a:r>
                      <a:endParaRPr lang="en-IN" dirty="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ambria" panose="02040503050406030204" pitchFamily="18" charset="0"/>
                          <a:ea typeface="Cambria" panose="02040503050406030204" pitchFamily="18" charset="0"/>
                        </a:rPr>
                        <a:t>Accurate And Early Predictions</a:t>
                      </a:r>
                    </a:p>
                    <a:p>
                      <a:endParaRPr lang="en-IN" dirty="0">
                        <a:latin typeface="Cambria" panose="02040503050406030204" pitchFamily="18" charset="0"/>
                        <a:ea typeface="Cambria" panose="02040503050406030204" pitchFamily="18" charset="0"/>
                      </a:endParaRPr>
                    </a:p>
                  </a:txBody>
                  <a:tcPr/>
                </a:tc>
                <a:tc>
                  <a:txBody>
                    <a:bodyPr/>
                    <a:lstStyle/>
                    <a:p>
                      <a:r>
                        <a:rPr lang="en-US" sz="1800" kern="1200" dirty="0">
                          <a:solidFill>
                            <a:schemeClr val="dk1"/>
                          </a:solidFill>
                          <a:effectLst/>
                          <a:latin typeface="Cambria" panose="02040503050406030204" pitchFamily="18" charset="0"/>
                          <a:ea typeface="Cambria" panose="02040503050406030204" pitchFamily="18" charset="0"/>
                          <a:cs typeface="+mn-cs"/>
                        </a:rPr>
                        <a:t>Bayesian algorithm  gives the less accuracy and  complexity is very high</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53189237"/>
                  </a:ext>
                </a:extLst>
              </a:tr>
            </a:tbl>
          </a:graphicData>
        </a:graphic>
      </p:graphicFrame>
      <p:sp>
        <p:nvSpPr>
          <p:cNvPr id="4" name="Date Placeholder 3">
            <a:extLst>
              <a:ext uri="{FF2B5EF4-FFF2-40B4-BE49-F238E27FC236}">
                <a16:creationId xmlns:a16="http://schemas.microsoft.com/office/drawing/2014/main" id="{67FEA494-0F47-3079-3B20-47686C5032DD}"/>
              </a:ext>
            </a:extLst>
          </p:cNvPr>
          <p:cNvSpPr>
            <a:spLocks noGrp="1"/>
          </p:cNvSpPr>
          <p:nvPr>
            <p:ph type="dt" sz="half" idx="10"/>
          </p:nvPr>
        </p:nvSpPr>
        <p:spPr>
          <a:xfrm>
            <a:off x="413394" y="6492875"/>
            <a:ext cx="2743200" cy="365125"/>
          </a:xfrm>
        </p:spPr>
        <p:txBody>
          <a:bodyPr/>
          <a:lstStyle/>
          <a:p>
            <a:r>
              <a:rPr lang="en-US" b="1">
                <a:solidFill>
                  <a:schemeClr val="tx1"/>
                </a:solidFill>
                <a:latin typeface="Cambria" panose="02040503050406030204" pitchFamily="18" charset="0"/>
                <a:ea typeface="Cambria" panose="02040503050406030204" pitchFamily="18" charset="0"/>
              </a:rPr>
              <a:t>8-12-2022</a:t>
            </a:r>
            <a:endParaRPr lang="en-US" b="1"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16574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B40C-9494-1F32-A856-6ED06E8DBE34}"/>
              </a:ext>
            </a:extLst>
          </p:cNvPr>
          <p:cNvSpPr>
            <a:spLocks noGrp="1"/>
          </p:cNvSpPr>
          <p:nvPr>
            <p:ph type="title"/>
          </p:nvPr>
        </p:nvSpPr>
        <p:spPr/>
        <p:txBody>
          <a:bodyPr/>
          <a:lstStyle/>
          <a:p>
            <a:endParaRPr lang="en-IN"/>
          </a:p>
        </p:txBody>
      </p:sp>
      <p:graphicFrame>
        <p:nvGraphicFramePr>
          <p:cNvPr id="7" name="Table 7">
            <a:extLst>
              <a:ext uri="{FF2B5EF4-FFF2-40B4-BE49-F238E27FC236}">
                <a16:creationId xmlns:a16="http://schemas.microsoft.com/office/drawing/2014/main" id="{1B0674BF-3DC2-A4CC-FE52-2A2635BFD2E9}"/>
              </a:ext>
            </a:extLst>
          </p:cNvPr>
          <p:cNvGraphicFramePr>
            <a:graphicFrameLocks noGrp="1"/>
          </p:cNvGraphicFramePr>
          <p:nvPr>
            <p:ph type="tbl" sz="quarter" idx="14"/>
            <p:extLst>
              <p:ext uri="{D42A27DB-BD31-4B8C-83A1-F6EECF244321}">
                <p14:modId xmlns:p14="http://schemas.microsoft.com/office/powerpoint/2010/main" val="2489036845"/>
              </p:ext>
            </p:extLst>
          </p:nvPr>
        </p:nvGraphicFramePr>
        <p:xfrm>
          <a:off x="0" y="49754"/>
          <a:ext cx="12192001" cy="6687930"/>
        </p:xfrm>
        <a:graphic>
          <a:graphicData uri="http://schemas.openxmlformats.org/drawingml/2006/table">
            <a:tbl>
              <a:tblPr firstRow="1" bandRow="1">
                <a:tableStyleId>{5C22544A-7EE6-4342-B048-85BDC9FD1C3A}</a:tableStyleId>
              </a:tblPr>
              <a:tblGrid>
                <a:gridCol w="2124457">
                  <a:extLst>
                    <a:ext uri="{9D8B030D-6E8A-4147-A177-3AD203B41FA5}">
                      <a16:colId xmlns:a16="http://schemas.microsoft.com/office/drawing/2014/main" val="2735365293"/>
                    </a:ext>
                  </a:extLst>
                </a:gridCol>
                <a:gridCol w="2013509">
                  <a:extLst>
                    <a:ext uri="{9D8B030D-6E8A-4147-A177-3AD203B41FA5}">
                      <a16:colId xmlns:a16="http://schemas.microsoft.com/office/drawing/2014/main" val="3043298653"/>
                    </a:ext>
                  </a:extLst>
                </a:gridCol>
                <a:gridCol w="1451844">
                  <a:extLst>
                    <a:ext uri="{9D8B030D-6E8A-4147-A177-3AD203B41FA5}">
                      <a16:colId xmlns:a16="http://schemas.microsoft.com/office/drawing/2014/main" val="224864127"/>
                    </a:ext>
                  </a:extLst>
                </a:gridCol>
                <a:gridCol w="2575173">
                  <a:extLst>
                    <a:ext uri="{9D8B030D-6E8A-4147-A177-3AD203B41FA5}">
                      <a16:colId xmlns:a16="http://schemas.microsoft.com/office/drawing/2014/main" val="1269453187"/>
                    </a:ext>
                  </a:extLst>
                </a:gridCol>
                <a:gridCol w="2013509">
                  <a:extLst>
                    <a:ext uri="{9D8B030D-6E8A-4147-A177-3AD203B41FA5}">
                      <a16:colId xmlns:a16="http://schemas.microsoft.com/office/drawing/2014/main" val="378369656"/>
                    </a:ext>
                  </a:extLst>
                </a:gridCol>
                <a:gridCol w="2013509">
                  <a:extLst>
                    <a:ext uri="{9D8B030D-6E8A-4147-A177-3AD203B41FA5}">
                      <a16:colId xmlns:a16="http://schemas.microsoft.com/office/drawing/2014/main" val="782194531"/>
                    </a:ext>
                  </a:extLst>
                </a:gridCol>
              </a:tblGrid>
              <a:tr h="1474177">
                <a:tc>
                  <a:txBody>
                    <a:bodyPr/>
                    <a:lstStyle/>
                    <a:p>
                      <a:r>
                        <a:rPr lang="en-US" sz="1800" b="0" kern="1200" dirty="0">
                          <a:solidFill>
                            <a:schemeClr val="tx1">
                              <a:lumMod val="95000"/>
                              <a:lumOff val="5000"/>
                            </a:schemeClr>
                          </a:solidFill>
                          <a:effectLst/>
                          <a:latin typeface="Cambria" panose="02040503050406030204" pitchFamily="18" charset="0"/>
                          <a:ea typeface="Cambria" panose="02040503050406030204" pitchFamily="18" charset="0"/>
                          <a:cs typeface="+mn-cs"/>
                        </a:rPr>
                        <a:t>INSURANCE FRAUD DETECTION USING MACHINE LEARNING</a:t>
                      </a:r>
                      <a:endParaRPr lang="en-IN" sz="1800" b="0" dirty="0">
                        <a:solidFill>
                          <a:schemeClr val="tx1">
                            <a:lumMod val="95000"/>
                            <a:lumOff val="5000"/>
                          </a:schemeClr>
                        </a:solidFill>
                        <a:latin typeface="Cambria" panose="02040503050406030204" pitchFamily="18" charset="0"/>
                        <a:ea typeface="Cambria" panose="02040503050406030204" pitchFamily="18" charset="0"/>
                      </a:endParaRPr>
                    </a:p>
                  </a:txBody>
                  <a:tcPr/>
                </a:tc>
                <a:tc>
                  <a:txBody>
                    <a:bodyPr/>
                    <a:lstStyle/>
                    <a:p>
                      <a:r>
                        <a:rPr lang="en-US" sz="1800" b="0" kern="1200" dirty="0">
                          <a:solidFill>
                            <a:schemeClr val="tx1">
                              <a:lumMod val="95000"/>
                              <a:lumOff val="5000"/>
                            </a:schemeClr>
                          </a:solidFill>
                          <a:effectLst/>
                          <a:latin typeface="Cambria" panose="02040503050406030204" pitchFamily="18" charset="0"/>
                          <a:ea typeface="Cambria" panose="02040503050406030204" pitchFamily="18" charset="0"/>
                          <a:cs typeface="+mn-cs"/>
                        </a:rPr>
                        <a:t>Soham Shah, </a:t>
                      </a:r>
                      <a:r>
                        <a:rPr lang="en-US" sz="1800" b="0" kern="1200" dirty="0" err="1">
                          <a:solidFill>
                            <a:schemeClr val="tx1">
                              <a:lumMod val="95000"/>
                              <a:lumOff val="5000"/>
                            </a:schemeClr>
                          </a:solidFill>
                          <a:effectLst/>
                          <a:latin typeface="Cambria" panose="02040503050406030204" pitchFamily="18" charset="0"/>
                          <a:ea typeface="Cambria" panose="02040503050406030204" pitchFamily="18" charset="0"/>
                          <a:cs typeface="+mn-cs"/>
                        </a:rPr>
                        <a:t>Shrutee</a:t>
                      </a:r>
                      <a:r>
                        <a:rPr lang="en-US" sz="1800" b="0" kern="1200" dirty="0">
                          <a:solidFill>
                            <a:schemeClr val="tx1">
                              <a:lumMod val="95000"/>
                              <a:lumOff val="5000"/>
                            </a:schemeClr>
                          </a:solidFill>
                          <a:effectLst/>
                          <a:latin typeface="Cambria" panose="02040503050406030204" pitchFamily="18" charset="0"/>
                          <a:ea typeface="Cambria" panose="02040503050406030204" pitchFamily="18" charset="0"/>
                          <a:cs typeface="+mn-cs"/>
                        </a:rPr>
                        <a:t> </a:t>
                      </a:r>
                      <a:r>
                        <a:rPr lang="en-US" sz="1800" b="0" kern="1200" dirty="0" err="1">
                          <a:solidFill>
                            <a:schemeClr val="tx1">
                              <a:lumMod val="95000"/>
                              <a:lumOff val="5000"/>
                            </a:schemeClr>
                          </a:solidFill>
                          <a:effectLst/>
                          <a:latin typeface="Cambria" panose="02040503050406030204" pitchFamily="18" charset="0"/>
                          <a:ea typeface="Cambria" panose="02040503050406030204" pitchFamily="18" charset="0"/>
                          <a:cs typeface="+mn-cs"/>
                        </a:rPr>
                        <a:t>Phadke</a:t>
                      </a:r>
                      <a:r>
                        <a:rPr lang="en-US" sz="1800" b="0" kern="1200" dirty="0">
                          <a:solidFill>
                            <a:schemeClr val="tx1">
                              <a:lumMod val="95000"/>
                              <a:lumOff val="5000"/>
                            </a:schemeClr>
                          </a:solidFill>
                          <a:effectLst/>
                          <a:latin typeface="Cambria" panose="02040503050406030204" pitchFamily="18" charset="0"/>
                          <a:ea typeface="Cambria" panose="02040503050406030204" pitchFamily="18" charset="0"/>
                          <a:cs typeface="+mn-cs"/>
                        </a:rPr>
                        <a:t>, </a:t>
                      </a:r>
                      <a:r>
                        <a:rPr lang="en-US" sz="1800" b="0" kern="1200" dirty="0" err="1">
                          <a:solidFill>
                            <a:schemeClr val="tx1">
                              <a:lumMod val="95000"/>
                              <a:lumOff val="5000"/>
                            </a:schemeClr>
                          </a:solidFill>
                          <a:effectLst/>
                          <a:latin typeface="Cambria" panose="02040503050406030204" pitchFamily="18" charset="0"/>
                          <a:ea typeface="Cambria" panose="02040503050406030204" pitchFamily="18" charset="0"/>
                          <a:cs typeface="+mn-cs"/>
                        </a:rPr>
                        <a:t>Princia</a:t>
                      </a:r>
                      <a:r>
                        <a:rPr lang="en-US" sz="1800" b="0" kern="1200" dirty="0">
                          <a:solidFill>
                            <a:schemeClr val="tx1">
                              <a:lumMod val="95000"/>
                              <a:lumOff val="5000"/>
                            </a:schemeClr>
                          </a:solidFill>
                          <a:effectLst/>
                          <a:latin typeface="Cambria" panose="02040503050406030204" pitchFamily="18" charset="0"/>
                          <a:ea typeface="Cambria" panose="02040503050406030204" pitchFamily="18" charset="0"/>
                          <a:cs typeface="+mn-cs"/>
                        </a:rPr>
                        <a:t> </a:t>
                      </a:r>
                      <a:r>
                        <a:rPr lang="en-US" sz="1800" b="0" kern="1200" dirty="0" err="1">
                          <a:solidFill>
                            <a:schemeClr val="tx1">
                              <a:lumMod val="95000"/>
                              <a:lumOff val="5000"/>
                            </a:schemeClr>
                          </a:solidFill>
                          <a:effectLst/>
                          <a:latin typeface="Cambria" panose="02040503050406030204" pitchFamily="18" charset="0"/>
                          <a:ea typeface="Cambria" panose="02040503050406030204" pitchFamily="18" charset="0"/>
                          <a:cs typeface="+mn-cs"/>
                        </a:rPr>
                        <a:t>Koli</a:t>
                      </a:r>
                      <a:r>
                        <a:rPr lang="en-US" sz="1800" b="0" kern="1200" dirty="0">
                          <a:solidFill>
                            <a:schemeClr val="tx1">
                              <a:lumMod val="95000"/>
                              <a:lumOff val="5000"/>
                            </a:schemeClr>
                          </a:solidFill>
                          <a:effectLst/>
                          <a:latin typeface="Cambria" panose="02040503050406030204" pitchFamily="18" charset="0"/>
                          <a:ea typeface="Cambria" panose="02040503050406030204" pitchFamily="18" charset="0"/>
                          <a:cs typeface="+mn-cs"/>
                        </a:rPr>
                        <a:t>, Shweta Sharma</a:t>
                      </a:r>
                      <a:endParaRPr lang="en-IN" sz="1800" b="0" dirty="0">
                        <a:solidFill>
                          <a:schemeClr val="tx1">
                            <a:lumMod val="95000"/>
                            <a:lumOff val="5000"/>
                          </a:schemeClr>
                        </a:solidFill>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lumMod val="95000"/>
                              <a:lumOff val="5000"/>
                            </a:schemeClr>
                          </a:solidFill>
                          <a:effectLst/>
                          <a:latin typeface="Cambria" panose="02040503050406030204" pitchFamily="18" charset="0"/>
                          <a:ea typeface="Cambria" panose="02040503050406030204" pitchFamily="18" charset="0"/>
                          <a:cs typeface="+mn-cs"/>
                        </a:rPr>
                        <a:t>IRJET</a:t>
                      </a:r>
                      <a:endParaRPr lang="en-IN" sz="1800" b="0" kern="1200" dirty="0">
                        <a:solidFill>
                          <a:schemeClr val="tx1">
                            <a:lumMod val="95000"/>
                            <a:lumOff val="5000"/>
                          </a:schemeClr>
                        </a:solidFill>
                        <a:effectLst/>
                        <a:latin typeface="Cambria" panose="02040503050406030204" pitchFamily="18" charset="0"/>
                        <a:ea typeface="Cambria" panose="02040503050406030204" pitchFamily="18" charset="0"/>
                        <a:cs typeface="+mn-cs"/>
                      </a:endParaRPr>
                    </a:p>
                  </a:txBody>
                  <a:tcPr/>
                </a:tc>
                <a:tc>
                  <a:txBody>
                    <a:bodyPr/>
                    <a:lstStyle/>
                    <a:p>
                      <a:r>
                        <a:rPr lang="en-US" sz="1800" b="0" kern="1200" dirty="0" err="1">
                          <a:solidFill>
                            <a:schemeClr val="tx1">
                              <a:lumMod val="95000"/>
                              <a:lumOff val="5000"/>
                            </a:schemeClr>
                          </a:solidFill>
                          <a:effectLst/>
                          <a:latin typeface="Cambria" panose="02040503050406030204" pitchFamily="18" charset="0"/>
                          <a:ea typeface="Cambria" panose="02040503050406030204" pitchFamily="18" charset="0"/>
                          <a:cs typeface="+mn-cs"/>
                        </a:rPr>
                        <a:t>XGBoost</a:t>
                      </a:r>
                      <a:r>
                        <a:rPr lang="en-US" sz="1800" b="0" kern="1200" dirty="0">
                          <a:solidFill>
                            <a:schemeClr val="tx1">
                              <a:lumMod val="95000"/>
                              <a:lumOff val="5000"/>
                            </a:schemeClr>
                          </a:solidFill>
                          <a:effectLst/>
                          <a:latin typeface="Cambria" panose="02040503050406030204" pitchFamily="18" charset="0"/>
                          <a:ea typeface="Cambria" panose="02040503050406030204" pitchFamily="18" charset="0"/>
                          <a:cs typeface="+mn-cs"/>
                        </a:rPr>
                        <a:t> </a:t>
                      </a:r>
                      <a:r>
                        <a:rPr lang="en-US" sz="1800" b="0" kern="1200" dirty="0" err="1">
                          <a:solidFill>
                            <a:schemeClr val="tx1">
                              <a:lumMod val="95000"/>
                              <a:lumOff val="5000"/>
                            </a:schemeClr>
                          </a:solidFill>
                          <a:effectLst/>
                          <a:latin typeface="Cambria" panose="02040503050406030204" pitchFamily="18" charset="0"/>
                          <a:ea typeface="Cambria" panose="02040503050406030204" pitchFamily="18" charset="0"/>
                          <a:cs typeface="+mn-cs"/>
                        </a:rPr>
                        <a:t>Algorithm,decision</a:t>
                      </a:r>
                      <a:r>
                        <a:rPr lang="en-US" sz="1800" b="0" kern="1200" dirty="0">
                          <a:solidFill>
                            <a:schemeClr val="tx1">
                              <a:lumMod val="95000"/>
                              <a:lumOff val="5000"/>
                            </a:schemeClr>
                          </a:solidFill>
                          <a:effectLst/>
                          <a:latin typeface="Cambria" panose="02040503050406030204" pitchFamily="18" charset="0"/>
                          <a:ea typeface="Cambria" panose="02040503050406030204" pitchFamily="18" charset="0"/>
                          <a:cs typeface="+mn-cs"/>
                        </a:rPr>
                        <a:t> tree</a:t>
                      </a:r>
                      <a:endParaRPr lang="en-IN" sz="1800" b="0" kern="1200" dirty="0">
                        <a:solidFill>
                          <a:schemeClr val="tx1">
                            <a:lumMod val="95000"/>
                            <a:lumOff val="5000"/>
                          </a:schemeClr>
                        </a:solidFill>
                        <a:effectLst/>
                        <a:latin typeface="Cambria" panose="02040503050406030204" pitchFamily="18" charset="0"/>
                        <a:ea typeface="Cambria" panose="02040503050406030204" pitchFamily="18" charset="0"/>
                        <a:cs typeface="+mn-cs"/>
                      </a:endParaRPr>
                    </a:p>
                    <a:p>
                      <a:r>
                        <a:rPr lang="en-US" sz="1800" b="0" kern="1200" dirty="0">
                          <a:solidFill>
                            <a:schemeClr val="tx1">
                              <a:lumMod val="95000"/>
                              <a:lumOff val="5000"/>
                            </a:schemeClr>
                          </a:solidFill>
                          <a:effectLst/>
                          <a:latin typeface="Cambria" panose="02040503050406030204" pitchFamily="18" charset="0"/>
                          <a:ea typeface="Cambria" panose="02040503050406030204" pitchFamily="18" charset="0"/>
                          <a:cs typeface="+mn-cs"/>
                        </a:rPr>
                        <a:t> </a:t>
                      </a:r>
                      <a:endParaRPr lang="en-IN" sz="1800" b="0" kern="1200" dirty="0">
                        <a:solidFill>
                          <a:schemeClr val="tx1">
                            <a:lumMod val="95000"/>
                            <a:lumOff val="5000"/>
                          </a:schemeClr>
                        </a:solidFill>
                        <a:effectLst/>
                        <a:latin typeface="Cambria" panose="02040503050406030204" pitchFamily="18" charset="0"/>
                        <a:ea typeface="Cambria" panose="02040503050406030204" pitchFamily="18" charset="0"/>
                        <a:cs typeface="+mn-cs"/>
                      </a:endParaRPr>
                    </a:p>
                  </a:txBody>
                  <a:tcPr/>
                </a:tc>
                <a:tc>
                  <a:txBody>
                    <a:bodyPr/>
                    <a:lstStyle/>
                    <a:p>
                      <a:r>
                        <a:rPr lang="en-US" b="0" dirty="0">
                          <a:solidFill>
                            <a:schemeClr val="tx1"/>
                          </a:solidFill>
                          <a:latin typeface="Cambria" panose="02040503050406030204" pitchFamily="18" charset="0"/>
                          <a:ea typeface="Cambria" panose="02040503050406030204" pitchFamily="18" charset="0"/>
                        </a:rPr>
                        <a:t>versatile, robust </a:t>
                      </a:r>
                      <a:endParaRPr lang="en-IN" sz="1800" b="0" dirty="0">
                        <a:solidFill>
                          <a:schemeClr val="tx1"/>
                        </a:solidFill>
                        <a:latin typeface="Cambria" panose="02040503050406030204" pitchFamily="18" charset="0"/>
                        <a:ea typeface="Cambria" panose="02040503050406030204" pitchFamily="18" charset="0"/>
                      </a:endParaRPr>
                    </a:p>
                  </a:txBody>
                  <a:tcPr/>
                </a:tc>
                <a:tc>
                  <a:txBody>
                    <a:bodyPr/>
                    <a:lstStyle/>
                    <a:p>
                      <a:r>
                        <a:rPr lang="en-US" sz="1800" b="0" kern="1200" dirty="0">
                          <a:solidFill>
                            <a:schemeClr val="tx1">
                              <a:lumMod val="95000"/>
                              <a:lumOff val="5000"/>
                            </a:schemeClr>
                          </a:solidFill>
                          <a:effectLst/>
                          <a:latin typeface="Cambria" panose="02040503050406030204" pitchFamily="18" charset="0"/>
                          <a:ea typeface="Cambria" panose="02040503050406030204" pitchFamily="18" charset="0"/>
                          <a:cs typeface="+mn-cs"/>
                        </a:rPr>
                        <a:t>Decision tree algo only gives 70% of accuracy and it takes time.</a:t>
                      </a:r>
                      <a:endParaRPr lang="en-IN" sz="1800" b="0" kern="1200" dirty="0">
                        <a:solidFill>
                          <a:schemeClr val="tx1">
                            <a:lumMod val="95000"/>
                            <a:lumOff val="5000"/>
                          </a:schemeClr>
                        </a:solidFill>
                        <a:effectLst/>
                        <a:latin typeface="Cambria" panose="02040503050406030204" pitchFamily="18" charset="0"/>
                        <a:ea typeface="Cambria" panose="02040503050406030204" pitchFamily="18" charset="0"/>
                        <a:cs typeface="+mn-cs"/>
                      </a:endParaRPr>
                    </a:p>
                    <a:p>
                      <a:r>
                        <a:rPr lang="en-US" sz="1800" b="0" kern="1200" dirty="0">
                          <a:solidFill>
                            <a:schemeClr val="tx1">
                              <a:lumMod val="95000"/>
                              <a:lumOff val="5000"/>
                            </a:schemeClr>
                          </a:solidFill>
                          <a:effectLst/>
                          <a:latin typeface="Cambria" panose="02040503050406030204" pitchFamily="18" charset="0"/>
                          <a:ea typeface="Cambria" panose="02040503050406030204" pitchFamily="18" charset="0"/>
                          <a:cs typeface="+mn-cs"/>
                        </a:rPr>
                        <a:t> </a:t>
                      </a:r>
                      <a:endParaRPr lang="en-IN" sz="1800" b="0" kern="1200" dirty="0">
                        <a:solidFill>
                          <a:schemeClr val="tx1">
                            <a:lumMod val="95000"/>
                            <a:lumOff val="5000"/>
                          </a:schemeClr>
                        </a:solidFill>
                        <a:effectLst/>
                        <a:latin typeface="Cambria" panose="02040503050406030204" pitchFamily="18" charset="0"/>
                        <a:ea typeface="Cambria" panose="02040503050406030204" pitchFamily="18" charset="0"/>
                        <a:cs typeface="+mn-cs"/>
                      </a:endParaRPr>
                    </a:p>
                  </a:txBody>
                  <a:tcPr/>
                </a:tc>
                <a:extLst>
                  <a:ext uri="{0D108BD9-81ED-4DB2-BD59-A6C34878D82A}">
                    <a16:rowId xmlns:a16="http://schemas.microsoft.com/office/drawing/2014/main" val="1805972336"/>
                  </a:ext>
                </a:extLst>
              </a:tr>
              <a:tr h="18198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Cambria" panose="02040503050406030204" pitchFamily="18" charset="0"/>
                          <a:ea typeface="Cambria" panose="02040503050406030204" pitchFamily="18" charset="0"/>
                          <a:cs typeface="+mn-cs"/>
                        </a:rPr>
                        <a:t>ENHANCING CLAIMS HANDLING PROCESSES WITH INSURANCE BASED LANGUAGE MODELS</a:t>
                      </a:r>
                      <a:endParaRPr lang="en-IN" sz="1800" b="0" kern="1200" dirty="0">
                        <a:solidFill>
                          <a:schemeClr val="dk1"/>
                        </a:solidFill>
                        <a:effectLst/>
                        <a:latin typeface="Cambria" panose="02040503050406030204" pitchFamily="18" charset="0"/>
                        <a:ea typeface="Cambria" panose="02040503050406030204" pitchFamily="18" charset="0"/>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err="1">
                          <a:solidFill>
                            <a:schemeClr val="dk1"/>
                          </a:solidFill>
                          <a:effectLst/>
                          <a:latin typeface="Cambria" panose="02040503050406030204" pitchFamily="18" charset="0"/>
                          <a:ea typeface="Cambria" panose="02040503050406030204" pitchFamily="18" charset="0"/>
                          <a:cs typeface="+mn-cs"/>
                        </a:rPr>
                        <a:t>suraj,delip</a:t>
                      </a:r>
                      <a:endParaRPr lang="en-IN" sz="1800" b="0" kern="1200" dirty="0">
                        <a:solidFill>
                          <a:schemeClr val="dk1"/>
                        </a:solidFill>
                        <a:effectLst/>
                        <a:latin typeface="Cambria" panose="02040503050406030204" pitchFamily="18" charset="0"/>
                        <a:ea typeface="Cambria" panose="02040503050406030204" pitchFamily="18" charset="0"/>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Cambria" panose="02040503050406030204" pitchFamily="18" charset="0"/>
                          <a:ea typeface="Cambria" panose="02040503050406030204" pitchFamily="18" charset="0"/>
                          <a:cs typeface="+mn-cs"/>
                        </a:rPr>
                        <a:t>IEEE</a:t>
                      </a:r>
                      <a:endParaRPr lang="en-IN" sz="1800" b="0" kern="1200" dirty="0">
                        <a:solidFill>
                          <a:schemeClr val="dk1"/>
                        </a:solidFill>
                        <a:effectLst/>
                        <a:latin typeface="Cambria" panose="02040503050406030204" pitchFamily="18" charset="0"/>
                        <a:ea typeface="Cambria" panose="02040503050406030204" pitchFamily="18" charset="0"/>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Cambria" panose="02040503050406030204" pitchFamily="18" charset="0"/>
                          <a:ea typeface="Cambria" panose="02040503050406030204" pitchFamily="18" charset="0"/>
                          <a:cs typeface="+mn-cs"/>
                        </a:rPr>
                        <a:t>IBLMs , BERT</a:t>
                      </a:r>
                      <a:endParaRPr lang="en-IN" sz="1800" b="0" kern="1200" dirty="0">
                        <a:solidFill>
                          <a:schemeClr val="dk1"/>
                        </a:solidFill>
                        <a:effectLst/>
                        <a:latin typeface="Cambria" panose="02040503050406030204" pitchFamily="18" charset="0"/>
                        <a:ea typeface="Cambria" panose="02040503050406030204" pitchFamily="18" charset="0"/>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rPr>
                        <a:t>smallest error rate in the prediction</a:t>
                      </a:r>
                    </a:p>
                    <a:p>
                      <a:endParaRPr lang="en-IN" sz="1800" b="0" dirty="0">
                        <a:latin typeface="Cambria" panose="02040503050406030204" pitchFamily="18" charset="0"/>
                        <a:ea typeface="Cambria" panose="02040503050406030204" pitchFamily="18" charset="0"/>
                      </a:endParaRPr>
                    </a:p>
                  </a:txBody>
                  <a:tcPr/>
                </a:tc>
                <a:tc>
                  <a:txBody>
                    <a:bodyPr/>
                    <a:lstStyle/>
                    <a:p>
                      <a:r>
                        <a:rPr lang="en-US" sz="1800" b="0" kern="1200" dirty="0">
                          <a:solidFill>
                            <a:schemeClr val="dk1"/>
                          </a:solidFill>
                          <a:effectLst/>
                          <a:latin typeface="Cambria" panose="02040503050406030204" pitchFamily="18" charset="0"/>
                          <a:ea typeface="Cambria" panose="02040503050406030204" pitchFamily="18" charset="0"/>
                          <a:cs typeface="+mn-cs"/>
                        </a:rPr>
                        <a:t>It needs high storage space and costly.</a:t>
                      </a:r>
                      <a:endParaRPr lang="en-IN" sz="1800" b="0" kern="1200" dirty="0">
                        <a:solidFill>
                          <a:schemeClr val="dk1"/>
                        </a:solidFill>
                        <a:effectLst/>
                        <a:latin typeface="Cambria" panose="02040503050406030204" pitchFamily="18" charset="0"/>
                        <a:ea typeface="Cambria" panose="02040503050406030204" pitchFamily="18" charset="0"/>
                        <a:cs typeface="+mn-cs"/>
                      </a:endParaRPr>
                    </a:p>
                    <a:p>
                      <a:r>
                        <a:rPr lang="en-US" sz="1800" b="0" kern="1200" dirty="0">
                          <a:solidFill>
                            <a:schemeClr val="dk1"/>
                          </a:solidFill>
                          <a:effectLst/>
                          <a:latin typeface="Cambria" panose="02040503050406030204" pitchFamily="18" charset="0"/>
                          <a:ea typeface="Cambria" panose="02040503050406030204" pitchFamily="18" charset="0"/>
                          <a:cs typeface="+mn-cs"/>
                        </a:rPr>
                        <a:t> </a:t>
                      </a:r>
                      <a:endParaRPr lang="en-IN" sz="1800" b="0" kern="1200" dirty="0">
                        <a:solidFill>
                          <a:schemeClr val="dk1"/>
                        </a:solidFill>
                        <a:effectLst/>
                        <a:latin typeface="Cambria" panose="02040503050406030204" pitchFamily="18" charset="0"/>
                        <a:ea typeface="Cambria" panose="02040503050406030204" pitchFamily="18" charset="0"/>
                        <a:cs typeface="+mn-cs"/>
                      </a:endParaRPr>
                    </a:p>
                  </a:txBody>
                  <a:tcPr/>
                </a:tc>
                <a:extLst>
                  <a:ext uri="{0D108BD9-81ED-4DB2-BD59-A6C34878D82A}">
                    <a16:rowId xmlns:a16="http://schemas.microsoft.com/office/drawing/2014/main" val="371426197"/>
                  </a:ext>
                </a:extLst>
              </a:tr>
              <a:tr h="33938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Cambria" panose="02040503050406030204" pitchFamily="18" charset="0"/>
                          <a:ea typeface="Cambria" panose="02040503050406030204" pitchFamily="18" charset="0"/>
                          <a:cs typeface="+mn-cs"/>
                        </a:rPr>
                        <a:t>DETECTING FRAUDULENT MOTOR INSURANCE CLAIMS USING SUPPORT VECTOR MACHINES WITH ADAPTIVE SYNTHETIC SAMPLING METHOD</a:t>
                      </a:r>
                      <a:endParaRPr lang="en-IN" sz="1800" b="0" kern="1200" dirty="0">
                        <a:solidFill>
                          <a:schemeClr val="dk1"/>
                        </a:solidFill>
                        <a:effectLst/>
                        <a:latin typeface="Cambria" panose="02040503050406030204" pitchFamily="18" charset="0"/>
                        <a:ea typeface="Cambria" panose="02040503050406030204" pitchFamily="18" charset="0"/>
                        <a:cs typeface="+mn-cs"/>
                      </a:endParaRPr>
                    </a:p>
                  </a:txBody>
                  <a:tcPr/>
                </a:tc>
                <a:tc>
                  <a:txBody>
                    <a:bodyPr/>
                    <a:lstStyle/>
                    <a:p>
                      <a:r>
                        <a:rPr lang="en-US" sz="1800" b="0" kern="1200" dirty="0" err="1">
                          <a:solidFill>
                            <a:schemeClr val="dk1"/>
                          </a:solidFill>
                          <a:effectLst/>
                          <a:latin typeface="Cambria" panose="02040503050406030204" pitchFamily="18" charset="0"/>
                          <a:ea typeface="Cambria" panose="02040503050406030204" pitchFamily="18" charset="0"/>
                          <a:cs typeface="+mn-cs"/>
                        </a:rPr>
                        <a:t>ahmed</a:t>
                      </a:r>
                      <a:r>
                        <a:rPr lang="en-US" sz="1800" b="0" kern="1200" dirty="0">
                          <a:solidFill>
                            <a:schemeClr val="dk1"/>
                          </a:solidFill>
                          <a:effectLst/>
                          <a:latin typeface="Cambria" panose="02040503050406030204" pitchFamily="18" charset="0"/>
                          <a:ea typeface="Cambria" panose="02040503050406030204" pitchFamily="18" charset="0"/>
                          <a:cs typeface="+mn-cs"/>
                        </a:rPr>
                        <a:t> </a:t>
                      </a:r>
                      <a:r>
                        <a:rPr lang="en-US" sz="1800" b="0" kern="1200" dirty="0" err="1">
                          <a:solidFill>
                            <a:schemeClr val="dk1"/>
                          </a:solidFill>
                          <a:effectLst/>
                          <a:latin typeface="Cambria" panose="02040503050406030204" pitchFamily="18" charset="0"/>
                          <a:ea typeface="Cambria" panose="02040503050406030204" pitchFamily="18" charset="0"/>
                          <a:cs typeface="+mn-cs"/>
                        </a:rPr>
                        <a:t>ali</a:t>
                      </a:r>
                      <a:endParaRPr lang="en-IN" sz="1800" b="0" dirty="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Cambria" panose="02040503050406030204" pitchFamily="18" charset="0"/>
                          <a:ea typeface="Cambria" panose="02040503050406030204" pitchFamily="18" charset="0"/>
                          <a:cs typeface="+mn-cs"/>
                        </a:rPr>
                        <a:t>IEEE</a:t>
                      </a:r>
                      <a:endParaRPr lang="en-IN" sz="1800" b="0" kern="1200" dirty="0">
                        <a:solidFill>
                          <a:schemeClr val="dk1"/>
                        </a:solidFill>
                        <a:effectLst/>
                        <a:latin typeface="Cambria" panose="02040503050406030204" pitchFamily="18" charset="0"/>
                        <a:ea typeface="Cambria" panose="02040503050406030204" pitchFamily="18" charset="0"/>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Cambria" panose="02040503050406030204" pitchFamily="18" charset="0"/>
                          <a:ea typeface="Cambria" panose="02040503050406030204" pitchFamily="18" charset="0"/>
                          <a:cs typeface="+mn-cs"/>
                        </a:rPr>
                        <a:t>SVM and ADASYN</a:t>
                      </a:r>
                      <a:endParaRPr lang="en-IN" sz="1800" b="0" kern="1200" dirty="0">
                        <a:solidFill>
                          <a:schemeClr val="dk1"/>
                        </a:solidFill>
                        <a:effectLst/>
                        <a:latin typeface="Cambria" panose="02040503050406030204" pitchFamily="18" charset="0"/>
                        <a:ea typeface="Cambria" panose="02040503050406030204" pitchFamily="18" charset="0"/>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Cambria" panose="02040503050406030204" pitchFamily="18" charset="0"/>
                          <a:ea typeface="Cambria" panose="02040503050406030204" pitchFamily="18" charset="0"/>
                          <a:cs typeface="+mn-cs"/>
                        </a:rPr>
                        <a:t>can be easily constructed</a:t>
                      </a:r>
                      <a:r>
                        <a:rPr lang="en-IN" sz="1800" b="0" i="0" kern="1200" dirty="0">
                          <a:solidFill>
                            <a:schemeClr val="dk1"/>
                          </a:solidFill>
                          <a:effectLst/>
                          <a:latin typeface="+mn-lt"/>
                          <a:ea typeface="+mn-ea"/>
                          <a:cs typeface="+mn-cs"/>
                        </a:rPr>
                        <a:t>.</a:t>
                      </a:r>
                      <a:endParaRPr lang="en-US" dirty="0"/>
                    </a:p>
                    <a:p>
                      <a:endParaRPr lang="en-IN" sz="1800" b="0" dirty="0">
                        <a:latin typeface="Cambria" panose="02040503050406030204" pitchFamily="18" charset="0"/>
                        <a:ea typeface="Cambria" panose="02040503050406030204" pitchFamily="18" charset="0"/>
                      </a:endParaRPr>
                    </a:p>
                  </a:txBody>
                  <a:tcPr/>
                </a:tc>
                <a:tc>
                  <a:txBody>
                    <a:bodyPr/>
                    <a:lstStyle/>
                    <a:p>
                      <a:r>
                        <a:rPr lang="en-US" sz="1800" b="0" kern="1200" dirty="0">
                          <a:solidFill>
                            <a:schemeClr val="dk1"/>
                          </a:solidFill>
                          <a:effectLst/>
                          <a:latin typeface="Cambria" panose="02040503050406030204" pitchFamily="18" charset="0"/>
                          <a:ea typeface="Cambria" panose="02040503050406030204" pitchFamily="18" charset="0"/>
                          <a:cs typeface="+mn-cs"/>
                        </a:rPr>
                        <a:t>Different machine learning </a:t>
                      </a:r>
                      <a:r>
                        <a:rPr lang="en-US" sz="1800" b="0" kern="1200" dirty="0" err="1">
                          <a:solidFill>
                            <a:schemeClr val="dk1"/>
                          </a:solidFill>
                          <a:effectLst/>
                          <a:latin typeface="Cambria" panose="02040503050406030204" pitchFamily="18" charset="0"/>
                          <a:ea typeface="Cambria" panose="02040503050406030204" pitchFamily="18" charset="0"/>
                          <a:cs typeface="+mn-cs"/>
                        </a:rPr>
                        <a:t>algo</a:t>
                      </a:r>
                      <a:r>
                        <a:rPr lang="en-US" sz="1800" b="0" kern="1200" dirty="0">
                          <a:solidFill>
                            <a:schemeClr val="dk1"/>
                          </a:solidFill>
                          <a:effectLst/>
                          <a:latin typeface="Cambria" panose="02040503050406030204" pitchFamily="18" charset="0"/>
                          <a:ea typeface="Cambria" panose="02040503050406030204" pitchFamily="18" charset="0"/>
                          <a:cs typeface="+mn-cs"/>
                        </a:rPr>
                        <a:t> and feature selection methods performed differently for various stocks, which would not be the case if the fraud had followed a random pattern</a:t>
                      </a:r>
                      <a:endParaRPr lang="en-IN" sz="1800" b="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53189237"/>
                  </a:ext>
                </a:extLst>
              </a:tr>
            </a:tbl>
          </a:graphicData>
        </a:graphic>
      </p:graphicFrame>
      <p:sp>
        <p:nvSpPr>
          <p:cNvPr id="4" name="Date Placeholder 3">
            <a:extLst>
              <a:ext uri="{FF2B5EF4-FFF2-40B4-BE49-F238E27FC236}">
                <a16:creationId xmlns:a16="http://schemas.microsoft.com/office/drawing/2014/main" id="{67FEA494-0F47-3079-3B20-47686C5032DD}"/>
              </a:ext>
            </a:extLst>
          </p:cNvPr>
          <p:cNvSpPr>
            <a:spLocks noGrp="1"/>
          </p:cNvSpPr>
          <p:nvPr>
            <p:ph type="dt" sz="half" idx="10"/>
          </p:nvPr>
        </p:nvSpPr>
        <p:spPr/>
        <p:txBody>
          <a:bodyPr/>
          <a:lstStyle/>
          <a:p>
            <a:r>
              <a:rPr lang="en-US"/>
              <a:t>8-12-2022</a:t>
            </a:r>
            <a:endParaRPr lang="en-US" dirty="0"/>
          </a:p>
        </p:txBody>
      </p:sp>
    </p:spTree>
    <p:extLst>
      <p:ext uri="{BB962C8B-B14F-4D97-AF65-F5344CB8AC3E}">
        <p14:creationId xmlns:p14="http://schemas.microsoft.com/office/powerpoint/2010/main" val="124103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B40C-9494-1F32-A856-6ED06E8DBE34}"/>
              </a:ext>
            </a:extLst>
          </p:cNvPr>
          <p:cNvSpPr>
            <a:spLocks noGrp="1"/>
          </p:cNvSpPr>
          <p:nvPr>
            <p:ph type="title"/>
          </p:nvPr>
        </p:nvSpPr>
        <p:spPr/>
        <p:txBody>
          <a:bodyPr/>
          <a:lstStyle/>
          <a:p>
            <a:endParaRPr lang="en-IN"/>
          </a:p>
        </p:txBody>
      </p:sp>
      <p:graphicFrame>
        <p:nvGraphicFramePr>
          <p:cNvPr id="7" name="Table 7">
            <a:extLst>
              <a:ext uri="{FF2B5EF4-FFF2-40B4-BE49-F238E27FC236}">
                <a16:creationId xmlns:a16="http://schemas.microsoft.com/office/drawing/2014/main" id="{1B0674BF-3DC2-A4CC-FE52-2A2635BFD2E9}"/>
              </a:ext>
            </a:extLst>
          </p:cNvPr>
          <p:cNvGraphicFramePr>
            <a:graphicFrameLocks noGrp="1"/>
          </p:cNvGraphicFramePr>
          <p:nvPr>
            <p:ph type="tbl" sz="quarter" idx="14"/>
            <p:extLst>
              <p:ext uri="{D42A27DB-BD31-4B8C-83A1-F6EECF244321}">
                <p14:modId xmlns:p14="http://schemas.microsoft.com/office/powerpoint/2010/main" val="328760506"/>
              </p:ext>
            </p:extLst>
          </p:nvPr>
        </p:nvGraphicFramePr>
        <p:xfrm>
          <a:off x="1" y="0"/>
          <a:ext cx="12192002" cy="6769767"/>
        </p:xfrm>
        <a:graphic>
          <a:graphicData uri="http://schemas.openxmlformats.org/drawingml/2006/table">
            <a:tbl>
              <a:tblPr firstRow="1" bandRow="1">
                <a:tableStyleId>{5C22544A-7EE6-4342-B048-85BDC9FD1C3A}</a:tableStyleId>
              </a:tblPr>
              <a:tblGrid>
                <a:gridCol w="2575172">
                  <a:extLst>
                    <a:ext uri="{9D8B030D-6E8A-4147-A177-3AD203B41FA5}">
                      <a16:colId xmlns:a16="http://schemas.microsoft.com/office/drawing/2014/main" val="2735365293"/>
                    </a:ext>
                  </a:extLst>
                </a:gridCol>
                <a:gridCol w="1562794">
                  <a:extLst>
                    <a:ext uri="{9D8B030D-6E8A-4147-A177-3AD203B41FA5}">
                      <a16:colId xmlns:a16="http://schemas.microsoft.com/office/drawing/2014/main" val="3043298653"/>
                    </a:ext>
                  </a:extLst>
                </a:gridCol>
                <a:gridCol w="1997938">
                  <a:extLst>
                    <a:ext uri="{9D8B030D-6E8A-4147-A177-3AD203B41FA5}">
                      <a16:colId xmlns:a16="http://schemas.microsoft.com/office/drawing/2014/main" val="224864127"/>
                    </a:ext>
                  </a:extLst>
                </a:gridCol>
                <a:gridCol w="2029080">
                  <a:extLst>
                    <a:ext uri="{9D8B030D-6E8A-4147-A177-3AD203B41FA5}">
                      <a16:colId xmlns:a16="http://schemas.microsoft.com/office/drawing/2014/main" val="1269453187"/>
                    </a:ext>
                  </a:extLst>
                </a:gridCol>
                <a:gridCol w="2013509">
                  <a:extLst>
                    <a:ext uri="{9D8B030D-6E8A-4147-A177-3AD203B41FA5}">
                      <a16:colId xmlns:a16="http://schemas.microsoft.com/office/drawing/2014/main" val="378369656"/>
                    </a:ext>
                  </a:extLst>
                </a:gridCol>
                <a:gridCol w="2013509">
                  <a:extLst>
                    <a:ext uri="{9D8B030D-6E8A-4147-A177-3AD203B41FA5}">
                      <a16:colId xmlns:a16="http://schemas.microsoft.com/office/drawing/2014/main" val="782194531"/>
                    </a:ext>
                  </a:extLst>
                </a:gridCol>
              </a:tblGrid>
              <a:tr h="1850018">
                <a:tc>
                  <a:txBody>
                    <a:bodyPr/>
                    <a:lstStyle/>
                    <a:p>
                      <a:r>
                        <a:rPr lang="en-US" sz="1800" b="0" kern="1200" dirty="0">
                          <a:solidFill>
                            <a:schemeClr val="tx1">
                              <a:lumMod val="95000"/>
                              <a:lumOff val="5000"/>
                            </a:schemeClr>
                          </a:solidFill>
                          <a:effectLst/>
                          <a:latin typeface="Cambria" panose="02040503050406030204" pitchFamily="18" charset="0"/>
                          <a:ea typeface="Cambria" panose="02040503050406030204" pitchFamily="18" charset="0"/>
                          <a:cs typeface="+mn-cs"/>
                        </a:rPr>
                        <a:t>AUTOMOBILE INSURANCE FRAUD DETECTION USING SUPERVISED CLASSIFIERS</a:t>
                      </a:r>
                      <a:endParaRPr lang="en-IN" sz="1800" b="1" kern="1200" dirty="0">
                        <a:solidFill>
                          <a:schemeClr val="tx1">
                            <a:lumMod val="95000"/>
                            <a:lumOff val="5000"/>
                          </a:schemeClr>
                        </a:solidFill>
                        <a:effectLst/>
                        <a:latin typeface="Cambria" panose="02040503050406030204" pitchFamily="18" charset="0"/>
                        <a:ea typeface="Cambria" panose="02040503050406030204" pitchFamily="18" charset="0"/>
                        <a:cs typeface="+mn-cs"/>
                      </a:endParaRPr>
                    </a:p>
                    <a:p>
                      <a:r>
                        <a:rPr lang="en-US" sz="1800" b="1" kern="1200" dirty="0">
                          <a:solidFill>
                            <a:schemeClr val="tx1">
                              <a:lumMod val="95000"/>
                              <a:lumOff val="5000"/>
                            </a:schemeClr>
                          </a:solidFill>
                          <a:effectLst/>
                          <a:latin typeface="Cambria" panose="02040503050406030204" pitchFamily="18" charset="0"/>
                          <a:ea typeface="Cambria" panose="02040503050406030204" pitchFamily="18" charset="0"/>
                          <a:cs typeface="+mn-cs"/>
                        </a:rPr>
                        <a:t> </a:t>
                      </a:r>
                      <a:endParaRPr lang="en-IN" sz="1800" b="1" kern="1200" dirty="0">
                        <a:solidFill>
                          <a:schemeClr val="tx1">
                            <a:lumMod val="95000"/>
                            <a:lumOff val="5000"/>
                          </a:schemeClr>
                        </a:solidFill>
                        <a:effectLst/>
                        <a:latin typeface="Cambria" panose="02040503050406030204" pitchFamily="18" charset="0"/>
                        <a:ea typeface="Cambria" panose="02040503050406030204" pitchFamily="18" charset="0"/>
                        <a:cs typeface="+mn-cs"/>
                      </a:endParaRPr>
                    </a:p>
                  </a:txBody>
                  <a:tcPr/>
                </a:tc>
                <a:tc>
                  <a:txBody>
                    <a:bodyPr/>
                    <a:lstStyle/>
                    <a:p>
                      <a:r>
                        <a:rPr lang="en-US" sz="1800" b="0" kern="1200" dirty="0" err="1">
                          <a:solidFill>
                            <a:schemeClr val="tx1">
                              <a:lumMod val="95000"/>
                              <a:lumOff val="5000"/>
                            </a:schemeClr>
                          </a:solidFill>
                          <a:effectLst/>
                          <a:latin typeface="Cambria" panose="02040503050406030204" pitchFamily="18" charset="0"/>
                          <a:ea typeface="Cambria" panose="02040503050406030204" pitchFamily="18" charset="0"/>
                          <a:cs typeface="+mn-cs"/>
                        </a:rPr>
                        <a:t>arinin</a:t>
                      </a:r>
                      <a:r>
                        <a:rPr lang="en-US" sz="1800" b="0" kern="1200" dirty="0">
                          <a:solidFill>
                            <a:schemeClr val="tx1">
                              <a:lumMod val="95000"/>
                              <a:lumOff val="5000"/>
                            </a:schemeClr>
                          </a:solidFill>
                          <a:effectLst/>
                          <a:latin typeface="Cambria" panose="02040503050406030204" pitchFamily="18" charset="0"/>
                          <a:ea typeface="Cambria" panose="02040503050406030204" pitchFamily="18" charset="0"/>
                          <a:cs typeface="+mn-cs"/>
                        </a:rPr>
                        <a:t> </a:t>
                      </a:r>
                      <a:r>
                        <a:rPr lang="en-US" sz="1800" b="0" kern="1200" dirty="0" err="1">
                          <a:solidFill>
                            <a:schemeClr val="tx1">
                              <a:lumMod val="95000"/>
                              <a:lumOff val="5000"/>
                            </a:schemeClr>
                          </a:solidFill>
                          <a:effectLst/>
                          <a:latin typeface="Cambria" panose="02040503050406030204" pitchFamily="18" charset="0"/>
                          <a:ea typeface="Cambria" panose="02040503050406030204" pitchFamily="18" charset="0"/>
                          <a:cs typeface="+mn-cs"/>
                        </a:rPr>
                        <a:t>deni</a:t>
                      </a:r>
                      <a:r>
                        <a:rPr lang="en-US" sz="1800" b="0" kern="1200" dirty="0">
                          <a:solidFill>
                            <a:schemeClr val="tx1">
                              <a:lumMod val="95000"/>
                              <a:lumOff val="5000"/>
                            </a:schemeClr>
                          </a:solidFill>
                          <a:effectLst/>
                          <a:latin typeface="Cambria" panose="02040503050406030204" pitchFamily="18" charset="0"/>
                          <a:ea typeface="Cambria" panose="02040503050406030204" pitchFamily="18" charset="0"/>
                          <a:cs typeface="+mn-cs"/>
                        </a:rPr>
                        <a:t> ,</a:t>
                      </a:r>
                      <a:r>
                        <a:rPr lang="en-US" sz="1800" b="0" kern="1200" dirty="0" err="1">
                          <a:solidFill>
                            <a:schemeClr val="tx1">
                              <a:lumMod val="95000"/>
                              <a:lumOff val="5000"/>
                            </a:schemeClr>
                          </a:solidFill>
                          <a:effectLst/>
                          <a:latin typeface="Cambria" panose="02040503050406030204" pitchFamily="18" charset="0"/>
                          <a:ea typeface="Cambria" panose="02040503050406030204" pitchFamily="18" charset="0"/>
                          <a:cs typeface="+mn-cs"/>
                        </a:rPr>
                        <a:t>enrico</a:t>
                      </a:r>
                      <a:r>
                        <a:rPr lang="en-US" sz="1800" b="0" kern="1200" dirty="0">
                          <a:solidFill>
                            <a:schemeClr val="tx1">
                              <a:lumMod val="95000"/>
                              <a:lumOff val="5000"/>
                            </a:schemeClr>
                          </a:solidFill>
                          <a:effectLst/>
                          <a:latin typeface="Cambria" panose="02040503050406030204" pitchFamily="18" charset="0"/>
                          <a:ea typeface="Cambria" panose="02040503050406030204" pitchFamily="18" charset="0"/>
                          <a:cs typeface="+mn-cs"/>
                        </a:rPr>
                        <a:t> </a:t>
                      </a:r>
                      <a:r>
                        <a:rPr lang="en-US" sz="1800" b="0" kern="1200" dirty="0" err="1">
                          <a:solidFill>
                            <a:schemeClr val="tx1">
                              <a:lumMod val="95000"/>
                              <a:lumOff val="5000"/>
                            </a:schemeClr>
                          </a:solidFill>
                          <a:effectLst/>
                          <a:latin typeface="Cambria" panose="02040503050406030204" pitchFamily="18" charset="0"/>
                          <a:ea typeface="Cambria" panose="02040503050406030204" pitchFamily="18" charset="0"/>
                          <a:cs typeface="+mn-cs"/>
                        </a:rPr>
                        <a:t>loah</a:t>
                      </a:r>
                      <a:endParaRPr lang="en-IN" sz="1800" b="0" kern="1200" dirty="0">
                        <a:solidFill>
                          <a:schemeClr val="tx1">
                            <a:lumMod val="95000"/>
                            <a:lumOff val="5000"/>
                          </a:schemeClr>
                        </a:solidFill>
                        <a:effectLst/>
                        <a:latin typeface="Cambria" panose="02040503050406030204" pitchFamily="18" charset="0"/>
                        <a:ea typeface="Cambria" panose="02040503050406030204" pitchFamily="18" charset="0"/>
                        <a:cs typeface="+mn-cs"/>
                      </a:endParaRPr>
                    </a:p>
                    <a:p>
                      <a:r>
                        <a:rPr lang="en-US" sz="1800" b="0" kern="1200" dirty="0">
                          <a:solidFill>
                            <a:schemeClr val="tx1">
                              <a:lumMod val="95000"/>
                              <a:lumOff val="5000"/>
                            </a:schemeClr>
                          </a:solidFill>
                          <a:effectLst/>
                          <a:latin typeface="Cambria" panose="02040503050406030204" pitchFamily="18" charset="0"/>
                          <a:ea typeface="Cambria" panose="02040503050406030204" pitchFamily="18" charset="0"/>
                          <a:cs typeface="+mn-cs"/>
                        </a:rPr>
                        <a:t> </a:t>
                      </a:r>
                      <a:endParaRPr lang="en-IN" sz="1800" b="0" kern="1200" dirty="0">
                        <a:solidFill>
                          <a:schemeClr val="tx1">
                            <a:lumMod val="95000"/>
                            <a:lumOff val="5000"/>
                          </a:schemeClr>
                        </a:solidFill>
                        <a:effectLst/>
                        <a:latin typeface="Cambria" panose="02040503050406030204" pitchFamily="18" charset="0"/>
                        <a:ea typeface="Cambria" panose="02040503050406030204" pitchFamily="18" charset="0"/>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lumMod val="95000"/>
                              <a:lumOff val="5000"/>
                            </a:schemeClr>
                          </a:solidFill>
                          <a:effectLst/>
                          <a:latin typeface="Cambria" panose="02040503050406030204" pitchFamily="18" charset="0"/>
                          <a:ea typeface="Cambria" panose="02040503050406030204" pitchFamily="18" charset="0"/>
                          <a:cs typeface="+mn-cs"/>
                        </a:rPr>
                        <a:t>IEEE</a:t>
                      </a:r>
                      <a:endParaRPr lang="en-IN" sz="1800" b="0" kern="1200" dirty="0">
                        <a:solidFill>
                          <a:schemeClr val="tx1">
                            <a:lumMod val="95000"/>
                            <a:lumOff val="5000"/>
                          </a:schemeClr>
                        </a:solidFill>
                        <a:effectLst/>
                        <a:latin typeface="Cambria" panose="02040503050406030204" pitchFamily="18" charset="0"/>
                        <a:ea typeface="Cambria" panose="02040503050406030204" pitchFamily="18" charset="0"/>
                        <a:cs typeface="+mn-cs"/>
                      </a:endParaRPr>
                    </a:p>
                  </a:txBody>
                  <a:tcPr/>
                </a:tc>
                <a:tc>
                  <a:txBody>
                    <a:bodyPr/>
                    <a:lstStyle/>
                    <a:p>
                      <a:r>
                        <a:rPr lang="en-US" sz="1800" b="0" kern="1200" dirty="0">
                          <a:solidFill>
                            <a:schemeClr val="tx1">
                              <a:lumMod val="95000"/>
                              <a:lumOff val="5000"/>
                            </a:schemeClr>
                          </a:solidFill>
                          <a:effectLst/>
                          <a:latin typeface="Cambria" panose="02040503050406030204" pitchFamily="18" charset="0"/>
                          <a:ea typeface="Cambria" panose="02040503050406030204" pitchFamily="18" charset="0"/>
                          <a:cs typeface="+mn-cs"/>
                        </a:rPr>
                        <a:t>MLP, random forest , SMOTE</a:t>
                      </a:r>
                      <a:endParaRPr lang="en-IN" sz="1800" b="0" kern="1200" dirty="0">
                        <a:solidFill>
                          <a:schemeClr val="tx1">
                            <a:lumMod val="95000"/>
                            <a:lumOff val="5000"/>
                          </a:schemeClr>
                        </a:solidFill>
                        <a:effectLst/>
                        <a:latin typeface="Cambria" panose="02040503050406030204" pitchFamily="18" charset="0"/>
                        <a:ea typeface="Cambria" panose="02040503050406030204" pitchFamily="18" charset="0"/>
                        <a:cs typeface="+mn-cs"/>
                      </a:endParaRPr>
                    </a:p>
                    <a:p>
                      <a:r>
                        <a:rPr lang="en-US" sz="1800" b="0" kern="1200" dirty="0">
                          <a:solidFill>
                            <a:schemeClr val="tx1">
                              <a:lumMod val="95000"/>
                              <a:lumOff val="5000"/>
                            </a:schemeClr>
                          </a:solidFill>
                          <a:effectLst/>
                          <a:latin typeface="Cambria" panose="02040503050406030204" pitchFamily="18" charset="0"/>
                          <a:ea typeface="Cambria" panose="02040503050406030204" pitchFamily="18" charset="0"/>
                          <a:cs typeface="+mn-cs"/>
                        </a:rPr>
                        <a:t> </a:t>
                      </a:r>
                      <a:endParaRPr lang="en-IN" sz="1800" b="0" kern="1200" dirty="0">
                        <a:solidFill>
                          <a:schemeClr val="tx1">
                            <a:lumMod val="95000"/>
                            <a:lumOff val="5000"/>
                          </a:schemeClr>
                        </a:solidFill>
                        <a:effectLst/>
                        <a:latin typeface="Cambria" panose="02040503050406030204" pitchFamily="18" charset="0"/>
                        <a:ea typeface="Cambria" panose="02040503050406030204" pitchFamily="18" charset="0"/>
                        <a:cs typeface="+mn-cs"/>
                      </a:endParaRPr>
                    </a:p>
                  </a:txBody>
                  <a:tcPr/>
                </a:tc>
                <a:tc>
                  <a:txBody>
                    <a:bodyPr/>
                    <a:lstStyle/>
                    <a:p>
                      <a:r>
                        <a:rPr lang="en-IN" sz="1800" b="0" dirty="0">
                          <a:solidFill>
                            <a:schemeClr val="tx1">
                              <a:lumMod val="95000"/>
                              <a:lumOff val="5000"/>
                            </a:schemeClr>
                          </a:solidFill>
                          <a:latin typeface="Cambria" panose="02040503050406030204" pitchFamily="18" charset="0"/>
                          <a:ea typeface="Cambria" panose="02040503050406030204" pitchFamily="18" charset="0"/>
                        </a:rPr>
                        <a:t>Gives</a:t>
                      </a:r>
                      <a:r>
                        <a:rPr lang="en-IN" sz="1800" b="0" baseline="0" dirty="0">
                          <a:solidFill>
                            <a:schemeClr val="tx1">
                              <a:lumMod val="95000"/>
                              <a:lumOff val="5000"/>
                            </a:schemeClr>
                          </a:solidFill>
                          <a:latin typeface="Cambria" panose="02040503050406030204" pitchFamily="18" charset="0"/>
                          <a:ea typeface="Cambria" panose="02040503050406030204" pitchFamily="18" charset="0"/>
                        </a:rPr>
                        <a:t> 83% of accuracy compared to others</a:t>
                      </a:r>
                      <a:endParaRPr lang="en-IN" sz="1800" b="0" dirty="0">
                        <a:solidFill>
                          <a:schemeClr val="tx1">
                            <a:lumMod val="95000"/>
                            <a:lumOff val="5000"/>
                          </a:schemeClr>
                        </a:solidFill>
                        <a:latin typeface="Cambria" panose="02040503050406030204" pitchFamily="18" charset="0"/>
                        <a:ea typeface="Cambria" panose="02040503050406030204" pitchFamily="18" charset="0"/>
                      </a:endParaRPr>
                    </a:p>
                  </a:txBody>
                  <a:tcPr/>
                </a:tc>
                <a:tc>
                  <a:txBody>
                    <a:bodyPr/>
                    <a:lstStyle/>
                    <a:p>
                      <a:r>
                        <a:rPr lang="en-US" sz="1800" b="0" kern="1200" dirty="0">
                          <a:solidFill>
                            <a:schemeClr val="tx1">
                              <a:lumMod val="95000"/>
                              <a:lumOff val="5000"/>
                            </a:schemeClr>
                          </a:solidFill>
                          <a:effectLst/>
                          <a:latin typeface="Cambria" panose="02040503050406030204" pitchFamily="18" charset="0"/>
                          <a:ea typeface="Cambria" panose="02040503050406030204" pitchFamily="18" charset="0"/>
                          <a:cs typeface="+mn-cs"/>
                        </a:rPr>
                        <a:t> </a:t>
                      </a:r>
                      <a:r>
                        <a:rPr lang="en-IN" sz="1800" b="0" kern="1200" dirty="0">
                          <a:solidFill>
                            <a:schemeClr val="tx1">
                              <a:lumMod val="95000"/>
                              <a:lumOff val="5000"/>
                            </a:schemeClr>
                          </a:solidFill>
                          <a:effectLst/>
                          <a:latin typeface="Cambria" panose="02040503050406030204" pitchFamily="18" charset="0"/>
                          <a:ea typeface="Cambria" panose="02040503050406030204" pitchFamily="18" charset="0"/>
                          <a:cs typeface="+mn-cs"/>
                        </a:rPr>
                        <a:t>I</a:t>
                      </a:r>
                      <a:r>
                        <a:rPr lang="en-US" sz="1800" b="0" kern="1200" dirty="0">
                          <a:solidFill>
                            <a:schemeClr val="tx1">
                              <a:lumMod val="95000"/>
                              <a:lumOff val="5000"/>
                            </a:schemeClr>
                          </a:solidFill>
                          <a:effectLst/>
                          <a:latin typeface="Cambria" panose="02040503050406030204" pitchFamily="18" charset="0"/>
                          <a:ea typeface="Cambria" panose="02040503050406030204" pitchFamily="18" charset="0"/>
                          <a:cs typeface="+mn-cs"/>
                        </a:rPr>
                        <a:t>t higher time to train the model.</a:t>
                      </a:r>
                      <a:endParaRPr lang="en-IN" sz="1800" b="0" dirty="0">
                        <a:solidFill>
                          <a:schemeClr val="tx1">
                            <a:lumMod val="95000"/>
                            <a:lumOff val="5000"/>
                          </a:schemeClr>
                        </a:solidFill>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805972336"/>
                  </a:ext>
                </a:extLst>
              </a:tr>
              <a:tr h="2777622">
                <a:tc>
                  <a:txBody>
                    <a:bodyPr/>
                    <a:lstStyle/>
                    <a:p>
                      <a:r>
                        <a:rPr lang="en-US" sz="1800" kern="1200" dirty="0">
                          <a:solidFill>
                            <a:schemeClr val="dk1"/>
                          </a:solidFill>
                          <a:effectLst/>
                          <a:latin typeface="Cambria" panose="02040503050406030204" pitchFamily="18" charset="0"/>
                          <a:ea typeface="Cambria" panose="02040503050406030204" pitchFamily="18" charset="0"/>
                          <a:cs typeface="+mn-cs"/>
                        </a:rPr>
                        <a:t>ANALYSIS ACCURACY OF XGBOOST MODEL FOR  MULTICLASS CLASSIFICATION - A CASE STUDY OF APPLICANT LEVEL RISK PREDICTION FOR LIFE INSURANCE</a:t>
                      </a:r>
                      <a:endParaRPr lang="en-IN" sz="1800" dirty="0">
                        <a:latin typeface="Cambria" panose="02040503050406030204" pitchFamily="18" charset="0"/>
                        <a:ea typeface="Cambria" panose="02040503050406030204" pitchFamily="18" charset="0"/>
                      </a:endParaRPr>
                    </a:p>
                  </a:txBody>
                  <a:tcPr/>
                </a:tc>
                <a:tc>
                  <a:txBody>
                    <a:bodyPr/>
                    <a:lstStyle/>
                    <a:p>
                      <a:r>
                        <a:rPr lang="en-US" sz="1800" kern="1200" dirty="0" err="1">
                          <a:solidFill>
                            <a:schemeClr val="dk1"/>
                          </a:solidFill>
                          <a:effectLst/>
                          <a:latin typeface="Cambria" panose="02040503050406030204" pitchFamily="18" charset="0"/>
                          <a:ea typeface="Cambria" panose="02040503050406030204" pitchFamily="18" charset="0"/>
                          <a:cs typeface="+mn-cs"/>
                        </a:rPr>
                        <a:t>YEkti</a:t>
                      </a:r>
                      <a:r>
                        <a:rPr lang="en-US" sz="1800" kern="1200" dirty="0">
                          <a:solidFill>
                            <a:schemeClr val="dk1"/>
                          </a:solidFill>
                          <a:effectLst/>
                          <a:latin typeface="Cambria" panose="02040503050406030204" pitchFamily="18" charset="0"/>
                          <a:ea typeface="Cambria" panose="02040503050406030204" pitchFamily="18" charset="0"/>
                          <a:cs typeface="+mn-cs"/>
                        </a:rPr>
                        <a:t> </a:t>
                      </a:r>
                      <a:r>
                        <a:rPr lang="en-US" sz="1800" kern="1200" dirty="0" err="1">
                          <a:solidFill>
                            <a:schemeClr val="dk1"/>
                          </a:solidFill>
                          <a:effectLst/>
                          <a:latin typeface="Cambria" panose="02040503050406030204" pitchFamily="18" charset="0"/>
                          <a:ea typeface="Cambria" panose="02040503050406030204" pitchFamily="18" charset="0"/>
                          <a:cs typeface="+mn-cs"/>
                        </a:rPr>
                        <a:t>Widyaningsih,hendri</a:t>
                      </a:r>
                      <a:endParaRPr lang="en-IN" sz="1800" kern="1200" dirty="0">
                        <a:solidFill>
                          <a:schemeClr val="dk1"/>
                        </a:solidFill>
                        <a:effectLst/>
                        <a:latin typeface="Cambria" panose="02040503050406030204" pitchFamily="18" charset="0"/>
                        <a:ea typeface="Cambria" panose="02040503050406030204" pitchFamily="18" charset="0"/>
                        <a:cs typeface="+mn-cs"/>
                      </a:endParaRPr>
                    </a:p>
                    <a:p>
                      <a:r>
                        <a:rPr lang="en-US" sz="1800" kern="1200" dirty="0">
                          <a:solidFill>
                            <a:schemeClr val="dk1"/>
                          </a:solidFill>
                          <a:effectLst/>
                          <a:latin typeface="Cambria" panose="02040503050406030204" pitchFamily="18" charset="0"/>
                          <a:ea typeface="Cambria" panose="02040503050406030204" pitchFamily="18" charset="0"/>
                          <a:cs typeface="+mn-cs"/>
                        </a:rPr>
                        <a:t> </a:t>
                      </a:r>
                      <a:endParaRPr lang="en-IN" sz="1800" kern="1200" dirty="0">
                        <a:solidFill>
                          <a:schemeClr val="dk1"/>
                        </a:solidFill>
                        <a:effectLst/>
                        <a:latin typeface="Cambria" panose="02040503050406030204" pitchFamily="18" charset="0"/>
                        <a:ea typeface="Cambria" panose="020405030504060302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kern="1200" dirty="0">
                        <a:solidFill>
                          <a:schemeClr val="dk1"/>
                        </a:solidFill>
                        <a:effectLst/>
                        <a:latin typeface="Cambria" panose="02040503050406030204" pitchFamily="18" charset="0"/>
                        <a:ea typeface="Cambria" panose="02040503050406030204" pitchFamily="18" charset="0"/>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Cambria" panose="02040503050406030204" pitchFamily="18" charset="0"/>
                          <a:ea typeface="Cambria" panose="02040503050406030204" pitchFamily="18" charset="0"/>
                          <a:cs typeface="+mn-cs"/>
                        </a:rPr>
                        <a:t>IEEE</a:t>
                      </a:r>
                      <a:endParaRPr lang="en-IN" sz="1800" kern="1200" dirty="0">
                        <a:solidFill>
                          <a:schemeClr val="dk1"/>
                        </a:solidFill>
                        <a:effectLst/>
                        <a:latin typeface="Cambria" panose="02040503050406030204" pitchFamily="18" charset="0"/>
                        <a:ea typeface="Cambria" panose="02040503050406030204" pitchFamily="18" charset="0"/>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Cambria" panose="02040503050406030204" pitchFamily="18" charset="0"/>
                          <a:ea typeface="Cambria" panose="02040503050406030204" pitchFamily="18" charset="0"/>
                          <a:cs typeface="+mn-cs"/>
                        </a:rPr>
                        <a:t>XGBoost,bayesian</a:t>
                      </a:r>
                      <a:endParaRPr lang="en-IN" sz="1800" dirty="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ambria" panose="02040503050406030204" pitchFamily="18" charset="0"/>
                          <a:ea typeface="Cambria" panose="02040503050406030204" pitchFamily="18" charset="0"/>
                        </a:rPr>
                        <a:t>provide high performance accuracy and easy to understand</a:t>
                      </a:r>
                    </a:p>
                    <a:p>
                      <a:endParaRPr lang="en-IN" sz="1800" dirty="0">
                        <a:latin typeface="Cambria" panose="02040503050406030204" pitchFamily="18" charset="0"/>
                        <a:ea typeface="Cambria" panose="02040503050406030204" pitchFamily="18" charset="0"/>
                      </a:endParaRPr>
                    </a:p>
                  </a:txBody>
                  <a:tcPr/>
                </a:tc>
                <a:tc>
                  <a:txBody>
                    <a:bodyPr/>
                    <a:lstStyle/>
                    <a:p>
                      <a:r>
                        <a:rPr lang="en-US" sz="1800" kern="1200" dirty="0">
                          <a:solidFill>
                            <a:schemeClr val="dk1"/>
                          </a:solidFill>
                          <a:effectLst/>
                          <a:latin typeface="Cambria" panose="02040503050406030204" pitchFamily="18" charset="0"/>
                          <a:ea typeface="Cambria" panose="02040503050406030204" pitchFamily="18" charset="0"/>
                          <a:cs typeface="+mn-cs"/>
                        </a:rPr>
                        <a:t> Hardware dependence, Unexplained behavior of the network, prediction accuracy of 78%</a:t>
                      </a:r>
                      <a:endParaRPr lang="en-IN" sz="18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371426197"/>
                  </a:ext>
                </a:extLst>
              </a:tr>
              <a:tr h="2142127">
                <a:tc>
                  <a:txBody>
                    <a:bodyPr/>
                    <a:lstStyle/>
                    <a:p>
                      <a:r>
                        <a:rPr lang="en-US" sz="1800" b="0" kern="1200" dirty="0">
                          <a:solidFill>
                            <a:schemeClr val="dk1"/>
                          </a:solidFill>
                          <a:effectLst/>
                          <a:latin typeface="Cambria" panose="02040503050406030204" pitchFamily="18" charset="0"/>
                          <a:ea typeface="Cambria" panose="02040503050406030204" pitchFamily="18" charset="0"/>
                          <a:cs typeface="+mn-cs"/>
                        </a:rPr>
                        <a:t>ADATA MINING BASED TARGET REGRESSION-ORIENTED APPROACH TO MODELLING OF HEALTH INSURANCE CLAIMS</a:t>
                      </a:r>
                      <a:endParaRPr lang="en-IN" sz="1800" b="1" kern="1200" dirty="0">
                        <a:solidFill>
                          <a:schemeClr val="dk1"/>
                        </a:solidFill>
                        <a:effectLst/>
                        <a:latin typeface="Cambria" panose="02040503050406030204" pitchFamily="18" charset="0"/>
                        <a:ea typeface="Cambria" panose="02040503050406030204" pitchFamily="18" charset="0"/>
                        <a:cs typeface="+mn-cs"/>
                      </a:endParaRPr>
                    </a:p>
                    <a:p>
                      <a:r>
                        <a:rPr lang="en-US" sz="1800" kern="1200" dirty="0">
                          <a:solidFill>
                            <a:schemeClr val="dk1"/>
                          </a:solidFill>
                          <a:effectLst/>
                          <a:latin typeface="Cambria" panose="02040503050406030204" pitchFamily="18" charset="0"/>
                          <a:ea typeface="Cambria" panose="02040503050406030204" pitchFamily="18" charset="0"/>
                          <a:cs typeface="+mn-cs"/>
                        </a:rPr>
                        <a:t> </a:t>
                      </a:r>
                      <a:endParaRPr lang="en-IN" sz="1800" kern="1200" dirty="0">
                        <a:solidFill>
                          <a:schemeClr val="dk1"/>
                        </a:solidFill>
                        <a:effectLst/>
                        <a:latin typeface="Cambria" panose="02040503050406030204" pitchFamily="18" charset="0"/>
                        <a:ea typeface="Cambria" panose="02040503050406030204" pitchFamily="18" charset="0"/>
                        <a:cs typeface="+mn-cs"/>
                      </a:endParaRPr>
                    </a:p>
                  </a:txBody>
                  <a:tcPr/>
                </a:tc>
                <a:tc>
                  <a:txBody>
                    <a:bodyPr/>
                    <a:lstStyle/>
                    <a:p>
                      <a:r>
                        <a:rPr lang="en-US" sz="1800" u="none" kern="1200" dirty="0">
                          <a:solidFill>
                            <a:schemeClr val="dk1"/>
                          </a:solidFill>
                          <a:effectLst/>
                          <a:latin typeface="Cambria" panose="02040503050406030204" pitchFamily="18" charset="0"/>
                          <a:ea typeface="Cambria" panose="02040503050406030204" pitchFamily="18" charset="0"/>
                          <a:cs typeface="+mn-cs"/>
                        </a:rPr>
                        <a:t>Harshvardhan GM</a:t>
                      </a:r>
                      <a:endParaRPr lang="en-IN" sz="1800" u="none" kern="1200" dirty="0">
                        <a:solidFill>
                          <a:schemeClr val="dk1"/>
                        </a:solidFill>
                        <a:effectLst/>
                        <a:latin typeface="Cambria" panose="02040503050406030204" pitchFamily="18" charset="0"/>
                        <a:ea typeface="Cambria" panose="02040503050406030204" pitchFamily="18" charset="0"/>
                        <a:cs typeface="+mn-cs"/>
                      </a:endParaRPr>
                    </a:p>
                    <a:p>
                      <a:r>
                        <a:rPr lang="en-US" sz="1800" kern="1200" dirty="0">
                          <a:solidFill>
                            <a:schemeClr val="dk1"/>
                          </a:solidFill>
                          <a:effectLst/>
                          <a:latin typeface="Cambria" panose="02040503050406030204" pitchFamily="18" charset="0"/>
                          <a:ea typeface="Cambria" panose="02040503050406030204" pitchFamily="18" charset="0"/>
                          <a:cs typeface="+mn-cs"/>
                        </a:rPr>
                        <a:t> </a:t>
                      </a:r>
                      <a:endParaRPr lang="en-IN" sz="1800" kern="1200" dirty="0">
                        <a:solidFill>
                          <a:schemeClr val="dk1"/>
                        </a:solidFill>
                        <a:effectLst/>
                        <a:latin typeface="Cambria" panose="02040503050406030204" pitchFamily="18" charset="0"/>
                        <a:ea typeface="Cambria" panose="02040503050406030204" pitchFamily="18" charset="0"/>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Cambria" panose="02040503050406030204" pitchFamily="18" charset="0"/>
                          <a:ea typeface="Cambria" panose="02040503050406030204" pitchFamily="18" charset="0"/>
                          <a:cs typeface="+mn-cs"/>
                        </a:rPr>
                        <a:t>IEEE</a:t>
                      </a:r>
                      <a:endParaRPr lang="en-IN" sz="1800" kern="1200" dirty="0">
                        <a:solidFill>
                          <a:schemeClr val="dk1"/>
                        </a:solidFill>
                        <a:effectLst/>
                        <a:latin typeface="Cambria" panose="02040503050406030204" pitchFamily="18" charset="0"/>
                        <a:ea typeface="Cambria" panose="02040503050406030204" pitchFamily="18" charset="0"/>
                        <a:cs typeface="+mn-cs"/>
                      </a:endParaRPr>
                    </a:p>
                  </a:txBody>
                  <a:tcPr/>
                </a:tc>
                <a:tc>
                  <a:txBody>
                    <a:bodyPr/>
                    <a:lstStyle/>
                    <a:p>
                      <a:r>
                        <a:rPr lang="en-US" sz="1800" kern="1200" dirty="0">
                          <a:solidFill>
                            <a:schemeClr val="dk1"/>
                          </a:solidFill>
                          <a:effectLst/>
                          <a:latin typeface="Cambria" panose="02040503050406030204" pitchFamily="18" charset="0"/>
                          <a:ea typeface="Cambria" panose="02040503050406030204" pitchFamily="18" charset="0"/>
                          <a:cs typeface="+mn-cs"/>
                        </a:rPr>
                        <a:t>Random Forest Regression</a:t>
                      </a:r>
                      <a:endParaRPr lang="en-IN" sz="1800" dirty="0">
                        <a:latin typeface="Cambria" panose="02040503050406030204" pitchFamily="18" charset="0"/>
                        <a:ea typeface="Cambria" panose="02040503050406030204" pitchFamily="18" charset="0"/>
                      </a:endParaRPr>
                    </a:p>
                  </a:txBody>
                  <a:tcPr/>
                </a:tc>
                <a:tc>
                  <a:txBody>
                    <a:bodyPr/>
                    <a:lstStyle/>
                    <a:p>
                      <a:r>
                        <a:rPr lang="en-US" sz="1800" b="0" i="0" kern="1200" dirty="0">
                          <a:solidFill>
                            <a:schemeClr val="dk1"/>
                          </a:solidFill>
                          <a:effectLst/>
                          <a:latin typeface="Cambria" panose="02040503050406030204" pitchFamily="18" charset="0"/>
                          <a:ea typeface="Cambria" panose="02040503050406030204" pitchFamily="18" charset="0"/>
                          <a:cs typeface="+mn-cs"/>
                        </a:rPr>
                        <a:t>Algorithm eliminates overfitting as the result is based on a majority vote or average.</a:t>
                      </a:r>
                      <a:endParaRPr lang="en-IN" sz="1800" dirty="0">
                        <a:latin typeface="Cambria" panose="02040503050406030204" pitchFamily="18" charset="0"/>
                        <a:ea typeface="Cambria" panose="02040503050406030204" pitchFamily="18" charset="0"/>
                      </a:endParaRPr>
                    </a:p>
                  </a:txBody>
                  <a:tcPr/>
                </a:tc>
                <a:tc>
                  <a:txBody>
                    <a:bodyPr/>
                    <a:lstStyle/>
                    <a:p>
                      <a:r>
                        <a:rPr lang="en-US" sz="1800" kern="1200" dirty="0">
                          <a:solidFill>
                            <a:schemeClr val="dk1"/>
                          </a:solidFill>
                          <a:effectLst/>
                          <a:latin typeface="Cambria" panose="02040503050406030204" pitchFamily="18" charset="0"/>
                          <a:ea typeface="Cambria" panose="02040503050406030204" pitchFamily="18" charset="0"/>
                          <a:cs typeface="+mn-cs"/>
                        </a:rPr>
                        <a:t>parameters have been chosen for high time data consumption </a:t>
                      </a:r>
                      <a:endParaRPr lang="en-IN" sz="18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53189237"/>
                  </a:ext>
                </a:extLst>
              </a:tr>
            </a:tbl>
          </a:graphicData>
        </a:graphic>
      </p:graphicFrame>
      <p:sp>
        <p:nvSpPr>
          <p:cNvPr id="4" name="Date Placeholder 3">
            <a:extLst>
              <a:ext uri="{FF2B5EF4-FFF2-40B4-BE49-F238E27FC236}">
                <a16:creationId xmlns:a16="http://schemas.microsoft.com/office/drawing/2014/main" id="{67FEA494-0F47-3079-3B20-47686C5032DD}"/>
              </a:ext>
            </a:extLst>
          </p:cNvPr>
          <p:cNvSpPr>
            <a:spLocks noGrp="1"/>
          </p:cNvSpPr>
          <p:nvPr>
            <p:ph type="dt" sz="half" idx="10"/>
          </p:nvPr>
        </p:nvSpPr>
        <p:spPr/>
        <p:txBody>
          <a:bodyPr/>
          <a:lstStyle/>
          <a:p>
            <a:r>
              <a:rPr lang="en-US"/>
              <a:t>8-12-2022</a:t>
            </a:r>
            <a:endParaRPr lang="en-US" dirty="0"/>
          </a:p>
        </p:txBody>
      </p:sp>
    </p:spTree>
    <p:extLst>
      <p:ext uri="{BB962C8B-B14F-4D97-AF65-F5344CB8AC3E}">
        <p14:creationId xmlns:p14="http://schemas.microsoft.com/office/powerpoint/2010/main" val="2113609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FA56C-6AB3-6255-301C-BBD091A3AF6E}"/>
              </a:ext>
            </a:extLst>
          </p:cNvPr>
          <p:cNvSpPr>
            <a:spLocks noGrp="1"/>
          </p:cNvSpPr>
          <p:nvPr>
            <p:ph type="ctrTitle"/>
          </p:nvPr>
        </p:nvSpPr>
        <p:spPr>
          <a:xfrm>
            <a:off x="3585412" y="529089"/>
            <a:ext cx="6232849" cy="709127"/>
          </a:xfrm>
        </p:spPr>
        <p:txBody>
          <a:bodyPr/>
          <a:lstStyle/>
          <a:p>
            <a:r>
              <a:rPr lang="en-US" sz="3200" b="1" u="sng" dirty="0">
                <a:effectLst/>
                <a:latin typeface="Cambria" panose="02040503050406030204" pitchFamily="18" charset="0"/>
                <a:ea typeface="Cambria" panose="02040503050406030204" pitchFamily="18" charset="0"/>
              </a:rPr>
              <a:t>SYSTEM</a:t>
            </a:r>
            <a:r>
              <a:rPr lang="en-US" sz="3200" b="1" u="sng" spc="-25" dirty="0">
                <a:effectLst/>
                <a:latin typeface="Cambria" panose="02040503050406030204" pitchFamily="18" charset="0"/>
                <a:ea typeface="Cambria" panose="02040503050406030204" pitchFamily="18" charset="0"/>
              </a:rPr>
              <a:t> </a:t>
            </a:r>
            <a:r>
              <a:rPr lang="en-US" sz="3200" b="1" u="sng" dirty="0">
                <a:effectLst/>
                <a:latin typeface="Cambria" panose="02040503050406030204" pitchFamily="18" charset="0"/>
                <a:ea typeface="Cambria" panose="02040503050406030204" pitchFamily="18" charset="0"/>
              </a:rPr>
              <a:t>SPECIFICATION</a:t>
            </a:r>
            <a:endParaRPr lang="en-IN" sz="3200" b="1" u="sng" dirty="0">
              <a:latin typeface="Cambria" panose="02040503050406030204" pitchFamily="18" charset="0"/>
              <a:ea typeface="Cambria" panose="02040503050406030204" pitchFamily="18" charset="0"/>
            </a:endParaRPr>
          </a:p>
        </p:txBody>
      </p:sp>
      <p:sp>
        <p:nvSpPr>
          <p:cNvPr id="4" name="Rectangle 3"/>
          <p:cNvSpPr/>
          <p:nvPr/>
        </p:nvSpPr>
        <p:spPr>
          <a:xfrm>
            <a:off x="0" y="1975702"/>
            <a:ext cx="5976636" cy="523220"/>
          </a:xfrm>
          <a:prstGeom prst="rect">
            <a:avLst/>
          </a:prstGeom>
        </p:spPr>
        <p:txBody>
          <a:bodyPr wrap="none">
            <a:spAutoFit/>
          </a:bodyPr>
          <a:lstStyle/>
          <a:p>
            <a:pPr marR="0" lvl="1">
              <a:spcBef>
                <a:spcPts val="5"/>
              </a:spcBef>
              <a:spcAft>
                <a:spcPts val="0"/>
              </a:spcAft>
              <a:buSzPts val="1400"/>
              <a:tabLst>
                <a:tab pos="700405" algn="l"/>
              </a:tabLst>
            </a:pPr>
            <a:r>
              <a:rPr lang="en-US" sz="2800" b="1" dirty="0">
                <a:latin typeface="Cambria" panose="02040503050406030204" pitchFamily="18" charset="0"/>
                <a:ea typeface="Times New Roman" panose="02020603050405020304" pitchFamily="18" charset="0"/>
              </a:rPr>
              <a:t>H/W</a:t>
            </a:r>
            <a:r>
              <a:rPr lang="en-US" sz="2800" b="1" spc="-10" dirty="0">
                <a:latin typeface="Cambria" panose="02040503050406030204" pitchFamily="18" charset="0"/>
                <a:ea typeface="Times New Roman" panose="02020603050405020304" pitchFamily="18" charset="0"/>
              </a:rPr>
              <a:t> </a:t>
            </a:r>
            <a:r>
              <a:rPr lang="en-US" sz="2800" b="1" dirty="0">
                <a:latin typeface="Cambria" panose="02040503050406030204" pitchFamily="18" charset="0"/>
                <a:ea typeface="Times New Roman" panose="02020603050405020304" pitchFamily="18" charset="0"/>
              </a:rPr>
              <a:t>SYSTEM</a:t>
            </a:r>
            <a:r>
              <a:rPr lang="en-US" sz="2800" b="1" spc="-35" dirty="0">
                <a:latin typeface="Cambria" panose="02040503050406030204" pitchFamily="18" charset="0"/>
                <a:ea typeface="Times New Roman" panose="02020603050405020304" pitchFamily="18" charset="0"/>
              </a:rPr>
              <a:t> </a:t>
            </a:r>
            <a:r>
              <a:rPr lang="en-US" sz="2800" b="1" dirty="0">
                <a:latin typeface="Cambria" panose="02040503050406030204" pitchFamily="18" charset="0"/>
                <a:ea typeface="Times New Roman" panose="02020603050405020304" pitchFamily="18" charset="0"/>
              </a:rPr>
              <a:t>CONFIGURATION: -</a:t>
            </a:r>
            <a:endParaRPr lang="en-US" sz="2800" dirty="0">
              <a:effectLst/>
              <a:latin typeface="Times New Roman" panose="02020603050405020304" pitchFamily="18" charset="0"/>
              <a:ea typeface="Times New Roman" panose="02020603050405020304" pitchFamily="18" charset="0"/>
            </a:endParaRPr>
          </a:p>
        </p:txBody>
      </p:sp>
      <p:sp>
        <p:nvSpPr>
          <p:cNvPr id="5" name="Rectangle 4"/>
          <p:cNvSpPr/>
          <p:nvPr/>
        </p:nvSpPr>
        <p:spPr>
          <a:xfrm>
            <a:off x="-461276" y="2498922"/>
            <a:ext cx="6096000" cy="4154984"/>
          </a:xfrm>
          <a:prstGeom prst="rect">
            <a:avLst/>
          </a:prstGeom>
        </p:spPr>
        <p:txBody>
          <a:bodyPr>
            <a:spAutoFit/>
          </a:bodyPr>
          <a:lstStyle/>
          <a:p>
            <a:pPr marL="1143000" marR="0" lvl="2" indent="-228600">
              <a:lnSpc>
                <a:spcPct val="200000"/>
              </a:lnSpc>
              <a:spcBef>
                <a:spcPts val="5"/>
              </a:spcBef>
              <a:spcAft>
                <a:spcPts val="0"/>
              </a:spcAft>
              <a:buSzPts val="1400"/>
              <a:buFont typeface="Arial MT"/>
              <a:buChar char="•"/>
              <a:tabLst>
                <a:tab pos="889000" algn="l"/>
                <a:tab pos="889635" algn="l"/>
              </a:tabLst>
            </a:pPr>
            <a:r>
              <a:rPr lang="en-US" sz="2400" dirty="0">
                <a:latin typeface="Cambria" panose="02040503050406030204" pitchFamily="18" charset="0"/>
                <a:ea typeface="Cambria" panose="02040503050406030204" pitchFamily="18" charset="0"/>
                <a:cs typeface="Arial MT"/>
              </a:rPr>
              <a:t>Processor</a:t>
            </a:r>
            <a:r>
              <a:rPr lang="en-US" sz="2400" spc="-5" dirty="0">
                <a:latin typeface="Cambria" panose="02040503050406030204" pitchFamily="18" charset="0"/>
                <a:ea typeface="Cambria" panose="02040503050406030204" pitchFamily="18" charset="0"/>
                <a:cs typeface="Arial MT"/>
              </a:rPr>
              <a:t> </a:t>
            </a:r>
            <a:r>
              <a:rPr lang="en-US" sz="2400" dirty="0">
                <a:latin typeface="Cambria" panose="02040503050406030204" pitchFamily="18" charset="0"/>
                <a:ea typeface="Cambria" panose="02040503050406030204" pitchFamily="18" charset="0"/>
                <a:cs typeface="Arial MT"/>
              </a:rPr>
              <a:t>–</a:t>
            </a:r>
            <a:r>
              <a:rPr lang="en-US" sz="2400" spc="-10" dirty="0">
                <a:latin typeface="Cambria" panose="02040503050406030204" pitchFamily="18" charset="0"/>
                <a:ea typeface="Cambria" panose="02040503050406030204" pitchFamily="18" charset="0"/>
                <a:cs typeface="Arial MT"/>
              </a:rPr>
              <a:t> </a:t>
            </a:r>
            <a:r>
              <a:rPr lang="en-US" sz="2400" dirty="0">
                <a:latin typeface="Cambria" panose="02040503050406030204" pitchFamily="18" charset="0"/>
                <a:ea typeface="Cambria" panose="02040503050406030204" pitchFamily="18" charset="0"/>
                <a:cs typeface="Arial MT"/>
              </a:rPr>
              <a:t>Intel Corei5,GPU</a:t>
            </a:r>
            <a:endParaRPr lang="en-US" sz="2400" dirty="0">
              <a:latin typeface="Cambria" panose="02040503050406030204" pitchFamily="18" charset="0"/>
              <a:ea typeface="Cambria" panose="02040503050406030204" pitchFamily="18" charset="0"/>
            </a:endParaRPr>
          </a:p>
          <a:p>
            <a:pPr marL="1143000" marR="0" lvl="2" indent="-228600">
              <a:lnSpc>
                <a:spcPct val="200000"/>
              </a:lnSpc>
              <a:spcBef>
                <a:spcPts val="0"/>
              </a:spcBef>
              <a:spcAft>
                <a:spcPts val="0"/>
              </a:spcAft>
              <a:buSzPts val="1400"/>
              <a:buFont typeface="Arial MT"/>
              <a:buChar char="•"/>
              <a:tabLst>
                <a:tab pos="889000" algn="l"/>
                <a:tab pos="889635" algn="l"/>
              </a:tabLst>
            </a:pPr>
            <a:r>
              <a:rPr lang="en-US" sz="2400" dirty="0">
                <a:latin typeface="Cambria" panose="02040503050406030204" pitchFamily="18" charset="0"/>
                <a:ea typeface="Cambria" panose="02040503050406030204" pitchFamily="18" charset="0"/>
                <a:cs typeface="Arial MT"/>
              </a:rPr>
              <a:t>RAM</a:t>
            </a:r>
            <a:r>
              <a:rPr lang="en-US" sz="2400" spc="-15" dirty="0">
                <a:latin typeface="Cambria" panose="02040503050406030204" pitchFamily="18" charset="0"/>
                <a:ea typeface="Cambria" panose="02040503050406030204" pitchFamily="18" charset="0"/>
                <a:cs typeface="Arial MT"/>
              </a:rPr>
              <a:t> </a:t>
            </a:r>
            <a:r>
              <a:rPr lang="en-US" sz="2400" dirty="0">
                <a:latin typeface="Cambria" panose="02040503050406030204" pitchFamily="18" charset="0"/>
                <a:ea typeface="Cambria" panose="02040503050406030204" pitchFamily="18" charset="0"/>
                <a:cs typeface="Arial MT"/>
              </a:rPr>
              <a:t>-</a:t>
            </a:r>
            <a:r>
              <a:rPr lang="en-US" sz="2400" spc="-10" dirty="0">
                <a:latin typeface="Cambria" panose="02040503050406030204" pitchFamily="18" charset="0"/>
                <a:ea typeface="Cambria" panose="02040503050406030204" pitchFamily="18" charset="0"/>
                <a:cs typeface="Arial MT"/>
              </a:rPr>
              <a:t> </a:t>
            </a:r>
            <a:r>
              <a:rPr lang="en-US" sz="2400" dirty="0">
                <a:latin typeface="Cambria" panose="02040503050406030204" pitchFamily="18" charset="0"/>
                <a:ea typeface="Cambria" panose="02040503050406030204" pitchFamily="18" charset="0"/>
                <a:cs typeface="Arial MT"/>
              </a:rPr>
              <a:t>4 GB</a:t>
            </a:r>
            <a:r>
              <a:rPr lang="en-US" sz="2400" spc="-5" dirty="0">
                <a:latin typeface="Cambria" panose="02040503050406030204" pitchFamily="18" charset="0"/>
                <a:ea typeface="Cambria" panose="02040503050406030204" pitchFamily="18" charset="0"/>
                <a:cs typeface="Arial MT"/>
              </a:rPr>
              <a:t> </a:t>
            </a:r>
            <a:r>
              <a:rPr lang="en-US" sz="2400" dirty="0">
                <a:latin typeface="Cambria" panose="02040503050406030204" pitchFamily="18" charset="0"/>
                <a:ea typeface="Cambria" panose="02040503050406030204" pitchFamily="18" charset="0"/>
                <a:cs typeface="Arial MT"/>
              </a:rPr>
              <a:t>(Min) Or Higher </a:t>
            </a:r>
            <a:endParaRPr lang="en-US" sz="2400" dirty="0">
              <a:latin typeface="Cambria" panose="02040503050406030204" pitchFamily="18" charset="0"/>
              <a:ea typeface="Cambria" panose="02040503050406030204" pitchFamily="18" charset="0"/>
            </a:endParaRPr>
          </a:p>
          <a:p>
            <a:pPr marL="1143000" marR="0" lvl="2" indent="-228600">
              <a:lnSpc>
                <a:spcPct val="200000"/>
              </a:lnSpc>
              <a:spcBef>
                <a:spcPts val="5"/>
              </a:spcBef>
              <a:spcAft>
                <a:spcPts val="0"/>
              </a:spcAft>
              <a:buSzPts val="1400"/>
              <a:buFont typeface="Arial MT"/>
              <a:buChar char="•"/>
              <a:tabLst>
                <a:tab pos="889000" algn="l"/>
                <a:tab pos="889635" algn="l"/>
              </a:tabLst>
            </a:pPr>
            <a:r>
              <a:rPr lang="en-US" sz="2400" dirty="0">
                <a:latin typeface="Cambria" panose="02040503050406030204" pitchFamily="18" charset="0"/>
                <a:ea typeface="Cambria" panose="02040503050406030204" pitchFamily="18" charset="0"/>
                <a:cs typeface="Arial MT"/>
              </a:rPr>
              <a:t>Hard Disk -</a:t>
            </a:r>
            <a:r>
              <a:rPr lang="en-US" sz="2400" spc="-20" dirty="0">
                <a:latin typeface="Cambria" panose="02040503050406030204" pitchFamily="18" charset="0"/>
                <a:ea typeface="Cambria" panose="02040503050406030204" pitchFamily="18" charset="0"/>
                <a:cs typeface="Arial MT"/>
              </a:rPr>
              <a:t> </a:t>
            </a:r>
            <a:r>
              <a:rPr lang="en-US" sz="2400" dirty="0">
                <a:latin typeface="Cambria" panose="02040503050406030204" pitchFamily="18" charset="0"/>
                <a:ea typeface="Cambria" panose="02040503050406030204" pitchFamily="18" charset="0"/>
                <a:cs typeface="Arial MT"/>
              </a:rPr>
              <a:t>20</a:t>
            </a:r>
            <a:r>
              <a:rPr lang="en-US" sz="2400" spc="5" dirty="0">
                <a:latin typeface="Cambria" panose="02040503050406030204" pitchFamily="18" charset="0"/>
                <a:ea typeface="Cambria" panose="02040503050406030204" pitchFamily="18" charset="0"/>
                <a:cs typeface="Arial MT"/>
              </a:rPr>
              <a:t> </a:t>
            </a:r>
            <a:r>
              <a:rPr lang="en-US" sz="2400" dirty="0">
                <a:latin typeface="Cambria" panose="02040503050406030204" pitchFamily="18" charset="0"/>
                <a:ea typeface="Cambria" panose="02040503050406030204" pitchFamily="18" charset="0"/>
                <a:cs typeface="Arial MT"/>
              </a:rPr>
              <a:t>GB</a:t>
            </a:r>
            <a:endParaRPr lang="en-US" sz="2400" dirty="0">
              <a:latin typeface="Cambria" panose="02040503050406030204" pitchFamily="18" charset="0"/>
              <a:ea typeface="Cambria" panose="02040503050406030204" pitchFamily="18" charset="0"/>
            </a:endParaRPr>
          </a:p>
          <a:p>
            <a:pPr marL="1143000" marR="0" lvl="2" indent="-228600">
              <a:lnSpc>
                <a:spcPct val="200000"/>
              </a:lnSpc>
              <a:spcBef>
                <a:spcPts val="5"/>
              </a:spcBef>
              <a:spcAft>
                <a:spcPts val="0"/>
              </a:spcAft>
              <a:buSzPts val="1400"/>
              <a:buFont typeface="Arial MT"/>
              <a:buChar char="•"/>
              <a:tabLst>
                <a:tab pos="889000" algn="l"/>
                <a:tab pos="889635" algn="l"/>
              </a:tabLst>
            </a:pPr>
            <a:r>
              <a:rPr lang="en-US" sz="2400" dirty="0">
                <a:latin typeface="Cambria" panose="02040503050406030204" pitchFamily="18" charset="0"/>
                <a:ea typeface="Cambria" panose="02040503050406030204" pitchFamily="18" charset="0"/>
                <a:cs typeface="Arial MT"/>
              </a:rPr>
              <a:t>Keyboard – Standard Keyboard</a:t>
            </a:r>
            <a:endParaRPr lang="en-US" sz="2400" dirty="0">
              <a:latin typeface="Cambria" panose="02040503050406030204" pitchFamily="18" charset="0"/>
              <a:ea typeface="Cambria" panose="02040503050406030204" pitchFamily="18" charset="0"/>
            </a:endParaRPr>
          </a:p>
          <a:p>
            <a:pPr marL="1143000" marR="0" lvl="2" indent="-228600">
              <a:lnSpc>
                <a:spcPct val="200000"/>
              </a:lnSpc>
              <a:spcBef>
                <a:spcPts val="5"/>
              </a:spcBef>
              <a:spcAft>
                <a:spcPts val="0"/>
              </a:spcAft>
              <a:buSzPts val="1400"/>
              <a:buFont typeface="Arial MT"/>
              <a:buChar char="•"/>
              <a:tabLst>
                <a:tab pos="889000" algn="l"/>
                <a:tab pos="889635" algn="l"/>
              </a:tabLst>
            </a:pPr>
            <a:r>
              <a:rPr lang="en-US" sz="2400" dirty="0">
                <a:latin typeface="Cambria" panose="02040503050406030204" pitchFamily="18" charset="0"/>
                <a:ea typeface="Cambria" panose="02040503050406030204" pitchFamily="18" charset="0"/>
                <a:cs typeface="Arial MT"/>
              </a:rPr>
              <a:t>Monitor – 20 Inch Color Monitor</a:t>
            </a:r>
          </a:p>
          <a:p>
            <a:r>
              <a:rPr lang="en-US" sz="2400" dirty="0">
                <a:latin typeface="Cambria" panose="02040503050406030204" pitchFamily="18" charset="0"/>
                <a:ea typeface="Cambria" panose="02040503050406030204" pitchFamily="18" charset="0"/>
              </a:rPr>
              <a:t> </a:t>
            </a:r>
            <a:endParaRPr lang="en-US" sz="2400" dirty="0">
              <a:effectLst/>
              <a:latin typeface="Cambria" panose="02040503050406030204" pitchFamily="18" charset="0"/>
              <a:ea typeface="Cambria" panose="02040503050406030204" pitchFamily="18" charset="0"/>
            </a:endParaRPr>
          </a:p>
        </p:txBody>
      </p:sp>
      <p:sp>
        <p:nvSpPr>
          <p:cNvPr id="6" name="Rectangle 5"/>
          <p:cNvSpPr/>
          <p:nvPr/>
        </p:nvSpPr>
        <p:spPr>
          <a:xfrm>
            <a:off x="5859313" y="1975702"/>
            <a:ext cx="5900013" cy="523220"/>
          </a:xfrm>
          <a:prstGeom prst="rect">
            <a:avLst/>
          </a:prstGeom>
        </p:spPr>
        <p:txBody>
          <a:bodyPr wrap="none">
            <a:spAutoFit/>
          </a:bodyPr>
          <a:lstStyle/>
          <a:p>
            <a:pPr marR="0" lvl="1">
              <a:spcBef>
                <a:spcPts val="0"/>
              </a:spcBef>
              <a:spcAft>
                <a:spcPts val="0"/>
              </a:spcAft>
              <a:buSzPts val="1400"/>
              <a:tabLst>
                <a:tab pos="700405" algn="l"/>
              </a:tabLst>
            </a:pPr>
            <a:r>
              <a:rPr lang="en-US" sz="2800" b="1" dirty="0">
                <a:latin typeface="Cambria" panose="02040503050406030204" pitchFamily="18" charset="0"/>
                <a:ea typeface="Times New Roman" panose="02020603050405020304" pitchFamily="18" charset="0"/>
              </a:rPr>
              <a:t>S/W</a:t>
            </a:r>
            <a:r>
              <a:rPr lang="en-US" sz="2800" b="1" spc="-10" dirty="0">
                <a:latin typeface="Cambria" panose="02040503050406030204" pitchFamily="18" charset="0"/>
                <a:ea typeface="Times New Roman" panose="02020603050405020304" pitchFamily="18" charset="0"/>
              </a:rPr>
              <a:t> </a:t>
            </a:r>
            <a:r>
              <a:rPr lang="en-US" sz="2800" b="1" dirty="0">
                <a:latin typeface="Cambria" panose="02040503050406030204" pitchFamily="18" charset="0"/>
                <a:ea typeface="Times New Roman" panose="02020603050405020304" pitchFamily="18" charset="0"/>
              </a:rPr>
              <a:t>SYSTEM</a:t>
            </a:r>
            <a:r>
              <a:rPr lang="en-US" sz="2800" b="1" spc="-20" dirty="0">
                <a:latin typeface="Cambria" panose="02040503050406030204" pitchFamily="18" charset="0"/>
                <a:ea typeface="Times New Roman" panose="02020603050405020304" pitchFamily="18" charset="0"/>
              </a:rPr>
              <a:t> </a:t>
            </a:r>
            <a:r>
              <a:rPr lang="en-US" sz="2800" b="1" dirty="0">
                <a:latin typeface="Cambria" panose="02040503050406030204" pitchFamily="18" charset="0"/>
                <a:ea typeface="Times New Roman" panose="02020603050405020304" pitchFamily="18" charset="0"/>
              </a:rPr>
              <a:t>CONFIGURATION:</a:t>
            </a:r>
            <a:r>
              <a:rPr lang="en-US" sz="2800" b="1" spc="-25" dirty="0">
                <a:latin typeface="Cambria" panose="02040503050406030204" pitchFamily="18" charset="0"/>
                <a:ea typeface="Times New Roman" panose="02020603050405020304" pitchFamily="18" charset="0"/>
              </a:rPr>
              <a:t> </a:t>
            </a:r>
            <a:r>
              <a:rPr lang="en-US" sz="2800" b="1" dirty="0">
                <a:latin typeface="Cambria" panose="02040503050406030204" pitchFamily="18" charset="0"/>
                <a:ea typeface="Times New Roman" panose="02020603050405020304" pitchFamily="18" charset="0"/>
              </a:rPr>
              <a:t>-</a:t>
            </a:r>
            <a:endParaRPr lang="en-US" sz="2800" b="1" dirty="0">
              <a:effectLst/>
              <a:latin typeface="Times New Roman" panose="02020603050405020304" pitchFamily="18" charset="0"/>
              <a:ea typeface="Times New Roman" panose="02020603050405020304" pitchFamily="18" charset="0"/>
            </a:endParaRPr>
          </a:p>
        </p:txBody>
      </p:sp>
      <p:sp>
        <p:nvSpPr>
          <p:cNvPr id="7" name="Rectangle 6"/>
          <p:cNvSpPr/>
          <p:nvPr/>
        </p:nvSpPr>
        <p:spPr>
          <a:xfrm>
            <a:off x="5355860" y="2717860"/>
            <a:ext cx="6836140" cy="2862322"/>
          </a:xfrm>
          <a:prstGeom prst="rect">
            <a:avLst/>
          </a:prstGeom>
        </p:spPr>
        <p:txBody>
          <a:bodyPr wrap="square">
            <a:spAutoFit/>
          </a:bodyPr>
          <a:lstStyle/>
          <a:p>
            <a:pPr marL="1143000" marR="0" lvl="2" indent="-228600">
              <a:spcBef>
                <a:spcPts val="0"/>
              </a:spcBef>
              <a:spcAft>
                <a:spcPts val="1200"/>
              </a:spcAft>
              <a:buSzPts val="1400"/>
              <a:buFont typeface="Arial MT"/>
              <a:buChar char="•"/>
              <a:tabLst>
                <a:tab pos="889000" algn="l"/>
                <a:tab pos="889635" algn="l"/>
              </a:tabLst>
            </a:pPr>
            <a:r>
              <a:rPr lang="en-US" sz="2400" dirty="0">
                <a:latin typeface="Cambria" panose="02040503050406030204" pitchFamily="18" charset="0"/>
                <a:ea typeface="Cambria" panose="02040503050406030204" pitchFamily="18" charset="0"/>
                <a:cs typeface="Arial MT"/>
              </a:rPr>
              <a:t>Operating</a:t>
            </a:r>
            <a:r>
              <a:rPr lang="en-US" sz="2400" spc="-25" dirty="0">
                <a:latin typeface="Cambria" panose="02040503050406030204" pitchFamily="18" charset="0"/>
                <a:ea typeface="Cambria" panose="02040503050406030204" pitchFamily="18" charset="0"/>
                <a:cs typeface="Arial MT"/>
              </a:rPr>
              <a:t> </a:t>
            </a:r>
            <a:r>
              <a:rPr lang="en-US" sz="2400" dirty="0">
                <a:latin typeface="Cambria" panose="02040503050406030204" pitchFamily="18" charset="0"/>
                <a:ea typeface="Cambria" panose="02040503050406030204" pitchFamily="18" charset="0"/>
                <a:cs typeface="Arial MT"/>
              </a:rPr>
              <a:t>System  :</a:t>
            </a:r>
            <a:r>
              <a:rPr lang="en-US" sz="2400" spc="-50" dirty="0">
                <a:latin typeface="Cambria" panose="02040503050406030204" pitchFamily="18" charset="0"/>
                <a:ea typeface="Cambria" panose="02040503050406030204" pitchFamily="18" charset="0"/>
                <a:cs typeface="Arial MT"/>
              </a:rPr>
              <a:t> </a:t>
            </a:r>
            <a:r>
              <a:rPr lang="en-US" sz="2400" dirty="0">
                <a:latin typeface="Cambria" panose="02040503050406030204" pitchFamily="18" charset="0"/>
                <a:ea typeface="Cambria" panose="02040503050406030204" pitchFamily="18" charset="0"/>
                <a:cs typeface="Arial MT"/>
              </a:rPr>
              <a:t>Windows</a:t>
            </a:r>
            <a:r>
              <a:rPr lang="en-US" sz="2400" spc="-10" dirty="0">
                <a:latin typeface="Cambria" panose="02040503050406030204" pitchFamily="18" charset="0"/>
                <a:ea typeface="Cambria" panose="02040503050406030204" pitchFamily="18" charset="0"/>
                <a:cs typeface="Arial MT"/>
              </a:rPr>
              <a:t> </a:t>
            </a:r>
            <a:r>
              <a:rPr lang="en-US" sz="2400" dirty="0">
                <a:latin typeface="Cambria" panose="02040503050406030204" pitchFamily="18" charset="0"/>
                <a:ea typeface="Cambria" panose="02040503050406030204" pitchFamily="18" charset="0"/>
                <a:cs typeface="Arial MT"/>
              </a:rPr>
              <a:t>8 and above</a:t>
            </a:r>
          </a:p>
          <a:p>
            <a:pPr marL="1143000" marR="0" lvl="2" indent="-228600">
              <a:spcBef>
                <a:spcPts val="0"/>
              </a:spcBef>
              <a:spcAft>
                <a:spcPts val="1200"/>
              </a:spcAft>
              <a:buSzPts val="1400"/>
              <a:buFont typeface="Arial MT"/>
              <a:buChar char="•"/>
              <a:tabLst>
                <a:tab pos="889000" algn="l"/>
                <a:tab pos="889635" algn="l"/>
              </a:tabLst>
            </a:pPr>
            <a:r>
              <a:rPr lang="en-US" sz="2400" dirty="0">
                <a:latin typeface="Cambria" panose="02040503050406030204" pitchFamily="18" charset="0"/>
                <a:ea typeface="Cambria" panose="02040503050406030204" pitchFamily="18" charset="0"/>
                <a:cs typeface="Arial MT"/>
              </a:rPr>
              <a:t>Front</a:t>
            </a:r>
            <a:r>
              <a:rPr lang="en-US" sz="2400" spc="-5" dirty="0">
                <a:latin typeface="Cambria" panose="02040503050406030204" pitchFamily="18" charset="0"/>
                <a:ea typeface="Cambria" panose="02040503050406030204" pitchFamily="18" charset="0"/>
                <a:cs typeface="Arial MT"/>
              </a:rPr>
              <a:t> </a:t>
            </a:r>
            <a:r>
              <a:rPr lang="en-US" sz="2400" dirty="0">
                <a:latin typeface="Cambria" panose="02040503050406030204" pitchFamily="18" charset="0"/>
                <a:ea typeface="Cambria" panose="02040503050406030204" pitchFamily="18" charset="0"/>
                <a:cs typeface="Arial MT"/>
              </a:rPr>
              <a:t>End	            :</a:t>
            </a:r>
            <a:r>
              <a:rPr lang="en-US" sz="2400" spc="-10" dirty="0">
                <a:latin typeface="Cambria" panose="02040503050406030204" pitchFamily="18" charset="0"/>
                <a:ea typeface="Cambria" panose="02040503050406030204" pitchFamily="18" charset="0"/>
                <a:cs typeface="Arial MT"/>
              </a:rPr>
              <a:t> </a:t>
            </a:r>
            <a:r>
              <a:rPr lang="en-US" sz="2400" dirty="0">
                <a:latin typeface="Cambria" panose="02040503050406030204" pitchFamily="18" charset="0"/>
                <a:ea typeface="Cambria" panose="02040503050406030204" pitchFamily="18" charset="0"/>
                <a:cs typeface="Arial MT"/>
              </a:rPr>
              <a:t>PYTHON</a:t>
            </a:r>
          </a:p>
          <a:p>
            <a:pPr marL="1143000" marR="0" lvl="2" indent="-228600">
              <a:spcBef>
                <a:spcPts val="800"/>
              </a:spcBef>
              <a:spcAft>
                <a:spcPts val="1200"/>
              </a:spcAft>
              <a:buSzPts val="1400"/>
              <a:buFont typeface="Arial MT"/>
              <a:buChar char="•"/>
              <a:tabLst>
                <a:tab pos="889000" algn="l"/>
                <a:tab pos="889635" algn="l"/>
                <a:tab pos="2570480" algn="l"/>
              </a:tabLst>
            </a:pPr>
            <a:r>
              <a:rPr lang="en-US" sz="2400" dirty="0">
                <a:latin typeface="Cambria" panose="02040503050406030204" pitchFamily="18" charset="0"/>
                <a:ea typeface="Cambria" panose="02040503050406030204" pitchFamily="18" charset="0"/>
                <a:cs typeface="Arial MT"/>
              </a:rPr>
              <a:t>Back End                  :</a:t>
            </a:r>
            <a:r>
              <a:rPr lang="en-US" sz="2400" spc="-10" dirty="0">
                <a:latin typeface="Cambria" panose="02040503050406030204" pitchFamily="18" charset="0"/>
                <a:ea typeface="Cambria" panose="02040503050406030204" pitchFamily="18" charset="0"/>
                <a:cs typeface="Arial MT"/>
              </a:rPr>
              <a:t> </a:t>
            </a:r>
            <a:r>
              <a:rPr lang="en-US" sz="2400" dirty="0">
                <a:latin typeface="Cambria" panose="02040503050406030204" pitchFamily="18" charset="0"/>
                <a:ea typeface="Cambria" panose="02040503050406030204" pitchFamily="18" charset="0"/>
                <a:cs typeface="Arial MT"/>
              </a:rPr>
              <a:t>MySQL</a:t>
            </a:r>
          </a:p>
          <a:p>
            <a:pPr marL="1143000" marR="0" lvl="2" indent="-228600">
              <a:spcBef>
                <a:spcPts val="800"/>
              </a:spcBef>
              <a:spcAft>
                <a:spcPts val="1200"/>
              </a:spcAft>
              <a:buSzPts val="1400"/>
              <a:buFont typeface="Arial MT"/>
              <a:buChar char="•"/>
              <a:tabLst>
                <a:tab pos="889000" algn="l"/>
                <a:tab pos="889635" algn="l"/>
                <a:tab pos="2570480" algn="l"/>
              </a:tabLst>
            </a:pPr>
            <a:r>
              <a:rPr lang="en-US" sz="2400" dirty="0">
                <a:latin typeface="Cambria" panose="02040503050406030204" pitchFamily="18" charset="0"/>
                <a:ea typeface="Cambria" panose="02040503050406030204" pitchFamily="18" charset="0"/>
                <a:cs typeface="Arial MT"/>
              </a:rPr>
              <a:t>APP                            : web app</a:t>
            </a:r>
          </a:p>
          <a:p>
            <a:pPr marL="1143000" marR="0" lvl="2" indent="-228600">
              <a:spcBef>
                <a:spcPts val="800"/>
              </a:spcBef>
              <a:spcAft>
                <a:spcPts val="1200"/>
              </a:spcAft>
              <a:buSzPts val="1400"/>
              <a:buFont typeface="Arial MT"/>
              <a:buChar char="•"/>
              <a:tabLst>
                <a:tab pos="889000" algn="l"/>
                <a:tab pos="889635" algn="l"/>
                <a:tab pos="2570480" algn="l"/>
              </a:tabLst>
            </a:pPr>
            <a:r>
              <a:rPr lang="en-US" sz="2400" dirty="0">
                <a:latin typeface="Cambria" panose="02040503050406030204" pitchFamily="18" charset="0"/>
                <a:ea typeface="Cambria" panose="02040503050406030204" pitchFamily="18" charset="0"/>
                <a:cs typeface="Arial MT"/>
              </a:rPr>
              <a:t>PLATFORM              : VS CODE</a:t>
            </a:r>
            <a:endParaRPr lang="en-US" sz="2400" dirty="0">
              <a:effectLst/>
              <a:latin typeface="Cambria" panose="02040503050406030204" pitchFamily="18" charset="0"/>
              <a:ea typeface="Cambria" panose="02040503050406030204" pitchFamily="18" charset="0"/>
              <a:cs typeface="Arial MT"/>
            </a:endParaRPr>
          </a:p>
        </p:txBody>
      </p:sp>
      <p:sp>
        <p:nvSpPr>
          <p:cNvPr id="8" name="Date Placeholder 3">
            <a:extLst>
              <a:ext uri="{FF2B5EF4-FFF2-40B4-BE49-F238E27FC236}">
                <a16:creationId xmlns:a16="http://schemas.microsoft.com/office/drawing/2014/main" id="{67FEA494-0F47-3079-3B20-47686C5032DD}"/>
              </a:ext>
            </a:extLst>
          </p:cNvPr>
          <p:cNvSpPr txBox="1">
            <a:spLocks/>
          </p:cNvSpPr>
          <p:nvPr/>
        </p:nvSpPr>
        <p:spPr>
          <a:xfrm>
            <a:off x="557773" y="6430829"/>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b="1" dirty="0">
                <a:latin typeface="Cambria" panose="02040503050406030204" pitchFamily="18" charset="0"/>
                <a:ea typeface="Cambria" panose="02040503050406030204" pitchFamily="18" charset="0"/>
              </a:rPr>
              <a:t>8/12/2022</a:t>
            </a:r>
          </a:p>
        </p:txBody>
      </p:sp>
      <p:sp>
        <p:nvSpPr>
          <p:cNvPr id="3" name="Rectangle 2"/>
          <p:cNvSpPr/>
          <p:nvPr/>
        </p:nvSpPr>
        <p:spPr>
          <a:xfrm>
            <a:off x="11510540" y="6382559"/>
            <a:ext cx="248786" cy="230832"/>
          </a:xfrm>
          <a:prstGeom prst="rect">
            <a:avLst/>
          </a:prstGeom>
        </p:spPr>
        <p:txBody>
          <a:bodyPr wrap="none">
            <a:spAutoFit/>
          </a:bodyPr>
          <a:lstStyle/>
          <a:p>
            <a:r>
              <a:rPr lang="en-US" sz="900" dirty="0"/>
              <a:t>6</a:t>
            </a:r>
          </a:p>
        </p:txBody>
      </p:sp>
    </p:spTree>
    <p:extLst>
      <p:ext uri="{BB962C8B-B14F-4D97-AF65-F5344CB8AC3E}">
        <p14:creationId xmlns:p14="http://schemas.microsoft.com/office/powerpoint/2010/main" val="2913683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9C20D-7A6F-419E-F143-DE662F8548FA}"/>
              </a:ext>
            </a:extLst>
          </p:cNvPr>
          <p:cNvSpPr>
            <a:spLocks noGrp="1"/>
          </p:cNvSpPr>
          <p:nvPr>
            <p:ph type="title"/>
          </p:nvPr>
        </p:nvSpPr>
        <p:spPr>
          <a:xfrm>
            <a:off x="292936" y="-135447"/>
            <a:ext cx="5905046" cy="966690"/>
          </a:xfrm>
        </p:spPr>
        <p:txBody>
          <a:bodyPr>
            <a:normAutofit/>
          </a:bodyPr>
          <a:lstStyle/>
          <a:p>
            <a:r>
              <a:rPr lang="en-US" sz="3200" b="1" u="sng" dirty="0">
                <a:effectLst/>
                <a:latin typeface="Cambria" panose="02040503050406030204" pitchFamily="18" charset="0"/>
                <a:ea typeface="Cambria" panose="02040503050406030204" pitchFamily="18" charset="0"/>
              </a:rPr>
              <a:t>SYSTEM ANALYSIS</a:t>
            </a:r>
            <a:endParaRPr lang="en-IN" sz="3200" u="sng"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E0325708-7EB6-7EC2-4639-34FBDD2F2DA0}"/>
              </a:ext>
            </a:extLst>
          </p:cNvPr>
          <p:cNvSpPr>
            <a:spLocks noGrp="1"/>
          </p:cNvSpPr>
          <p:nvPr>
            <p:ph type="body" idx="1"/>
          </p:nvPr>
        </p:nvSpPr>
        <p:spPr>
          <a:xfrm>
            <a:off x="0" y="1102895"/>
            <a:ext cx="4375488" cy="610749"/>
          </a:xfrm>
        </p:spPr>
        <p:txBody>
          <a:bodyPr>
            <a:noAutofit/>
          </a:bodyPr>
          <a:lstStyle/>
          <a:p>
            <a:pPr marL="431165">
              <a:spcBef>
                <a:spcPts val="445"/>
              </a:spcBef>
              <a:spcAft>
                <a:spcPts val="0"/>
              </a:spcAft>
              <a:tabLst>
                <a:tab pos="700405" algn="l"/>
              </a:tabLst>
            </a:pPr>
            <a:r>
              <a:rPr lang="en-US" sz="3200" b="1" dirty="0">
                <a:effectLst/>
                <a:latin typeface="Cambria" panose="02040503050406030204" pitchFamily="18" charset="0"/>
                <a:ea typeface="Cambria" panose="02040503050406030204" pitchFamily="18" charset="0"/>
              </a:rPr>
              <a:t>EXISTING SYSTEM</a:t>
            </a:r>
            <a:endParaRPr lang="en-IN" sz="3200" b="1" dirty="0">
              <a:effectLst/>
              <a:latin typeface="Cambria" panose="02040503050406030204" pitchFamily="18" charset="0"/>
              <a:ea typeface="Cambria" panose="02040503050406030204" pitchFamily="18" charset="0"/>
            </a:endParaRPr>
          </a:p>
          <a:p>
            <a:pPr>
              <a:spcBef>
                <a:spcPts val="5"/>
              </a:spcBef>
            </a:pPr>
            <a:r>
              <a:rPr lang="en-US" sz="3200" b="1" dirty="0">
                <a:solidFill>
                  <a:srgbClr val="FF0000"/>
                </a:solidFill>
                <a:effectLst/>
                <a:latin typeface="Times New Roman" panose="02020603050405020304" pitchFamily="18" charset="0"/>
                <a:ea typeface="Times New Roman" panose="02020603050405020304" pitchFamily="18" charset="0"/>
              </a:rPr>
              <a:t> </a:t>
            </a:r>
            <a:endParaRPr lang="en-IN" sz="3200" dirty="0">
              <a:solidFill>
                <a:srgbClr val="FF0000"/>
              </a:solidFill>
              <a:effectLst/>
              <a:latin typeface="Times New Roman" panose="02020603050405020304" pitchFamily="18" charset="0"/>
              <a:ea typeface="Times New Roman" panose="02020603050405020304" pitchFamily="18" charset="0"/>
            </a:endParaRPr>
          </a:p>
          <a:p>
            <a:endParaRPr lang="en-IN" sz="3200" dirty="0"/>
          </a:p>
        </p:txBody>
      </p:sp>
      <p:sp>
        <p:nvSpPr>
          <p:cNvPr id="4" name="Date Placeholder 3">
            <a:extLst>
              <a:ext uri="{FF2B5EF4-FFF2-40B4-BE49-F238E27FC236}">
                <a16:creationId xmlns:a16="http://schemas.microsoft.com/office/drawing/2014/main" id="{5D48A3ED-6029-8505-2F3F-EA95B33933CA}"/>
              </a:ext>
            </a:extLst>
          </p:cNvPr>
          <p:cNvSpPr>
            <a:spLocks noGrp="1"/>
          </p:cNvSpPr>
          <p:nvPr>
            <p:ph type="dt" sz="half" idx="10"/>
          </p:nvPr>
        </p:nvSpPr>
        <p:spPr/>
        <p:txBody>
          <a:bodyPr/>
          <a:lstStyle/>
          <a:p>
            <a:r>
              <a:rPr lang="en-US"/>
              <a:t>8-12-2022</a:t>
            </a:r>
            <a:endParaRPr lang="en-US" dirty="0"/>
          </a:p>
        </p:txBody>
      </p:sp>
      <p:sp>
        <p:nvSpPr>
          <p:cNvPr id="7" name="Rectangle 6"/>
          <p:cNvSpPr/>
          <p:nvPr/>
        </p:nvSpPr>
        <p:spPr>
          <a:xfrm>
            <a:off x="1" y="1679977"/>
            <a:ext cx="12191999" cy="2308324"/>
          </a:xfrm>
          <a:prstGeom prst="rect">
            <a:avLst/>
          </a:prstGeom>
        </p:spPr>
        <p:txBody>
          <a:bodyPr wrap="square">
            <a:spAutoFit/>
          </a:bodyPr>
          <a:lstStyle/>
          <a:p>
            <a:pPr marL="457200" marR="365760" algn="just">
              <a:lnSpc>
                <a:spcPct val="150000"/>
              </a:lnSpc>
              <a:spcBef>
                <a:spcPts val="0"/>
              </a:spcBef>
              <a:spcAft>
                <a:spcPts val="0"/>
              </a:spcAft>
            </a:pPr>
            <a:r>
              <a:rPr lang="en-US" sz="2400" dirty="0">
                <a:solidFill>
                  <a:srgbClr val="000000"/>
                </a:solidFill>
                <a:latin typeface="Cambria" panose="02040503050406030204" pitchFamily="18" charset="0"/>
                <a:ea typeface="Times New Roman" panose="02020603050405020304" pitchFamily="18" charset="0"/>
              </a:rPr>
              <a:t>An insurance claim fraud prediction is a challenging task since the factors Involved in pricing dynamically change overtime. In the last decade, researcher have incorporated ML algorithms &amp; Data mining strategies to better model observed prices but accurate results are not predicted since there is no day to day price comparison.</a:t>
            </a:r>
            <a:endParaRPr lang="en-US" sz="2400" dirty="0">
              <a:effectLst/>
              <a:latin typeface="Times New Roman" panose="02020603050405020304" pitchFamily="18" charset="0"/>
              <a:ea typeface="Times New Roman" panose="02020603050405020304" pitchFamily="18" charset="0"/>
            </a:endParaRPr>
          </a:p>
        </p:txBody>
      </p:sp>
      <p:sp>
        <p:nvSpPr>
          <p:cNvPr id="8" name="Rectangle 7"/>
          <p:cNvSpPr/>
          <p:nvPr/>
        </p:nvSpPr>
        <p:spPr>
          <a:xfrm>
            <a:off x="401323" y="4450748"/>
            <a:ext cx="3974165" cy="584775"/>
          </a:xfrm>
          <a:prstGeom prst="rect">
            <a:avLst/>
          </a:prstGeom>
        </p:spPr>
        <p:txBody>
          <a:bodyPr wrap="none">
            <a:spAutoFit/>
          </a:bodyPr>
          <a:lstStyle/>
          <a:p>
            <a:pPr algn="just">
              <a:spcBef>
                <a:spcPts val="1075"/>
              </a:spcBef>
            </a:pPr>
            <a:r>
              <a:rPr lang="en-US" sz="3200" b="1" dirty="0">
                <a:latin typeface="Cambria" panose="02040503050406030204" pitchFamily="18" charset="0"/>
                <a:ea typeface="Times New Roman" panose="02020603050405020304" pitchFamily="18" charset="0"/>
              </a:rPr>
              <a:t>ALGORITHMS USED:</a:t>
            </a:r>
            <a:endParaRPr lang="en-US" sz="3200" dirty="0">
              <a:effectLst/>
              <a:latin typeface="Times New Roman" panose="02020603050405020304" pitchFamily="18" charset="0"/>
              <a:ea typeface="Times New Roman" panose="02020603050405020304" pitchFamily="18" charset="0"/>
            </a:endParaRPr>
          </a:p>
        </p:txBody>
      </p:sp>
      <p:sp>
        <p:nvSpPr>
          <p:cNvPr id="9" name="Rectangle 8"/>
          <p:cNvSpPr/>
          <p:nvPr/>
        </p:nvSpPr>
        <p:spPr>
          <a:xfrm>
            <a:off x="401323" y="5062906"/>
            <a:ext cx="11437751" cy="830997"/>
          </a:xfrm>
          <a:prstGeom prst="rect">
            <a:avLst/>
          </a:prstGeom>
        </p:spPr>
        <p:txBody>
          <a:bodyPr wrap="square">
            <a:spAutoFit/>
          </a:bodyPr>
          <a:lstStyle/>
          <a:p>
            <a:r>
              <a:rPr lang="en-US" sz="2400" dirty="0">
                <a:solidFill>
                  <a:srgbClr val="000000"/>
                </a:solidFill>
                <a:latin typeface="Cambria" panose="02040503050406030204" pitchFamily="18" charset="0"/>
                <a:ea typeface="Cambria" panose="02040503050406030204" pitchFamily="18" charset="0"/>
                <a:cs typeface="Times New Roman" panose="02020603050405020304" pitchFamily="18" charset="0"/>
              </a:rPr>
              <a:t>Logistic Regression,</a:t>
            </a:r>
            <a:r>
              <a:rPr lang="en-US" sz="2400" dirty="0">
                <a:latin typeface="Cambria" panose="02040503050406030204" pitchFamily="18" charset="0"/>
                <a:ea typeface="Cambria" panose="02040503050406030204" pitchFamily="18" charset="0"/>
              </a:rPr>
              <a:t> Naive Bayes Algorithm,</a:t>
            </a:r>
            <a:r>
              <a:rPr lang="en-IN" sz="2400" dirty="0">
                <a:latin typeface="Cambria" panose="02040503050406030204" pitchFamily="18" charset="0"/>
                <a:ea typeface="Cambria" panose="02040503050406030204" pitchFamily="18" charset="0"/>
              </a:rPr>
              <a:t> </a:t>
            </a:r>
            <a:r>
              <a:rPr lang="en-IN" sz="2400" dirty="0" err="1">
                <a:latin typeface="Cambria" panose="02040503050406030204" pitchFamily="18" charset="0"/>
                <a:ea typeface="Cambria" panose="02040503050406030204" pitchFamily="18" charset="0"/>
              </a:rPr>
              <a:t>Softmax</a:t>
            </a:r>
            <a:r>
              <a:rPr lang="en-IN" sz="2400" dirty="0">
                <a:latin typeface="Cambria" panose="02040503050406030204" pitchFamily="18" charset="0"/>
                <a:ea typeface="Cambria" panose="02040503050406030204" pitchFamily="18" charset="0"/>
              </a:rPr>
              <a:t> Regression Algorithm, Support Vector Machine,</a:t>
            </a:r>
            <a:r>
              <a:rPr lang="en-US" sz="2400" dirty="0">
                <a:latin typeface="Cambria" panose="02040503050406030204" pitchFamily="18" charset="0"/>
                <a:ea typeface="Cambria" panose="02040503050406030204" pitchFamily="18" charset="0"/>
              </a:rPr>
              <a:t> Linear Regression Algorithm</a:t>
            </a:r>
          </a:p>
        </p:txBody>
      </p:sp>
    </p:spTree>
    <p:extLst>
      <p:ext uri="{BB962C8B-B14F-4D97-AF65-F5344CB8AC3E}">
        <p14:creationId xmlns:p14="http://schemas.microsoft.com/office/powerpoint/2010/main" val="1772182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D48A3ED-6029-8505-2F3F-EA95B33933CA}"/>
              </a:ext>
            </a:extLst>
          </p:cNvPr>
          <p:cNvSpPr>
            <a:spLocks noGrp="1"/>
          </p:cNvSpPr>
          <p:nvPr>
            <p:ph type="dt" sz="half" idx="10"/>
          </p:nvPr>
        </p:nvSpPr>
        <p:spPr/>
        <p:txBody>
          <a:bodyPr/>
          <a:lstStyle/>
          <a:p>
            <a:r>
              <a:rPr lang="en-US"/>
              <a:t>8-12-2022</a:t>
            </a:r>
            <a:endParaRPr lang="en-US" dirty="0"/>
          </a:p>
        </p:txBody>
      </p:sp>
      <p:sp>
        <p:nvSpPr>
          <p:cNvPr id="7" name="Rectangle 6"/>
          <p:cNvSpPr/>
          <p:nvPr/>
        </p:nvSpPr>
        <p:spPr>
          <a:xfrm>
            <a:off x="348916" y="636947"/>
            <a:ext cx="11004884" cy="1077218"/>
          </a:xfrm>
          <a:prstGeom prst="rect">
            <a:avLst/>
          </a:prstGeom>
        </p:spPr>
        <p:txBody>
          <a:bodyPr wrap="square">
            <a:spAutoFit/>
          </a:bodyPr>
          <a:lstStyle/>
          <a:p>
            <a:r>
              <a:rPr lang="en-US" sz="3200" b="1"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LOGISTIC REGRESSION :</a:t>
            </a:r>
          </a:p>
          <a:p>
            <a:endParaRPr lang="en-US" sz="3200" b="1" dirty="0">
              <a:solidFill>
                <a:srgbClr val="000000"/>
              </a:solidFill>
              <a:latin typeface="Cambria" panose="02040503050406030204" pitchFamily="18" charset="0"/>
              <a:ea typeface="Times New Roman" panose="02020603050405020304" pitchFamily="18" charset="0"/>
              <a:cs typeface="Times New Roman" panose="02020603050405020304" pitchFamily="18" charset="0"/>
            </a:endParaRPr>
          </a:p>
        </p:txBody>
      </p:sp>
      <p:sp>
        <p:nvSpPr>
          <p:cNvPr id="8" name="Rectangle 7"/>
          <p:cNvSpPr/>
          <p:nvPr/>
        </p:nvSpPr>
        <p:spPr>
          <a:xfrm>
            <a:off x="348916" y="1393323"/>
            <a:ext cx="11618495" cy="1569660"/>
          </a:xfrm>
          <a:prstGeom prst="rect">
            <a:avLst/>
          </a:prstGeom>
        </p:spPr>
        <p:txBody>
          <a:bodyPr wrap="square">
            <a:spAutoFit/>
          </a:bodyPr>
          <a:lstStyle/>
          <a:p>
            <a:pPr algn="just"/>
            <a:r>
              <a:rPr lang="en-US" sz="2400" dirty="0">
                <a:solidFill>
                  <a:srgbClr val="000000"/>
                </a:solidFill>
                <a:latin typeface="Cambria" panose="02040503050406030204" pitchFamily="18" charset="0"/>
                <a:ea typeface="Cambria" panose="02040503050406030204" pitchFamily="18" charset="0"/>
                <a:cs typeface="Times New Roman" panose="02020603050405020304" pitchFamily="18" charset="0"/>
              </a:rPr>
              <a:t>Logistic regression is used to predict the probability of a target variable. The nature of target or dependent variable is dichotomous, which means there would be only two possible classes.</a:t>
            </a:r>
            <a:r>
              <a:rPr lang="en-US" sz="2400" dirty="0">
                <a:latin typeface="Cambria" panose="02040503050406030204" pitchFamily="18" charset="0"/>
                <a:ea typeface="Cambria" panose="02040503050406030204" pitchFamily="18" charset="0"/>
              </a:rPr>
              <a:t> Mathematically, a logistic regression model predicts P(Y=1) as a function of X. </a:t>
            </a:r>
          </a:p>
        </p:txBody>
      </p:sp>
      <p:sp>
        <p:nvSpPr>
          <p:cNvPr id="9" name="Rectangle 8"/>
          <p:cNvSpPr/>
          <p:nvPr/>
        </p:nvSpPr>
        <p:spPr>
          <a:xfrm>
            <a:off x="348916" y="3426971"/>
            <a:ext cx="5695149" cy="584775"/>
          </a:xfrm>
          <a:prstGeom prst="rect">
            <a:avLst/>
          </a:prstGeom>
        </p:spPr>
        <p:txBody>
          <a:bodyPr wrap="none">
            <a:spAutoFit/>
          </a:bodyPr>
          <a:lstStyle/>
          <a:p>
            <a:r>
              <a:rPr lang="en-IN" sz="3200" b="1"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SUPPORT VECTOR MACHINE:</a:t>
            </a:r>
            <a:r>
              <a:rPr lang="en-IN" sz="3200"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 </a:t>
            </a:r>
            <a:endParaRPr lang="en-US" sz="3200" dirty="0"/>
          </a:p>
        </p:txBody>
      </p:sp>
      <p:sp>
        <p:nvSpPr>
          <p:cNvPr id="10" name="Rectangle 9"/>
          <p:cNvSpPr/>
          <p:nvPr/>
        </p:nvSpPr>
        <p:spPr>
          <a:xfrm>
            <a:off x="348915" y="4214552"/>
            <a:ext cx="11618495" cy="1569660"/>
          </a:xfrm>
          <a:prstGeom prst="rect">
            <a:avLst/>
          </a:prstGeom>
        </p:spPr>
        <p:txBody>
          <a:bodyPr wrap="square">
            <a:spAutoFit/>
          </a:bodyPr>
          <a:lstStyle/>
          <a:p>
            <a:pPr algn="just"/>
            <a:r>
              <a:rPr lang="en-IN" sz="24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The goal of the SVM algorithm is to create the best line that can segregate n-dimensional space into classes so that we can easily put the new data point in the correct category in the future. This best decision boundary is called a hyperplane. SVM chooses the extreme points/vectors that help in creating the hyperplane. </a:t>
            </a:r>
            <a:endParaRPr lang="en-US" sz="2400" dirty="0"/>
          </a:p>
        </p:txBody>
      </p:sp>
    </p:spTree>
    <p:extLst>
      <p:ext uri="{BB962C8B-B14F-4D97-AF65-F5344CB8AC3E}">
        <p14:creationId xmlns:p14="http://schemas.microsoft.com/office/powerpoint/2010/main" val="687005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9C20D-7A6F-419E-F143-DE662F8548FA}"/>
              </a:ext>
            </a:extLst>
          </p:cNvPr>
          <p:cNvSpPr>
            <a:spLocks noGrp="1"/>
          </p:cNvSpPr>
          <p:nvPr>
            <p:ph type="title"/>
          </p:nvPr>
        </p:nvSpPr>
        <p:spPr>
          <a:xfrm>
            <a:off x="276894" y="481027"/>
            <a:ext cx="5905046" cy="513347"/>
          </a:xfrm>
        </p:spPr>
        <p:txBody>
          <a:bodyPr>
            <a:noAutofit/>
          </a:bodyPr>
          <a:lstStyle/>
          <a:p>
            <a:r>
              <a:rPr lang="en-US" sz="3200" b="1" u="sng" dirty="0">
                <a:latin typeface="Cambria" panose="02040503050406030204" pitchFamily="18" charset="0"/>
                <a:ea typeface="Cambria" panose="02040503050406030204" pitchFamily="18" charset="0"/>
              </a:rPr>
              <a:t>PROPOSED SYSTEM:</a:t>
            </a:r>
            <a:endParaRPr lang="en-IN" sz="3200" b="1" i="1" u="sng"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5D48A3ED-6029-8505-2F3F-EA95B33933CA}"/>
              </a:ext>
            </a:extLst>
          </p:cNvPr>
          <p:cNvSpPr>
            <a:spLocks noGrp="1"/>
          </p:cNvSpPr>
          <p:nvPr>
            <p:ph type="dt" sz="half" idx="10"/>
          </p:nvPr>
        </p:nvSpPr>
        <p:spPr/>
        <p:txBody>
          <a:bodyPr/>
          <a:lstStyle/>
          <a:p>
            <a:r>
              <a:rPr lang="en-US"/>
              <a:t>8-12-2022</a:t>
            </a:r>
            <a:endParaRPr lang="en-US" dirty="0"/>
          </a:p>
        </p:txBody>
      </p:sp>
      <p:sp>
        <p:nvSpPr>
          <p:cNvPr id="7" name="Rectangle 6"/>
          <p:cNvSpPr/>
          <p:nvPr/>
        </p:nvSpPr>
        <p:spPr>
          <a:xfrm>
            <a:off x="-176113" y="952414"/>
            <a:ext cx="9014968" cy="461665"/>
          </a:xfrm>
          <a:prstGeom prst="rect">
            <a:avLst/>
          </a:prstGeom>
        </p:spPr>
        <p:txBody>
          <a:bodyPr wrap="none">
            <a:spAutoFit/>
          </a:bodyPr>
          <a:lstStyle/>
          <a:p>
            <a:pPr marL="457200" marR="182880" algn="just">
              <a:spcBef>
                <a:spcPts val="970"/>
              </a:spcBef>
              <a:spcAft>
                <a:spcPts val="0"/>
              </a:spcAft>
            </a:pPr>
            <a:r>
              <a:rPr lang="en-US" sz="2400" dirty="0">
                <a:latin typeface="Cambria" panose="02040503050406030204" pitchFamily="18" charset="0"/>
                <a:ea typeface="Cambria" panose="02040503050406030204" pitchFamily="18" charset="0"/>
              </a:rPr>
              <a:t>In here we use Random Forest Algorithm &amp; </a:t>
            </a:r>
            <a:r>
              <a:rPr lang="en-IN" sz="2400" dirty="0" err="1">
                <a:latin typeface="Cambria" panose="02040503050406030204" pitchFamily="18" charset="0"/>
                <a:ea typeface="Cambria" panose="02040503050406030204" pitchFamily="18" charset="0"/>
              </a:rPr>
              <a:t>XGBoost</a:t>
            </a:r>
            <a:r>
              <a:rPr lang="en-IN" sz="2400" dirty="0">
                <a:latin typeface="Cambria" panose="02040503050406030204" pitchFamily="18" charset="0"/>
                <a:ea typeface="Cambria" panose="02040503050406030204" pitchFamily="18" charset="0"/>
              </a:rPr>
              <a:t> algorithm.</a:t>
            </a:r>
            <a:endParaRPr lang="en-US" sz="2400" dirty="0">
              <a:effectLst/>
              <a:latin typeface="Cambria" panose="02040503050406030204" pitchFamily="18" charset="0"/>
              <a:ea typeface="Cambria" panose="02040503050406030204" pitchFamily="18" charset="0"/>
            </a:endParaRPr>
          </a:p>
        </p:txBody>
      </p:sp>
      <p:sp>
        <p:nvSpPr>
          <p:cNvPr id="9" name="Rectangle 8"/>
          <p:cNvSpPr/>
          <p:nvPr/>
        </p:nvSpPr>
        <p:spPr>
          <a:xfrm>
            <a:off x="-176113" y="1779204"/>
            <a:ext cx="6705810" cy="584775"/>
          </a:xfrm>
          <a:prstGeom prst="rect">
            <a:avLst/>
          </a:prstGeom>
        </p:spPr>
        <p:txBody>
          <a:bodyPr wrap="none">
            <a:spAutoFit/>
          </a:bodyPr>
          <a:lstStyle/>
          <a:p>
            <a:pPr marL="457200" marR="182880" algn="just">
              <a:spcBef>
                <a:spcPts val="970"/>
              </a:spcBef>
              <a:spcAft>
                <a:spcPts val="0"/>
              </a:spcAft>
            </a:pPr>
            <a:r>
              <a:rPr lang="en-US" sz="3200" b="1" dirty="0">
                <a:latin typeface="Cambria" panose="02040503050406030204" pitchFamily="18" charset="0"/>
                <a:ea typeface="Times New Roman" panose="02020603050405020304" pitchFamily="18" charset="0"/>
              </a:rPr>
              <a:t>RANDOM FOREST ALGORITHM:</a:t>
            </a:r>
            <a:endParaRPr lang="en-US" sz="3200" b="1" dirty="0">
              <a:effectLst/>
              <a:latin typeface="Times New Roman" panose="02020603050405020304" pitchFamily="18" charset="0"/>
              <a:ea typeface="Times New Roman" panose="02020603050405020304" pitchFamily="18" charset="0"/>
            </a:endParaRPr>
          </a:p>
        </p:txBody>
      </p:sp>
      <p:sp>
        <p:nvSpPr>
          <p:cNvPr id="10" name="Rectangle 9"/>
          <p:cNvSpPr/>
          <p:nvPr/>
        </p:nvSpPr>
        <p:spPr>
          <a:xfrm>
            <a:off x="-152400" y="2240869"/>
            <a:ext cx="12192000" cy="1754326"/>
          </a:xfrm>
          <a:prstGeom prst="rect">
            <a:avLst/>
          </a:prstGeom>
        </p:spPr>
        <p:txBody>
          <a:bodyPr wrap="square">
            <a:spAutoFit/>
          </a:bodyPr>
          <a:lstStyle/>
          <a:p>
            <a:pPr marL="457200" marR="182880" algn="just">
              <a:lnSpc>
                <a:spcPct val="150000"/>
              </a:lnSpc>
              <a:spcBef>
                <a:spcPts val="500"/>
              </a:spcBef>
              <a:spcAft>
                <a:spcPts val="500"/>
              </a:spcAft>
            </a:pPr>
            <a:r>
              <a:rPr lang="en-US" sz="2400" dirty="0">
                <a:latin typeface="Cambria" panose="02040503050406030204" pitchFamily="18" charset="0"/>
                <a:ea typeface="Times New Roman" panose="02020603050405020304" pitchFamily="18" charset="0"/>
              </a:rPr>
              <a:t>The greater the number of trees in a Random Forest Algorithm, the higher its accuracy and problem-solving ability. Random Forest is a classifier that contains several decision trees on various subsets of the given dataset.</a:t>
            </a:r>
            <a:endParaRPr lang="en-US" sz="2400" dirty="0">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276894" y="4129177"/>
            <a:ext cx="4562467" cy="584775"/>
          </a:xfrm>
          <a:prstGeom prst="rect">
            <a:avLst/>
          </a:prstGeom>
        </p:spPr>
        <p:txBody>
          <a:bodyPr wrap="none">
            <a:spAutoFit/>
          </a:bodyPr>
          <a:lstStyle/>
          <a:p>
            <a:r>
              <a:rPr lang="en-IN" sz="3200" b="1" dirty="0">
                <a:solidFill>
                  <a:srgbClr val="222222"/>
                </a:solidFill>
                <a:latin typeface="Cambria" panose="02040503050406030204" pitchFamily="18" charset="0"/>
                <a:ea typeface="Times New Roman" panose="02020603050405020304" pitchFamily="18" charset="0"/>
                <a:cs typeface="Times New Roman" panose="02020603050405020304" pitchFamily="18" charset="0"/>
              </a:rPr>
              <a:t>XGBOOST ALGORITHM:</a:t>
            </a:r>
            <a:endParaRPr lang="en-US" sz="3200" dirty="0"/>
          </a:p>
        </p:txBody>
      </p:sp>
      <p:sp>
        <p:nvSpPr>
          <p:cNvPr id="12" name="Rectangle 11"/>
          <p:cNvSpPr/>
          <p:nvPr/>
        </p:nvSpPr>
        <p:spPr>
          <a:xfrm>
            <a:off x="276894" y="4786690"/>
            <a:ext cx="11762706" cy="1569660"/>
          </a:xfrm>
          <a:prstGeom prst="rect">
            <a:avLst/>
          </a:prstGeom>
        </p:spPr>
        <p:txBody>
          <a:bodyPr wrap="square">
            <a:spAutoFit/>
          </a:bodyPr>
          <a:lstStyle/>
          <a:p>
            <a:pPr algn="just"/>
            <a:r>
              <a:rPr lang="en-US" sz="2400" dirty="0">
                <a:solidFill>
                  <a:srgbClr val="16191F"/>
                </a:solidFill>
                <a:latin typeface="Cambria" panose="02040503050406030204" pitchFamily="18" charset="0"/>
                <a:ea typeface="Times New Roman" panose="02020603050405020304" pitchFamily="18" charset="0"/>
                <a:cs typeface="Times New Roman" panose="02020603050405020304" pitchFamily="18" charset="0"/>
              </a:rPr>
              <a:t>The </a:t>
            </a:r>
            <a:r>
              <a:rPr lang="en-US" sz="2400" dirty="0" err="1">
                <a:latin typeface="Cambria" panose="02040503050406030204" pitchFamily="18" charset="0"/>
                <a:ea typeface="Times New Roman" panose="02020603050405020304" pitchFamily="18" charset="0"/>
                <a:cs typeface="Times New Roman" panose="02020603050405020304" pitchFamily="18" charset="0"/>
              </a:rPr>
              <a:t>XGBoost</a:t>
            </a:r>
            <a:r>
              <a:rPr lang="en-US" sz="2400" dirty="0">
                <a:solidFill>
                  <a:srgbClr val="16191F"/>
                </a:solidFill>
                <a:latin typeface="Cambria" panose="02040503050406030204" pitchFamily="18" charset="0"/>
                <a:ea typeface="Times New Roman" panose="02020603050405020304" pitchFamily="18" charset="0"/>
                <a:cs typeface="Times New Roman" panose="02020603050405020304" pitchFamily="18" charset="0"/>
              </a:rPr>
              <a:t> is a popular and efficient open-source implementation of the gradient boosted trees algorithm. Gradient boosting is a SL algorithm that attempts to accurately predict a target variable by combining an ensemble of estimates from a set of simpler and weaker models. </a:t>
            </a:r>
            <a:endParaRPr lang="en-US" sz="2400" dirty="0"/>
          </a:p>
        </p:txBody>
      </p:sp>
    </p:spTree>
    <p:extLst>
      <p:ext uri="{BB962C8B-B14F-4D97-AF65-F5344CB8AC3E}">
        <p14:creationId xmlns:p14="http://schemas.microsoft.com/office/powerpoint/2010/main" val="72125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purl.org/dc/terms/"/>
    <ds:schemaRef ds:uri="16c05727-aa75-4e4a-9b5f-8a80a1165891"/>
    <ds:schemaRef ds:uri="http://purl.org/dc/dcmitype/"/>
    <ds:schemaRef ds:uri="http://schemas.microsoft.com/sharepoint/v3"/>
    <ds:schemaRef ds:uri="http://schemas.microsoft.com/office/2006/documentManagement/types"/>
    <ds:schemaRef ds:uri="http://purl.org/dc/elements/1.1/"/>
    <ds:schemaRef ds:uri="230e9df3-be65-4c73-a93b-d1236ebd677e"/>
    <ds:schemaRef ds:uri="71af3243-3dd4-4a8d-8c0d-dd76da1f02a5"/>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{7F2746BC-D34A-4DCC-A83A-845D0B42C6C3}tf67328976_win32</Template>
  <TotalTime>3495</TotalTime>
  <Words>1719</Words>
  <Application>Microsoft Office PowerPoint</Application>
  <PresentationFormat>Widescreen</PresentationFormat>
  <Paragraphs>180</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MT</vt:lpstr>
      <vt:lpstr>Calibri</vt:lpstr>
      <vt:lpstr>Cambria</vt:lpstr>
      <vt:lpstr>Tenorite</vt:lpstr>
      <vt:lpstr>Times New Roman</vt:lpstr>
      <vt:lpstr>Office Theme</vt:lpstr>
      <vt:lpstr>INSURANCE CLAIM FRAUD PREDICTION WEB APP USING ML &amp; FLASK WEB FRAMEWORK </vt:lpstr>
      <vt:lpstr>ABSTRACT</vt:lpstr>
      <vt:lpstr>LITERATURE SURVEY</vt:lpstr>
      <vt:lpstr>PowerPoint Presentation</vt:lpstr>
      <vt:lpstr>PowerPoint Presentation</vt:lpstr>
      <vt:lpstr>SYSTEM SPECIFICATION</vt:lpstr>
      <vt:lpstr>SYSTEM ANALYSIS</vt:lpstr>
      <vt:lpstr>PowerPoint Presentation</vt:lpstr>
      <vt:lpstr>PROPOSED SYSTEM:</vt:lpstr>
      <vt:lpstr>ARCHITECTURAL DESIGN</vt:lpstr>
      <vt:lpstr>PowerPoint Presentation</vt:lpstr>
      <vt:lpstr>PowerPoint Presentation</vt:lpstr>
      <vt:lpstr>MoDULE DESCRIPTION</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CLAIM FRAUD PREDICTION</dc:title>
  <dc:creator>211</dc:creator>
  <cp:lastModifiedBy>211</cp:lastModifiedBy>
  <cp:revision>32</cp:revision>
  <dcterms:created xsi:type="dcterms:W3CDTF">2022-12-03T04:45:12Z</dcterms:created>
  <dcterms:modified xsi:type="dcterms:W3CDTF">2022-12-09T09:55:41Z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