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Hepta Slab Medium"/>
      <p:regular r:id="rId47"/>
      <p:bold r:id="rId48"/>
    </p:embeddedFont>
    <p:embeddedFont>
      <p:font typeface="Barlow Medium"/>
      <p:regular r:id="rId49"/>
      <p:bold r:id="rId50"/>
      <p:italic r:id="rId51"/>
      <p:boldItalic r:id="rId52"/>
    </p:embeddedFont>
    <p:embeddedFont>
      <p:font typeface="Barlow Light"/>
      <p:regular r:id="rId53"/>
      <p:bold r:id="rId54"/>
      <p:italic r:id="rId55"/>
      <p:boldItalic r:id="rId56"/>
    </p:embeddedFont>
    <p:embeddedFont>
      <p:font typeface="Century Gothic"/>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ptaSlabMedium-bold.fntdata"/><Relationship Id="rId47" Type="http://schemas.openxmlformats.org/officeDocument/2006/relationships/font" Target="fonts/HeptaSlabMedium-regular.fntdata"/><Relationship Id="rId49" Type="http://schemas.openxmlformats.org/officeDocument/2006/relationships/font" Target="fonts/Barlow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Gothic-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Medium-italic.fntdata"/><Relationship Id="rId50" Type="http://schemas.openxmlformats.org/officeDocument/2006/relationships/font" Target="fonts/BarlowMedium-bold.fntdata"/><Relationship Id="rId53" Type="http://schemas.openxmlformats.org/officeDocument/2006/relationships/font" Target="fonts/BarlowLight-regular.fntdata"/><Relationship Id="rId52" Type="http://schemas.openxmlformats.org/officeDocument/2006/relationships/font" Target="fonts/BarlowMedium-boldItalic.fntdata"/><Relationship Id="rId11" Type="http://schemas.openxmlformats.org/officeDocument/2006/relationships/slide" Target="slides/slide6.xml"/><Relationship Id="rId55" Type="http://schemas.openxmlformats.org/officeDocument/2006/relationships/font" Target="fonts/BarlowLight-italic.fntdata"/><Relationship Id="rId10" Type="http://schemas.openxmlformats.org/officeDocument/2006/relationships/slide" Target="slides/slide5.xml"/><Relationship Id="rId54" Type="http://schemas.openxmlformats.org/officeDocument/2006/relationships/font" Target="fonts/BarlowLight-bold.fntdata"/><Relationship Id="rId13" Type="http://schemas.openxmlformats.org/officeDocument/2006/relationships/slide" Target="slides/slide8.xml"/><Relationship Id="rId57" Type="http://schemas.openxmlformats.org/officeDocument/2006/relationships/font" Target="fonts/CenturyGothic-regular.fntdata"/><Relationship Id="rId12" Type="http://schemas.openxmlformats.org/officeDocument/2006/relationships/slide" Target="slides/slide7.xml"/><Relationship Id="rId56" Type="http://schemas.openxmlformats.org/officeDocument/2006/relationships/font" Target="fonts/BarlowLight-boldItalic.fntdata"/><Relationship Id="rId15" Type="http://schemas.openxmlformats.org/officeDocument/2006/relationships/slide" Target="slides/slide10.xml"/><Relationship Id="rId59" Type="http://schemas.openxmlformats.org/officeDocument/2006/relationships/font" Target="fonts/CenturyGothic-italic.fntdata"/><Relationship Id="rId14" Type="http://schemas.openxmlformats.org/officeDocument/2006/relationships/slide" Target="slides/slide9.xml"/><Relationship Id="rId58" Type="http://schemas.openxmlformats.org/officeDocument/2006/relationships/font" Target="fonts/CenturyGothic-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2e5eea418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2e5eea418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e5eea4183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e5eea4183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e5eea418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32e5eea4183_1_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e5eea418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32e5eea4183_1_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e5eea418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2e5eea4183_1_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e5eea418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2e5eea4183_1_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e5eea4183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2e5eea4183_1_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e5eea4183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2e5eea4183_1_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e5eea418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2e5eea4183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e5eea418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2e5eea4183_1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e5eea418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2e5eea4183_1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e5eea418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32e5eea4183_1_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e5eea4183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2e5eea4183_1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e5eea4183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2e5eea4183_1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e5eea4183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2e5eea4183_1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e5eea4183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2e5eea4183_1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e5eea4183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2e5eea4183_1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e5eea4183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32e5eea4183_1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e5eea4183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32e5eea4183_1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e5eea4183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32e5eea4183_1_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e5eea4183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32e5eea4183_1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e5eea4183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32e5eea4183_1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e5eea4183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e5eea4183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2e5eea4183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32e5eea4183_1_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2e5eea4183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32e5eea4183_1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e5eea4183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32e5eea4183_1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2e5eea4183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2e5eea4183_1_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2e5eea4183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2e5eea4183_1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e5eea418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2e5eea418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2e5eea4183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32e5eea4183_1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2e5eea4183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2e5eea4183_1_1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2e5eea4183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32e5eea4183_1_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2e5eea4183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2e5eea418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e5eea41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e5eea41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2e5eea4183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32e5eea4183_1_1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2e5eea4183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32e5eea4183_1_1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e5eea418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32e5eea4183_1_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e5eea4183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e5eea4183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e5eea418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32e5eea4183_1_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e5eea418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32e5eea4183_1_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e5eea418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2e5eea4183_1_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50" name="Shape 50"/>
        <p:cNvGrpSpPr/>
        <p:nvPr/>
      </p:nvGrpSpPr>
      <p:grpSpPr>
        <a:xfrm>
          <a:off x="0" y="0"/>
          <a:ext cx="0" cy="0"/>
          <a:chOff x="0" y="0"/>
          <a:chExt cx="0" cy="0"/>
        </a:xfrm>
      </p:grpSpPr>
      <p:sp>
        <p:nvSpPr>
          <p:cNvPr id="51" name="Google Shape;51;p13"/>
          <p:cNvSpPr txBox="1"/>
          <p:nvPr>
            <p:ph type="title"/>
          </p:nvPr>
        </p:nvSpPr>
        <p:spPr>
          <a:xfrm>
            <a:off x="697350" y="2932550"/>
            <a:ext cx="7749300" cy="101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52" name="Google Shape;52;p13"/>
          <p:cNvSpPr txBox="1"/>
          <p:nvPr>
            <p:ph idx="2" type="title"/>
          </p:nvPr>
        </p:nvSpPr>
        <p:spPr>
          <a:xfrm>
            <a:off x="3278250" y="1194450"/>
            <a:ext cx="2587500" cy="19926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SECTION_HEADER_1">
    <p:spTree>
      <p:nvGrpSpPr>
        <p:cNvPr id="54" name="Shape 54"/>
        <p:cNvGrpSpPr/>
        <p:nvPr/>
      </p:nvGrpSpPr>
      <p:grpSpPr>
        <a:xfrm>
          <a:off x="0" y="0"/>
          <a:ext cx="0" cy="0"/>
          <a:chOff x="0" y="0"/>
          <a:chExt cx="0" cy="0"/>
        </a:xfrm>
      </p:grpSpPr>
      <p:sp>
        <p:nvSpPr>
          <p:cNvPr id="55" name="Google Shape;55;p14"/>
          <p:cNvSpPr txBox="1"/>
          <p:nvPr>
            <p:ph type="title"/>
          </p:nvPr>
        </p:nvSpPr>
        <p:spPr>
          <a:xfrm>
            <a:off x="632850" y="1124700"/>
            <a:ext cx="7878300" cy="17415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6" name="Google Shape;56;p1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rm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317500" lvl="4" marL="2286000">
              <a:spcBef>
                <a:spcPts val="0"/>
              </a:spcBef>
              <a:spcAft>
                <a:spcPts val="0"/>
              </a:spcAft>
              <a:buSzPts val="14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57" name="Google Shape;57;p14"/>
          <p:cNvSpPr txBox="1"/>
          <p:nvPr>
            <p:ph idx="2" type="subTitle"/>
          </p:nvPr>
        </p:nvSpPr>
        <p:spPr>
          <a:xfrm>
            <a:off x="2857500" y="2902000"/>
            <a:ext cx="3765600" cy="9348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58" name="Google Shape;58;p14"/>
          <p:cNvSpPr txBox="1"/>
          <p:nvPr>
            <p:ph idx="12" type="sldNum"/>
          </p:nvPr>
        </p:nvSpPr>
        <p:spPr>
          <a:xfrm>
            <a:off x="8556784" y="4749851"/>
            <a:ext cx="548700" cy="393600"/>
          </a:xfrm>
          <a:prstGeom prst="rect">
            <a:avLst/>
          </a:prstGeom>
        </p:spPr>
        <p:txBody>
          <a:bodyPr anchorCtr="0" anchor="ctr" bIns="91425" lIns="91425" spcFirstLastPara="1" rIns="91425" wrap="square" tIns="91425">
            <a:norm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632850" y="561200"/>
            <a:ext cx="7878300" cy="174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Font typeface="Arial"/>
              <a:buNone/>
            </a:pPr>
            <a:r>
              <a:rPr b="1" lang="en" sz="3000">
                <a:latin typeface="Courier New"/>
                <a:ea typeface="Courier New"/>
                <a:cs typeface="Courier New"/>
                <a:sym typeface="Courier New"/>
              </a:rPr>
              <a:t>Amazon brand products within the E-commerce domain</a:t>
            </a:r>
            <a:endParaRPr b="1" sz="6900">
              <a:latin typeface="Courier New"/>
              <a:ea typeface="Courier New"/>
              <a:cs typeface="Courier New"/>
              <a:sym typeface="Courier New"/>
            </a:endParaRPr>
          </a:p>
        </p:txBody>
      </p:sp>
      <p:sp>
        <p:nvSpPr>
          <p:cNvPr id="64" name="Google Shape;64;p15"/>
          <p:cNvSpPr txBox="1"/>
          <p:nvPr>
            <p:ph idx="2" type="subTitle"/>
          </p:nvPr>
        </p:nvSpPr>
        <p:spPr>
          <a:xfrm>
            <a:off x="2857500" y="2902000"/>
            <a:ext cx="3765600" cy="93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Clr>
                <a:schemeClr val="lt1"/>
              </a:buClr>
              <a:buSzPts val="1100"/>
              <a:buNone/>
            </a:pPr>
            <a:r>
              <a:rPr lang="en">
                <a:solidFill>
                  <a:schemeClr val="dk1"/>
                </a:solidFill>
                <a:latin typeface="Courier New"/>
                <a:ea typeface="Courier New"/>
                <a:cs typeface="Courier New"/>
                <a:sym typeface="Courier New"/>
              </a:rPr>
              <a:t>Capstone Project </a:t>
            </a:r>
            <a:endParaRPr>
              <a:solidFill>
                <a:schemeClr val="dk1"/>
              </a:solidFill>
              <a:latin typeface="Courier New"/>
              <a:ea typeface="Courier New"/>
              <a:cs typeface="Courier New"/>
              <a:sym typeface="Courier New"/>
            </a:endParaRPr>
          </a:p>
        </p:txBody>
      </p:sp>
      <p:sp>
        <p:nvSpPr>
          <p:cNvPr id="65" name="Google Shape;65;p15"/>
          <p:cNvSpPr txBox="1"/>
          <p:nvPr/>
        </p:nvSpPr>
        <p:spPr>
          <a:xfrm>
            <a:off x="4398225" y="4232300"/>
            <a:ext cx="4663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accent4"/>
                </a:solidFill>
                <a:latin typeface="Courier New"/>
                <a:ea typeface="Courier New"/>
                <a:cs typeface="Courier New"/>
                <a:sym typeface="Courier New"/>
              </a:rPr>
              <a:t>MOHAMMD UMAR FAROOQUI</a:t>
            </a:r>
            <a:endParaRPr b="1" sz="2400">
              <a:solidFill>
                <a:schemeClr val="accent4"/>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697350" y="1097150"/>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Courier New"/>
                <a:ea typeface="Courier New"/>
                <a:cs typeface="Courier New"/>
                <a:sym typeface="Courier New"/>
              </a:rPr>
              <a:t>Chapter</a:t>
            </a:r>
            <a:endParaRPr sz="6000">
              <a:latin typeface="Courier New"/>
              <a:ea typeface="Courier New"/>
              <a:cs typeface="Courier New"/>
              <a:sym typeface="Courier New"/>
            </a:endParaRPr>
          </a:p>
        </p:txBody>
      </p:sp>
      <p:sp>
        <p:nvSpPr>
          <p:cNvPr id="118" name="Google Shape;118;p24"/>
          <p:cNvSpPr txBox="1"/>
          <p:nvPr>
            <p:ph idx="2" type="title"/>
          </p:nvPr>
        </p:nvSpPr>
        <p:spPr>
          <a:xfrm>
            <a:off x="3278250" y="1973750"/>
            <a:ext cx="2587500" cy="182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Courier New"/>
                <a:ea typeface="Courier New"/>
                <a:cs typeface="Courier New"/>
                <a:sym typeface="Courier New"/>
              </a:rPr>
              <a:t>03</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nvSpPr>
        <p:spPr>
          <a:xfrm>
            <a:off x="917850" y="372375"/>
            <a:ext cx="52329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ourier New"/>
                <a:ea typeface="Courier New"/>
                <a:cs typeface="Courier New"/>
                <a:sym typeface="Courier New"/>
              </a:rPr>
              <a:t>3. Methods</a:t>
            </a:r>
            <a:endParaRPr sz="3000">
              <a:latin typeface="Courier New"/>
              <a:ea typeface="Courier New"/>
              <a:cs typeface="Courier New"/>
              <a:sym typeface="Courier New"/>
            </a:endParaRPr>
          </a:p>
        </p:txBody>
      </p:sp>
      <p:sp>
        <p:nvSpPr>
          <p:cNvPr id="124" name="Google Shape;124;p25"/>
          <p:cNvSpPr txBox="1"/>
          <p:nvPr/>
        </p:nvSpPr>
        <p:spPr>
          <a:xfrm>
            <a:off x="917855" y="903379"/>
            <a:ext cx="4297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(i). </a:t>
            </a:r>
            <a:r>
              <a:rPr b="1" lang="en" sz="1400">
                <a:solidFill>
                  <a:schemeClr val="dk1"/>
                </a:solidFill>
                <a:latin typeface="Courier New"/>
                <a:ea typeface="Courier New"/>
                <a:cs typeface="Courier New"/>
                <a:sym typeface="Courier New"/>
              </a:rPr>
              <a:t>Data Collection and Preprocessing</a:t>
            </a:r>
            <a:r>
              <a:rPr lang="en" sz="14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p:txBody>
      </p:sp>
      <p:sp>
        <p:nvSpPr>
          <p:cNvPr id="125" name="Google Shape;125;p25"/>
          <p:cNvSpPr txBox="1"/>
          <p:nvPr/>
        </p:nvSpPr>
        <p:spPr>
          <a:xfrm>
            <a:off x="945224" y="1182357"/>
            <a:ext cx="74028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Dataset Overview:</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The dataset comprises over 34,000 Amazon product reviews, with attributes such as product name, brand, category, review text, review title, and sentiment labels (positive, negative, neutral).</a:t>
            </a:r>
            <a:endParaRPr sz="1400">
              <a:solidFill>
                <a:schemeClr val="dk1"/>
              </a:solidFill>
              <a:latin typeface="Courier New"/>
              <a:ea typeface="Courier New"/>
              <a:cs typeface="Courier New"/>
              <a:sym typeface="Courier New"/>
            </a:endParaRPr>
          </a:p>
        </p:txBody>
      </p:sp>
      <p:pic>
        <p:nvPicPr>
          <p:cNvPr id="126" name="Google Shape;126;p25"/>
          <p:cNvPicPr preferRelativeResize="0"/>
          <p:nvPr/>
        </p:nvPicPr>
        <p:blipFill>
          <a:blip r:embed="rId3">
            <a:alphaModFix/>
          </a:blip>
          <a:stretch>
            <a:fillRect/>
          </a:stretch>
        </p:blipFill>
        <p:spPr>
          <a:xfrm>
            <a:off x="917850" y="2220050"/>
            <a:ext cx="7457551" cy="2759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nvSpPr>
        <p:spPr>
          <a:xfrm>
            <a:off x="911763" y="397690"/>
            <a:ext cx="7724400" cy="2070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chemeClr val="dk1"/>
                </a:solidFill>
                <a:latin typeface="Courier New"/>
                <a:ea typeface="Courier New"/>
                <a:cs typeface="Courier New"/>
                <a:sym typeface="Courier New"/>
              </a:rPr>
              <a:t>* </a:t>
            </a:r>
            <a:r>
              <a:rPr b="1" lang="en" sz="1400">
                <a:solidFill>
                  <a:schemeClr val="dk1"/>
                </a:solidFill>
                <a:latin typeface="Courier New"/>
                <a:ea typeface="Courier New"/>
                <a:cs typeface="Courier New"/>
                <a:sym typeface="Courier New"/>
              </a:rPr>
              <a:t>Preprocessing Steps:</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1. Convert text to lowercase for uniformity.</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2. Remove special characters, punctuation, and stopwords.</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3. Tokenize review text into individual words.</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4. Apply stemming and lemmatization to standardize word forms.</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(ii). Exploratory Data Analysis (EDA)</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Visualized the distribution of sentiment categories.</a:t>
            </a:r>
            <a:endParaRPr sz="1100">
              <a:latin typeface="Courier New"/>
              <a:ea typeface="Courier New"/>
              <a:cs typeface="Courier New"/>
              <a:sym typeface="Courier New"/>
            </a:endParaRPr>
          </a:p>
          <a:p>
            <a:pPr indent="0" lvl="0" marL="0" marR="0" rtl="0" algn="l">
              <a:spcBef>
                <a:spcPts val="0"/>
              </a:spcBef>
              <a:spcAft>
                <a:spcPts val="0"/>
              </a:spcAft>
              <a:buNone/>
            </a:pPr>
            <a:r>
              <a:t/>
            </a:r>
            <a:endParaRPr b="1" sz="1400">
              <a:solidFill>
                <a:schemeClr val="dk1"/>
              </a:solidFill>
              <a:latin typeface="Courier New"/>
              <a:ea typeface="Courier New"/>
              <a:cs typeface="Courier New"/>
              <a:sym typeface="Courier New"/>
            </a:endParaRPr>
          </a:p>
        </p:txBody>
      </p:sp>
      <p:pic>
        <p:nvPicPr>
          <p:cNvPr id="132" name="Google Shape;132;p26"/>
          <p:cNvPicPr preferRelativeResize="0"/>
          <p:nvPr/>
        </p:nvPicPr>
        <p:blipFill rotWithShape="1">
          <a:blip r:embed="rId3">
            <a:alphaModFix/>
          </a:blip>
          <a:srcRect b="0" l="0" r="0" t="0"/>
          <a:stretch/>
        </p:blipFill>
        <p:spPr>
          <a:xfrm>
            <a:off x="911764" y="2351425"/>
            <a:ext cx="7372975" cy="258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7"/>
          <p:cNvPicPr preferRelativeResize="0"/>
          <p:nvPr/>
        </p:nvPicPr>
        <p:blipFill rotWithShape="1">
          <a:blip r:embed="rId3">
            <a:alphaModFix/>
          </a:blip>
          <a:srcRect b="0" l="0" r="0" t="0"/>
          <a:stretch/>
        </p:blipFill>
        <p:spPr>
          <a:xfrm>
            <a:off x="892975" y="1785774"/>
            <a:ext cx="7600951" cy="3117924"/>
          </a:xfrm>
          <a:prstGeom prst="rect">
            <a:avLst/>
          </a:prstGeom>
          <a:noFill/>
          <a:ln>
            <a:noFill/>
          </a:ln>
        </p:spPr>
      </p:pic>
      <p:pic>
        <p:nvPicPr>
          <p:cNvPr id="138" name="Google Shape;138;p27"/>
          <p:cNvPicPr preferRelativeResize="0"/>
          <p:nvPr/>
        </p:nvPicPr>
        <p:blipFill rotWithShape="1">
          <a:blip r:embed="rId4">
            <a:alphaModFix/>
          </a:blip>
          <a:srcRect b="0" l="0" r="0" t="0"/>
          <a:stretch/>
        </p:blipFill>
        <p:spPr>
          <a:xfrm>
            <a:off x="892975" y="233325"/>
            <a:ext cx="7600949" cy="139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nvSpPr>
        <p:spPr>
          <a:xfrm>
            <a:off x="1065749" y="266875"/>
            <a:ext cx="7374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Identified class imbalance issues and trends in the data.</a:t>
            </a:r>
            <a:endParaRPr sz="1100">
              <a:latin typeface="Courier New"/>
              <a:ea typeface="Courier New"/>
              <a:cs typeface="Courier New"/>
              <a:sym typeface="Courier New"/>
            </a:endParaRPr>
          </a:p>
        </p:txBody>
      </p:sp>
      <p:pic>
        <p:nvPicPr>
          <p:cNvPr id="144" name="Google Shape;144;p28"/>
          <p:cNvPicPr preferRelativeResize="0"/>
          <p:nvPr/>
        </p:nvPicPr>
        <p:blipFill rotWithShape="1">
          <a:blip r:embed="rId3">
            <a:alphaModFix/>
          </a:blip>
          <a:srcRect b="0" l="0" r="0" t="0"/>
          <a:stretch/>
        </p:blipFill>
        <p:spPr>
          <a:xfrm>
            <a:off x="916800" y="670562"/>
            <a:ext cx="6574774" cy="1451588"/>
          </a:xfrm>
          <a:prstGeom prst="rect">
            <a:avLst/>
          </a:prstGeom>
          <a:noFill/>
          <a:ln>
            <a:noFill/>
          </a:ln>
        </p:spPr>
      </p:pic>
      <p:pic>
        <p:nvPicPr>
          <p:cNvPr id="145" name="Google Shape;145;p28"/>
          <p:cNvPicPr preferRelativeResize="0"/>
          <p:nvPr/>
        </p:nvPicPr>
        <p:blipFill rotWithShape="1">
          <a:blip r:embed="rId4">
            <a:alphaModFix/>
          </a:blip>
          <a:srcRect b="0" l="0" r="0" t="0"/>
          <a:stretch/>
        </p:blipFill>
        <p:spPr>
          <a:xfrm>
            <a:off x="916800" y="2252275"/>
            <a:ext cx="6574776" cy="2735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nvSpPr>
        <p:spPr>
          <a:xfrm>
            <a:off x="920600" y="257175"/>
            <a:ext cx="73281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Examined review patterns across product categories and brands.</a:t>
            </a:r>
            <a:endParaRPr sz="1100">
              <a:latin typeface="Courier New"/>
              <a:ea typeface="Courier New"/>
              <a:cs typeface="Courier New"/>
              <a:sym typeface="Courier New"/>
            </a:endParaRPr>
          </a:p>
        </p:txBody>
      </p:sp>
      <p:pic>
        <p:nvPicPr>
          <p:cNvPr id="151" name="Google Shape;151;p29"/>
          <p:cNvPicPr preferRelativeResize="0"/>
          <p:nvPr/>
        </p:nvPicPr>
        <p:blipFill rotWithShape="1">
          <a:blip r:embed="rId3">
            <a:alphaModFix/>
          </a:blip>
          <a:srcRect b="0" l="0" r="0" t="0"/>
          <a:stretch/>
        </p:blipFill>
        <p:spPr>
          <a:xfrm>
            <a:off x="920600" y="534175"/>
            <a:ext cx="6743699" cy="1564000"/>
          </a:xfrm>
          <a:prstGeom prst="rect">
            <a:avLst/>
          </a:prstGeom>
          <a:noFill/>
          <a:ln>
            <a:noFill/>
          </a:ln>
        </p:spPr>
      </p:pic>
      <p:pic>
        <p:nvPicPr>
          <p:cNvPr id="152" name="Google Shape;152;p29"/>
          <p:cNvPicPr preferRelativeResize="0"/>
          <p:nvPr/>
        </p:nvPicPr>
        <p:blipFill rotWithShape="1">
          <a:blip r:embed="rId4">
            <a:alphaModFix/>
          </a:blip>
          <a:srcRect b="0" l="0" r="0" t="0"/>
          <a:stretch/>
        </p:blipFill>
        <p:spPr>
          <a:xfrm>
            <a:off x="920600" y="2243149"/>
            <a:ext cx="6743701" cy="2684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nvSpPr>
        <p:spPr>
          <a:xfrm>
            <a:off x="900125" y="408025"/>
            <a:ext cx="79242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(iii). Class Imbalance Handling:</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Applied oversampling (e.g., SMOTE) and under-sampling techniques. </a:t>
            </a:r>
            <a:endParaRPr sz="1100">
              <a:latin typeface="Courier New"/>
              <a:ea typeface="Courier New"/>
              <a:cs typeface="Courier New"/>
              <a:sym typeface="Courier New"/>
            </a:endParaRPr>
          </a:p>
        </p:txBody>
      </p:sp>
      <p:pic>
        <p:nvPicPr>
          <p:cNvPr id="158" name="Google Shape;158;p30"/>
          <p:cNvPicPr preferRelativeResize="0"/>
          <p:nvPr/>
        </p:nvPicPr>
        <p:blipFill rotWithShape="1">
          <a:blip r:embed="rId3">
            <a:alphaModFix/>
          </a:blip>
          <a:srcRect b="0" l="0" r="0" t="0"/>
          <a:stretch/>
        </p:blipFill>
        <p:spPr>
          <a:xfrm>
            <a:off x="970250" y="935225"/>
            <a:ext cx="6372325" cy="1786400"/>
          </a:xfrm>
          <a:prstGeom prst="rect">
            <a:avLst/>
          </a:prstGeom>
          <a:noFill/>
          <a:ln>
            <a:noFill/>
          </a:ln>
        </p:spPr>
      </p:pic>
      <p:pic>
        <p:nvPicPr>
          <p:cNvPr id="159" name="Google Shape;159;p30"/>
          <p:cNvPicPr preferRelativeResize="0"/>
          <p:nvPr/>
        </p:nvPicPr>
        <p:blipFill rotWithShape="1">
          <a:blip r:embed="rId4">
            <a:alphaModFix/>
          </a:blip>
          <a:srcRect b="0" l="0" r="0" t="0"/>
          <a:stretch/>
        </p:blipFill>
        <p:spPr>
          <a:xfrm>
            <a:off x="970248" y="2845013"/>
            <a:ext cx="6372326" cy="222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1"/>
          <p:cNvPicPr preferRelativeResize="0"/>
          <p:nvPr/>
        </p:nvPicPr>
        <p:blipFill rotWithShape="1">
          <a:blip r:embed="rId3">
            <a:alphaModFix/>
          </a:blip>
          <a:srcRect b="0" l="0" r="0" t="0"/>
          <a:stretch/>
        </p:blipFill>
        <p:spPr>
          <a:xfrm>
            <a:off x="943300" y="227800"/>
            <a:ext cx="7010526" cy="3093301"/>
          </a:xfrm>
          <a:prstGeom prst="rect">
            <a:avLst/>
          </a:prstGeom>
          <a:noFill/>
          <a:ln>
            <a:noFill/>
          </a:ln>
        </p:spPr>
      </p:pic>
      <p:sp>
        <p:nvSpPr>
          <p:cNvPr id="165" name="Google Shape;165;p31"/>
          <p:cNvSpPr txBox="1"/>
          <p:nvPr/>
        </p:nvSpPr>
        <p:spPr>
          <a:xfrm>
            <a:off x="900428" y="3378205"/>
            <a:ext cx="7096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entury Gothic"/>
                <a:ea typeface="Century Gothic"/>
                <a:cs typeface="Century Gothic"/>
                <a:sym typeface="Century Gothic"/>
              </a:rPr>
              <a:t>* Balanced the dataset to improve model performance for minority classes.</a:t>
            </a:r>
            <a:endParaRPr sz="1100"/>
          </a:p>
        </p:txBody>
      </p:sp>
      <p:pic>
        <p:nvPicPr>
          <p:cNvPr id="166" name="Google Shape;166;p31"/>
          <p:cNvPicPr preferRelativeResize="0"/>
          <p:nvPr/>
        </p:nvPicPr>
        <p:blipFill rotWithShape="1">
          <a:blip r:embed="rId4">
            <a:alphaModFix/>
          </a:blip>
          <a:srcRect b="0" l="0" r="0" t="0"/>
          <a:stretch/>
        </p:blipFill>
        <p:spPr>
          <a:xfrm>
            <a:off x="943290" y="3712335"/>
            <a:ext cx="7010534" cy="13192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nvSpPr>
        <p:spPr>
          <a:xfrm>
            <a:off x="921600" y="166900"/>
            <a:ext cx="80466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(iv). Feature Engineering:</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Transformed review text into numerical features using TF-IDF Vectorization.</a:t>
            </a:r>
            <a:endParaRPr sz="1100">
              <a:latin typeface="Courier New"/>
              <a:ea typeface="Courier New"/>
              <a:cs typeface="Courier New"/>
              <a:sym typeface="Courier New"/>
            </a:endParaRPr>
          </a:p>
        </p:txBody>
      </p:sp>
      <p:pic>
        <p:nvPicPr>
          <p:cNvPr id="172" name="Google Shape;172;p32"/>
          <p:cNvPicPr preferRelativeResize="0"/>
          <p:nvPr/>
        </p:nvPicPr>
        <p:blipFill rotWithShape="1">
          <a:blip r:embed="rId3">
            <a:alphaModFix/>
          </a:blip>
          <a:srcRect b="0" l="0" r="0" t="0"/>
          <a:stretch/>
        </p:blipFill>
        <p:spPr>
          <a:xfrm>
            <a:off x="921600" y="637362"/>
            <a:ext cx="7886700" cy="2062625"/>
          </a:xfrm>
          <a:prstGeom prst="rect">
            <a:avLst/>
          </a:prstGeom>
          <a:noFill/>
          <a:ln>
            <a:noFill/>
          </a:ln>
        </p:spPr>
      </p:pic>
      <p:pic>
        <p:nvPicPr>
          <p:cNvPr id="173" name="Google Shape;173;p32"/>
          <p:cNvPicPr preferRelativeResize="0"/>
          <p:nvPr/>
        </p:nvPicPr>
        <p:blipFill rotWithShape="1">
          <a:blip r:embed="rId4">
            <a:alphaModFix/>
          </a:blip>
          <a:srcRect b="0" l="0" r="0" t="0"/>
          <a:stretch/>
        </p:blipFill>
        <p:spPr>
          <a:xfrm>
            <a:off x="921600" y="2913962"/>
            <a:ext cx="7877576" cy="2062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nvSpPr>
        <p:spPr>
          <a:xfrm>
            <a:off x="914751" y="380900"/>
            <a:ext cx="82293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(v). Model Implementation:</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Baseline Model</a:t>
            </a:r>
            <a:r>
              <a:rPr lang="en" sz="1400">
                <a:solidFill>
                  <a:schemeClr val="dk1"/>
                </a:solidFill>
                <a:latin typeface="Courier New"/>
                <a:ea typeface="Courier New"/>
                <a:cs typeface="Courier New"/>
                <a:sym typeface="Courier New"/>
              </a:rPr>
              <a:t>: Implemented Multinomial Naive Bayes as a starting classifier.</a:t>
            </a:r>
            <a:endParaRPr b="1" sz="1400">
              <a:solidFill>
                <a:schemeClr val="dk1"/>
              </a:solidFill>
              <a:latin typeface="Courier New"/>
              <a:ea typeface="Courier New"/>
              <a:cs typeface="Courier New"/>
              <a:sym typeface="Courier New"/>
            </a:endParaRPr>
          </a:p>
        </p:txBody>
      </p:sp>
      <p:pic>
        <p:nvPicPr>
          <p:cNvPr id="179" name="Google Shape;179;p33"/>
          <p:cNvPicPr preferRelativeResize="0"/>
          <p:nvPr/>
        </p:nvPicPr>
        <p:blipFill rotWithShape="1">
          <a:blip r:embed="rId3">
            <a:alphaModFix/>
          </a:blip>
          <a:srcRect b="0" l="0" r="0" t="0"/>
          <a:stretch/>
        </p:blipFill>
        <p:spPr>
          <a:xfrm>
            <a:off x="914750" y="1174975"/>
            <a:ext cx="8149324" cy="371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1155259" y="101260"/>
            <a:ext cx="22374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dk1"/>
                </a:solidFill>
                <a:latin typeface="Courier New"/>
                <a:ea typeface="Courier New"/>
                <a:cs typeface="Courier New"/>
                <a:sym typeface="Courier New"/>
              </a:rPr>
              <a:t>Abstract</a:t>
            </a:r>
            <a:endParaRPr sz="3000">
              <a:solidFill>
                <a:schemeClr val="dk1"/>
              </a:solidFill>
              <a:latin typeface="Courier New"/>
              <a:ea typeface="Courier New"/>
              <a:cs typeface="Courier New"/>
              <a:sym typeface="Courier New"/>
            </a:endParaRPr>
          </a:p>
        </p:txBody>
      </p:sp>
      <p:sp>
        <p:nvSpPr>
          <p:cNvPr id="71" name="Google Shape;71;p16"/>
          <p:cNvSpPr txBox="1"/>
          <p:nvPr/>
        </p:nvSpPr>
        <p:spPr>
          <a:xfrm>
            <a:off x="903713" y="632174"/>
            <a:ext cx="7643700" cy="48354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1200"/>
              </a:spcBef>
              <a:spcAft>
                <a:spcPts val="0"/>
              </a:spcAft>
              <a:buNone/>
            </a:pPr>
            <a:r>
              <a:rPr lang="en" sz="1100">
                <a:solidFill>
                  <a:schemeClr val="dk1"/>
                </a:solidFill>
                <a:latin typeface="Courier New"/>
                <a:ea typeface="Courier New"/>
                <a:cs typeface="Courier New"/>
                <a:sym typeface="Courier New"/>
              </a:rPr>
              <a:t>This project delves into sentiment analysis of over 34,000 Amazon customer reviews, classifying them into positive, negative, and neutral sentiments. By addressing challenges like class imbalance and leveraging both traditional and advanced machine learning techniques, the project builds a high-performance sentiment analysis model. Key highlights include:</a:t>
            </a:r>
            <a:endParaRPr sz="1100">
              <a:solidFill>
                <a:schemeClr val="dk1"/>
              </a:solidFill>
              <a:latin typeface="Courier New"/>
              <a:ea typeface="Courier New"/>
              <a:cs typeface="Courier New"/>
              <a:sym typeface="Courier New"/>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latin typeface="Courier New"/>
                <a:ea typeface="Courier New"/>
                <a:cs typeface="Courier New"/>
                <a:sym typeface="Courier New"/>
              </a:rPr>
              <a:t>Data Insights</a:t>
            </a:r>
            <a:r>
              <a:rPr lang="en" sz="1100">
                <a:solidFill>
                  <a:schemeClr val="dk1"/>
                </a:solidFill>
                <a:latin typeface="Courier New"/>
                <a:ea typeface="Courier New"/>
                <a:cs typeface="Courier New"/>
                <a:sym typeface="Courier New"/>
              </a:rPr>
              <a:t>: Analyzing review patterns and sentiment trends to uncover actionable insights.</a:t>
            </a:r>
            <a:endParaRPr sz="1100">
              <a:solidFill>
                <a:schemeClr val="dk1"/>
              </a:solidFill>
              <a:latin typeface="Courier New"/>
              <a:ea typeface="Courier New"/>
              <a:cs typeface="Courier New"/>
              <a:sym typeface="Courier New"/>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Courier New"/>
                <a:ea typeface="Courier New"/>
                <a:cs typeface="Courier New"/>
                <a:sym typeface="Courier New"/>
              </a:rPr>
              <a:t>Text Representation</a:t>
            </a:r>
            <a:r>
              <a:rPr lang="en" sz="1100">
                <a:solidFill>
                  <a:schemeClr val="dk1"/>
                </a:solidFill>
                <a:latin typeface="Courier New"/>
                <a:ea typeface="Courier New"/>
                <a:cs typeface="Courier New"/>
                <a:sym typeface="Courier New"/>
              </a:rPr>
              <a:t>: Transforming customer reviews into numerical features using TF-IDF for better model interpretation.</a:t>
            </a:r>
            <a:endParaRPr sz="1100">
              <a:solidFill>
                <a:schemeClr val="dk1"/>
              </a:solidFill>
              <a:latin typeface="Courier New"/>
              <a:ea typeface="Courier New"/>
              <a:cs typeface="Courier New"/>
              <a:sym typeface="Courier New"/>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Courier New"/>
                <a:ea typeface="Courier New"/>
                <a:cs typeface="Courier New"/>
                <a:sym typeface="Courier New"/>
              </a:rPr>
              <a:t>Balancing Sentiment Classes</a:t>
            </a:r>
            <a:r>
              <a:rPr lang="en" sz="1100">
                <a:solidFill>
                  <a:schemeClr val="dk1"/>
                </a:solidFill>
                <a:latin typeface="Courier New"/>
                <a:ea typeface="Courier New"/>
                <a:cs typeface="Courier New"/>
                <a:sym typeface="Courier New"/>
              </a:rPr>
              <a:t>: Employing oversampling and under-sampling methods to mitigate class distribution disparities.</a:t>
            </a:r>
            <a:endParaRPr sz="1100">
              <a:solidFill>
                <a:schemeClr val="dk1"/>
              </a:solidFill>
              <a:latin typeface="Courier New"/>
              <a:ea typeface="Courier New"/>
              <a:cs typeface="Courier New"/>
              <a:sym typeface="Courier New"/>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Courier New"/>
                <a:ea typeface="Courier New"/>
                <a:cs typeface="Courier New"/>
                <a:sym typeface="Courier New"/>
              </a:rPr>
              <a:t>Model Optimization</a:t>
            </a:r>
            <a:r>
              <a:rPr lang="en" sz="1100">
                <a:solidFill>
                  <a:schemeClr val="dk1"/>
                </a:solidFill>
                <a:latin typeface="Courier New"/>
                <a:ea typeface="Courier New"/>
                <a:cs typeface="Courier New"/>
                <a:sym typeface="Courier New"/>
              </a:rPr>
              <a:t>: Fine-tuning models with Grid Search and Cross-Validation to enhance accuracy.</a:t>
            </a:r>
            <a:endParaRPr sz="1100">
              <a:solidFill>
                <a:schemeClr val="dk1"/>
              </a:solidFill>
              <a:latin typeface="Courier New"/>
              <a:ea typeface="Courier New"/>
              <a:cs typeface="Courier New"/>
              <a:sym typeface="Courier New"/>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Courier New"/>
                <a:ea typeface="Courier New"/>
                <a:cs typeface="Courier New"/>
                <a:sym typeface="Courier New"/>
              </a:rPr>
              <a:t>Latent Topic Discovery</a:t>
            </a:r>
            <a:r>
              <a:rPr lang="en" sz="1100">
                <a:solidFill>
                  <a:schemeClr val="dk1"/>
                </a:solidFill>
                <a:latin typeface="Courier New"/>
                <a:ea typeface="Courier New"/>
                <a:cs typeface="Courier New"/>
                <a:sym typeface="Courier New"/>
              </a:rPr>
              <a:t>: Using LDA and NMF algorithms for topic modeling to identify hidden themes in reviews.</a:t>
            </a:r>
            <a:endParaRPr sz="110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100">
                <a:solidFill>
                  <a:schemeClr val="dk1"/>
                </a:solidFill>
                <a:latin typeface="Courier New"/>
                <a:ea typeface="Courier New"/>
                <a:cs typeface="Courier New"/>
                <a:sym typeface="Courier New"/>
              </a:rPr>
              <a:t>The project integrates classifiers like Naive Bayes, Support Vector Machines (SVM), and advanced methods such as LSTM networks and ensemble models like XGBoost. Evaluation metrics, including precision, recall, F1-score, and AUC-ROC, demonstrated significant improvements in sentiment classification accuracy. This analysis underscores the value of sentiment modeling in refining customer feedback analysis and shaping data-driven e-commerce strategies.</a:t>
            </a:r>
            <a:endParaRPr sz="1100">
              <a:solidFill>
                <a:schemeClr val="dk1"/>
              </a:solidFill>
              <a:latin typeface="Courier New"/>
              <a:ea typeface="Courier New"/>
              <a:cs typeface="Courier New"/>
              <a:sym typeface="Courier New"/>
            </a:endParaRPr>
          </a:p>
          <a:p>
            <a:pPr indent="0" lvl="0" marL="0" marR="0" rtl="0" algn="l">
              <a:lnSpc>
                <a:spcPct val="150000"/>
              </a:lnSpc>
              <a:spcBef>
                <a:spcPts val="1200"/>
              </a:spcBef>
              <a:spcAft>
                <a:spcPts val="0"/>
              </a:spcAft>
              <a:buNone/>
            </a:pPr>
            <a:r>
              <a:t/>
            </a:r>
            <a:endParaRPr>
              <a:solidFill>
                <a:schemeClr val="dk1"/>
              </a:solidFill>
              <a:highlight>
                <a:schemeClr val="dk1"/>
              </a:highlight>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4"/>
          <p:cNvPicPr preferRelativeResize="0"/>
          <p:nvPr/>
        </p:nvPicPr>
        <p:blipFill rotWithShape="1">
          <a:blip r:embed="rId3">
            <a:alphaModFix/>
          </a:blip>
          <a:srcRect b="0" l="0" r="0" t="0"/>
          <a:stretch/>
        </p:blipFill>
        <p:spPr>
          <a:xfrm>
            <a:off x="919350" y="125887"/>
            <a:ext cx="7646324" cy="3297100"/>
          </a:xfrm>
          <a:prstGeom prst="rect">
            <a:avLst/>
          </a:prstGeom>
          <a:noFill/>
          <a:ln>
            <a:noFill/>
          </a:ln>
        </p:spPr>
      </p:pic>
      <p:pic>
        <p:nvPicPr>
          <p:cNvPr id="185" name="Google Shape;185;p34"/>
          <p:cNvPicPr preferRelativeResize="0"/>
          <p:nvPr/>
        </p:nvPicPr>
        <p:blipFill rotWithShape="1">
          <a:blip r:embed="rId4">
            <a:alphaModFix/>
          </a:blip>
          <a:srcRect b="0" l="0" r="0" t="0"/>
          <a:stretch/>
        </p:blipFill>
        <p:spPr>
          <a:xfrm>
            <a:off x="919350" y="3525662"/>
            <a:ext cx="7646325" cy="1491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nvSpPr>
        <p:spPr>
          <a:xfrm>
            <a:off x="916513" y="366619"/>
            <a:ext cx="6529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Multi-class Support Vector Machines (SVM):</a:t>
            </a:r>
            <a:endParaRPr sz="1100">
              <a:latin typeface="Courier New"/>
              <a:ea typeface="Courier New"/>
              <a:cs typeface="Courier New"/>
              <a:sym typeface="Courier New"/>
            </a:endParaRPr>
          </a:p>
        </p:txBody>
      </p:sp>
      <p:pic>
        <p:nvPicPr>
          <p:cNvPr id="191" name="Google Shape;191;p35"/>
          <p:cNvPicPr preferRelativeResize="0"/>
          <p:nvPr/>
        </p:nvPicPr>
        <p:blipFill rotWithShape="1">
          <a:blip r:embed="rId3">
            <a:alphaModFix/>
          </a:blip>
          <a:srcRect b="0" l="0" r="0" t="0"/>
          <a:stretch/>
        </p:blipFill>
        <p:spPr>
          <a:xfrm>
            <a:off x="985425" y="629325"/>
            <a:ext cx="7424874" cy="2236175"/>
          </a:xfrm>
          <a:prstGeom prst="rect">
            <a:avLst/>
          </a:prstGeom>
          <a:noFill/>
          <a:ln>
            <a:noFill/>
          </a:ln>
        </p:spPr>
      </p:pic>
      <p:pic>
        <p:nvPicPr>
          <p:cNvPr id="192" name="Google Shape;192;p35"/>
          <p:cNvPicPr preferRelativeResize="0"/>
          <p:nvPr/>
        </p:nvPicPr>
        <p:blipFill rotWithShape="1">
          <a:blip r:embed="rId4">
            <a:alphaModFix/>
          </a:blip>
          <a:srcRect b="0" l="0" r="0" t="0"/>
          <a:stretch/>
        </p:blipFill>
        <p:spPr>
          <a:xfrm>
            <a:off x="985435" y="3015465"/>
            <a:ext cx="7424871" cy="20374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nvSpPr>
        <p:spPr>
          <a:xfrm>
            <a:off x="922481" y="256431"/>
            <a:ext cx="54507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Long Short-Term Memory Networks (LSTM):</a:t>
            </a:r>
            <a:endParaRPr sz="1100">
              <a:latin typeface="Courier New"/>
              <a:ea typeface="Courier New"/>
              <a:cs typeface="Courier New"/>
              <a:sym typeface="Courier New"/>
            </a:endParaRPr>
          </a:p>
        </p:txBody>
      </p:sp>
      <p:pic>
        <p:nvPicPr>
          <p:cNvPr id="198" name="Google Shape;198;p36"/>
          <p:cNvPicPr preferRelativeResize="0"/>
          <p:nvPr/>
        </p:nvPicPr>
        <p:blipFill rotWithShape="1">
          <a:blip r:embed="rId3">
            <a:alphaModFix/>
          </a:blip>
          <a:srcRect b="0" l="0" r="0" t="0"/>
          <a:stretch/>
        </p:blipFill>
        <p:spPr>
          <a:xfrm>
            <a:off x="922475" y="597725"/>
            <a:ext cx="7554674" cy="1596350"/>
          </a:xfrm>
          <a:prstGeom prst="rect">
            <a:avLst/>
          </a:prstGeom>
          <a:noFill/>
          <a:ln>
            <a:noFill/>
          </a:ln>
        </p:spPr>
      </p:pic>
      <p:pic>
        <p:nvPicPr>
          <p:cNvPr id="199" name="Google Shape;199;p36"/>
          <p:cNvPicPr preferRelativeResize="0"/>
          <p:nvPr/>
        </p:nvPicPr>
        <p:blipFill rotWithShape="1">
          <a:blip r:embed="rId4">
            <a:alphaModFix/>
          </a:blip>
          <a:srcRect b="0" l="0" r="0" t="0"/>
          <a:stretch/>
        </p:blipFill>
        <p:spPr>
          <a:xfrm>
            <a:off x="922481" y="2363838"/>
            <a:ext cx="7554663" cy="26717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7"/>
          <p:cNvPicPr preferRelativeResize="0"/>
          <p:nvPr/>
        </p:nvPicPr>
        <p:blipFill rotWithShape="1">
          <a:blip r:embed="rId3">
            <a:alphaModFix/>
          </a:blip>
          <a:srcRect b="0" l="0" r="0" t="0"/>
          <a:stretch/>
        </p:blipFill>
        <p:spPr>
          <a:xfrm>
            <a:off x="919600" y="137875"/>
            <a:ext cx="7429676" cy="2194075"/>
          </a:xfrm>
          <a:prstGeom prst="rect">
            <a:avLst/>
          </a:prstGeom>
          <a:noFill/>
          <a:ln>
            <a:noFill/>
          </a:ln>
        </p:spPr>
      </p:pic>
      <p:pic>
        <p:nvPicPr>
          <p:cNvPr id="205" name="Google Shape;205;p37"/>
          <p:cNvPicPr preferRelativeResize="0"/>
          <p:nvPr/>
        </p:nvPicPr>
        <p:blipFill rotWithShape="1">
          <a:blip r:embed="rId4">
            <a:alphaModFix/>
          </a:blip>
          <a:srcRect b="0" l="0" r="0" t="0"/>
          <a:stretch/>
        </p:blipFill>
        <p:spPr>
          <a:xfrm>
            <a:off x="919600" y="2408599"/>
            <a:ext cx="7429676" cy="2597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nvSpPr>
        <p:spPr>
          <a:xfrm>
            <a:off x="945101" y="177550"/>
            <a:ext cx="7867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Explored ensemble methods like XGBoost combined with oversampling:</a:t>
            </a:r>
            <a:endParaRPr sz="1400">
              <a:solidFill>
                <a:schemeClr val="dk1"/>
              </a:solidFill>
              <a:latin typeface="Courier New"/>
              <a:ea typeface="Courier New"/>
              <a:cs typeface="Courier New"/>
              <a:sym typeface="Courier New"/>
            </a:endParaRPr>
          </a:p>
        </p:txBody>
      </p:sp>
      <p:pic>
        <p:nvPicPr>
          <p:cNvPr id="211" name="Google Shape;211;p38"/>
          <p:cNvPicPr preferRelativeResize="0"/>
          <p:nvPr/>
        </p:nvPicPr>
        <p:blipFill rotWithShape="1">
          <a:blip r:embed="rId3">
            <a:alphaModFix/>
          </a:blip>
          <a:srcRect b="0" l="0" r="0" t="0"/>
          <a:stretch/>
        </p:blipFill>
        <p:spPr>
          <a:xfrm>
            <a:off x="945100" y="454550"/>
            <a:ext cx="7370549" cy="2281575"/>
          </a:xfrm>
          <a:prstGeom prst="rect">
            <a:avLst/>
          </a:prstGeom>
          <a:noFill/>
          <a:ln>
            <a:noFill/>
          </a:ln>
        </p:spPr>
      </p:pic>
      <p:pic>
        <p:nvPicPr>
          <p:cNvPr id="212" name="Google Shape;212;p38"/>
          <p:cNvPicPr preferRelativeResize="0"/>
          <p:nvPr/>
        </p:nvPicPr>
        <p:blipFill rotWithShape="1">
          <a:blip r:embed="rId4">
            <a:alphaModFix/>
          </a:blip>
          <a:srcRect b="0" l="0" r="0" t="0"/>
          <a:stretch/>
        </p:blipFill>
        <p:spPr>
          <a:xfrm>
            <a:off x="945100" y="2812100"/>
            <a:ext cx="7370524" cy="2281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nvSpPr>
        <p:spPr>
          <a:xfrm>
            <a:off x="933750" y="219375"/>
            <a:ext cx="82101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(vi). Optimization Techniques: </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a:t>
            </a:r>
            <a:r>
              <a:rPr lang="en" sz="1400">
                <a:solidFill>
                  <a:schemeClr val="dk1"/>
                </a:solidFill>
                <a:latin typeface="Courier New"/>
                <a:ea typeface="Courier New"/>
                <a:cs typeface="Courier New"/>
                <a:sym typeface="Courier New"/>
              </a:rPr>
              <a:t>Tuned hyperparameters using </a:t>
            </a:r>
            <a:r>
              <a:rPr b="1" lang="en" sz="1400">
                <a:solidFill>
                  <a:schemeClr val="dk1"/>
                </a:solidFill>
                <a:latin typeface="Courier New"/>
                <a:ea typeface="Courier New"/>
                <a:cs typeface="Courier New"/>
                <a:sym typeface="Courier New"/>
              </a:rPr>
              <a:t>Grid Search</a:t>
            </a:r>
            <a:r>
              <a:rPr lang="en" sz="1400">
                <a:solidFill>
                  <a:schemeClr val="dk1"/>
                </a:solidFill>
                <a:latin typeface="Courier New"/>
                <a:ea typeface="Courier New"/>
                <a:cs typeface="Courier New"/>
                <a:sym typeface="Courier New"/>
              </a:rPr>
              <a:t>, </a:t>
            </a:r>
            <a:r>
              <a:rPr b="1" lang="en" sz="1400">
                <a:solidFill>
                  <a:schemeClr val="dk1"/>
                </a:solidFill>
                <a:latin typeface="Courier New"/>
                <a:ea typeface="Courier New"/>
                <a:cs typeface="Courier New"/>
                <a:sym typeface="Courier New"/>
              </a:rPr>
              <a:t>Random Search</a:t>
            </a:r>
            <a:r>
              <a:rPr lang="en" sz="1400">
                <a:solidFill>
                  <a:schemeClr val="dk1"/>
                </a:solidFill>
                <a:latin typeface="Courier New"/>
                <a:ea typeface="Courier New"/>
                <a:cs typeface="Courier New"/>
                <a:sym typeface="Courier New"/>
              </a:rPr>
              <a:t>, and </a:t>
            </a:r>
            <a:r>
              <a:rPr b="1" lang="en" sz="1400">
                <a:solidFill>
                  <a:schemeClr val="dk1"/>
                </a:solidFill>
                <a:latin typeface="Courier New"/>
                <a:ea typeface="Courier New"/>
                <a:cs typeface="Courier New"/>
                <a:sym typeface="Courier New"/>
              </a:rPr>
              <a:t>Cross-Validation</a:t>
            </a:r>
            <a:r>
              <a:rPr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p:txBody>
      </p:sp>
      <p:pic>
        <p:nvPicPr>
          <p:cNvPr id="218" name="Google Shape;218;p39"/>
          <p:cNvPicPr preferRelativeResize="0"/>
          <p:nvPr/>
        </p:nvPicPr>
        <p:blipFill rotWithShape="1">
          <a:blip r:embed="rId3">
            <a:alphaModFix/>
          </a:blip>
          <a:srcRect b="0" l="0" r="0" t="0"/>
          <a:stretch/>
        </p:blipFill>
        <p:spPr>
          <a:xfrm>
            <a:off x="933750" y="935175"/>
            <a:ext cx="7126374" cy="1636575"/>
          </a:xfrm>
          <a:prstGeom prst="rect">
            <a:avLst/>
          </a:prstGeom>
          <a:noFill/>
          <a:ln>
            <a:noFill/>
          </a:ln>
        </p:spPr>
      </p:pic>
      <p:pic>
        <p:nvPicPr>
          <p:cNvPr id="219" name="Google Shape;219;p39"/>
          <p:cNvPicPr preferRelativeResize="0"/>
          <p:nvPr/>
        </p:nvPicPr>
        <p:blipFill rotWithShape="1">
          <a:blip r:embed="rId4">
            <a:alphaModFix/>
          </a:blip>
          <a:srcRect b="0" l="0" r="0" t="0"/>
          <a:stretch/>
        </p:blipFill>
        <p:spPr>
          <a:xfrm>
            <a:off x="933740" y="2571750"/>
            <a:ext cx="7126379" cy="2571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0"/>
          <p:cNvPicPr preferRelativeResize="0"/>
          <p:nvPr/>
        </p:nvPicPr>
        <p:blipFill rotWithShape="1">
          <a:blip r:embed="rId3">
            <a:alphaModFix/>
          </a:blip>
          <a:srcRect b="0" l="0" r="0" t="0"/>
          <a:stretch/>
        </p:blipFill>
        <p:spPr>
          <a:xfrm>
            <a:off x="902850" y="390525"/>
            <a:ext cx="8029324" cy="4643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nvSpPr>
        <p:spPr>
          <a:xfrm>
            <a:off x="1378743" y="289350"/>
            <a:ext cx="77652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(vii). Topic Modeling:</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a:t>
            </a:r>
            <a:r>
              <a:rPr lang="en" sz="1400">
                <a:solidFill>
                  <a:schemeClr val="dk1"/>
                </a:solidFill>
                <a:latin typeface="Courier New"/>
                <a:ea typeface="Courier New"/>
                <a:cs typeface="Courier New"/>
                <a:sym typeface="Courier New"/>
              </a:rPr>
              <a:t>Applied </a:t>
            </a:r>
            <a:r>
              <a:rPr b="1" lang="en" sz="1400">
                <a:solidFill>
                  <a:schemeClr val="dk1"/>
                </a:solidFill>
                <a:latin typeface="Courier New"/>
                <a:ea typeface="Courier New"/>
                <a:cs typeface="Courier New"/>
                <a:sym typeface="Courier New"/>
              </a:rPr>
              <a:t>Latent Dirichlet Allocation (LDA)</a:t>
            </a:r>
            <a:r>
              <a:rPr lang="en" sz="1400">
                <a:solidFill>
                  <a:schemeClr val="dk1"/>
                </a:solidFill>
                <a:latin typeface="Courier New"/>
                <a:ea typeface="Courier New"/>
                <a:cs typeface="Courier New"/>
                <a:sym typeface="Courier New"/>
              </a:rPr>
              <a:t> and </a:t>
            </a:r>
            <a:r>
              <a:rPr b="1" lang="en" sz="1400">
                <a:solidFill>
                  <a:schemeClr val="dk1"/>
                </a:solidFill>
                <a:latin typeface="Courier New"/>
                <a:ea typeface="Courier New"/>
                <a:cs typeface="Courier New"/>
                <a:sym typeface="Courier New"/>
              </a:rPr>
              <a:t>Non-Negative Matrix Factorization (NMF)</a:t>
            </a:r>
            <a:r>
              <a:rPr lang="en"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p:txBody>
      </p:sp>
      <p:pic>
        <p:nvPicPr>
          <p:cNvPr id="230" name="Google Shape;230;p41"/>
          <p:cNvPicPr preferRelativeResize="0"/>
          <p:nvPr/>
        </p:nvPicPr>
        <p:blipFill rotWithShape="1">
          <a:blip r:embed="rId3">
            <a:alphaModFix/>
          </a:blip>
          <a:srcRect b="0" l="0" r="0" t="0"/>
          <a:stretch/>
        </p:blipFill>
        <p:spPr>
          <a:xfrm>
            <a:off x="1378750" y="1055075"/>
            <a:ext cx="7315200" cy="3837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2"/>
          <p:cNvPicPr preferRelativeResize="0"/>
          <p:nvPr/>
        </p:nvPicPr>
        <p:blipFill rotWithShape="1">
          <a:blip r:embed="rId3">
            <a:alphaModFix/>
          </a:blip>
          <a:srcRect b="0" l="0" r="0" t="0"/>
          <a:stretch/>
        </p:blipFill>
        <p:spPr>
          <a:xfrm>
            <a:off x="1240497" y="99886"/>
            <a:ext cx="7010534" cy="2471864"/>
          </a:xfrm>
          <a:prstGeom prst="rect">
            <a:avLst/>
          </a:prstGeom>
          <a:noFill/>
          <a:ln>
            <a:noFill/>
          </a:ln>
        </p:spPr>
      </p:pic>
      <p:pic>
        <p:nvPicPr>
          <p:cNvPr id="236" name="Google Shape;236;p42"/>
          <p:cNvPicPr preferRelativeResize="0"/>
          <p:nvPr/>
        </p:nvPicPr>
        <p:blipFill rotWithShape="1">
          <a:blip r:embed="rId4">
            <a:alphaModFix/>
          </a:blip>
          <a:srcRect b="0" l="0" r="0" t="0"/>
          <a:stretch/>
        </p:blipFill>
        <p:spPr>
          <a:xfrm>
            <a:off x="1240497" y="2571750"/>
            <a:ext cx="7010534" cy="24718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3"/>
          <p:cNvPicPr preferRelativeResize="0"/>
          <p:nvPr/>
        </p:nvPicPr>
        <p:blipFill rotWithShape="1">
          <a:blip r:embed="rId3">
            <a:alphaModFix/>
          </a:blip>
          <a:srcRect b="0" l="0" r="0" t="0"/>
          <a:stretch/>
        </p:blipFill>
        <p:spPr>
          <a:xfrm>
            <a:off x="1204791" y="164231"/>
            <a:ext cx="7153396" cy="47363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947149" y="503545"/>
            <a:ext cx="3844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rgbClr val="FF9900"/>
                </a:solidFill>
                <a:latin typeface="Courier New"/>
                <a:ea typeface="Courier New"/>
                <a:cs typeface="Courier New"/>
                <a:sym typeface="Courier New"/>
              </a:rPr>
              <a:t>Content</a:t>
            </a:r>
            <a:endParaRPr b="1" sz="3000">
              <a:solidFill>
                <a:srgbClr val="FF9900"/>
              </a:solidFill>
              <a:latin typeface="Courier New"/>
              <a:ea typeface="Courier New"/>
              <a:cs typeface="Courier New"/>
              <a:sym typeface="Courier New"/>
            </a:endParaRPr>
          </a:p>
        </p:txBody>
      </p:sp>
      <p:sp>
        <p:nvSpPr>
          <p:cNvPr id="77" name="Google Shape;77;p17"/>
          <p:cNvSpPr txBox="1"/>
          <p:nvPr/>
        </p:nvSpPr>
        <p:spPr>
          <a:xfrm>
            <a:off x="863255" y="1204484"/>
            <a:ext cx="6291900" cy="3578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dk1"/>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Introduction</a:t>
            </a:r>
            <a:endParaRPr sz="2400">
              <a:latin typeface="Courier New"/>
              <a:ea typeface="Courier New"/>
              <a:cs typeface="Courier New"/>
              <a:sym typeface="Courier New"/>
            </a:endParaRPr>
          </a:p>
          <a:p>
            <a:pPr indent="0" lvl="0" marL="0" marR="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2400">
                <a:solidFill>
                  <a:schemeClr val="dk1"/>
                </a:solidFill>
                <a:latin typeface="Courier New"/>
                <a:ea typeface="Courier New"/>
                <a:cs typeface="Courier New"/>
                <a:sym typeface="Courier New"/>
              </a:rPr>
              <a:t>2. Objectives</a:t>
            </a:r>
            <a:endParaRPr sz="2400">
              <a:latin typeface="Courier New"/>
              <a:ea typeface="Courier New"/>
              <a:cs typeface="Courier New"/>
              <a:sym typeface="Courier New"/>
            </a:endParaRPr>
          </a:p>
          <a:p>
            <a:pPr indent="0" lvl="0" marL="0" marR="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2400">
                <a:solidFill>
                  <a:schemeClr val="dk1"/>
                </a:solidFill>
                <a:latin typeface="Courier New"/>
                <a:ea typeface="Courier New"/>
                <a:cs typeface="Courier New"/>
                <a:sym typeface="Courier New"/>
              </a:rPr>
              <a:t>3. Methods</a:t>
            </a:r>
            <a:endParaRPr sz="2400">
              <a:latin typeface="Courier New"/>
              <a:ea typeface="Courier New"/>
              <a:cs typeface="Courier New"/>
              <a:sym typeface="Courier New"/>
            </a:endParaRPr>
          </a:p>
          <a:p>
            <a:pPr indent="0" lvl="0" marL="0" marR="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2400">
                <a:solidFill>
                  <a:schemeClr val="dk1"/>
                </a:solidFill>
                <a:latin typeface="Courier New"/>
                <a:ea typeface="Courier New"/>
                <a:cs typeface="Courier New"/>
                <a:sym typeface="Courier New"/>
              </a:rPr>
              <a:t>4. Results</a:t>
            </a:r>
            <a:endParaRPr sz="2400">
              <a:latin typeface="Courier New"/>
              <a:ea typeface="Courier New"/>
              <a:cs typeface="Courier New"/>
              <a:sym typeface="Courier New"/>
            </a:endParaRPr>
          </a:p>
          <a:p>
            <a:pPr indent="0" lvl="0" marL="0" marR="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2400">
                <a:solidFill>
                  <a:schemeClr val="dk1"/>
                </a:solidFill>
                <a:latin typeface="Courier New"/>
                <a:ea typeface="Courier New"/>
                <a:cs typeface="Courier New"/>
                <a:sym typeface="Courier New"/>
              </a:rPr>
              <a:t>5. Conclusions</a:t>
            </a:r>
            <a:r>
              <a:rPr b="1" lang="en" sz="3000">
                <a:solidFill>
                  <a:schemeClr val="dk1"/>
                </a:solidFill>
                <a:latin typeface="Courier New"/>
                <a:ea typeface="Courier New"/>
                <a:cs typeface="Courier New"/>
                <a:sym typeface="Courier New"/>
              </a:rPr>
              <a:t> </a:t>
            </a:r>
            <a:endParaRPr sz="3000">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p:nvPr/>
        </p:nvSpPr>
        <p:spPr>
          <a:xfrm>
            <a:off x="1355697" y="390150"/>
            <a:ext cx="51306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(viii). Evaluation Metrics:</a:t>
            </a:r>
            <a:endParaRPr sz="1100">
              <a:latin typeface="Courier New"/>
              <a:ea typeface="Courier New"/>
              <a:cs typeface="Courier New"/>
              <a:sym typeface="Courier New"/>
            </a:endParaRPr>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ourier New"/>
                <a:ea typeface="Courier New"/>
                <a:cs typeface="Courier New"/>
                <a:sym typeface="Courier New"/>
              </a:rPr>
              <a:t>Precision</a:t>
            </a:r>
            <a:r>
              <a:rPr lang="en" sz="1400">
                <a:solidFill>
                  <a:schemeClr val="dk1"/>
                </a:solidFill>
                <a:latin typeface="Courier New"/>
                <a:ea typeface="Courier New"/>
                <a:cs typeface="Courier New"/>
                <a:sym typeface="Courier New"/>
              </a:rPr>
              <a:t>, </a:t>
            </a:r>
            <a:r>
              <a:rPr b="1" lang="en" sz="1400">
                <a:solidFill>
                  <a:schemeClr val="dk1"/>
                </a:solidFill>
                <a:latin typeface="Courier New"/>
                <a:ea typeface="Courier New"/>
                <a:cs typeface="Courier New"/>
                <a:sym typeface="Courier New"/>
              </a:rPr>
              <a:t>Recall</a:t>
            </a:r>
            <a:r>
              <a:rPr lang="en" sz="1400">
                <a:solidFill>
                  <a:schemeClr val="dk1"/>
                </a:solidFill>
                <a:latin typeface="Courier New"/>
                <a:ea typeface="Courier New"/>
                <a:cs typeface="Courier New"/>
                <a:sym typeface="Courier New"/>
              </a:rPr>
              <a:t>, </a:t>
            </a:r>
            <a:r>
              <a:rPr b="1" lang="en" sz="1400">
                <a:solidFill>
                  <a:schemeClr val="dk1"/>
                </a:solidFill>
                <a:latin typeface="Courier New"/>
                <a:ea typeface="Courier New"/>
                <a:cs typeface="Courier New"/>
                <a:sym typeface="Courier New"/>
              </a:rPr>
              <a:t>F1-Score</a:t>
            </a:r>
            <a:r>
              <a:rPr lang="en" sz="1400">
                <a:solidFill>
                  <a:schemeClr val="dk1"/>
                </a:solidFill>
                <a:latin typeface="Courier New"/>
                <a:ea typeface="Courier New"/>
                <a:cs typeface="Courier New"/>
                <a:sym typeface="Courier New"/>
              </a:rPr>
              <a:t>, and </a:t>
            </a:r>
            <a:r>
              <a:rPr b="1" lang="en" sz="1400">
                <a:solidFill>
                  <a:schemeClr val="dk1"/>
                </a:solidFill>
                <a:latin typeface="Courier New"/>
                <a:ea typeface="Courier New"/>
                <a:cs typeface="Courier New"/>
                <a:sym typeface="Courier New"/>
              </a:rPr>
              <a:t>AUC-ROC:  </a:t>
            </a:r>
            <a:endParaRPr sz="1100">
              <a:latin typeface="Courier New"/>
              <a:ea typeface="Courier New"/>
              <a:cs typeface="Courier New"/>
              <a:sym typeface="Courier New"/>
            </a:endParaRPr>
          </a:p>
        </p:txBody>
      </p:sp>
      <p:pic>
        <p:nvPicPr>
          <p:cNvPr id="247" name="Google Shape;247;p44"/>
          <p:cNvPicPr preferRelativeResize="0"/>
          <p:nvPr/>
        </p:nvPicPr>
        <p:blipFill rotWithShape="1">
          <a:blip r:embed="rId3">
            <a:alphaModFix/>
          </a:blip>
          <a:srcRect b="0" l="0" r="0" t="0"/>
          <a:stretch/>
        </p:blipFill>
        <p:spPr>
          <a:xfrm>
            <a:off x="1355712" y="874886"/>
            <a:ext cx="7302513" cy="2233727"/>
          </a:xfrm>
          <a:prstGeom prst="rect">
            <a:avLst/>
          </a:prstGeom>
          <a:noFill/>
          <a:ln>
            <a:noFill/>
          </a:ln>
        </p:spPr>
      </p:pic>
      <p:pic>
        <p:nvPicPr>
          <p:cNvPr id="248" name="Google Shape;248;p44"/>
          <p:cNvPicPr preferRelativeResize="0"/>
          <p:nvPr/>
        </p:nvPicPr>
        <p:blipFill rotWithShape="1">
          <a:blip r:embed="rId4">
            <a:alphaModFix/>
          </a:blip>
          <a:srcRect b="0" l="0" r="0" t="0"/>
          <a:stretch/>
        </p:blipFill>
        <p:spPr>
          <a:xfrm>
            <a:off x="1355700" y="3108624"/>
            <a:ext cx="7302525" cy="1819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5"/>
          <p:cNvPicPr preferRelativeResize="0"/>
          <p:nvPr/>
        </p:nvPicPr>
        <p:blipFill rotWithShape="1">
          <a:blip r:embed="rId3">
            <a:alphaModFix/>
          </a:blip>
          <a:srcRect b="0" l="0" r="0" t="0"/>
          <a:stretch/>
        </p:blipFill>
        <p:spPr>
          <a:xfrm>
            <a:off x="1197608" y="218983"/>
            <a:ext cx="7717793" cy="472449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6"/>
          <p:cNvPicPr preferRelativeResize="0"/>
          <p:nvPr/>
        </p:nvPicPr>
        <p:blipFill rotWithShape="1">
          <a:blip r:embed="rId3">
            <a:alphaModFix/>
          </a:blip>
          <a:srcRect b="0" l="0" r="0" t="0"/>
          <a:stretch/>
        </p:blipFill>
        <p:spPr>
          <a:xfrm>
            <a:off x="214313" y="209428"/>
            <a:ext cx="8872538" cy="46983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nvSpPr>
        <p:spPr>
          <a:xfrm>
            <a:off x="1193006" y="229656"/>
            <a:ext cx="76509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(ix). Comparison of Models: </a:t>
            </a:r>
            <a:r>
              <a:rPr lang="en" sz="1400">
                <a:solidFill>
                  <a:schemeClr val="dk1"/>
                </a:solidFill>
                <a:latin typeface="Courier New"/>
                <a:ea typeface="Courier New"/>
                <a:cs typeface="Courier New"/>
                <a:sym typeface="Courier New"/>
              </a:rPr>
              <a:t>Compared traditional machine learning models against advanced deep learning approaches to identify the most robust model for sentiment analysis.</a:t>
            </a:r>
            <a:r>
              <a:rPr b="1" lang="en" sz="1400">
                <a:solidFill>
                  <a:schemeClr val="dk1"/>
                </a:solidFill>
                <a:latin typeface="Courier New"/>
                <a:ea typeface="Courier New"/>
                <a:cs typeface="Courier New"/>
                <a:sym typeface="Courier New"/>
              </a:rPr>
              <a:t>  </a:t>
            </a:r>
            <a:endParaRPr sz="1100">
              <a:latin typeface="Courier New"/>
              <a:ea typeface="Courier New"/>
              <a:cs typeface="Courier New"/>
              <a:sym typeface="Courier New"/>
            </a:endParaRPr>
          </a:p>
        </p:txBody>
      </p:sp>
      <p:pic>
        <p:nvPicPr>
          <p:cNvPr id="264" name="Google Shape;264;p47"/>
          <p:cNvPicPr preferRelativeResize="0"/>
          <p:nvPr/>
        </p:nvPicPr>
        <p:blipFill rotWithShape="1">
          <a:blip r:embed="rId3">
            <a:alphaModFix/>
          </a:blip>
          <a:srcRect b="0" l="0" r="0" t="0"/>
          <a:stretch/>
        </p:blipFill>
        <p:spPr>
          <a:xfrm>
            <a:off x="1193006" y="1113979"/>
            <a:ext cx="7243763" cy="397951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8"/>
          <p:cNvPicPr preferRelativeResize="0"/>
          <p:nvPr/>
        </p:nvPicPr>
        <p:blipFill rotWithShape="1">
          <a:blip r:embed="rId3">
            <a:alphaModFix/>
          </a:blip>
          <a:srcRect b="0" l="0" r="0" t="0"/>
          <a:stretch/>
        </p:blipFill>
        <p:spPr>
          <a:xfrm>
            <a:off x="1197647" y="171397"/>
            <a:ext cx="7860629" cy="47363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697350" y="1097150"/>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Courier New"/>
                <a:ea typeface="Courier New"/>
                <a:cs typeface="Courier New"/>
                <a:sym typeface="Courier New"/>
              </a:rPr>
              <a:t>Chapter</a:t>
            </a:r>
            <a:endParaRPr sz="6000">
              <a:latin typeface="Courier New"/>
              <a:ea typeface="Courier New"/>
              <a:cs typeface="Courier New"/>
              <a:sym typeface="Courier New"/>
            </a:endParaRPr>
          </a:p>
        </p:txBody>
      </p:sp>
      <p:sp>
        <p:nvSpPr>
          <p:cNvPr id="275" name="Google Shape;275;p49"/>
          <p:cNvSpPr txBox="1"/>
          <p:nvPr>
            <p:ph idx="2" type="title"/>
          </p:nvPr>
        </p:nvSpPr>
        <p:spPr>
          <a:xfrm>
            <a:off x="3278250" y="1973750"/>
            <a:ext cx="2587500" cy="182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Courier New"/>
                <a:ea typeface="Courier New"/>
                <a:cs typeface="Courier New"/>
                <a:sym typeface="Courier New"/>
              </a:rPr>
              <a:t>04</a:t>
            </a:r>
            <a:endParaRPr>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nvSpPr>
        <p:spPr>
          <a:xfrm>
            <a:off x="921329" y="475100"/>
            <a:ext cx="29154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ourier New"/>
                <a:ea typeface="Courier New"/>
                <a:cs typeface="Courier New"/>
                <a:sym typeface="Courier New"/>
              </a:rPr>
              <a:t>4. Results:</a:t>
            </a:r>
            <a:endParaRPr sz="3000">
              <a:latin typeface="Courier New"/>
              <a:ea typeface="Courier New"/>
              <a:cs typeface="Courier New"/>
              <a:sym typeface="Courier New"/>
            </a:endParaRPr>
          </a:p>
        </p:txBody>
      </p:sp>
      <p:sp>
        <p:nvSpPr>
          <p:cNvPr id="281" name="Google Shape;281;p50"/>
          <p:cNvSpPr txBox="1"/>
          <p:nvPr/>
        </p:nvSpPr>
        <p:spPr>
          <a:xfrm>
            <a:off x="921313" y="978231"/>
            <a:ext cx="7357500" cy="2224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1. Exploratory Data Analysis (EDA):</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 The sentiment distribution revealed class imbalance:</a:t>
            </a:r>
            <a:endParaRPr sz="1100">
              <a:latin typeface="Courier New"/>
              <a:ea typeface="Courier New"/>
              <a:cs typeface="Courier New"/>
              <a:sym typeface="Courier New"/>
            </a:endParaRPr>
          </a:p>
          <a:p>
            <a:pPr indent="0" lvl="1" marL="342900" marR="0" rtl="0" algn="l">
              <a:spcBef>
                <a:spcPts val="0"/>
              </a:spcBef>
              <a:spcAft>
                <a:spcPts val="0"/>
              </a:spcAft>
              <a:buNone/>
            </a:pPr>
            <a:r>
              <a:rPr b="1" i="0" lang="en" sz="1400" u="none" cap="none" strike="noStrike">
                <a:solidFill>
                  <a:schemeClr val="dk1"/>
                </a:solidFill>
                <a:latin typeface="Courier New"/>
                <a:ea typeface="Courier New"/>
                <a:cs typeface="Courier New"/>
                <a:sym typeface="Courier New"/>
              </a:rPr>
              <a:t>Positive Reviews</a:t>
            </a:r>
            <a:r>
              <a:rPr i="0" lang="en" sz="1400" u="none" cap="none" strike="noStrike">
                <a:solidFill>
                  <a:schemeClr val="dk1"/>
                </a:solidFill>
                <a:latin typeface="Courier New"/>
                <a:ea typeface="Courier New"/>
                <a:cs typeface="Courier New"/>
                <a:sym typeface="Courier New"/>
              </a:rPr>
              <a:t>: ~65%</a:t>
            </a:r>
            <a:endParaRPr sz="1100">
              <a:latin typeface="Courier New"/>
              <a:ea typeface="Courier New"/>
              <a:cs typeface="Courier New"/>
              <a:sym typeface="Courier New"/>
            </a:endParaRPr>
          </a:p>
          <a:p>
            <a:pPr indent="0" lvl="1" marL="342900" marR="0" rtl="0" algn="l">
              <a:spcBef>
                <a:spcPts val="0"/>
              </a:spcBef>
              <a:spcAft>
                <a:spcPts val="0"/>
              </a:spcAft>
              <a:buNone/>
            </a:pPr>
            <a:r>
              <a:rPr b="1" i="0" lang="en" sz="1400" u="none" cap="none" strike="noStrike">
                <a:solidFill>
                  <a:schemeClr val="dk1"/>
                </a:solidFill>
                <a:latin typeface="Courier New"/>
                <a:ea typeface="Courier New"/>
                <a:cs typeface="Courier New"/>
                <a:sym typeface="Courier New"/>
              </a:rPr>
              <a:t>Neutral Reviews</a:t>
            </a:r>
            <a:r>
              <a:rPr i="0" lang="en" sz="1400" u="none" cap="none" strike="noStrike">
                <a:solidFill>
                  <a:schemeClr val="dk1"/>
                </a:solidFill>
                <a:latin typeface="Courier New"/>
                <a:ea typeface="Courier New"/>
                <a:cs typeface="Courier New"/>
                <a:sym typeface="Courier New"/>
              </a:rPr>
              <a:t>: ~25%</a:t>
            </a:r>
            <a:endParaRPr sz="1100">
              <a:latin typeface="Courier New"/>
              <a:ea typeface="Courier New"/>
              <a:cs typeface="Courier New"/>
              <a:sym typeface="Courier New"/>
            </a:endParaRPr>
          </a:p>
          <a:p>
            <a:pPr indent="0" lvl="1" marL="342900" marR="0" rtl="0" algn="l">
              <a:spcBef>
                <a:spcPts val="0"/>
              </a:spcBef>
              <a:spcAft>
                <a:spcPts val="0"/>
              </a:spcAft>
              <a:buNone/>
            </a:pPr>
            <a:r>
              <a:rPr b="1" i="0" lang="en" sz="1400" u="none" cap="none" strike="noStrike">
                <a:solidFill>
                  <a:schemeClr val="dk1"/>
                </a:solidFill>
                <a:latin typeface="Courier New"/>
                <a:ea typeface="Courier New"/>
                <a:cs typeface="Courier New"/>
                <a:sym typeface="Courier New"/>
              </a:rPr>
              <a:t>Negative Reviews</a:t>
            </a:r>
            <a:r>
              <a:rPr i="0" lang="en" sz="1400" u="none" cap="none" strike="noStrike">
                <a:solidFill>
                  <a:schemeClr val="dk1"/>
                </a:solidFill>
                <a:latin typeface="Courier New"/>
                <a:ea typeface="Courier New"/>
                <a:cs typeface="Courier New"/>
                <a:sym typeface="Courier New"/>
              </a:rPr>
              <a:t>: ~10%</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 Significant patterns identified:</a:t>
            </a:r>
            <a:endParaRPr sz="1100">
              <a:latin typeface="Courier New"/>
              <a:ea typeface="Courier New"/>
              <a:cs typeface="Courier New"/>
              <a:sym typeface="Courier New"/>
            </a:endParaRPr>
          </a:p>
          <a:p>
            <a:pPr indent="0" lvl="1" marL="342900" marR="0" rtl="0" algn="l">
              <a:spcBef>
                <a:spcPts val="0"/>
              </a:spcBef>
              <a:spcAft>
                <a:spcPts val="0"/>
              </a:spcAft>
              <a:buNone/>
            </a:pPr>
            <a:r>
              <a:rPr i="0" lang="en" sz="1400" u="none" cap="none" strike="noStrike">
                <a:solidFill>
                  <a:schemeClr val="dk1"/>
                </a:solidFill>
                <a:latin typeface="Courier New"/>
                <a:ea typeface="Courier New"/>
                <a:cs typeface="Courier New"/>
                <a:sym typeface="Courier New"/>
              </a:rPr>
              <a:t>Negative reviews often highlighted product durability issues.</a:t>
            </a:r>
            <a:endParaRPr sz="1100">
              <a:latin typeface="Courier New"/>
              <a:ea typeface="Courier New"/>
              <a:cs typeface="Courier New"/>
              <a:sym typeface="Courier New"/>
            </a:endParaRPr>
          </a:p>
          <a:p>
            <a:pPr indent="0" lvl="1" marL="342900" marR="0" rtl="0" algn="l">
              <a:spcBef>
                <a:spcPts val="0"/>
              </a:spcBef>
              <a:spcAft>
                <a:spcPts val="0"/>
              </a:spcAft>
              <a:buNone/>
            </a:pPr>
            <a:r>
              <a:rPr i="0" lang="en" sz="1400" u="none" cap="none" strike="noStrike">
                <a:solidFill>
                  <a:schemeClr val="dk1"/>
                </a:solidFill>
                <a:latin typeface="Courier New"/>
                <a:ea typeface="Courier New"/>
                <a:cs typeface="Courier New"/>
                <a:sym typeface="Courier New"/>
              </a:rPr>
              <a:t>Positive reviews frequently mentioned affordability and aesthetics.</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282" name="Google Shape;282;p50"/>
          <p:cNvSpPr txBox="1"/>
          <p:nvPr/>
        </p:nvSpPr>
        <p:spPr>
          <a:xfrm>
            <a:off x="921313" y="2917223"/>
            <a:ext cx="7436700" cy="1577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2. Class Imbalance Resolution:</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 Balancing techniques improved model performance:</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ourier New"/>
                <a:ea typeface="Courier New"/>
                <a:cs typeface="Courier New"/>
                <a:sym typeface="Courier New"/>
              </a:rPr>
              <a:t>SMOTE Oversampling</a:t>
            </a:r>
            <a:r>
              <a:rPr lang="en" sz="1400">
                <a:solidFill>
                  <a:schemeClr val="dk1"/>
                </a:solidFill>
                <a:latin typeface="Courier New"/>
                <a:ea typeface="Courier New"/>
                <a:cs typeface="Courier New"/>
                <a:sym typeface="Courier New"/>
              </a:rPr>
              <a:t> effectively increased recall for minority classes.</a:t>
            </a:r>
            <a:endParaRPr sz="1100">
              <a:latin typeface="Courier New"/>
              <a:ea typeface="Courier New"/>
              <a:cs typeface="Courier New"/>
              <a:sym typeface="Courier New"/>
            </a:endParaRPr>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ourier New"/>
                <a:ea typeface="Courier New"/>
                <a:cs typeface="Courier New"/>
                <a:sym typeface="Courier New"/>
              </a:rPr>
              <a:t>Combination Sampling</a:t>
            </a:r>
            <a:r>
              <a:rPr lang="en" sz="1400">
                <a:solidFill>
                  <a:schemeClr val="dk1"/>
                </a:solidFill>
                <a:latin typeface="Courier New"/>
                <a:ea typeface="Courier New"/>
                <a:cs typeface="Courier New"/>
                <a:sym typeface="Courier New"/>
              </a:rPr>
              <a:t> yielded the most balanced predictions.</a:t>
            </a:r>
            <a:endParaRPr sz="11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1"/>
          <p:cNvSpPr txBox="1"/>
          <p:nvPr/>
        </p:nvSpPr>
        <p:spPr>
          <a:xfrm>
            <a:off x="923175" y="568025"/>
            <a:ext cx="7973100" cy="136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3. Baseline Model Performance (Naive Bayes):</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Accuracy</a:t>
            </a:r>
            <a:r>
              <a:rPr lang="en" sz="1400">
                <a:solidFill>
                  <a:schemeClr val="dk1"/>
                </a:solidFill>
                <a:latin typeface="Courier New"/>
                <a:ea typeface="Courier New"/>
                <a:cs typeface="Courier New"/>
                <a:sym typeface="Courier New"/>
              </a:rPr>
              <a:t>: ~87%</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F1-Score for Positive Sentiments</a:t>
            </a:r>
            <a:r>
              <a:rPr lang="en" sz="1400">
                <a:solidFill>
                  <a:schemeClr val="dk1"/>
                </a:solidFill>
                <a:latin typeface="Courier New"/>
                <a:ea typeface="Courier New"/>
                <a:cs typeface="Courier New"/>
                <a:sym typeface="Courier New"/>
              </a:rPr>
              <a:t>: 97%</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 F1-Score for Negative Sentiments</a:t>
            </a:r>
            <a:r>
              <a:rPr lang="en" sz="1400">
                <a:solidFill>
                  <a:schemeClr val="dk1"/>
                </a:solidFill>
                <a:latin typeface="Courier New"/>
                <a:ea typeface="Courier New"/>
                <a:cs typeface="Courier New"/>
                <a:sym typeface="Courier New"/>
              </a:rPr>
              <a:t>: 45% (highlighting class imbalance challenges).</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288" name="Google Shape;288;p51"/>
          <p:cNvSpPr txBox="1"/>
          <p:nvPr/>
        </p:nvSpPr>
        <p:spPr>
          <a:xfrm>
            <a:off x="923186" y="1676033"/>
            <a:ext cx="7079700" cy="200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4. Advanced Machine Learning Models:</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215900" lvl="0" marL="215900" marR="0" rtl="0" algn="l">
              <a:spcBef>
                <a:spcPts val="0"/>
              </a:spcBef>
              <a:spcAft>
                <a:spcPts val="0"/>
              </a:spcAft>
              <a:buClr>
                <a:schemeClr val="dk1"/>
              </a:buClr>
              <a:buSzPts val="1400"/>
              <a:buFont typeface="Courier New"/>
              <a:buChar char="•"/>
            </a:pPr>
            <a:r>
              <a:rPr b="1" lang="en" sz="1400">
                <a:solidFill>
                  <a:schemeClr val="dk1"/>
                </a:solidFill>
                <a:latin typeface="Courier New"/>
                <a:ea typeface="Courier New"/>
                <a:cs typeface="Courier New"/>
                <a:sym typeface="Courier New"/>
              </a:rPr>
              <a:t>SVM Performance:</a:t>
            </a:r>
            <a:endParaRPr sz="1400">
              <a:solidFill>
                <a:schemeClr val="dk1"/>
              </a:solidFill>
              <a:latin typeface="Courier New"/>
              <a:ea typeface="Courier New"/>
              <a:cs typeface="Courier New"/>
              <a:sym typeface="Courier New"/>
            </a:endParaRPr>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ourier New"/>
                <a:ea typeface="Courier New"/>
                <a:cs typeface="Courier New"/>
                <a:sym typeface="Courier New"/>
              </a:rPr>
              <a:t>Accuracy</a:t>
            </a:r>
            <a:r>
              <a:rPr lang="en" sz="1400">
                <a:solidFill>
                  <a:schemeClr val="dk1"/>
                </a:solidFill>
                <a:latin typeface="Courier New"/>
                <a:ea typeface="Courier New"/>
                <a:cs typeface="Courier New"/>
                <a:sym typeface="Courier New"/>
              </a:rPr>
              <a:t>: ~94%</a:t>
            </a:r>
            <a:endParaRPr sz="1100">
              <a:latin typeface="Courier New"/>
              <a:ea typeface="Courier New"/>
              <a:cs typeface="Courier New"/>
              <a:sym typeface="Courier New"/>
            </a:endParaRPr>
          </a:p>
          <a:p>
            <a:pPr indent="-215900" lvl="0" marL="215900" marR="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Significant improvement in recall for minority classes.</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215900" lvl="0" marL="215900" marR="0" rtl="0" algn="l">
              <a:spcBef>
                <a:spcPts val="0"/>
              </a:spcBef>
              <a:spcAft>
                <a:spcPts val="0"/>
              </a:spcAft>
              <a:buClr>
                <a:schemeClr val="dk1"/>
              </a:buClr>
              <a:buSzPts val="1400"/>
              <a:buFont typeface="Courier New"/>
              <a:buChar char="•"/>
            </a:pPr>
            <a:r>
              <a:rPr b="1" lang="en" sz="1400">
                <a:solidFill>
                  <a:schemeClr val="dk1"/>
                </a:solidFill>
                <a:latin typeface="Courier New"/>
                <a:ea typeface="Courier New"/>
                <a:cs typeface="Courier New"/>
                <a:sym typeface="Courier New"/>
              </a:rPr>
              <a:t>XGBoost (with Ensemble):</a:t>
            </a:r>
            <a:endParaRPr sz="1400">
              <a:solidFill>
                <a:schemeClr val="dk1"/>
              </a:solidFill>
              <a:latin typeface="Courier New"/>
              <a:ea typeface="Courier New"/>
              <a:cs typeface="Courier New"/>
              <a:sym typeface="Courier New"/>
            </a:endParaRPr>
          </a:p>
          <a:p>
            <a:pPr indent="-215900" lvl="0" marL="215900" marR="0" rtl="0" algn="l">
              <a:spcBef>
                <a:spcPts val="0"/>
              </a:spcBef>
              <a:spcAft>
                <a:spcPts val="0"/>
              </a:spcAft>
              <a:buClr>
                <a:schemeClr val="dk1"/>
              </a:buClr>
              <a:buSzPts val="1400"/>
              <a:buFont typeface="Arial"/>
              <a:buChar char="•"/>
            </a:pPr>
            <a:r>
              <a:rPr b="1" lang="en" sz="1400">
                <a:solidFill>
                  <a:schemeClr val="dk1"/>
                </a:solidFill>
                <a:latin typeface="Courier New"/>
                <a:ea typeface="Courier New"/>
                <a:cs typeface="Courier New"/>
                <a:sym typeface="Courier New"/>
              </a:rPr>
              <a:t>Accuracy</a:t>
            </a:r>
            <a:r>
              <a:rPr lang="en" sz="1400">
                <a:solidFill>
                  <a:schemeClr val="dk1"/>
                </a:solidFill>
                <a:latin typeface="Courier New"/>
                <a:ea typeface="Courier New"/>
                <a:cs typeface="Courier New"/>
                <a:sym typeface="Courier New"/>
              </a:rPr>
              <a:t>: ~94%</a:t>
            </a:r>
            <a:endParaRPr sz="1100">
              <a:latin typeface="Courier New"/>
              <a:ea typeface="Courier New"/>
              <a:cs typeface="Courier New"/>
              <a:sym typeface="Courier New"/>
            </a:endParaRPr>
          </a:p>
          <a:p>
            <a:pPr indent="-215900" lvl="0" marL="215900" marR="0" rtl="0" algn="l">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Best overall performance across all sentiment categories.</a:t>
            </a:r>
            <a:endParaRPr sz="11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txBox="1"/>
          <p:nvPr/>
        </p:nvSpPr>
        <p:spPr>
          <a:xfrm>
            <a:off x="963463" y="476575"/>
            <a:ext cx="5800800" cy="1577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5. Deep Learning Models (LSTM):</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 Captured long-term dependencies in text data.</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Accuracy</a:t>
            </a:r>
            <a:r>
              <a:rPr lang="en" sz="1400">
                <a:solidFill>
                  <a:schemeClr val="dk1"/>
                </a:solidFill>
                <a:latin typeface="Courier New"/>
                <a:ea typeface="Courier New"/>
                <a:cs typeface="Courier New"/>
                <a:sym typeface="Courier New"/>
              </a:rPr>
              <a:t>: ~94%</a:t>
            </a:r>
            <a:endParaRPr sz="1100">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F1-Score:</a:t>
            </a:r>
            <a:endParaRPr sz="1400">
              <a:solidFill>
                <a:schemeClr val="dk1"/>
              </a:solidFill>
              <a:latin typeface="Courier New"/>
              <a:ea typeface="Courier New"/>
              <a:cs typeface="Courier New"/>
              <a:sym typeface="Courier New"/>
            </a:endParaRPr>
          </a:p>
          <a:p>
            <a:pPr indent="0" lvl="1" marL="342900" marR="0" rtl="0" algn="l">
              <a:spcBef>
                <a:spcPts val="0"/>
              </a:spcBef>
              <a:spcAft>
                <a:spcPts val="0"/>
              </a:spcAft>
              <a:buNone/>
            </a:pPr>
            <a:r>
              <a:rPr i="0" lang="en" sz="1400" u="none" cap="none" strike="noStrike">
                <a:solidFill>
                  <a:schemeClr val="dk1"/>
                </a:solidFill>
                <a:latin typeface="Courier New"/>
                <a:ea typeface="Courier New"/>
                <a:cs typeface="Courier New"/>
                <a:sym typeface="Courier New"/>
              </a:rPr>
              <a:t>Positive: 97%</a:t>
            </a:r>
            <a:endParaRPr sz="1100">
              <a:latin typeface="Courier New"/>
              <a:ea typeface="Courier New"/>
              <a:cs typeface="Courier New"/>
              <a:sym typeface="Courier New"/>
            </a:endParaRPr>
          </a:p>
          <a:p>
            <a:pPr indent="0" lvl="1" marL="342900" marR="0" rtl="0" algn="l">
              <a:spcBef>
                <a:spcPts val="0"/>
              </a:spcBef>
              <a:spcAft>
                <a:spcPts val="0"/>
              </a:spcAft>
              <a:buNone/>
            </a:pPr>
            <a:r>
              <a:rPr i="0" lang="en" sz="1400" u="none" cap="none" strike="noStrike">
                <a:solidFill>
                  <a:schemeClr val="dk1"/>
                </a:solidFill>
                <a:latin typeface="Courier New"/>
                <a:ea typeface="Courier New"/>
                <a:cs typeface="Courier New"/>
                <a:sym typeface="Courier New"/>
              </a:rPr>
              <a:t>Neutral: 08%</a:t>
            </a:r>
            <a:endParaRPr sz="1100">
              <a:latin typeface="Courier New"/>
              <a:ea typeface="Courier New"/>
              <a:cs typeface="Courier New"/>
              <a:sym typeface="Courier New"/>
            </a:endParaRPr>
          </a:p>
          <a:p>
            <a:pPr indent="0" lvl="1" marL="342900" marR="0" rtl="0" algn="l">
              <a:spcBef>
                <a:spcPts val="0"/>
              </a:spcBef>
              <a:spcAft>
                <a:spcPts val="0"/>
              </a:spcAft>
              <a:buNone/>
            </a:pPr>
            <a:r>
              <a:rPr i="0" lang="en" sz="1400" u="none" cap="none" strike="noStrike">
                <a:solidFill>
                  <a:schemeClr val="dk1"/>
                </a:solidFill>
                <a:latin typeface="Courier New"/>
                <a:ea typeface="Courier New"/>
                <a:cs typeface="Courier New"/>
                <a:sym typeface="Courier New"/>
              </a:rPr>
              <a:t>Negative: 28%</a:t>
            </a:r>
            <a:endParaRPr sz="1100">
              <a:latin typeface="Courier New"/>
              <a:ea typeface="Courier New"/>
              <a:cs typeface="Courier New"/>
              <a:sym typeface="Courier New"/>
            </a:endParaRPr>
          </a:p>
        </p:txBody>
      </p:sp>
      <p:sp>
        <p:nvSpPr>
          <p:cNvPr id="294" name="Google Shape;294;p52"/>
          <p:cNvSpPr txBox="1"/>
          <p:nvPr/>
        </p:nvSpPr>
        <p:spPr>
          <a:xfrm>
            <a:off x="906325" y="2162500"/>
            <a:ext cx="7546200" cy="136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6. Topic Modeling Insights:</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 Identified latent topics such as:</a:t>
            </a:r>
            <a:endParaRPr sz="1100">
              <a:latin typeface="Courier New"/>
              <a:ea typeface="Courier New"/>
              <a:cs typeface="Courier New"/>
              <a:sym typeface="Courier New"/>
            </a:endParaRPr>
          </a:p>
          <a:p>
            <a:pPr indent="0" lvl="1" marL="342900" marR="0" rtl="0" algn="l">
              <a:spcBef>
                <a:spcPts val="0"/>
              </a:spcBef>
              <a:spcAft>
                <a:spcPts val="0"/>
              </a:spcAft>
              <a:buNone/>
            </a:pPr>
            <a:r>
              <a:rPr b="1" i="0" lang="en" sz="1400" u="none" cap="none" strike="noStrike">
                <a:solidFill>
                  <a:schemeClr val="dk1"/>
                </a:solidFill>
                <a:latin typeface="Courier New"/>
                <a:ea typeface="Courier New"/>
                <a:cs typeface="Courier New"/>
                <a:sym typeface="Courier New"/>
              </a:rPr>
              <a:t>Performance Issues</a:t>
            </a:r>
            <a:r>
              <a:rPr i="0" lang="en" sz="1400" u="none" cap="none" strike="noStrike">
                <a:solidFill>
                  <a:schemeClr val="dk1"/>
                </a:solidFill>
                <a:latin typeface="Courier New"/>
                <a:ea typeface="Courier New"/>
                <a:cs typeface="Courier New"/>
                <a:sym typeface="Courier New"/>
              </a:rPr>
              <a:t>: Durability and functionality complaints.</a:t>
            </a:r>
            <a:endParaRPr sz="1100">
              <a:latin typeface="Courier New"/>
              <a:ea typeface="Courier New"/>
              <a:cs typeface="Courier New"/>
              <a:sym typeface="Courier New"/>
            </a:endParaRPr>
          </a:p>
          <a:p>
            <a:pPr indent="0" lvl="1" marL="342900" marR="0" rtl="0" algn="l">
              <a:spcBef>
                <a:spcPts val="0"/>
              </a:spcBef>
              <a:spcAft>
                <a:spcPts val="0"/>
              </a:spcAft>
              <a:buNone/>
            </a:pPr>
            <a:r>
              <a:rPr b="1" i="0" lang="en" sz="1400" u="none" cap="none" strike="noStrike">
                <a:solidFill>
                  <a:schemeClr val="dk1"/>
                </a:solidFill>
                <a:latin typeface="Courier New"/>
                <a:ea typeface="Courier New"/>
                <a:cs typeface="Courier New"/>
                <a:sym typeface="Courier New"/>
              </a:rPr>
              <a:t>Aesthetic Features</a:t>
            </a:r>
            <a:r>
              <a:rPr i="0" lang="en" sz="1400" u="none" cap="none" strike="noStrike">
                <a:solidFill>
                  <a:schemeClr val="dk1"/>
                </a:solidFill>
                <a:latin typeface="Courier New"/>
                <a:ea typeface="Courier New"/>
                <a:cs typeface="Courier New"/>
                <a:sym typeface="Courier New"/>
              </a:rPr>
              <a:t>: Design and color preferences.</a:t>
            </a:r>
            <a:endParaRPr sz="1100">
              <a:latin typeface="Courier New"/>
              <a:ea typeface="Courier New"/>
              <a:cs typeface="Courier New"/>
              <a:sym typeface="Courier New"/>
            </a:endParaRPr>
          </a:p>
          <a:p>
            <a:pPr indent="0" lvl="1" marL="342900" marR="0" rtl="0" algn="l">
              <a:spcBef>
                <a:spcPts val="0"/>
              </a:spcBef>
              <a:spcAft>
                <a:spcPts val="0"/>
              </a:spcAft>
              <a:buNone/>
            </a:pPr>
            <a:r>
              <a:rPr b="1" i="0" lang="en" sz="1400" u="none" cap="none" strike="noStrike">
                <a:solidFill>
                  <a:schemeClr val="dk1"/>
                </a:solidFill>
                <a:latin typeface="Courier New"/>
                <a:ea typeface="Courier New"/>
                <a:cs typeface="Courier New"/>
                <a:sym typeface="Courier New"/>
              </a:rPr>
              <a:t>Value for Money</a:t>
            </a:r>
            <a:r>
              <a:rPr i="0" lang="en" sz="1400" u="none" cap="none" strike="noStrike">
                <a:solidFill>
                  <a:schemeClr val="dk1"/>
                </a:solidFill>
                <a:latin typeface="Courier New"/>
                <a:ea typeface="Courier New"/>
                <a:cs typeface="Courier New"/>
                <a:sym typeface="Courier New"/>
              </a:rPr>
              <a:t>: Pricing-related sentiments.</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295" name="Google Shape;295;p52"/>
          <p:cNvSpPr txBox="1"/>
          <p:nvPr/>
        </p:nvSpPr>
        <p:spPr>
          <a:xfrm>
            <a:off x="963463" y="3419800"/>
            <a:ext cx="6922200" cy="1146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7. Comparison of Models:</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Best Performing Model:</a:t>
            </a:r>
            <a:r>
              <a:rPr lang="en" sz="1400">
                <a:solidFill>
                  <a:schemeClr val="dk1"/>
                </a:solidFill>
                <a:latin typeface="Courier New"/>
                <a:ea typeface="Courier New"/>
                <a:cs typeface="Courier New"/>
                <a:sym typeface="Courier New"/>
              </a:rPr>
              <a:t> LSTM achieved the highest accuracy and balanced recall across sentiment categories.</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Traditional machine learning methods (e.g., Naive Bayes, SVM) were faster but less effective for nuanced text data.</a:t>
            </a:r>
            <a:endParaRPr sz="11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697350" y="1097150"/>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Courier New"/>
                <a:ea typeface="Courier New"/>
                <a:cs typeface="Courier New"/>
                <a:sym typeface="Courier New"/>
              </a:rPr>
              <a:t>Chapter</a:t>
            </a:r>
            <a:endParaRPr sz="6000">
              <a:latin typeface="Courier New"/>
              <a:ea typeface="Courier New"/>
              <a:cs typeface="Courier New"/>
              <a:sym typeface="Courier New"/>
            </a:endParaRPr>
          </a:p>
        </p:txBody>
      </p:sp>
      <p:sp>
        <p:nvSpPr>
          <p:cNvPr id="301" name="Google Shape;301;p53"/>
          <p:cNvSpPr txBox="1"/>
          <p:nvPr>
            <p:ph idx="2" type="title"/>
          </p:nvPr>
        </p:nvSpPr>
        <p:spPr>
          <a:xfrm>
            <a:off x="3278250" y="1973750"/>
            <a:ext cx="2587500" cy="182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Courier New"/>
                <a:ea typeface="Courier New"/>
                <a:cs typeface="Courier New"/>
                <a:sym typeface="Courier New"/>
              </a:rPr>
              <a:t>05</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697350" y="1097150"/>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Font typeface="Arial"/>
              <a:buNone/>
            </a:pPr>
            <a:r>
              <a:rPr lang="en" sz="6000">
                <a:latin typeface="Courier New"/>
                <a:ea typeface="Courier New"/>
                <a:cs typeface="Courier New"/>
                <a:sym typeface="Courier New"/>
              </a:rPr>
              <a:t>Chapter</a:t>
            </a:r>
            <a:endParaRPr sz="6000">
              <a:latin typeface="Courier New"/>
              <a:ea typeface="Courier New"/>
              <a:cs typeface="Courier New"/>
              <a:sym typeface="Courier New"/>
            </a:endParaRPr>
          </a:p>
        </p:txBody>
      </p:sp>
      <p:sp>
        <p:nvSpPr>
          <p:cNvPr id="83" name="Google Shape;83;p18"/>
          <p:cNvSpPr txBox="1"/>
          <p:nvPr>
            <p:ph idx="2" type="title"/>
          </p:nvPr>
        </p:nvSpPr>
        <p:spPr>
          <a:xfrm>
            <a:off x="3278250" y="1973750"/>
            <a:ext cx="2587500" cy="182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Courier New"/>
                <a:ea typeface="Courier New"/>
                <a:cs typeface="Courier New"/>
                <a:sym typeface="Courier New"/>
              </a:rPr>
              <a:t>01</a:t>
            </a:r>
            <a:endParaRPr>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nvSpPr>
        <p:spPr>
          <a:xfrm>
            <a:off x="914931" y="426075"/>
            <a:ext cx="64467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ourier New"/>
                <a:ea typeface="Courier New"/>
                <a:cs typeface="Courier New"/>
                <a:sym typeface="Courier New"/>
              </a:rPr>
              <a:t>5. Conclusions:</a:t>
            </a:r>
            <a:endParaRPr sz="3000">
              <a:latin typeface="Courier New"/>
              <a:ea typeface="Courier New"/>
              <a:cs typeface="Courier New"/>
              <a:sym typeface="Courier New"/>
            </a:endParaRPr>
          </a:p>
        </p:txBody>
      </p:sp>
      <p:sp>
        <p:nvSpPr>
          <p:cNvPr id="307" name="Google Shape;307;p54"/>
          <p:cNvSpPr txBox="1"/>
          <p:nvPr/>
        </p:nvSpPr>
        <p:spPr>
          <a:xfrm>
            <a:off x="1003370" y="898980"/>
            <a:ext cx="6619800" cy="1793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1. Project Summary:</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(a). This project analyzed over 34,000 e-commerce reviews to predict customer sentiment (Positive, Neutral, Negative).</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(b). Class imbalance was a critical challenge addressed through oversampling techniques.</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(c). Multiple models, including traditional machine learning and advanced neural networks, were implemented and compared.</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308" name="Google Shape;308;p54"/>
          <p:cNvSpPr txBox="1"/>
          <p:nvPr/>
        </p:nvSpPr>
        <p:spPr>
          <a:xfrm>
            <a:off x="914920" y="2449850"/>
            <a:ext cx="6619800" cy="2224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2. Key Achievements:</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(a).Successfully developed an </a:t>
            </a:r>
            <a:r>
              <a:rPr b="1" lang="en" sz="1400">
                <a:solidFill>
                  <a:schemeClr val="dk1"/>
                </a:solidFill>
                <a:latin typeface="Courier New"/>
                <a:ea typeface="Courier New"/>
                <a:cs typeface="Courier New"/>
                <a:sym typeface="Courier New"/>
              </a:rPr>
              <a:t>LSTM-based deep learning model</a:t>
            </a:r>
            <a:r>
              <a:rPr lang="en" sz="1400">
                <a:solidFill>
                  <a:schemeClr val="dk1"/>
                </a:solidFill>
                <a:latin typeface="Courier New"/>
                <a:ea typeface="Courier New"/>
                <a:cs typeface="Courier New"/>
                <a:sym typeface="Courier New"/>
              </a:rPr>
              <a:t> with an </a:t>
            </a:r>
            <a:r>
              <a:rPr b="1" lang="en" sz="1400">
                <a:solidFill>
                  <a:schemeClr val="dk1"/>
                </a:solidFill>
                <a:latin typeface="Courier New"/>
                <a:ea typeface="Courier New"/>
                <a:cs typeface="Courier New"/>
                <a:sym typeface="Courier New"/>
              </a:rPr>
              <a:t>accuracy of 88%</a:t>
            </a:r>
            <a:r>
              <a:rPr lang="en" sz="1400">
                <a:solidFill>
                  <a:schemeClr val="dk1"/>
                </a:solidFill>
                <a:latin typeface="Courier New"/>
                <a:ea typeface="Courier New"/>
                <a:cs typeface="Courier New"/>
                <a:sym typeface="Courier New"/>
              </a:rPr>
              <a:t> and </a:t>
            </a:r>
            <a:r>
              <a:rPr b="1" lang="en" sz="1400">
                <a:solidFill>
                  <a:schemeClr val="dk1"/>
                </a:solidFill>
                <a:latin typeface="Courier New"/>
                <a:ea typeface="Courier New"/>
                <a:cs typeface="Courier New"/>
                <a:sym typeface="Courier New"/>
              </a:rPr>
              <a:t>balanced performance</a:t>
            </a:r>
            <a:r>
              <a:rPr lang="en" sz="1400">
                <a:solidFill>
                  <a:schemeClr val="dk1"/>
                </a:solidFill>
                <a:latin typeface="Courier New"/>
                <a:ea typeface="Courier New"/>
                <a:cs typeface="Courier New"/>
                <a:sym typeface="Courier New"/>
              </a:rPr>
              <a:t> across sentiment classes.</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(b). Traditional models like SVM and Naive Bayes were useful benchmarks but less effective for complex text data.</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(c). Topic modeling using LDA provided actionable insights into customer concerns and preferences.</a:t>
            </a:r>
            <a:endParaRPr sz="11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nvSpPr>
        <p:spPr>
          <a:xfrm>
            <a:off x="909113" y="448513"/>
            <a:ext cx="7129500" cy="1577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3. Practical Impact:</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(a). The results demonstrate the potential of sentiment analysis in understanding customer behavior, addressing product-related concerns, and improving user satisfaction.</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(b). Insights gained can guide businesses in targeted marketing, product enhancements, and strategic decision-making.</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314" name="Google Shape;314;p55"/>
          <p:cNvSpPr txBox="1"/>
          <p:nvPr/>
        </p:nvSpPr>
        <p:spPr>
          <a:xfrm>
            <a:off x="909127" y="1972000"/>
            <a:ext cx="7879200" cy="136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4. Future Scope:</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(a). Expand the dataset to include more diverse products and reviews.</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(b). Explore other deep learning architectures, such as BERT or Transformer-based models, for improved performance.</a:t>
            </a:r>
            <a:endParaRPr sz="1100">
              <a:latin typeface="Courier New"/>
              <a:ea typeface="Courier New"/>
              <a:cs typeface="Courier New"/>
              <a:sym typeface="Courier New"/>
            </a:endParaRPr>
          </a:p>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(c). Integrate sentiment analysis results with real-time dashboards for business applications.</a:t>
            </a:r>
            <a:endParaRPr sz="1100">
              <a:latin typeface="Courier New"/>
              <a:ea typeface="Courier New"/>
              <a:cs typeface="Courier New"/>
              <a:sym typeface="Courier New"/>
            </a:endParaRPr>
          </a:p>
        </p:txBody>
      </p:sp>
      <p:sp>
        <p:nvSpPr>
          <p:cNvPr id="315" name="Google Shape;315;p55"/>
          <p:cNvSpPr txBox="1"/>
          <p:nvPr/>
        </p:nvSpPr>
        <p:spPr>
          <a:xfrm>
            <a:off x="959119" y="3456031"/>
            <a:ext cx="6822300" cy="1146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Closing Statement:</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By combining advanced techniques with effective handling of data challenges, this project sets a solid foundation for leveraging sentiment analysis in real-world e-commerce scenarios.</a:t>
            </a:r>
            <a:endParaRPr sz="11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908665" y="432700"/>
            <a:ext cx="5110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ourier New"/>
                <a:ea typeface="Courier New"/>
                <a:cs typeface="Courier New"/>
                <a:sym typeface="Courier New"/>
              </a:rPr>
              <a:t>1. Introduction </a:t>
            </a:r>
            <a:endParaRPr sz="3000">
              <a:latin typeface="Courier New"/>
              <a:ea typeface="Courier New"/>
              <a:cs typeface="Courier New"/>
              <a:sym typeface="Courier New"/>
            </a:endParaRPr>
          </a:p>
        </p:txBody>
      </p:sp>
      <p:sp>
        <p:nvSpPr>
          <p:cNvPr id="89" name="Google Shape;89;p19"/>
          <p:cNvSpPr txBox="1"/>
          <p:nvPr/>
        </p:nvSpPr>
        <p:spPr>
          <a:xfrm>
            <a:off x="908675" y="1136728"/>
            <a:ext cx="8071500" cy="3086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latin typeface="Courier New"/>
                <a:ea typeface="Courier New"/>
                <a:cs typeface="Courier New"/>
                <a:sym typeface="Courier New"/>
              </a:rPr>
              <a:t>In the era of e-commerce, customer reviews are a goldmine of insights, influencing purchasing decisions and product development. This project harnesses natural language processing (NLP) to analyze over 34,000 Amazon product reviews, automating the extraction of meaningful insights. The project focuses on two key objectives: sentiment analysis and topic modeling. Sentiment analysis categorizes reviews as positive, negative, or neutral, utilizing machine learning models like Naive Bayes and Support Vector Machines (SVM), alongside deep learning approaches such as Long Short-Term Memory (LSTM) networks. Topic modeling, using techniques like Latent Dirichlet Allocation (LDA) and Non-Negative Matrix Factorization (NMF), uncovers hidden themes and discussion points within the reviews. By automating the analysis, this project eliminates manual effort and bias, providing actionable insights to enhance customer understanding and e-commerce strategies.</a:t>
            </a:r>
            <a:endParaRPr sz="11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697350" y="1097150"/>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Courier New"/>
                <a:ea typeface="Courier New"/>
                <a:cs typeface="Courier New"/>
                <a:sym typeface="Courier New"/>
              </a:rPr>
              <a:t>Chapter</a:t>
            </a:r>
            <a:endParaRPr sz="6000">
              <a:latin typeface="Courier New"/>
              <a:ea typeface="Courier New"/>
              <a:cs typeface="Courier New"/>
              <a:sym typeface="Courier New"/>
            </a:endParaRPr>
          </a:p>
        </p:txBody>
      </p:sp>
      <p:sp>
        <p:nvSpPr>
          <p:cNvPr id="95" name="Google Shape;95;p20"/>
          <p:cNvSpPr txBox="1"/>
          <p:nvPr>
            <p:ph idx="2" type="title"/>
          </p:nvPr>
        </p:nvSpPr>
        <p:spPr>
          <a:xfrm>
            <a:off x="3278250" y="1973750"/>
            <a:ext cx="2587500" cy="182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Courier New"/>
                <a:ea typeface="Courier New"/>
                <a:cs typeface="Courier New"/>
                <a:sym typeface="Courier New"/>
              </a:rPr>
              <a:t>02</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nvSpPr>
        <p:spPr>
          <a:xfrm>
            <a:off x="905046" y="274750"/>
            <a:ext cx="38187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ourier New"/>
                <a:ea typeface="Courier New"/>
                <a:cs typeface="Courier New"/>
                <a:sym typeface="Courier New"/>
              </a:rPr>
              <a:t>2. Objectives</a:t>
            </a:r>
            <a:r>
              <a:rPr lang="en" sz="3000">
                <a:solidFill>
                  <a:schemeClr val="dk1"/>
                </a:solidFill>
                <a:latin typeface="Courier New"/>
                <a:ea typeface="Courier New"/>
                <a:cs typeface="Courier New"/>
                <a:sym typeface="Courier New"/>
              </a:rPr>
              <a:t>:</a:t>
            </a:r>
            <a:endParaRPr b="1" sz="3000">
              <a:solidFill>
                <a:schemeClr val="dk1"/>
              </a:solidFill>
              <a:latin typeface="Courier New"/>
              <a:ea typeface="Courier New"/>
              <a:cs typeface="Courier New"/>
              <a:sym typeface="Courier New"/>
            </a:endParaRPr>
          </a:p>
        </p:txBody>
      </p:sp>
      <p:sp>
        <p:nvSpPr>
          <p:cNvPr id="101" name="Google Shape;101;p21"/>
          <p:cNvSpPr txBox="1"/>
          <p:nvPr/>
        </p:nvSpPr>
        <p:spPr>
          <a:xfrm>
            <a:off x="905055" y="952983"/>
            <a:ext cx="68724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ourier New"/>
                <a:ea typeface="Courier New"/>
                <a:cs typeface="Courier New"/>
                <a:sym typeface="Courier New"/>
              </a:rPr>
              <a:t>The primary objectives of this project are as follows:</a:t>
            </a:r>
            <a:endParaRPr sz="1400">
              <a:solidFill>
                <a:schemeClr val="dk1"/>
              </a:solidFill>
              <a:latin typeface="Courier New"/>
              <a:ea typeface="Courier New"/>
              <a:cs typeface="Courier New"/>
              <a:sym typeface="Courier New"/>
            </a:endParaRPr>
          </a:p>
        </p:txBody>
      </p:sp>
      <p:sp>
        <p:nvSpPr>
          <p:cNvPr id="102" name="Google Shape;102;p21"/>
          <p:cNvSpPr txBox="1"/>
          <p:nvPr/>
        </p:nvSpPr>
        <p:spPr>
          <a:xfrm>
            <a:off x="905055" y="1241126"/>
            <a:ext cx="7565700" cy="37326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dk1"/>
              </a:buClr>
              <a:buSzPts val="1400"/>
              <a:buFont typeface="Century Gothic"/>
              <a:buAutoNum type="arabicPeriod"/>
            </a:pPr>
            <a:r>
              <a:rPr b="1" lang="en" sz="1400">
                <a:solidFill>
                  <a:schemeClr val="dk1"/>
                </a:solidFill>
                <a:latin typeface="Courier New"/>
                <a:ea typeface="Courier New"/>
                <a:cs typeface="Courier New"/>
                <a:sym typeface="Courier New"/>
              </a:rPr>
              <a:t>Understand Sentiment in Customer Reviews:</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Analyze over 34,000 Amazon product reviews to classify sentiments into three categories: positive, negative, and neutral. Extract insights about customer satisfaction and dissatisfaction.</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2. Address Class Imbalance:</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Handle the issue of class imbalance in sentiment categories using techniques such as oversampling and under-sampling to ensure fair representation of all classes.</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3. Implement Effective Classifiers:</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Evaluate and compare various machine learning algorithms, including Naive Bayes, Support Vector Machines (SVM), and deep learning models like Long Short-Term Memory (LSTM) networks for sentiment classification.</a:t>
            </a:r>
            <a:endParaRPr sz="1100">
              <a:latin typeface="Courier New"/>
              <a:ea typeface="Courier New"/>
              <a:cs typeface="Courier New"/>
              <a:sym typeface="Courier New"/>
            </a:endParaRPr>
          </a:p>
          <a:p>
            <a:pPr indent="0" lvl="0" marL="0" marR="0" rtl="0" algn="l">
              <a:spcBef>
                <a:spcPts val="0"/>
              </a:spcBef>
              <a:spcAft>
                <a:spcPts val="0"/>
              </a:spcAft>
              <a:buNone/>
            </a:pPr>
            <a:r>
              <a:t/>
            </a:r>
            <a:endParaRPr b="1"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nvSpPr>
        <p:spPr>
          <a:xfrm>
            <a:off x="922181" y="465606"/>
            <a:ext cx="7670100" cy="4594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4. Enhance Predictive Power through Feature Engineering:</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Perform feature engineering, including the computation of Term Frequency-Inverse Document Frequency (Tf-Idf) scores and the creation of sentiment score features to improve model accuracy.</a:t>
            </a:r>
            <a:endParaRPr b="1"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5. Evaluate Model Performance:</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Use metrics such as precision, recall, F1-score, and AUC-ROC to measure model performance, emphasizing the F1-score for balanced evaluation in the presence of class imbalance.</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6. Leverage Ensemble Techniques:</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Explore ensemble methods, such as XGBoost and combinations with multinomial Naive Bayes, to boost overall model performance and mitigate class imbalance.</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7. Incorporate Topic Modeling:</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Apply techniques such as Latent Dirichlet Allocation (LDA) and Non-Negative Matrix Factorization (NMF) to identify latent topics in reviews and group them into meaningful clusters.</a:t>
            </a:r>
            <a:endParaRPr sz="1100">
              <a:latin typeface="Courier New"/>
              <a:ea typeface="Courier New"/>
              <a:cs typeface="Courier New"/>
              <a:sym typeface="Courier New"/>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14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nvSpPr>
        <p:spPr>
          <a:xfrm>
            <a:off x="1214438" y="764381"/>
            <a:ext cx="7401000" cy="33015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8. Compare Traditional and Advanced Models:</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Contrast the performance of traditional machine learning models with advanced deep learning approaches, such as LSTM, to determine the most effective model for sentiment analysis</a:t>
            </a:r>
            <a:endParaRPr b="1">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9. Optimize Model Parameters:</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Use optimization techniques, including Grid Search, Random Search, and Cross-Validation, to fine-tune parameters for improved model performance.</a:t>
            </a:r>
            <a:endParaRPr sz="1100">
              <a:latin typeface="Courier New"/>
              <a:ea typeface="Courier New"/>
              <a:cs typeface="Courier New"/>
              <a:sym typeface="Courier New"/>
            </a:endParaRPr>
          </a:p>
          <a:p>
            <a:pPr indent="0" lvl="0" marL="0" marR="0" rtl="0" algn="l">
              <a:spcBef>
                <a:spcPts val="0"/>
              </a:spcBef>
              <a:spcAft>
                <a:spcPts val="0"/>
              </a:spcAft>
              <a:buNone/>
            </a:pPr>
            <a:r>
              <a:t/>
            </a:r>
            <a:endParaRPr b="1"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1400">
                <a:solidFill>
                  <a:schemeClr val="dk1"/>
                </a:solidFill>
                <a:latin typeface="Courier New"/>
                <a:ea typeface="Courier New"/>
                <a:cs typeface="Courier New"/>
                <a:sym typeface="Courier New"/>
              </a:rPr>
              <a:t>10. Generate Actionable Insights:</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Provide actionable insights for e-commerce businesses by identifying customer preferences, concerns, and satisfaction levels, thereby enabling data-driven decision-making and targeted marketing strategies.</a:t>
            </a:r>
            <a:endParaRPr b="1" sz="14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