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
      <p:font typeface="Merriweather Black"/>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MerriweatherBlack-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lack-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134e7a121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134e7a121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134e7a121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134e7a121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134e7a121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134e7a121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134e7a121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134e7a121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134e7a121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134e7a121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134e7a121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134e7a121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134e7a121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134e7a121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134e7a121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134e7a121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134e7a121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134e7a121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134e7a121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134e7a121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55500" y="1578400"/>
            <a:ext cx="61884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400">
                <a:latin typeface="Merriweather Black"/>
                <a:ea typeface="Merriweather Black"/>
                <a:cs typeface="Merriweather Black"/>
                <a:sym typeface="Merriweather Black"/>
              </a:rPr>
              <a:t>Calculator App using    Tkinter</a:t>
            </a:r>
            <a:endParaRPr sz="4400">
              <a:latin typeface="Merriweather Black"/>
              <a:ea typeface="Merriweather Black"/>
              <a:cs typeface="Merriweather Black"/>
              <a:sym typeface="Merriweather Black"/>
            </a:endParaRPr>
          </a:p>
        </p:txBody>
      </p:sp>
      <p:sp>
        <p:nvSpPr>
          <p:cNvPr id="135" name="Google Shape;135;p13"/>
          <p:cNvSpPr txBox="1"/>
          <p:nvPr>
            <p:ph idx="1" type="subTitle"/>
          </p:nvPr>
        </p:nvSpPr>
        <p:spPr>
          <a:xfrm>
            <a:off x="4295800" y="3924925"/>
            <a:ext cx="48483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Merriweather Black"/>
                <a:ea typeface="Merriweather Black"/>
                <a:cs typeface="Merriweather Black"/>
                <a:sym typeface="Merriweather Black"/>
              </a:rPr>
              <a:t>Mohammad Umar Farooqui</a:t>
            </a:r>
            <a:endParaRPr sz="2400">
              <a:latin typeface="Merriweather Black"/>
              <a:ea typeface="Merriweather Black"/>
              <a:cs typeface="Merriweather Black"/>
              <a:sym typeface="Merriweather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0" y="1597100"/>
            <a:ext cx="9144000" cy="91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0">
                <a:latin typeface="Merriweather Black"/>
                <a:ea typeface="Merriweather Black"/>
                <a:cs typeface="Merriweather Black"/>
                <a:sym typeface="Merriweather Black"/>
              </a:rPr>
              <a:t>Thank</a:t>
            </a:r>
            <a:endParaRPr sz="7000">
              <a:latin typeface="Merriweather Black"/>
              <a:ea typeface="Merriweather Black"/>
              <a:cs typeface="Merriweather Black"/>
              <a:sym typeface="Merriweather Black"/>
            </a:endParaRPr>
          </a:p>
          <a:p>
            <a:pPr indent="0" lvl="0" marL="0" rtl="0" algn="ctr">
              <a:spcBef>
                <a:spcPts val="0"/>
              </a:spcBef>
              <a:spcAft>
                <a:spcPts val="0"/>
              </a:spcAft>
              <a:buNone/>
            </a:pPr>
            <a:r>
              <a:rPr lang="en" sz="7000">
                <a:latin typeface="Merriweather Black"/>
                <a:ea typeface="Merriweather Black"/>
                <a:cs typeface="Merriweather Black"/>
                <a:sym typeface="Merriweather Black"/>
              </a:rPr>
              <a:t>You :)</a:t>
            </a:r>
            <a:endParaRPr sz="7000">
              <a:latin typeface="Merriweather Black"/>
              <a:ea typeface="Merriweather Black"/>
              <a:cs typeface="Merriweather Black"/>
              <a:sym typeface="Merriweather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042450" y="-25"/>
            <a:ext cx="8101500" cy="51435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9750">
                <a:solidFill>
                  <a:schemeClr val="lt2"/>
                </a:solidFill>
                <a:latin typeface="Merriweather Black"/>
                <a:ea typeface="Merriweather Black"/>
                <a:cs typeface="Merriweather Black"/>
                <a:sym typeface="Merriweather Black"/>
              </a:rPr>
              <a:t>Purpose and Goals:</a:t>
            </a:r>
            <a:endParaRPr sz="9750">
              <a:solidFill>
                <a:schemeClr val="lt2"/>
              </a:solidFill>
              <a:latin typeface="Merriweather Black"/>
              <a:ea typeface="Merriweather Black"/>
              <a:cs typeface="Merriweather Black"/>
              <a:sym typeface="Merriweather Black"/>
            </a:endParaRPr>
          </a:p>
          <a:p>
            <a:pPr indent="-341312" lvl="0" marL="457200" rtl="0" algn="l">
              <a:spcBef>
                <a:spcPts val="1200"/>
              </a:spcBef>
              <a:spcAft>
                <a:spcPts val="0"/>
              </a:spcAft>
              <a:buClr>
                <a:srgbClr val="ECECEC"/>
              </a:buClr>
              <a:buSzPct val="100000"/>
              <a:buFont typeface="Merriweather Black"/>
              <a:buChar char="●"/>
            </a:pPr>
            <a:r>
              <a:rPr lang="en" sz="7100">
                <a:solidFill>
                  <a:srgbClr val="ECECEC"/>
                </a:solidFill>
                <a:highlight>
                  <a:srgbClr val="212121"/>
                </a:highlight>
                <a:latin typeface="Merriweather Black"/>
                <a:ea typeface="Merriweather Black"/>
                <a:cs typeface="Merriweather Black"/>
                <a:sym typeface="Merriweather Black"/>
              </a:rPr>
              <a:t>Develop a Tkinter-based calculator application with robust arithmetic functionality, ensuring precision in basic calculations.</a:t>
            </a:r>
            <a:endParaRPr sz="7100">
              <a:solidFill>
                <a:srgbClr val="ECECEC"/>
              </a:solidFill>
              <a:highlight>
                <a:srgbClr val="212121"/>
              </a:highlight>
              <a:latin typeface="Merriweather Black"/>
              <a:ea typeface="Merriweather Black"/>
              <a:cs typeface="Merriweather Black"/>
              <a:sym typeface="Merriweather Black"/>
            </a:endParaRPr>
          </a:p>
          <a:p>
            <a:pPr indent="-341312" lvl="0" marL="457200" rtl="0" algn="l">
              <a:spcBef>
                <a:spcPts val="0"/>
              </a:spcBef>
              <a:spcAft>
                <a:spcPts val="0"/>
              </a:spcAft>
              <a:buClr>
                <a:srgbClr val="ECECEC"/>
              </a:buClr>
              <a:buSzPct val="100000"/>
              <a:buFont typeface="Merriweather Black"/>
              <a:buChar char="●"/>
            </a:pPr>
            <a:r>
              <a:rPr lang="en" sz="7100">
                <a:solidFill>
                  <a:srgbClr val="ECECEC"/>
                </a:solidFill>
                <a:highlight>
                  <a:srgbClr val="212121"/>
                </a:highlight>
                <a:latin typeface="Merriweather Black"/>
                <a:ea typeface="Merriweather Black"/>
                <a:cs typeface="Merriweather Black"/>
                <a:sym typeface="Merriweather Black"/>
              </a:rPr>
              <a:t>Create an intuitive and user-friendly interface, emphasizing clarity and ease of use for enhanced user experience.</a:t>
            </a:r>
            <a:endParaRPr sz="7100">
              <a:solidFill>
                <a:srgbClr val="ECECEC"/>
              </a:solidFill>
              <a:highlight>
                <a:srgbClr val="212121"/>
              </a:highlight>
              <a:latin typeface="Merriweather Black"/>
              <a:ea typeface="Merriweather Black"/>
              <a:cs typeface="Merriweather Black"/>
              <a:sym typeface="Merriweather Black"/>
            </a:endParaRPr>
          </a:p>
          <a:p>
            <a:pPr indent="-341312" lvl="0" marL="457200" rtl="0" algn="l">
              <a:spcBef>
                <a:spcPts val="0"/>
              </a:spcBef>
              <a:spcAft>
                <a:spcPts val="0"/>
              </a:spcAft>
              <a:buClr>
                <a:srgbClr val="ECECEC"/>
              </a:buClr>
              <a:buSzPct val="100000"/>
              <a:buFont typeface="Merriweather Black"/>
              <a:buChar char="●"/>
            </a:pPr>
            <a:r>
              <a:rPr lang="en" sz="7100">
                <a:solidFill>
                  <a:srgbClr val="ECECEC"/>
                </a:solidFill>
                <a:highlight>
                  <a:srgbClr val="212121"/>
                </a:highlight>
                <a:latin typeface="Merriweather Black"/>
                <a:ea typeface="Merriweather Black"/>
                <a:cs typeface="Merriweather Black"/>
                <a:sym typeface="Merriweather Black"/>
              </a:rPr>
              <a:t>Utilize Tkinter's grid layout to organize numeric and operator buttons systematically, optimizing visual appeal and user accessibility.</a:t>
            </a:r>
            <a:endParaRPr sz="7100">
              <a:solidFill>
                <a:srgbClr val="ECECEC"/>
              </a:solidFill>
              <a:highlight>
                <a:srgbClr val="212121"/>
              </a:highlight>
              <a:latin typeface="Merriweather Black"/>
              <a:ea typeface="Merriweather Black"/>
              <a:cs typeface="Merriweather Black"/>
              <a:sym typeface="Merriweather Black"/>
            </a:endParaRPr>
          </a:p>
          <a:p>
            <a:pPr indent="-341312" lvl="0" marL="457200" rtl="0" algn="l">
              <a:spcBef>
                <a:spcPts val="0"/>
              </a:spcBef>
              <a:spcAft>
                <a:spcPts val="0"/>
              </a:spcAft>
              <a:buClr>
                <a:srgbClr val="ECECEC"/>
              </a:buClr>
              <a:buSzPct val="100000"/>
              <a:buFont typeface="Merriweather Black"/>
              <a:buChar char="●"/>
            </a:pPr>
            <a:r>
              <a:rPr lang="en" sz="7100">
                <a:solidFill>
                  <a:srgbClr val="ECECEC"/>
                </a:solidFill>
                <a:highlight>
                  <a:srgbClr val="212121"/>
                </a:highlight>
                <a:latin typeface="Merriweather Black"/>
                <a:ea typeface="Merriweather Black"/>
                <a:cs typeface="Merriweather Black"/>
                <a:sym typeface="Merriweather Black"/>
              </a:rPr>
              <a:t>Implement sophisticated error-handling mechanisms to guarantee a professional and error-free calculation environment.</a:t>
            </a:r>
            <a:endParaRPr sz="7100">
              <a:solidFill>
                <a:srgbClr val="ECECEC"/>
              </a:solidFill>
              <a:highlight>
                <a:srgbClr val="212121"/>
              </a:highlight>
              <a:latin typeface="Merriweather Black"/>
              <a:ea typeface="Merriweather Black"/>
              <a:cs typeface="Merriweather Black"/>
              <a:sym typeface="Merriweather Black"/>
            </a:endParaRPr>
          </a:p>
          <a:p>
            <a:pPr indent="-341312" lvl="0" marL="457200" rtl="0" algn="l">
              <a:spcBef>
                <a:spcPts val="0"/>
              </a:spcBef>
              <a:spcAft>
                <a:spcPts val="0"/>
              </a:spcAft>
              <a:buClr>
                <a:srgbClr val="ECECEC"/>
              </a:buClr>
              <a:buSzPct val="100000"/>
              <a:buFont typeface="Merriweather Black"/>
              <a:buChar char="●"/>
            </a:pPr>
            <a:r>
              <a:rPr lang="en" sz="7100">
                <a:solidFill>
                  <a:srgbClr val="ECECEC"/>
                </a:solidFill>
                <a:highlight>
                  <a:srgbClr val="212121"/>
                </a:highlight>
                <a:latin typeface="Merriweather Black"/>
                <a:ea typeface="Merriweather Black"/>
                <a:cs typeface="Merriweather Black"/>
                <a:sym typeface="Merriweather Black"/>
              </a:rPr>
              <a:t>Present results with precision and clarity, reinforcing the application's professionalism and user confidence in computed outcomes.</a:t>
            </a:r>
            <a:endParaRPr sz="7100">
              <a:solidFill>
                <a:srgbClr val="ECECEC"/>
              </a:solidFill>
              <a:highlight>
                <a:srgbClr val="212121"/>
              </a:highlight>
              <a:latin typeface="Merriweather Black"/>
              <a:ea typeface="Merriweather Black"/>
              <a:cs typeface="Merriweather Black"/>
              <a:sym typeface="Merriweather Black"/>
            </a:endParaRPr>
          </a:p>
          <a:p>
            <a:pPr indent="-341312" lvl="0" marL="457200" rtl="0" algn="l">
              <a:spcBef>
                <a:spcPts val="0"/>
              </a:spcBef>
              <a:spcAft>
                <a:spcPts val="0"/>
              </a:spcAft>
              <a:buClr>
                <a:srgbClr val="ECECEC"/>
              </a:buClr>
              <a:buSzPct val="100000"/>
              <a:buFont typeface="Merriweather Black"/>
              <a:buChar char="●"/>
            </a:pPr>
            <a:r>
              <a:rPr lang="en" sz="7100">
                <a:solidFill>
                  <a:srgbClr val="ECECEC"/>
                </a:solidFill>
                <a:highlight>
                  <a:srgbClr val="212121"/>
                </a:highlight>
                <a:latin typeface="Merriweather Black"/>
                <a:ea typeface="Merriweather Black"/>
                <a:cs typeface="Merriweather Black"/>
                <a:sym typeface="Merriweather Black"/>
              </a:rPr>
              <a:t>Strive for excellence in user-centric design, setting a benchmark for streamlined and precise basic calculator functionalities.</a:t>
            </a:r>
            <a:endParaRPr sz="7100">
              <a:solidFill>
                <a:srgbClr val="ECECEC"/>
              </a:solidFill>
              <a:highlight>
                <a:srgbClr val="212121"/>
              </a:highlight>
              <a:latin typeface="Merriweather Black"/>
              <a:ea typeface="Merriweather Black"/>
              <a:cs typeface="Merriweather Black"/>
              <a:sym typeface="Merriweather Black"/>
            </a:endParaRPr>
          </a:p>
          <a:p>
            <a:pPr indent="0" lvl="0" marL="0" rtl="0" algn="l">
              <a:spcBef>
                <a:spcPts val="1200"/>
              </a:spcBef>
              <a:spcAft>
                <a:spcPts val="0"/>
              </a:spcAft>
              <a:buNone/>
            </a:pPr>
            <a:r>
              <a:t/>
            </a:r>
            <a:endParaRPr sz="6700">
              <a:latin typeface="Merriweather Black"/>
              <a:ea typeface="Merriweather Black"/>
              <a:cs typeface="Merriweather Black"/>
              <a:sym typeface="Merriweather Black"/>
            </a:endParaRPr>
          </a:p>
          <a:p>
            <a:pPr indent="0" lvl="0" marL="914400" rtl="0" algn="l">
              <a:spcBef>
                <a:spcPts val="1200"/>
              </a:spcBef>
              <a:spcAft>
                <a:spcPts val="0"/>
              </a:spcAft>
              <a:buNone/>
            </a:pPr>
            <a:r>
              <a:t/>
            </a:r>
            <a:endParaRPr sz="10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976750" y="526950"/>
            <a:ext cx="7038900" cy="46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sz="2400">
                <a:solidFill>
                  <a:schemeClr val="lt2"/>
                </a:solidFill>
                <a:latin typeface="Merriweather Black"/>
                <a:ea typeface="Merriweather Black"/>
                <a:cs typeface="Merriweather Black"/>
                <a:sym typeface="Merriweather Black"/>
              </a:rPr>
              <a:t> Challenge:</a:t>
            </a:r>
            <a:endParaRPr sz="2400">
              <a:solidFill>
                <a:schemeClr val="lt2"/>
              </a:solidFill>
              <a:latin typeface="Merriweather Black"/>
              <a:ea typeface="Merriweather Black"/>
              <a:cs typeface="Merriweather Black"/>
              <a:sym typeface="Merriweather Black"/>
            </a:endParaRPr>
          </a:p>
          <a:p>
            <a:pPr indent="-361950" lvl="0" marL="457200" rtl="0" algn="l">
              <a:spcBef>
                <a:spcPts val="1200"/>
              </a:spcBef>
              <a:spcAft>
                <a:spcPts val="0"/>
              </a:spcAft>
              <a:buSzPts val="2100"/>
              <a:buFont typeface="Merriweather Black"/>
              <a:buChar char="●"/>
            </a:pPr>
            <a:r>
              <a:rPr lang="en" sz="2100">
                <a:latin typeface="Merriweather Black"/>
                <a:ea typeface="Merriweather Black"/>
                <a:cs typeface="Merriweather Black"/>
                <a:sym typeface="Merriweather Black"/>
              </a:rPr>
              <a:t>Users need a simple and accessible tool for basic arithmetic operations.</a:t>
            </a:r>
            <a:endParaRPr sz="2100">
              <a:latin typeface="Merriweather Black"/>
              <a:ea typeface="Merriweather Black"/>
              <a:cs typeface="Merriweather Black"/>
              <a:sym typeface="Merriweather Black"/>
            </a:endParaRPr>
          </a:p>
          <a:p>
            <a:pPr indent="-361950" lvl="0" marL="457200" rtl="0" algn="l">
              <a:spcBef>
                <a:spcPts val="0"/>
              </a:spcBef>
              <a:spcAft>
                <a:spcPts val="0"/>
              </a:spcAft>
              <a:buSzPts val="2100"/>
              <a:buFont typeface="Merriweather Black"/>
              <a:buChar char="●"/>
            </a:pPr>
            <a:r>
              <a:rPr lang="en" sz="2100">
                <a:latin typeface="Merriweather Black"/>
                <a:ea typeface="Merriweather Black"/>
                <a:cs typeface="Merriweather Black"/>
                <a:sym typeface="Merriweather Black"/>
              </a:rPr>
              <a:t>Current solutions may lack user-friendly interfaces.</a:t>
            </a:r>
            <a:endParaRPr sz="2100">
              <a:latin typeface="Merriweather Black"/>
              <a:ea typeface="Merriweather Black"/>
              <a:cs typeface="Merriweather Black"/>
              <a:sym typeface="Merriweather Black"/>
            </a:endParaRPr>
          </a:p>
          <a:p>
            <a:pPr indent="0" lvl="0" marL="0" rtl="0" algn="l">
              <a:spcBef>
                <a:spcPts val="1200"/>
              </a:spcBef>
              <a:spcAft>
                <a:spcPts val="0"/>
              </a:spcAft>
              <a:buNone/>
            </a:pPr>
            <a:r>
              <a:rPr lang="en" sz="2400">
                <a:solidFill>
                  <a:schemeClr val="lt2"/>
                </a:solidFill>
                <a:latin typeface="Merriweather Black"/>
                <a:ea typeface="Merriweather Black"/>
                <a:cs typeface="Merriweather Black"/>
                <a:sym typeface="Merriweather Black"/>
              </a:rPr>
              <a:t> Significance:</a:t>
            </a:r>
            <a:endParaRPr sz="2400">
              <a:solidFill>
                <a:schemeClr val="lt2"/>
              </a:solidFill>
              <a:latin typeface="Merriweather Black"/>
              <a:ea typeface="Merriweather Black"/>
              <a:cs typeface="Merriweather Black"/>
              <a:sym typeface="Merriweather Black"/>
            </a:endParaRPr>
          </a:p>
          <a:p>
            <a:pPr indent="-361950" lvl="0" marL="457200" rtl="0" algn="l">
              <a:spcBef>
                <a:spcPts val="1200"/>
              </a:spcBef>
              <a:spcAft>
                <a:spcPts val="0"/>
              </a:spcAft>
              <a:buSzPts val="2100"/>
              <a:buFont typeface="Merriweather Black"/>
              <a:buChar char="●"/>
            </a:pPr>
            <a:r>
              <a:rPr lang="en" sz="2100">
                <a:latin typeface="Merriweather Black"/>
                <a:ea typeface="Merriweather Black"/>
                <a:cs typeface="Merriweather Black"/>
                <a:sym typeface="Merriweather Black"/>
              </a:rPr>
              <a:t>Highlight the widespread need for basic calculators.</a:t>
            </a:r>
            <a:endParaRPr sz="2100">
              <a:latin typeface="Merriweather Black"/>
              <a:ea typeface="Merriweather Black"/>
              <a:cs typeface="Merriweather Black"/>
              <a:sym typeface="Merriweather Black"/>
            </a:endParaRPr>
          </a:p>
          <a:p>
            <a:pPr indent="-361950" lvl="0" marL="457200" rtl="0" algn="l">
              <a:spcBef>
                <a:spcPts val="0"/>
              </a:spcBef>
              <a:spcAft>
                <a:spcPts val="0"/>
              </a:spcAft>
              <a:buSzPts val="2100"/>
              <a:buFont typeface="Merriweather Black"/>
              <a:buChar char="●"/>
            </a:pPr>
            <a:r>
              <a:rPr lang="en" sz="2100">
                <a:latin typeface="Merriweather Black"/>
                <a:ea typeface="Merriweather Black"/>
                <a:cs typeface="Merriweather Black"/>
                <a:sym typeface="Merriweather Black"/>
              </a:rPr>
              <a:t>Emphasize the importance of user-friendly design.</a:t>
            </a:r>
            <a:endParaRPr sz="2100">
              <a:latin typeface="Merriweather Black"/>
              <a:ea typeface="Merriweather Black"/>
              <a:cs typeface="Merriweather Black"/>
              <a:sym typeface="Merriweather Black"/>
            </a:endParaRPr>
          </a:p>
          <a:p>
            <a:pPr indent="0" lvl="0" marL="914400" rtl="0" algn="l">
              <a:spcBef>
                <a:spcPts val="1200"/>
              </a:spcBef>
              <a:spcAft>
                <a:spcPts val="0"/>
              </a:spcAft>
              <a:buNone/>
            </a:pPr>
            <a:r>
              <a:t/>
            </a:r>
            <a:endParaRPr sz="1000">
              <a:latin typeface="Merriweather Black"/>
              <a:ea typeface="Merriweather Black"/>
              <a:cs typeface="Merriweather Black"/>
              <a:sym typeface="Merriweather Black"/>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idx="1" type="body"/>
          </p:nvPr>
        </p:nvSpPr>
        <p:spPr>
          <a:xfrm>
            <a:off x="1042450" y="515500"/>
            <a:ext cx="8018700" cy="46281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2400">
                <a:solidFill>
                  <a:schemeClr val="lt2"/>
                </a:solidFill>
                <a:latin typeface="Merriweather Black"/>
                <a:ea typeface="Merriweather Black"/>
                <a:cs typeface="Merriweather Black"/>
                <a:sym typeface="Merriweather Black"/>
              </a:rPr>
              <a:t>Approach:</a:t>
            </a:r>
            <a:endParaRPr sz="2400">
              <a:solidFill>
                <a:schemeClr val="lt2"/>
              </a:solidFill>
              <a:latin typeface="Merriweather Black"/>
              <a:ea typeface="Merriweather Black"/>
              <a:cs typeface="Merriweather Black"/>
              <a:sym typeface="Merriweather Black"/>
            </a:endParaRPr>
          </a:p>
          <a:p>
            <a:pPr indent="-361950" lvl="0" marL="457200" rtl="0" algn="l">
              <a:spcBef>
                <a:spcPts val="1200"/>
              </a:spcBef>
              <a:spcAft>
                <a:spcPts val="0"/>
              </a:spcAft>
              <a:buSzPts val="2100"/>
              <a:buFont typeface="Merriweather Black"/>
              <a:buChar char="●"/>
            </a:pPr>
            <a:r>
              <a:rPr lang="en" sz="2100">
                <a:latin typeface="Merriweather Black"/>
                <a:ea typeface="Merriweather Black"/>
                <a:cs typeface="Merriweather Black"/>
                <a:sym typeface="Merriweather Black"/>
              </a:rPr>
              <a:t>Develop a calculator application using Tkinter, a Python GUI library.</a:t>
            </a:r>
            <a:endParaRPr sz="2100">
              <a:latin typeface="Merriweather Black"/>
              <a:ea typeface="Merriweather Black"/>
              <a:cs typeface="Merriweather Black"/>
              <a:sym typeface="Merriweather Black"/>
            </a:endParaRPr>
          </a:p>
          <a:p>
            <a:pPr indent="0" lvl="0" marL="0" rtl="0" algn="l">
              <a:spcBef>
                <a:spcPts val="1200"/>
              </a:spcBef>
              <a:spcAft>
                <a:spcPts val="0"/>
              </a:spcAft>
              <a:buNone/>
            </a:pPr>
            <a:r>
              <a:rPr lang="en" sz="2400">
                <a:solidFill>
                  <a:schemeClr val="lt2"/>
                </a:solidFill>
                <a:latin typeface="Merriweather Black"/>
                <a:ea typeface="Merriweather Black"/>
                <a:cs typeface="Merriweather Black"/>
                <a:sym typeface="Merriweather Black"/>
              </a:rPr>
              <a:t>Innovative Features:</a:t>
            </a:r>
            <a:endParaRPr sz="2400">
              <a:solidFill>
                <a:schemeClr val="lt2"/>
              </a:solidFill>
              <a:latin typeface="Merriweather Black"/>
              <a:ea typeface="Merriweather Black"/>
              <a:cs typeface="Merriweather Black"/>
              <a:sym typeface="Merriweather Black"/>
            </a:endParaRPr>
          </a:p>
          <a:p>
            <a:pPr indent="-361950" lvl="0" marL="457200" rtl="0" algn="l">
              <a:spcBef>
                <a:spcPts val="1200"/>
              </a:spcBef>
              <a:spcAft>
                <a:spcPts val="0"/>
              </a:spcAft>
              <a:buClr>
                <a:srgbClr val="ECECEC"/>
              </a:buClr>
              <a:buSzPts val="2100"/>
              <a:buFont typeface="Merriweather Black"/>
              <a:buChar char="●"/>
            </a:pPr>
            <a:r>
              <a:rPr lang="en" sz="2100">
                <a:solidFill>
                  <a:srgbClr val="ECECEC"/>
                </a:solidFill>
                <a:highlight>
                  <a:srgbClr val="212121"/>
                </a:highlight>
                <a:latin typeface="Merriweather Black"/>
                <a:ea typeface="Merriweather Black"/>
                <a:cs typeface="Merriweather Black"/>
                <a:sym typeface="Merriweather Black"/>
              </a:rPr>
              <a:t>Engineer an intuitively designed user interface to optimize user experience in our calculator application.</a:t>
            </a:r>
            <a:endParaRPr sz="2100">
              <a:solidFill>
                <a:srgbClr val="ECECEC"/>
              </a:solidFill>
              <a:highlight>
                <a:srgbClr val="212121"/>
              </a:highlight>
              <a:latin typeface="Merriweather Black"/>
              <a:ea typeface="Merriweather Black"/>
              <a:cs typeface="Merriweather Black"/>
              <a:sym typeface="Merriweather Black"/>
            </a:endParaRPr>
          </a:p>
          <a:p>
            <a:pPr indent="-361950" lvl="0" marL="457200" rtl="0" algn="l">
              <a:spcBef>
                <a:spcPts val="0"/>
              </a:spcBef>
              <a:spcAft>
                <a:spcPts val="0"/>
              </a:spcAft>
              <a:buClr>
                <a:srgbClr val="ECECEC"/>
              </a:buClr>
              <a:buSzPts val="2100"/>
              <a:buFont typeface="Merriweather Black"/>
              <a:buChar char="●"/>
            </a:pPr>
            <a:r>
              <a:rPr lang="en" sz="2100">
                <a:solidFill>
                  <a:srgbClr val="ECECEC"/>
                </a:solidFill>
                <a:highlight>
                  <a:srgbClr val="212121"/>
                </a:highlight>
                <a:latin typeface="Merriweather Black"/>
                <a:ea typeface="Merriweather Black"/>
                <a:cs typeface="Merriweather Black"/>
                <a:sym typeface="Merriweather Black"/>
              </a:rPr>
              <a:t>Implement a robust error-handling mechanism, ensuring a secure and dependable environment for accurate calculations.</a:t>
            </a:r>
            <a:endParaRPr sz="2100">
              <a:solidFill>
                <a:srgbClr val="ECECEC"/>
              </a:solidFill>
              <a:highlight>
                <a:srgbClr val="212121"/>
              </a:highlight>
              <a:latin typeface="Merriweather Black"/>
              <a:ea typeface="Merriweather Black"/>
              <a:cs typeface="Merriweather Black"/>
              <a:sym typeface="Merriweather Black"/>
            </a:endParaRPr>
          </a:p>
          <a:p>
            <a:pPr indent="0" lvl="0" marL="914400" rtl="0" algn="l">
              <a:spcBef>
                <a:spcPts val="1200"/>
              </a:spcBef>
              <a:spcAft>
                <a:spcPts val="0"/>
              </a:spcAft>
              <a:buNone/>
            </a:pPr>
            <a:r>
              <a:t/>
            </a:r>
            <a:endParaRPr sz="2100">
              <a:latin typeface="Merriweather Black"/>
              <a:ea typeface="Merriweather Black"/>
              <a:cs typeface="Merriweather Black"/>
              <a:sym typeface="Merriweather Black"/>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idx="1" type="body"/>
          </p:nvPr>
        </p:nvSpPr>
        <p:spPr>
          <a:xfrm>
            <a:off x="1031000" y="458225"/>
            <a:ext cx="8112900" cy="4685400"/>
          </a:xfrm>
          <a:prstGeom prst="rect">
            <a:avLst/>
          </a:prstGeom>
        </p:spPr>
        <p:txBody>
          <a:bodyPr anchorCtr="0" anchor="t" bIns="91425" lIns="91425" spcFirstLastPara="1" rIns="91425" wrap="square" tIns="91425">
            <a:normAutofit fontScale="25000"/>
          </a:bodyPr>
          <a:lstStyle/>
          <a:p>
            <a:pPr indent="0" lvl="0" marL="0" rtl="0" algn="l">
              <a:spcBef>
                <a:spcPts val="1200"/>
              </a:spcBef>
              <a:spcAft>
                <a:spcPts val="0"/>
              </a:spcAft>
              <a:buNone/>
            </a:pPr>
            <a:r>
              <a:rPr lang="en" sz="9600">
                <a:solidFill>
                  <a:schemeClr val="lt2"/>
                </a:solidFill>
                <a:latin typeface="Merriweather Black"/>
                <a:ea typeface="Merriweather Black"/>
                <a:cs typeface="Merriweather Black"/>
                <a:sym typeface="Merriweather Black"/>
              </a:rPr>
              <a:t>Steps:</a:t>
            </a:r>
            <a:endParaRPr sz="9600">
              <a:solidFill>
                <a:schemeClr val="lt2"/>
              </a:solidFill>
              <a:latin typeface="Merriweather Black"/>
              <a:ea typeface="Merriweather Black"/>
              <a:cs typeface="Merriweather Black"/>
              <a:sym typeface="Merriweather Black"/>
            </a:endParaRPr>
          </a:p>
          <a:p>
            <a:pPr indent="-339887" lvl="0" marL="457200" rtl="0" algn="l">
              <a:spcBef>
                <a:spcPts val="1200"/>
              </a:spcBef>
              <a:spcAft>
                <a:spcPts val="0"/>
              </a:spcAft>
              <a:buClr>
                <a:srgbClr val="FFFFFF"/>
              </a:buClr>
              <a:buSzPct val="100000"/>
              <a:buFont typeface="Merriweather Black"/>
              <a:buChar char="●"/>
            </a:pPr>
            <a:r>
              <a:rPr lang="en" sz="7010">
                <a:solidFill>
                  <a:srgbClr val="FFFFFF"/>
                </a:solidFill>
                <a:highlight>
                  <a:srgbClr val="212121"/>
                </a:highlight>
                <a:latin typeface="Merriweather Black"/>
                <a:ea typeface="Merriweather Black"/>
                <a:cs typeface="Merriweather Black"/>
                <a:sym typeface="Merriweather Black"/>
              </a:rPr>
              <a:t>Develop a Tkinter-based graphical user interface (GUI) with meticulous attention to design principles for optimal visual appeal.</a:t>
            </a:r>
            <a:endParaRPr sz="7010">
              <a:solidFill>
                <a:srgbClr val="FFFFFF"/>
              </a:solidFill>
              <a:highlight>
                <a:srgbClr val="212121"/>
              </a:highlight>
              <a:latin typeface="Merriweather Black"/>
              <a:ea typeface="Merriweather Black"/>
              <a:cs typeface="Merriweather Black"/>
              <a:sym typeface="Merriweather Black"/>
            </a:endParaRPr>
          </a:p>
          <a:p>
            <a:pPr indent="-339887" lvl="0" marL="457200" rtl="0" algn="l">
              <a:spcBef>
                <a:spcPts val="0"/>
              </a:spcBef>
              <a:spcAft>
                <a:spcPts val="0"/>
              </a:spcAft>
              <a:buClr>
                <a:srgbClr val="FFFFFF"/>
              </a:buClr>
              <a:buSzPct val="100000"/>
              <a:buFont typeface="Merriweather Black"/>
              <a:buChar char="●"/>
            </a:pPr>
            <a:r>
              <a:rPr lang="en" sz="7010">
                <a:solidFill>
                  <a:srgbClr val="FFFFFF"/>
                </a:solidFill>
                <a:highlight>
                  <a:srgbClr val="212121"/>
                </a:highlight>
                <a:latin typeface="Merriweather Black"/>
                <a:ea typeface="Merriweather Black"/>
                <a:cs typeface="Merriweather Black"/>
                <a:sym typeface="Merriweather Black"/>
              </a:rPr>
              <a:t>Implement sophisticated calculator logic to facilitate seamless and accurate mathematical computations within the application.</a:t>
            </a:r>
            <a:endParaRPr sz="7010">
              <a:solidFill>
                <a:srgbClr val="FFFFFF"/>
              </a:solidFill>
              <a:highlight>
                <a:srgbClr val="212121"/>
              </a:highlight>
              <a:latin typeface="Merriweather Black"/>
              <a:ea typeface="Merriweather Black"/>
              <a:cs typeface="Merriweather Black"/>
              <a:sym typeface="Merriweather Black"/>
            </a:endParaRPr>
          </a:p>
          <a:p>
            <a:pPr indent="-339887" lvl="0" marL="457200" rtl="0" algn="l">
              <a:spcBef>
                <a:spcPts val="0"/>
              </a:spcBef>
              <a:spcAft>
                <a:spcPts val="0"/>
              </a:spcAft>
              <a:buClr>
                <a:srgbClr val="FFFFFF"/>
              </a:buClr>
              <a:buSzPct val="100000"/>
              <a:buFont typeface="Merriweather Black"/>
              <a:buChar char="●"/>
            </a:pPr>
            <a:r>
              <a:rPr lang="en" sz="7010">
                <a:solidFill>
                  <a:srgbClr val="FFFFFF"/>
                </a:solidFill>
                <a:highlight>
                  <a:srgbClr val="212121"/>
                </a:highlight>
                <a:latin typeface="Merriweather Black"/>
                <a:ea typeface="Merriweather Black"/>
                <a:cs typeface="Merriweather Black"/>
                <a:sym typeface="Merriweather Black"/>
              </a:rPr>
              <a:t>Skillfully manage user input and result display functionalities to provide a smooth and responsive interactive experience.</a:t>
            </a:r>
            <a:endParaRPr sz="2100">
              <a:latin typeface="Merriweather Black"/>
              <a:ea typeface="Merriweather Black"/>
              <a:cs typeface="Merriweather Black"/>
              <a:sym typeface="Merriweather Black"/>
            </a:endParaRPr>
          </a:p>
          <a:p>
            <a:pPr indent="0" lvl="0" marL="0" rtl="0" algn="l">
              <a:spcBef>
                <a:spcPts val="1200"/>
              </a:spcBef>
              <a:spcAft>
                <a:spcPts val="0"/>
              </a:spcAft>
              <a:buNone/>
            </a:pPr>
            <a:r>
              <a:rPr lang="en" sz="9600">
                <a:solidFill>
                  <a:schemeClr val="lt2"/>
                </a:solidFill>
                <a:latin typeface="Merriweather Black"/>
                <a:ea typeface="Merriweather Black"/>
                <a:cs typeface="Merriweather Black"/>
                <a:sym typeface="Merriweather Black"/>
              </a:rPr>
              <a:t>Tools/Frameworks:</a:t>
            </a:r>
            <a:endParaRPr sz="9600">
              <a:solidFill>
                <a:schemeClr val="lt2"/>
              </a:solidFill>
              <a:latin typeface="Merriweather Black"/>
              <a:ea typeface="Merriweather Black"/>
              <a:cs typeface="Merriweather Black"/>
              <a:sym typeface="Merriweather Black"/>
            </a:endParaRPr>
          </a:p>
          <a:p>
            <a:pPr indent="-350837" lvl="0" marL="457200" rtl="0" algn="l">
              <a:spcBef>
                <a:spcPts val="1200"/>
              </a:spcBef>
              <a:spcAft>
                <a:spcPts val="0"/>
              </a:spcAft>
              <a:buSzPct val="100000"/>
              <a:buFont typeface="Merriweather Black"/>
              <a:buChar char="●"/>
            </a:pPr>
            <a:r>
              <a:rPr lang="en" sz="7700">
                <a:latin typeface="Merriweather Black"/>
                <a:ea typeface="Merriweather Black"/>
                <a:cs typeface="Merriweather Black"/>
                <a:sym typeface="Merriweather Black"/>
              </a:rPr>
              <a:t>Python</a:t>
            </a:r>
            <a:endParaRPr sz="7700">
              <a:latin typeface="Merriweather Black"/>
              <a:ea typeface="Merriweather Black"/>
              <a:cs typeface="Merriweather Black"/>
              <a:sym typeface="Merriweather Black"/>
            </a:endParaRPr>
          </a:p>
          <a:p>
            <a:pPr indent="-350837" lvl="0" marL="457200" rtl="0" algn="l">
              <a:spcBef>
                <a:spcPts val="0"/>
              </a:spcBef>
              <a:spcAft>
                <a:spcPts val="0"/>
              </a:spcAft>
              <a:buSzPct val="100000"/>
              <a:buFont typeface="Merriweather Black"/>
              <a:buChar char="●"/>
            </a:pPr>
            <a:r>
              <a:rPr lang="en" sz="7700">
                <a:latin typeface="Merriweather Black"/>
                <a:ea typeface="Merriweather Black"/>
                <a:cs typeface="Merriweather Black"/>
                <a:sym typeface="Merriweather Black"/>
              </a:rPr>
              <a:t>Tkinter</a:t>
            </a:r>
            <a:endParaRPr sz="7700">
              <a:latin typeface="Merriweather Black"/>
              <a:ea typeface="Merriweather Black"/>
              <a:cs typeface="Merriweather Black"/>
              <a:sym typeface="Merriweather Black"/>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idx="1" type="body"/>
          </p:nvPr>
        </p:nvSpPr>
        <p:spPr>
          <a:xfrm>
            <a:off x="1052550" y="893525"/>
            <a:ext cx="7038900" cy="4250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2400">
                <a:solidFill>
                  <a:schemeClr val="lt2"/>
                </a:solidFill>
                <a:latin typeface="Merriweather Black"/>
                <a:ea typeface="Merriweather Black"/>
                <a:cs typeface="Merriweather Black"/>
                <a:sym typeface="Merriweather Black"/>
              </a:rPr>
              <a:t>Calculator UI:</a:t>
            </a:r>
            <a:endParaRPr sz="2400">
              <a:solidFill>
                <a:schemeClr val="lt2"/>
              </a:solidFill>
              <a:latin typeface="Merriweather Black"/>
              <a:ea typeface="Merriweather Black"/>
              <a:cs typeface="Merriweather Black"/>
              <a:sym typeface="Merriweather Black"/>
            </a:endParaRPr>
          </a:p>
          <a:p>
            <a:pPr indent="-361950" lvl="0" marL="457200" rtl="0" algn="l">
              <a:spcBef>
                <a:spcPts val="1200"/>
              </a:spcBef>
              <a:spcAft>
                <a:spcPts val="0"/>
              </a:spcAft>
              <a:buSzPts val="2100"/>
              <a:buFont typeface="Merriweather Black"/>
              <a:buChar char="●"/>
            </a:pPr>
            <a:r>
              <a:rPr lang="en" sz="2100">
                <a:latin typeface="Merriweather Black"/>
                <a:ea typeface="Merriweather Black"/>
                <a:cs typeface="Merriweather Black"/>
                <a:sym typeface="Merriweather Black"/>
              </a:rPr>
              <a:t>Entry widget for input and display.</a:t>
            </a:r>
            <a:endParaRPr sz="2100">
              <a:latin typeface="Merriweather Black"/>
              <a:ea typeface="Merriweather Black"/>
              <a:cs typeface="Merriweather Black"/>
              <a:sym typeface="Merriweather Black"/>
            </a:endParaRPr>
          </a:p>
          <a:p>
            <a:pPr indent="-361950" lvl="0" marL="457200" rtl="0" algn="l">
              <a:spcBef>
                <a:spcPts val="0"/>
              </a:spcBef>
              <a:spcAft>
                <a:spcPts val="0"/>
              </a:spcAft>
              <a:buSzPts val="2100"/>
              <a:buFont typeface="Merriweather Black"/>
              <a:buChar char="●"/>
            </a:pPr>
            <a:r>
              <a:rPr lang="en" sz="2100">
                <a:latin typeface="Merriweather Black"/>
                <a:ea typeface="Merriweather Black"/>
                <a:cs typeface="Merriweather Black"/>
                <a:sym typeface="Merriweather Black"/>
              </a:rPr>
              <a:t>Clear ("C") button for resetting.</a:t>
            </a:r>
            <a:endParaRPr sz="2100">
              <a:latin typeface="Merriweather Black"/>
              <a:ea typeface="Merriweather Black"/>
              <a:cs typeface="Merriweather Black"/>
              <a:sym typeface="Merriweather Black"/>
            </a:endParaRPr>
          </a:p>
          <a:p>
            <a:pPr indent="-361950" lvl="0" marL="457200" rtl="0" algn="l">
              <a:spcBef>
                <a:spcPts val="0"/>
              </a:spcBef>
              <a:spcAft>
                <a:spcPts val="0"/>
              </a:spcAft>
              <a:buSzPts val="2100"/>
              <a:buFont typeface="Merriweather Black"/>
              <a:buChar char="●"/>
            </a:pPr>
            <a:r>
              <a:rPr lang="en" sz="2100">
                <a:latin typeface="Merriweather Black"/>
                <a:ea typeface="Merriweather Black"/>
                <a:cs typeface="Merriweather Black"/>
                <a:sym typeface="Merriweather Black"/>
              </a:rPr>
              <a:t>"=" button for result calculation.</a:t>
            </a:r>
            <a:endParaRPr sz="2100">
              <a:latin typeface="Merriweather Black"/>
              <a:ea typeface="Merriweather Black"/>
              <a:cs typeface="Merriweather Black"/>
              <a:sym typeface="Merriweather Black"/>
            </a:endParaRPr>
          </a:p>
          <a:p>
            <a:pPr indent="0" lvl="0" marL="0" rtl="0" algn="l">
              <a:spcBef>
                <a:spcPts val="1200"/>
              </a:spcBef>
              <a:spcAft>
                <a:spcPts val="0"/>
              </a:spcAft>
              <a:buNone/>
            </a:pPr>
            <a:r>
              <a:rPr lang="en" sz="2100">
                <a:solidFill>
                  <a:schemeClr val="lt2"/>
                </a:solidFill>
                <a:latin typeface="Merriweather Black"/>
                <a:ea typeface="Merriweather Black"/>
                <a:cs typeface="Merriweather Black"/>
                <a:sym typeface="Merriweather Black"/>
              </a:rPr>
              <a:t>Grid Layout:</a:t>
            </a:r>
            <a:endParaRPr sz="2100">
              <a:solidFill>
                <a:schemeClr val="lt2"/>
              </a:solidFill>
              <a:latin typeface="Merriweather Black"/>
              <a:ea typeface="Merriweather Black"/>
              <a:cs typeface="Merriweather Black"/>
              <a:sym typeface="Merriweather Black"/>
            </a:endParaRPr>
          </a:p>
          <a:p>
            <a:pPr indent="-361950" lvl="0" marL="457200" rtl="0" algn="l">
              <a:spcBef>
                <a:spcPts val="1200"/>
              </a:spcBef>
              <a:spcAft>
                <a:spcPts val="0"/>
              </a:spcAft>
              <a:buSzPts val="2100"/>
              <a:buFont typeface="Merriweather Black"/>
              <a:buChar char="●"/>
            </a:pPr>
            <a:r>
              <a:rPr lang="en" sz="2100">
                <a:latin typeface="Merriweather Black"/>
                <a:ea typeface="Merriweather Black"/>
                <a:cs typeface="Merriweather Black"/>
                <a:sym typeface="Merriweather Black"/>
              </a:rPr>
              <a:t>Buttons arranged in a grid for organized presentation.</a:t>
            </a:r>
            <a:endParaRPr sz="2100">
              <a:latin typeface="Merriweather Black"/>
              <a:ea typeface="Merriweather Black"/>
              <a:cs typeface="Merriweather Black"/>
              <a:sym typeface="Merriweather Black"/>
            </a:endParaRPr>
          </a:p>
          <a:p>
            <a:pPr indent="0" lvl="0" marL="0" rtl="0" algn="l">
              <a:spcBef>
                <a:spcPts val="1200"/>
              </a:spcBef>
              <a:spcAft>
                <a:spcPts val="1200"/>
              </a:spcAft>
              <a:buNone/>
            </a:pPr>
            <a:r>
              <a:t/>
            </a:r>
            <a:endParaRPr/>
          </a:p>
        </p:txBody>
      </p:sp>
      <p:sp>
        <p:nvSpPr>
          <p:cNvPr id="161" name="Google Shape;161;p18"/>
          <p:cNvSpPr txBox="1"/>
          <p:nvPr/>
        </p:nvSpPr>
        <p:spPr>
          <a:xfrm>
            <a:off x="1053900" y="206200"/>
            <a:ext cx="6942000" cy="64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lt2"/>
                </a:solidFill>
                <a:latin typeface="Merriweather Black"/>
                <a:ea typeface="Merriweather Black"/>
                <a:cs typeface="Merriweather Black"/>
                <a:sym typeface="Merriweather Black"/>
              </a:rPr>
              <a:t>Methodology</a:t>
            </a:r>
            <a:endParaRPr sz="2400">
              <a:solidFill>
                <a:schemeClr val="lt2"/>
              </a:solidFill>
              <a:latin typeface="Merriweather Black"/>
              <a:ea typeface="Merriweather Black"/>
              <a:cs typeface="Merriweather Black"/>
              <a:sym typeface="Merriweather Black"/>
            </a:endParaRPr>
          </a:p>
          <a:p>
            <a:pPr indent="0" lvl="0" marL="0" rtl="0" algn="l">
              <a:spcBef>
                <a:spcPts val="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idx="1" type="body"/>
          </p:nvPr>
        </p:nvSpPr>
        <p:spPr>
          <a:xfrm>
            <a:off x="1042450" y="526950"/>
            <a:ext cx="8101500" cy="46167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sz="2100">
                <a:solidFill>
                  <a:schemeClr val="lt2"/>
                </a:solidFill>
                <a:latin typeface="Merriweather Black"/>
                <a:ea typeface="Merriweather Black"/>
                <a:cs typeface="Merriweather Black"/>
                <a:sym typeface="Merriweather Black"/>
              </a:rPr>
              <a:t>Performance Metrics:</a:t>
            </a:r>
            <a:endParaRPr sz="2100">
              <a:solidFill>
                <a:schemeClr val="lt2"/>
              </a:solidFill>
              <a:latin typeface="Merriweather Black"/>
              <a:ea typeface="Merriweather Black"/>
              <a:cs typeface="Merriweather Black"/>
              <a:sym typeface="Merriweather Black"/>
            </a:endParaRPr>
          </a:p>
          <a:p>
            <a:pPr indent="-311150" lvl="0" marL="457200" rtl="0" algn="l">
              <a:spcBef>
                <a:spcPts val="1200"/>
              </a:spcBef>
              <a:spcAft>
                <a:spcPts val="0"/>
              </a:spcAft>
              <a:buClr>
                <a:srgbClr val="ECECEC"/>
              </a:buClr>
              <a:buSzPts val="1300"/>
              <a:buChar char="●"/>
            </a:pPr>
            <a:r>
              <a:rPr lang="en" sz="2100">
                <a:solidFill>
                  <a:srgbClr val="ECECEC"/>
                </a:solidFill>
                <a:highlight>
                  <a:srgbClr val="212121"/>
                </a:highlight>
                <a:latin typeface="Merriweather Black"/>
                <a:ea typeface="Merriweather Black"/>
                <a:cs typeface="Merriweather Black"/>
                <a:sym typeface="Merriweather Black"/>
              </a:rPr>
              <a:t>The application consistently delivers precise arithmetic results in response to user inputs, ensuring accuracy and reliability in computational outcomes</a:t>
            </a:r>
            <a:r>
              <a:rPr lang="en" sz="1200">
                <a:solidFill>
                  <a:srgbClr val="ECECEC"/>
                </a:solidFill>
                <a:highlight>
                  <a:srgbClr val="212121"/>
                </a:highlight>
                <a:latin typeface="Roboto"/>
                <a:ea typeface="Roboto"/>
                <a:cs typeface="Roboto"/>
                <a:sym typeface="Roboto"/>
              </a:rPr>
              <a:t>.</a:t>
            </a:r>
            <a:endParaRPr sz="2100">
              <a:latin typeface="Merriweather Black"/>
              <a:ea typeface="Merriweather Black"/>
              <a:cs typeface="Merriweather Black"/>
              <a:sym typeface="Merriweather Black"/>
            </a:endParaRPr>
          </a:p>
          <a:p>
            <a:pPr indent="0" lvl="0" marL="0" rtl="0" algn="l">
              <a:spcBef>
                <a:spcPts val="1200"/>
              </a:spcBef>
              <a:spcAft>
                <a:spcPts val="0"/>
              </a:spcAft>
              <a:buNone/>
            </a:pPr>
            <a:r>
              <a:rPr lang="en" sz="2100">
                <a:solidFill>
                  <a:schemeClr val="lt2"/>
                </a:solidFill>
                <a:latin typeface="Merriweather Black"/>
                <a:ea typeface="Merriweather Black"/>
                <a:cs typeface="Merriweather Black"/>
                <a:sym typeface="Merriweather Black"/>
              </a:rPr>
              <a:t>Success Stories:</a:t>
            </a:r>
            <a:endParaRPr sz="2100">
              <a:solidFill>
                <a:schemeClr val="lt2"/>
              </a:solidFill>
              <a:latin typeface="Merriweather Black"/>
              <a:ea typeface="Merriweather Black"/>
              <a:cs typeface="Merriweather Black"/>
              <a:sym typeface="Merriweather Black"/>
            </a:endParaRPr>
          </a:p>
          <a:p>
            <a:pPr indent="-361950" lvl="0" marL="457200" rtl="0" algn="l">
              <a:spcBef>
                <a:spcPts val="1200"/>
              </a:spcBef>
              <a:spcAft>
                <a:spcPts val="0"/>
              </a:spcAft>
              <a:buClr>
                <a:srgbClr val="ECECEC"/>
              </a:buClr>
              <a:buSzPts val="2100"/>
              <a:buFont typeface="Merriweather Black"/>
              <a:buChar char="●"/>
            </a:pPr>
            <a:r>
              <a:rPr lang="en" sz="2100">
                <a:solidFill>
                  <a:srgbClr val="ECECEC"/>
                </a:solidFill>
                <a:highlight>
                  <a:srgbClr val="212121"/>
                </a:highlight>
                <a:latin typeface="Merriweather Black"/>
                <a:ea typeface="Merriweather Black"/>
                <a:cs typeface="Merriweather Black"/>
                <a:sym typeface="Merriweather Black"/>
              </a:rPr>
              <a:t>Users appreciate the clean and organized layout of the GUI calculator, allowing for easy and intuitive navigation of numeric and operator buttons.</a:t>
            </a:r>
            <a:endParaRPr sz="2100">
              <a:solidFill>
                <a:srgbClr val="ECECEC"/>
              </a:solidFill>
              <a:highlight>
                <a:srgbClr val="212121"/>
              </a:highlight>
              <a:latin typeface="Merriweather Black"/>
              <a:ea typeface="Merriweather Black"/>
              <a:cs typeface="Merriweather Black"/>
              <a:sym typeface="Merriweather Black"/>
            </a:endParaRPr>
          </a:p>
          <a:p>
            <a:pPr indent="-361950" lvl="0" marL="457200" rtl="0" algn="l">
              <a:spcBef>
                <a:spcPts val="0"/>
              </a:spcBef>
              <a:spcAft>
                <a:spcPts val="0"/>
              </a:spcAft>
              <a:buClr>
                <a:srgbClr val="ECECEC"/>
              </a:buClr>
              <a:buSzPts val="2100"/>
              <a:buFont typeface="Merriweather Black"/>
              <a:buChar char="●"/>
            </a:pPr>
            <a:r>
              <a:rPr lang="en" sz="2100">
                <a:solidFill>
                  <a:srgbClr val="ECECEC"/>
                </a:solidFill>
                <a:highlight>
                  <a:srgbClr val="212121"/>
                </a:highlight>
                <a:latin typeface="Merriweather Black"/>
                <a:ea typeface="Merriweather Black"/>
                <a:cs typeface="Merriweather Black"/>
                <a:sym typeface="Merriweather Black"/>
              </a:rPr>
              <a:t>Users consistently experience precise arithmetic outcomes, instilling confidence in the calculator's reliability for day-to-day calculations.</a:t>
            </a:r>
            <a:endParaRPr sz="2100">
              <a:solidFill>
                <a:srgbClr val="ECECEC"/>
              </a:solidFill>
              <a:highlight>
                <a:srgbClr val="212121"/>
              </a:highlight>
              <a:latin typeface="Merriweather Black"/>
              <a:ea typeface="Merriweather Black"/>
              <a:cs typeface="Merriweather Black"/>
              <a:sym typeface="Merriweather Black"/>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idx="1" type="body"/>
          </p:nvPr>
        </p:nvSpPr>
        <p:spPr>
          <a:xfrm>
            <a:off x="1052550" y="526800"/>
            <a:ext cx="8091600" cy="4616700"/>
          </a:xfrm>
          <a:prstGeom prst="rect">
            <a:avLst/>
          </a:prstGeom>
        </p:spPr>
        <p:txBody>
          <a:bodyPr anchorCtr="0" anchor="t" bIns="91425" lIns="91425" spcFirstLastPara="1" rIns="91425" wrap="square" tIns="91425">
            <a:normAutofit fontScale="40000"/>
          </a:bodyPr>
          <a:lstStyle/>
          <a:p>
            <a:pPr indent="0" lvl="0" marL="0" rtl="0" algn="l">
              <a:spcBef>
                <a:spcPts val="1200"/>
              </a:spcBef>
              <a:spcAft>
                <a:spcPts val="0"/>
              </a:spcAft>
              <a:buNone/>
            </a:pPr>
            <a:r>
              <a:rPr lang="en" sz="6000">
                <a:solidFill>
                  <a:schemeClr val="lt2"/>
                </a:solidFill>
                <a:latin typeface="Merriweather Black"/>
                <a:ea typeface="Merriweather Black"/>
                <a:cs typeface="Merriweather Black"/>
                <a:sym typeface="Merriweather Black"/>
              </a:rPr>
              <a:t>Summary:</a:t>
            </a:r>
            <a:endParaRPr sz="6000">
              <a:solidFill>
                <a:schemeClr val="lt2"/>
              </a:solidFill>
              <a:latin typeface="Merriweather Black"/>
              <a:ea typeface="Merriweather Black"/>
              <a:cs typeface="Merriweather Black"/>
              <a:sym typeface="Merriweather Black"/>
            </a:endParaRPr>
          </a:p>
          <a:p>
            <a:pPr indent="-329547" lvl="0" marL="457200" rtl="0" algn="l">
              <a:spcBef>
                <a:spcPts val="1200"/>
              </a:spcBef>
              <a:spcAft>
                <a:spcPts val="0"/>
              </a:spcAft>
              <a:buClr>
                <a:srgbClr val="ECECEC"/>
              </a:buClr>
              <a:buSzPct val="100000"/>
              <a:buFont typeface="Merriweather Black"/>
              <a:buChar char="●"/>
            </a:pPr>
            <a:r>
              <a:rPr lang="en" sz="3974">
                <a:solidFill>
                  <a:schemeClr val="accent1"/>
                </a:solidFill>
                <a:highlight>
                  <a:schemeClr val="dk1"/>
                </a:highlight>
                <a:latin typeface="Merriweather Black"/>
                <a:ea typeface="Merriweather Black"/>
                <a:cs typeface="Merriweather Black"/>
                <a:sym typeface="Merriweather Black"/>
              </a:rPr>
              <a:t>Purpose and Goals:</a:t>
            </a:r>
            <a:r>
              <a:rPr lang="en" sz="3974">
                <a:solidFill>
                  <a:srgbClr val="ECECEC"/>
                </a:solidFill>
                <a:highlight>
                  <a:srgbClr val="212121"/>
                </a:highlight>
                <a:latin typeface="Merriweather Black"/>
                <a:ea typeface="Merriweather Black"/>
                <a:cs typeface="Merriweather Black"/>
                <a:sym typeface="Merriweather Black"/>
              </a:rPr>
              <a:t> Develop a user-friendly calculator using Tkinter for basic arithmetic needs.</a:t>
            </a:r>
            <a:endParaRPr sz="3974">
              <a:solidFill>
                <a:srgbClr val="ECECEC"/>
              </a:solidFill>
              <a:highlight>
                <a:srgbClr val="212121"/>
              </a:highlight>
              <a:latin typeface="Merriweather Black"/>
              <a:ea typeface="Merriweather Black"/>
              <a:cs typeface="Merriweather Black"/>
              <a:sym typeface="Merriweather Black"/>
            </a:endParaRPr>
          </a:p>
          <a:p>
            <a:pPr indent="0" lvl="0" marL="457200" rtl="0" algn="l">
              <a:spcBef>
                <a:spcPts val="0"/>
              </a:spcBef>
              <a:spcAft>
                <a:spcPts val="0"/>
              </a:spcAft>
              <a:buNone/>
            </a:pPr>
            <a:r>
              <a:t/>
            </a:r>
            <a:endParaRPr sz="3974">
              <a:solidFill>
                <a:srgbClr val="ECECEC"/>
              </a:solidFill>
              <a:highlight>
                <a:srgbClr val="212121"/>
              </a:highlight>
              <a:latin typeface="Merriweather Black"/>
              <a:ea typeface="Merriweather Black"/>
              <a:cs typeface="Merriweather Black"/>
              <a:sym typeface="Merriweather Black"/>
            </a:endParaRPr>
          </a:p>
          <a:p>
            <a:pPr indent="-329547" lvl="0" marL="457200" rtl="0" algn="l">
              <a:spcBef>
                <a:spcPts val="0"/>
              </a:spcBef>
              <a:spcAft>
                <a:spcPts val="0"/>
              </a:spcAft>
              <a:buClr>
                <a:srgbClr val="ECECEC"/>
              </a:buClr>
              <a:buSzPct val="100000"/>
              <a:buFont typeface="Merriweather Black"/>
              <a:buChar char="●"/>
            </a:pPr>
            <a:r>
              <a:rPr lang="en" sz="3974">
                <a:solidFill>
                  <a:schemeClr val="accent1"/>
                </a:solidFill>
                <a:highlight>
                  <a:srgbClr val="212121"/>
                </a:highlight>
                <a:latin typeface="Merriweather Black"/>
                <a:ea typeface="Merriweather Black"/>
                <a:cs typeface="Merriweather Black"/>
                <a:sym typeface="Merriweather Black"/>
              </a:rPr>
              <a:t>Problem:</a:t>
            </a:r>
            <a:r>
              <a:rPr lang="en" sz="3974">
                <a:solidFill>
                  <a:srgbClr val="ECECEC"/>
                </a:solidFill>
                <a:highlight>
                  <a:srgbClr val="212121"/>
                </a:highlight>
                <a:latin typeface="Merriweather Black"/>
                <a:ea typeface="Merriweather Black"/>
                <a:cs typeface="Merriweather Black"/>
                <a:sym typeface="Merriweather Black"/>
              </a:rPr>
              <a:t> Users lack accessible calculators with friendly interfaces.</a:t>
            </a:r>
            <a:endParaRPr sz="3974">
              <a:solidFill>
                <a:srgbClr val="ECECEC"/>
              </a:solidFill>
              <a:highlight>
                <a:srgbClr val="212121"/>
              </a:highlight>
              <a:latin typeface="Merriweather Black"/>
              <a:ea typeface="Merriweather Black"/>
              <a:cs typeface="Merriweather Black"/>
              <a:sym typeface="Merriweather Black"/>
            </a:endParaRPr>
          </a:p>
          <a:p>
            <a:pPr indent="0" lvl="0" marL="457200" rtl="0" algn="l">
              <a:spcBef>
                <a:spcPts val="0"/>
              </a:spcBef>
              <a:spcAft>
                <a:spcPts val="0"/>
              </a:spcAft>
              <a:buNone/>
            </a:pPr>
            <a:r>
              <a:t/>
            </a:r>
            <a:endParaRPr sz="3974">
              <a:solidFill>
                <a:srgbClr val="ECECEC"/>
              </a:solidFill>
              <a:highlight>
                <a:srgbClr val="212121"/>
              </a:highlight>
              <a:latin typeface="Merriweather Black"/>
              <a:ea typeface="Merriweather Black"/>
              <a:cs typeface="Merriweather Black"/>
              <a:sym typeface="Merriweather Black"/>
            </a:endParaRPr>
          </a:p>
          <a:p>
            <a:pPr indent="-329547" lvl="0" marL="457200" rtl="0" algn="l">
              <a:spcBef>
                <a:spcPts val="0"/>
              </a:spcBef>
              <a:spcAft>
                <a:spcPts val="0"/>
              </a:spcAft>
              <a:buClr>
                <a:srgbClr val="ECECEC"/>
              </a:buClr>
              <a:buSzPct val="100000"/>
              <a:buFont typeface="Merriweather Black"/>
              <a:buChar char="●"/>
            </a:pPr>
            <a:r>
              <a:rPr lang="en" sz="3974">
                <a:solidFill>
                  <a:schemeClr val="accent1"/>
                </a:solidFill>
                <a:highlight>
                  <a:srgbClr val="212121"/>
                </a:highlight>
                <a:latin typeface="Merriweather Black"/>
                <a:ea typeface="Merriweather Black"/>
                <a:cs typeface="Merriweather Black"/>
                <a:sym typeface="Merriweather Black"/>
              </a:rPr>
              <a:t>Solution: </a:t>
            </a:r>
            <a:r>
              <a:rPr lang="en" sz="3974">
                <a:solidFill>
                  <a:srgbClr val="ECECEC"/>
                </a:solidFill>
                <a:highlight>
                  <a:srgbClr val="212121"/>
                </a:highlight>
                <a:latin typeface="Merriweather Black"/>
                <a:ea typeface="Merriweather Black"/>
                <a:cs typeface="Merriweather Black"/>
                <a:sym typeface="Merriweather Black"/>
              </a:rPr>
              <a:t>Use Tkinter to create an innovative calculator with a user-friendly design and robust error handling.</a:t>
            </a:r>
            <a:endParaRPr sz="3974">
              <a:solidFill>
                <a:srgbClr val="ECECEC"/>
              </a:solidFill>
              <a:highlight>
                <a:srgbClr val="212121"/>
              </a:highlight>
              <a:latin typeface="Merriweather Black"/>
              <a:ea typeface="Merriweather Black"/>
              <a:cs typeface="Merriweather Black"/>
              <a:sym typeface="Merriweather Black"/>
            </a:endParaRPr>
          </a:p>
          <a:p>
            <a:pPr indent="0" lvl="0" marL="457200" rtl="0" algn="l">
              <a:spcBef>
                <a:spcPts val="0"/>
              </a:spcBef>
              <a:spcAft>
                <a:spcPts val="0"/>
              </a:spcAft>
              <a:buNone/>
            </a:pPr>
            <a:r>
              <a:t/>
            </a:r>
            <a:endParaRPr sz="3974">
              <a:solidFill>
                <a:srgbClr val="ECECEC"/>
              </a:solidFill>
              <a:highlight>
                <a:srgbClr val="212121"/>
              </a:highlight>
              <a:latin typeface="Merriweather Black"/>
              <a:ea typeface="Merriweather Black"/>
              <a:cs typeface="Merriweather Black"/>
              <a:sym typeface="Merriweather Black"/>
            </a:endParaRPr>
          </a:p>
          <a:p>
            <a:pPr indent="-329547" lvl="0" marL="457200" rtl="0" algn="l">
              <a:spcBef>
                <a:spcPts val="0"/>
              </a:spcBef>
              <a:spcAft>
                <a:spcPts val="0"/>
              </a:spcAft>
              <a:buClr>
                <a:srgbClr val="ECECEC"/>
              </a:buClr>
              <a:buSzPct val="100000"/>
              <a:buFont typeface="Merriweather Black"/>
              <a:buChar char="●"/>
            </a:pPr>
            <a:r>
              <a:rPr lang="en" sz="3974">
                <a:solidFill>
                  <a:schemeClr val="accent1"/>
                </a:solidFill>
                <a:highlight>
                  <a:srgbClr val="212121"/>
                </a:highlight>
                <a:latin typeface="Merriweather Black"/>
                <a:ea typeface="Merriweather Black"/>
                <a:cs typeface="Merriweather Black"/>
                <a:sym typeface="Merriweather Black"/>
              </a:rPr>
              <a:t>Methodology: </a:t>
            </a:r>
            <a:r>
              <a:rPr lang="en" sz="3974">
                <a:solidFill>
                  <a:srgbClr val="ECECEC"/>
                </a:solidFill>
                <a:highlight>
                  <a:srgbClr val="212121"/>
                </a:highlight>
                <a:latin typeface="Merriweather Black"/>
                <a:ea typeface="Merriweather Black"/>
                <a:cs typeface="Merriweather Black"/>
                <a:sym typeface="Merriweather Black"/>
              </a:rPr>
              <a:t>Involve steps like GUI creation, logic implementation, and user input handling.</a:t>
            </a:r>
            <a:endParaRPr sz="3974">
              <a:solidFill>
                <a:srgbClr val="ECECEC"/>
              </a:solidFill>
              <a:highlight>
                <a:srgbClr val="212121"/>
              </a:highlight>
              <a:latin typeface="Merriweather Black"/>
              <a:ea typeface="Merriweather Black"/>
              <a:cs typeface="Merriweather Black"/>
              <a:sym typeface="Merriweather Black"/>
            </a:endParaRPr>
          </a:p>
          <a:p>
            <a:pPr indent="0" lvl="0" marL="457200" rtl="0" algn="l">
              <a:spcBef>
                <a:spcPts val="0"/>
              </a:spcBef>
              <a:spcAft>
                <a:spcPts val="0"/>
              </a:spcAft>
              <a:buNone/>
            </a:pPr>
            <a:r>
              <a:t/>
            </a:r>
            <a:endParaRPr sz="3974">
              <a:solidFill>
                <a:srgbClr val="ECECEC"/>
              </a:solidFill>
              <a:highlight>
                <a:srgbClr val="212121"/>
              </a:highlight>
              <a:latin typeface="Merriweather Black"/>
              <a:ea typeface="Merriweather Black"/>
              <a:cs typeface="Merriweather Black"/>
              <a:sym typeface="Merriweather Black"/>
            </a:endParaRPr>
          </a:p>
          <a:p>
            <a:pPr indent="-329547" lvl="0" marL="457200" rtl="0" algn="l">
              <a:spcBef>
                <a:spcPts val="0"/>
              </a:spcBef>
              <a:spcAft>
                <a:spcPts val="0"/>
              </a:spcAft>
              <a:buClr>
                <a:srgbClr val="ECECEC"/>
              </a:buClr>
              <a:buSzPct val="100000"/>
              <a:buFont typeface="Merriweather Black"/>
              <a:buChar char="●"/>
            </a:pPr>
            <a:r>
              <a:rPr lang="en" sz="3974">
                <a:solidFill>
                  <a:schemeClr val="accent1"/>
                </a:solidFill>
                <a:highlight>
                  <a:srgbClr val="212121"/>
                </a:highlight>
                <a:latin typeface="Merriweather Black"/>
                <a:ea typeface="Merriweather Black"/>
                <a:cs typeface="Merriweather Black"/>
                <a:sym typeface="Merriweather Black"/>
              </a:rPr>
              <a:t>Tools/Frameworks:</a:t>
            </a:r>
            <a:r>
              <a:rPr lang="en" sz="3974">
                <a:solidFill>
                  <a:srgbClr val="ECECEC"/>
                </a:solidFill>
                <a:highlight>
                  <a:srgbClr val="212121"/>
                </a:highlight>
                <a:latin typeface="Merriweather Black"/>
                <a:ea typeface="Merriweather Black"/>
                <a:cs typeface="Merriweather Black"/>
                <a:sym typeface="Merriweather Black"/>
              </a:rPr>
              <a:t> Employ Python and Tkinter for efficient development.</a:t>
            </a:r>
            <a:endParaRPr sz="2100">
              <a:latin typeface="Merriweather Black"/>
              <a:ea typeface="Merriweather Black"/>
              <a:cs typeface="Merriweather Black"/>
              <a:sym typeface="Merriweather Black"/>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idx="1" type="body"/>
          </p:nvPr>
        </p:nvSpPr>
        <p:spPr>
          <a:xfrm>
            <a:off x="1053900" y="492600"/>
            <a:ext cx="8090100" cy="4582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400">
                <a:solidFill>
                  <a:schemeClr val="lt2"/>
                </a:solidFill>
                <a:highlight>
                  <a:srgbClr val="212121"/>
                </a:highlight>
                <a:latin typeface="Merriweather Black"/>
                <a:ea typeface="Merriweather Black"/>
                <a:cs typeface="Merriweather Black"/>
                <a:sym typeface="Merriweather Black"/>
              </a:rPr>
              <a:t>Impact:</a:t>
            </a:r>
            <a:endParaRPr sz="2400">
              <a:solidFill>
                <a:schemeClr val="lt2"/>
              </a:solidFill>
              <a:highlight>
                <a:srgbClr val="212121"/>
              </a:highlight>
              <a:latin typeface="Merriweather Black"/>
              <a:ea typeface="Merriweather Black"/>
              <a:cs typeface="Merriweather Black"/>
              <a:sym typeface="Merriweather Black"/>
            </a:endParaRPr>
          </a:p>
          <a:p>
            <a:pPr indent="0" lvl="0" marL="0" rtl="0" algn="l">
              <a:spcBef>
                <a:spcPts val="1200"/>
              </a:spcBef>
              <a:spcAft>
                <a:spcPts val="1200"/>
              </a:spcAft>
              <a:buNone/>
            </a:pPr>
            <a:r>
              <a:rPr lang="en" sz="2100">
                <a:solidFill>
                  <a:srgbClr val="ECECEC"/>
                </a:solidFill>
                <a:highlight>
                  <a:srgbClr val="212121"/>
                </a:highlight>
                <a:latin typeface="Merriweather Black"/>
                <a:ea typeface="Merriweather Black"/>
                <a:cs typeface="Merriweather Black"/>
                <a:sym typeface="Merriweather Black"/>
              </a:rPr>
              <a:t>The development of a user-friendly calculator application using Tkinter not only addresses the prevalent need for accessible tools in basic arithmetic but also introduces an impactful solution. By emphasizing a user-friendly design and incorporating robust error handling, the application enhances user experience and instills confidence in accurate calculations. This initiative underscores the importance of intuitive interfaces in addressing user challenges, contributing to a positive impact on both usability and efficiency in arithmetic operations. Additionally, the use of Python and Tkinter as the development tools signifies a practical and widely adopted approach, further promoting accessibility and applicability.</a:t>
            </a:r>
            <a:endParaRPr sz="2100">
              <a:latin typeface="Merriweather Black"/>
              <a:ea typeface="Merriweather Black"/>
              <a:cs typeface="Merriweather Black"/>
              <a:sym typeface="Merriweather Blac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