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Mono Medium"/>
      <p:regular r:id="rId15"/>
      <p:bold r:id="rId16"/>
      <p:italic r:id="rId17"/>
      <p:boldItalic r:id="rId18"/>
    </p:embeddedFont>
    <p:embeddedFont>
      <p:font typeface="Roboto"/>
      <p:regular r:id="rId19"/>
      <p:bold r:id="rId20"/>
      <p:italic r:id="rId21"/>
      <p:boldItalic r:id="rId22"/>
    </p:embeddedFon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MonoMedium-regular.fntdata"/><Relationship Id="rId14" Type="http://schemas.openxmlformats.org/officeDocument/2006/relationships/slide" Target="slides/slide9.xml"/><Relationship Id="rId17" Type="http://schemas.openxmlformats.org/officeDocument/2006/relationships/font" Target="fonts/RobotoMonoMedium-italic.fntdata"/><Relationship Id="rId16" Type="http://schemas.openxmlformats.org/officeDocument/2006/relationships/font" Target="fonts/RobotoMonoMedium-bold.fntdata"/><Relationship Id="rId19" Type="http://schemas.openxmlformats.org/officeDocument/2006/relationships/font" Target="fonts/Roboto-regular.fntdata"/><Relationship Id="rId18" Type="http://schemas.openxmlformats.org/officeDocument/2006/relationships/font" Target="fonts/RobotoMonoMedium-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d118a0e5bf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d118a0e5bf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118a0e5bf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d118a0e5bf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d118a0e5bf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d118a0e5bf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d118a0e5bf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d118a0e5bf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d118a0e5bf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d118a0e5bf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d118a0e5bf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d118a0e5bf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d118a0e5bf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d118a0e5bf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6fe7c739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6fe7c739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955500" y="1578400"/>
            <a:ext cx="61884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2"/>
                </a:solidFill>
                <a:latin typeface="Roboto Mono Medium"/>
                <a:ea typeface="Roboto Mono Medium"/>
                <a:cs typeface="Roboto Mono Medium"/>
                <a:sym typeface="Roboto Mono Medium"/>
              </a:rPr>
              <a:t>Data Acquisition &amp; Data Wrangling</a:t>
            </a:r>
            <a:endParaRPr>
              <a:solidFill>
                <a:schemeClr val="lt2"/>
              </a:solidFill>
              <a:latin typeface="Roboto Mono Medium"/>
              <a:ea typeface="Roboto Mono Medium"/>
              <a:cs typeface="Roboto Mono Medium"/>
              <a:sym typeface="Roboto Mono Medium"/>
            </a:endParaRPr>
          </a:p>
        </p:txBody>
      </p:sp>
      <p:sp>
        <p:nvSpPr>
          <p:cNvPr id="135" name="Google Shape;135;p13"/>
          <p:cNvSpPr txBox="1"/>
          <p:nvPr>
            <p:ph idx="1" type="subTitle"/>
          </p:nvPr>
        </p:nvSpPr>
        <p:spPr>
          <a:xfrm>
            <a:off x="4662375" y="3924925"/>
            <a:ext cx="44814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Roboto Mono Medium"/>
                <a:ea typeface="Roboto Mono Medium"/>
                <a:cs typeface="Roboto Mono Medium"/>
                <a:sym typeface="Roboto Mono Medium"/>
              </a:rPr>
              <a:t>Mohammad Umar Farooqui</a:t>
            </a:r>
            <a:endParaRPr sz="2500">
              <a:latin typeface="Roboto Mono Medium"/>
              <a:ea typeface="Roboto Mono Medium"/>
              <a:cs typeface="Roboto Mono Medium"/>
              <a:sym typeface="Roboto Mono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031000" y="393750"/>
            <a:ext cx="71334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solidFill>
                  <a:schemeClr val="lt2"/>
                </a:solidFill>
                <a:highlight>
                  <a:schemeClr val="dk1"/>
                </a:highlight>
                <a:latin typeface="Roboto Mono Medium"/>
                <a:ea typeface="Roboto Mono Medium"/>
                <a:cs typeface="Roboto Mono Medium"/>
                <a:sym typeface="Roboto Mono Medium"/>
              </a:rPr>
              <a:t>Introduction</a:t>
            </a:r>
            <a:endParaRPr sz="3600">
              <a:solidFill>
                <a:schemeClr val="lt2"/>
              </a:solidFill>
              <a:highlight>
                <a:schemeClr val="dk1"/>
              </a:highlight>
              <a:latin typeface="Roboto Mono Medium"/>
              <a:ea typeface="Roboto Mono Medium"/>
              <a:cs typeface="Roboto Mono Medium"/>
              <a:sym typeface="Roboto Mono Medium"/>
            </a:endParaRPr>
          </a:p>
        </p:txBody>
      </p:sp>
      <p:sp>
        <p:nvSpPr>
          <p:cNvPr id="141" name="Google Shape;141;p14"/>
          <p:cNvSpPr txBox="1"/>
          <p:nvPr>
            <p:ph idx="1" type="body"/>
          </p:nvPr>
        </p:nvSpPr>
        <p:spPr>
          <a:xfrm>
            <a:off x="1031000" y="1191375"/>
            <a:ext cx="8112900" cy="3952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800">
                <a:solidFill>
                  <a:srgbClr val="ECECEC"/>
                </a:solidFill>
                <a:highlight>
                  <a:srgbClr val="212121"/>
                </a:highlight>
                <a:latin typeface="Roboto Mono Medium"/>
                <a:ea typeface="Roboto Mono Medium"/>
                <a:cs typeface="Roboto Mono Medium"/>
                <a:sym typeface="Roboto Mono Medium"/>
              </a:rPr>
              <a:t>The objective of this project is to perform data wrangling on a set of datasets with various ambiguities. As a junior data scientist, my task is to identify these ambiguities and apply different data wrangling techniques to prepare a clean and structured dataset for further analysis and usage. Data wrangling involves tasks such as data cleaning, handling missing values, dealing with outliers, and ensuring data consistency and quality. By addressing these challenges, we aim to create a reliable dataset that can be effectively utilized for analysis and modeling to derive valuable insights and make informed decisions.</a:t>
            </a:r>
            <a:endParaRPr sz="1800">
              <a:latin typeface="Roboto Mono Medium"/>
              <a:ea typeface="Roboto Mono Medium"/>
              <a:cs typeface="Roboto Mono Medium"/>
              <a:sym typeface="Roboto Mono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031000" y="0"/>
            <a:ext cx="8112900" cy="131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solidFill>
                  <a:schemeClr val="lt2"/>
                </a:solidFill>
                <a:highlight>
                  <a:srgbClr val="212121"/>
                </a:highlight>
                <a:latin typeface="Roboto Mono Medium"/>
                <a:ea typeface="Roboto Mono Medium"/>
                <a:cs typeface="Roboto Mono Medium"/>
                <a:sym typeface="Roboto Mono Medium"/>
              </a:rPr>
              <a:t>Data Acquisition and Wrangling</a:t>
            </a:r>
            <a:endParaRPr sz="3000">
              <a:solidFill>
                <a:schemeClr val="lt2"/>
              </a:solidFill>
              <a:latin typeface="Roboto Mono Medium"/>
              <a:ea typeface="Roboto Mono Medium"/>
              <a:cs typeface="Roboto Mono Medium"/>
              <a:sym typeface="Roboto Mono Medium"/>
            </a:endParaRPr>
          </a:p>
        </p:txBody>
      </p:sp>
      <p:sp>
        <p:nvSpPr>
          <p:cNvPr id="147" name="Google Shape;147;p15"/>
          <p:cNvSpPr txBox="1"/>
          <p:nvPr>
            <p:ph idx="1" type="body"/>
          </p:nvPr>
        </p:nvSpPr>
        <p:spPr>
          <a:xfrm>
            <a:off x="870625" y="698775"/>
            <a:ext cx="8273100" cy="444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ECECEC"/>
              </a:buClr>
              <a:buSzPts val="1400"/>
              <a:buFont typeface="Roboto Mono Medium"/>
              <a:buChar char="●"/>
            </a:pPr>
            <a:r>
              <a:rPr lang="en" sz="1400">
                <a:solidFill>
                  <a:srgbClr val="ECECEC"/>
                </a:solidFill>
                <a:highlight>
                  <a:srgbClr val="212121"/>
                </a:highlight>
                <a:latin typeface="Roboto Mono Medium"/>
                <a:ea typeface="Roboto Mono Medium"/>
                <a:cs typeface="Roboto Mono Medium"/>
                <a:sym typeface="Roboto Mono Medium"/>
              </a:rPr>
              <a:t>Merge datasets: Combining Dataset 1 and Dataset 2 using common identifiers or keys to create a unified dataset for analysis.</a:t>
            </a:r>
            <a:endParaRPr sz="1400">
              <a:solidFill>
                <a:srgbClr val="ECECEC"/>
              </a:solidFill>
              <a:highlight>
                <a:srgbClr val="212121"/>
              </a:highlight>
              <a:latin typeface="Roboto Mono Medium"/>
              <a:ea typeface="Roboto Mono Medium"/>
              <a:cs typeface="Roboto Mono Medium"/>
              <a:sym typeface="Roboto Mono Medium"/>
            </a:endParaRPr>
          </a:p>
          <a:p>
            <a:pPr indent="-317500" lvl="0" marL="457200" rtl="0" algn="l">
              <a:spcBef>
                <a:spcPts val="0"/>
              </a:spcBef>
              <a:spcAft>
                <a:spcPts val="0"/>
              </a:spcAft>
              <a:buClr>
                <a:srgbClr val="ECECEC"/>
              </a:buClr>
              <a:buSzPts val="1400"/>
              <a:buFont typeface="Roboto Mono Medium"/>
              <a:buChar char="●"/>
            </a:pPr>
            <a:r>
              <a:rPr lang="en" sz="1400">
                <a:solidFill>
                  <a:srgbClr val="ECECEC"/>
                </a:solidFill>
                <a:highlight>
                  <a:srgbClr val="212121"/>
                </a:highlight>
                <a:latin typeface="Roboto Mono Medium"/>
                <a:ea typeface="Roboto Mono Medium"/>
                <a:cs typeface="Roboto Mono Medium"/>
                <a:sym typeface="Roboto Mono Medium"/>
              </a:rPr>
              <a:t>Identify unique values: Identifying unique values in key columns to ensure consistency and accuracy in merging the datasets.</a:t>
            </a:r>
            <a:endParaRPr sz="1400">
              <a:solidFill>
                <a:srgbClr val="ECECEC"/>
              </a:solidFill>
              <a:highlight>
                <a:srgbClr val="212121"/>
              </a:highlight>
              <a:latin typeface="Roboto Mono Medium"/>
              <a:ea typeface="Roboto Mono Medium"/>
              <a:cs typeface="Roboto Mono Medium"/>
              <a:sym typeface="Roboto Mono Medium"/>
            </a:endParaRPr>
          </a:p>
          <a:p>
            <a:pPr indent="-317500" lvl="0" marL="457200" rtl="0" algn="l">
              <a:spcBef>
                <a:spcPts val="0"/>
              </a:spcBef>
              <a:spcAft>
                <a:spcPts val="0"/>
              </a:spcAft>
              <a:buClr>
                <a:srgbClr val="ECECEC"/>
              </a:buClr>
              <a:buSzPts val="1400"/>
              <a:buFont typeface="Roboto Mono Medium"/>
              <a:buChar char="●"/>
            </a:pPr>
            <a:r>
              <a:rPr lang="en" sz="1400">
                <a:solidFill>
                  <a:srgbClr val="ECECEC"/>
                </a:solidFill>
                <a:highlight>
                  <a:srgbClr val="212121"/>
                </a:highlight>
                <a:latin typeface="Roboto Mono Medium"/>
                <a:ea typeface="Roboto Mono Medium"/>
                <a:cs typeface="Roboto Mono Medium"/>
                <a:sym typeface="Roboto Mono Medium"/>
              </a:rPr>
              <a:t>Drop unnecessary columns: Removing columns that are not relevant to the analysis or contain redundant information to streamline the dataset.</a:t>
            </a:r>
            <a:endParaRPr sz="1400">
              <a:solidFill>
                <a:srgbClr val="ECECEC"/>
              </a:solidFill>
              <a:highlight>
                <a:srgbClr val="212121"/>
              </a:highlight>
              <a:latin typeface="Roboto Mono Medium"/>
              <a:ea typeface="Roboto Mono Medium"/>
              <a:cs typeface="Roboto Mono Medium"/>
              <a:sym typeface="Roboto Mono Medium"/>
            </a:endParaRPr>
          </a:p>
          <a:p>
            <a:pPr indent="-317500" lvl="0" marL="457200" rtl="0" algn="l">
              <a:spcBef>
                <a:spcPts val="0"/>
              </a:spcBef>
              <a:spcAft>
                <a:spcPts val="0"/>
              </a:spcAft>
              <a:buClr>
                <a:srgbClr val="ECECEC"/>
              </a:buClr>
              <a:buSzPts val="1400"/>
              <a:buFont typeface="Roboto Mono Medium"/>
              <a:buChar char="●"/>
            </a:pPr>
            <a:r>
              <a:rPr lang="en" sz="1400">
                <a:solidFill>
                  <a:srgbClr val="ECECEC"/>
                </a:solidFill>
                <a:highlight>
                  <a:srgbClr val="212121"/>
                </a:highlight>
                <a:latin typeface="Roboto Mono Medium"/>
                <a:ea typeface="Roboto Mono Medium"/>
                <a:cs typeface="Roboto Mono Medium"/>
                <a:sym typeface="Roboto Mono Medium"/>
              </a:rPr>
              <a:t>Check the dimensions of the dataset: Verifying the number of rows and columns in the merged dataset to ensure completeness and correctness.</a:t>
            </a:r>
            <a:endParaRPr sz="1400">
              <a:solidFill>
                <a:srgbClr val="ECECEC"/>
              </a:solidFill>
              <a:highlight>
                <a:srgbClr val="212121"/>
              </a:highlight>
              <a:latin typeface="Roboto Mono Medium"/>
              <a:ea typeface="Roboto Mono Medium"/>
              <a:cs typeface="Roboto Mono Medium"/>
              <a:sym typeface="Roboto Mono Medium"/>
            </a:endParaRPr>
          </a:p>
          <a:p>
            <a:pPr indent="-317500" lvl="0" marL="457200" rtl="0" algn="l">
              <a:spcBef>
                <a:spcPts val="0"/>
              </a:spcBef>
              <a:spcAft>
                <a:spcPts val="0"/>
              </a:spcAft>
              <a:buClr>
                <a:srgbClr val="ECECEC"/>
              </a:buClr>
              <a:buSzPts val="1400"/>
              <a:buFont typeface="Roboto Mono Medium"/>
              <a:buChar char="●"/>
            </a:pPr>
            <a:r>
              <a:rPr lang="en" sz="1400">
                <a:solidFill>
                  <a:srgbClr val="ECECEC"/>
                </a:solidFill>
                <a:highlight>
                  <a:srgbClr val="212121"/>
                </a:highlight>
                <a:latin typeface="Roboto Mono Medium"/>
                <a:ea typeface="Roboto Mono Medium"/>
                <a:cs typeface="Roboto Mono Medium"/>
                <a:sym typeface="Roboto Mono Medium"/>
              </a:rPr>
              <a:t>Check the datatype of the dataset: Examining the datatype of each column to identify any inconsistencies or mismatches that may require conversion or standardization.</a:t>
            </a:r>
            <a:endParaRPr sz="1400">
              <a:solidFill>
                <a:srgbClr val="ECECEC"/>
              </a:solidFill>
              <a:highlight>
                <a:srgbClr val="212121"/>
              </a:highlight>
              <a:latin typeface="Roboto Mono Medium"/>
              <a:ea typeface="Roboto Mono Medium"/>
              <a:cs typeface="Roboto Mono Medium"/>
              <a:sym typeface="Roboto Mono Medium"/>
            </a:endParaRPr>
          </a:p>
          <a:p>
            <a:pPr indent="-317500" lvl="0" marL="457200" rtl="0" algn="l">
              <a:spcBef>
                <a:spcPts val="0"/>
              </a:spcBef>
              <a:spcAft>
                <a:spcPts val="0"/>
              </a:spcAft>
              <a:buClr>
                <a:srgbClr val="ECECEC"/>
              </a:buClr>
              <a:buSzPts val="1400"/>
              <a:buFont typeface="Roboto Mono Medium"/>
              <a:buChar char="●"/>
            </a:pPr>
            <a:r>
              <a:rPr lang="en" sz="1400">
                <a:solidFill>
                  <a:srgbClr val="ECECEC"/>
                </a:solidFill>
                <a:highlight>
                  <a:srgbClr val="212121"/>
                </a:highlight>
                <a:latin typeface="Roboto Mono Medium"/>
                <a:ea typeface="Roboto Mono Medium"/>
                <a:cs typeface="Roboto Mono Medium"/>
                <a:sym typeface="Roboto Mono Medium"/>
              </a:rPr>
              <a:t>Check datatype summary: Generating a summary of the datatypes present in the dataset to understand the data structure and plan data manipulation accordingly.</a:t>
            </a:r>
            <a:endParaRPr sz="1400">
              <a:solidFill>
                <a:srgbClr val="ECECEC"/>
              </a:solidFill>
              <a:highlight>
                <a:srgbClr val="212121"/>
              </a:highlight>
              <a:latin typeface="Roboto Mono Medium"/>
              <a:ea typeface="Roboto Mono Medium"/>
              <a:cs typeface="Roboto Mono Medium"/>
              <a:sym typeface="Roboto Mono Medium"/>
            </a:endParaRPr>
          </a:p>
          <a:p>
            <a:pPr indent="-317500" lvl="0" marL="457200" rtl="0" algn="l">
              <a:spcBef>
                <a:spcPts val="0"/>
              </a:spcBef>
              <a:spcAft>
                <a:spcPts val="0"/>
              </a:spcAft>
              <a:buClr>
                <a:srgbClr val="ECECEC"/>
              </a:buClr>
              <a:buSzPts val="1400"/>
              <a:buFont typeface="Roboto Mono Medium"/>
              <a:buChar char="●"/>
            </a:pPr>
            <a:r>
              <a:rPr lang="en" sz="1400">
                <a:solidFill>
                  <a:srgbClr val="ECECEC"/>
                </a:solidFill>
                <a:highlight>
                  <a:srgbClr val="212121"/>
                </a:highlight>
                <a:latin typeface="Roboto Mono Medium"/>
                <a:ea typeface="Roboto Mono Medium"/>
                <a:cs typeface="Roboto Mono Medium"/>
                <a:sym typeface="Roboto Mono Medium"/>
              </a:rPr>
              <a:t>Treat missing values: Handling missing values by employing techniques such as imputation, deletion, or interpolation to ensure data completeness and reliability for analysis.</a:t>
            </a:r>
            <a:endParaRPr sz="1400">
              <a:solidFill>
                <a:srgbClr val="ECECEC"/>
              </a:solidFill>
              <a:highlight>
                <a:srgbClr val="212121"/>
              </a:highlight>
              <a:latin typeface="Roboto Mono Medium"/>
              <a:ea typeface="Roboto Mono Medium"/>
              <a:cs typeface="Roboto Mono Medium"/>
              <a:sym typeface="Roboto Mono Medium"/>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042500" y="393750"/>
            <a:ext cx="7293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solidFill>
                  <a:schemeClr val="lt2"/>
                </a:solidFill>
                <a:highlight>
                  <a:srgbClr val="212121"/>
                </a:highlight>
                <a:latin typeface="Roboto Mono Medium"/>
                <a:ea typeface="Roboto Mono Medium"/>
                <a:cs typeface="Roboto Mono Medium"/>
                <a:sym typeface="Roboto Mono Medium"/>
              </a:rPr>
              <a:t>Central Tendency Analysis</a:t>
            </a:r>
            <a:endParaRPr sz="3000">
              <a:solidFill>
                <a:schemeClr val="lt2"/>
              </a:solidFill>
              <a:latin typeface="Roboto Mono Medium"/>
              <a:ea typeface="Roboto Mono Medium"/>
              <a:cs typeface="Roboto Mono Medium"/>
              <a:sym typeface="Roboto Mono Medium"/>
            </a:endParaRPr>
          </a:p>
        </p:txBody>
      </p:sp>
      <p:sp>
        <p:nvSpPr>
          <p:cNvPr id="159" name="Google Shape;159;p17"/>
          <p:cNvSpPr txBox="1"/>
          <p:nvPr>
            <p:ph idx="1" type="body"/>
          </p:nvPr>
        </p:nvSpPr>
        <p:spPr>
          <a:xfrm>
            <a:off x="1042450" y="1179900"/>
            <a:ext cx="7293900" cy="3298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ECECEC"/>
              </a:buClr>
              <a:buSzPts val="1800"/>
              <a:buFont typeface="Roboto Mono Medium"/>
              <a:buChar char="●"/>
            </a:pPr>
            <a:r>
              <a:rPr lang="en" sz="1800">
                <a:solidFill>
                  <a:srgbClr val="ECECEC"/>
                </a:solidFill>
                <a:highlight>
                  <a:srgbClr val="212121"/>
                </a:highlight>
                <a:latin typeface="Roboto Mono Medium"/>
                <a:ea typeface="Roboto Mono Medium"/>
                <a:cs typeface="Roboto Mono Medium"/>
                <a:sym typeface="Roboto Mono Medium"/>
              </a:rPr>
              <a:t>The mean, median, and mode provide different insights into the central tendency of the combined dataset, depending on its distribution and the nature of the variables.</a:t>
            </a:r>
            <a:endParaRPr sz="1800">
              <a:solidFill>
                <a:srgbClr val="ECECEC"/>
              </a:solidFill>
              <a:highlight>
                <a:srgbClr val="212121"/>
              </a:highlight>
              <a:latin typeface="Roboto Mono Medium"/>
              <a:ea typeface="Roboto Mono Medium"/>
              <a:cs typeface="Roboto Mono Medium"/>
              <a:sym typeface="Roboto Mono Medium"/>
            </a:endParaRPr>
          </a:p>
          <a:p>
            <a:pPr indent="-342900" lvl="0" marL="457200" rtl="0" algn="l">
              <a:spcBef>
                <a:spcPts val="0"/>
              </a:spcBef>
              <a:spcAft>
                <a:spcPts val="0"/>
              </a:spcAft>
              <a:buClr>
                <a:srgbClr val="ECECEC"/>
              </a:buClr>
              <a:buSzPts val="1800"/>
              <a:buFont typeface="Roboto Mono Medium"/>
              <a:buChar char="●"/>
            </a:pPr>
            <a:r>
              <a:rPr lang="en" sz="1800">
                <a:solidFill>
                  <a:srgbClr val="ECECEC"/>
                </a:solidFill>
                <a:highlight>
                  <a:srgbClr val="212121"/>
                </a:highlight>
                <a:latin typeface="Roboto Mono Medium"/>
                <a:ea typeface="Roboto Mono Medium"/>
                <a:cs typeface="Roboto Mono Medium"/>
                <a:sym typeface="Roboto Mono Medium"/>
              </a:rPr>
              <a:t>Analyzing all three measures together helps to understand the overall shape of the distribution and identify any discrepancies or patterns.</a:t>
            </a:r>
            <a:endParaRPr sz="1800">
              <a:solidFill>
                <a:srgbClr val="ECECEC"/>
              </a:solidFill>
              <a:highlight>
                <a:srgbClr val="212121"/>
              </a:highlight>
              <a:latin typeface="Roboto Mono Medium"/>
              <a:ea typeface="Roboto Mono Medium"/>
              <a:cs typeface="Roboto Mono Medium"/>
              <a:sym typeface="Roboto Mono Medium"/>
            </a:endParaRPr>
          </a:p>
          <a:p>
            <a:pPr indent="-342900" lvl="0" marL="457200" rtl="0" algn="l">
              <a:spcBef>
                <a:spcPts val="0"/>
              </a:spcBef>
              <a:spcAft>
                <a:spcPts val="0"/>
              </a:spcAft>
              <a:buClr>
                <a:srgbClr val="ECECEC"/>
              </a:buClr>
              <a:buSzPts val="1800"/>
              <a:buFont typeface="Roboto Mono Medium"/>
              <a:buChar char="●"/>
            </a:pPr>
            <a:r>
              <a:rPr lang="en" sz="1800">
                <a:solidFill>
                  <a:srgbClr val="ECECEC"/>
                </a:solidFill>
                <a:highlight>
                  <a:srgbClr val="212121"/>
                </a:highlight>
                <a:latin typeface="Roboto Mono Medium"/>
                <a:ea typeface="Roboto Mono Medium"/>
                <a:cs typeface="Roboto Mono Medium"/>
                <a:sym typeface="Roboto Mono Medium"/>
              </a:rPr>
              <a:t>We also replaced the NaN values with the Mean of that column</a:t>
            </a:r>
            <a:endParaRPr sz="1800">
              <a:solidFill>
                <a:srgbClr val="ECECEC"/>
              </a:solidFill>
              <a:highlight>
                <a:srgbClr val="212121"/>
              </a:highlight>
              <a:latin typeface="Roboto Mono Medium"/>
              <a:ea typeface="Roboto Mono Medium"/>
              <a:cs typeface="Roboto Mono Medium"/>
              <a:sym typeface="Roboto Mono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031000" y="0"/>
            <a:ext cx="8112900" cy="101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highlight>
                  <a:srgbClr val="212121"/>
                </a:highlight>
                <a:latin typeface="Roboto Mono Medium"/>
                <a:ea typeface="Roboto Mono Medium"/>
                <a:cs typeface="Roboto Mono Medium"/>
                <a:sym typeface="Roboto Mono Medium"/>
              </a:rPr>
              <a:t>Data Acquisition and Wrangling on Dataset 3 &amp; Handling Missing Values and Outliers</a:t>
            </a:r>
            <a:endParaRPr>
              <a:solidFill>
                <a:schemeClr val="lt2"/>
              </a:solidFill>
              <a:latin typeface="Roboto Mono Medium"/>
              <a:ea typeface="Roboto Mono Medium"/>
              <a:cs typeface="Roboto Mono Medium"/>
              <a:sym typeface="Roboto Mono Medium"/>
            </a:endParaRPr>
          </a:p>
        </p:txBody>
      </p:sp>
      <p:sp>
        <p:nvSpPr>
          <p:cNvPr id="165" name="Google Shape;165;p18"/>
          <p:cNvSpPr txBox="1"/>
          <p:nvPr>
            <p:ph idx="1" type="body"/>
          </p:nvPr>
        </p:nvSpPr>
        <p:spPr>
          <a:xfrm>
            <a:off x="1031000" y="1019400"/>
            <a:ext cx="8112900" cy="3459300"/>
          </a:xfrm>
          <a:prstGeom prst="rect">
            <a:avLst/>
          </a:prstGeom>
        </p:spPr>
        <p:txBody>
          <a:bodyPr anchorCtr="0" anchor="t" bIns="91425" lIns="91425" spcFirstLastPara="1" rIns="91425" wrap="square" tIns="91425">
            <a:normAutofit fontScale="25000" lnSpcReduction="20000"/>
          </a:bodyPr>
          <a:lstStyle/>
          <a:p>
            <a:pPr indent="-336550" lvl="0" marL="457200" rtl="0" algn="l">
              <a:spcBef>
                <a:spcPts val="0"/>
              </a:spcBef>
              <a:spcAft>
                <a:spcPts val="0"/>
              </a:spcAft>
              <a:buClr>
                <a:srgbClr val="ECECEC"/>
              </a:buClr>
              <a:buSzPct val="100000"/>
              <a:buFont typeface="Roboto Mono Medium"/>
              <a:buAutoNum type="arabicPeriod"/>
            </a:pPr>
            <a:r>
              <a:rPr lang="en" sz="6800">
                <a:solidFill>
                  <a:srgbClr val="ECECEC"/>
                </a:solidFill>
                <a:highlight>
                  <a:srgbClr val="212121"/>
                </a:highlight>
                <a:latin typeface="Roboto Mono Medium"/>
                <a:ea typeface="Roboto Mono Medium"/>
                <a:cs typeface="Roboto Mono Medium"/>
                <a:sym typeface="Roboto Mono Medium"/>
              </a:rPr>
              <a:t>Data Loading and Integration:</a:t>
            </a:r>
            <a:endParaRPr sz="6800">
              <a:solidFill>
                <a:srgbClr val="ECECEC"/>
              </a:solidFill>
              <a:highlight>
                <a:srgbClr val="212121"/>
              </a:highlight>
              <a:latin typeface="Roboto Mono Medium"/>
              <a:ea typeface="Roboto Mono Medium"/>
              <a:cs typeface="Roboto Mono Medium"/>
              <a:sym typeface="Roboto Mono Medium"/>
            </a:endParaRPr>
          </a:p>
          <a:p>
            <a:pPr indent="-336550" lvl="1" marL="914400" rtl="0" algn="l">
              <a:spcBef>
                <a:spcPts val="0"/>
              </a:spcBef>
              <a:spcAft>
                <a:spcPts val="0"/>
              </a:spcAft>
              <a:buClr>
                <a:srgbClr val="ECECEC"/>
              </a:buClr>
              <a:buSzPct val="100000"/>
              <a:buFont typeface="Roboto Mono Medium"/>
              <a:buChar char="●"/>
            </a:pPr>
            <a:r>
              <a:rPr lang="en" sz="6800">
                <a:solidFill>
                  <a:srgbClr val="ECECEC"/>
                </a:solidFill>
                <a:highlight>
                  <a:srgbClr val="212121"/>
                </a:highlight>
                <a:latin typeface="Roboto Mono Medium"/>
                <a:ea typeface="Roboto Mono Medium"/>
                <a:cs typeface="Roboto Mono Medium"/>
                <a:sym typeface="Roboto Mono Medium"/>
              </a:rPr>
              <a:t>Read Dataset 3 into the notebook and concatenate it with the merged Dataset 1 and Dataset 2.</a:t>
            </a:r>
            <a:endParaRPr sz="6800">
              <a:solidFill>
                <a:srgbClr val="ECECEC"/>
              </a:solidFill>
              <a:highlight>
                <a:srgbClr val="212121"/>
              </a:highlight>
              <a:latin typeface="Roboto Mono Medium"/>
              <a:ea typeface="Roboto Mono Medium"/>
              <a:cs typeface="Roboto Mono Medium"/>
              <a:sym typeface="Roboto Mono Medium"/>
            </a:endParaRPr>
          </a:p>
          <a:p>
            <a:pPr indent="-336550" lvl="0" marL="457200" rtl="0" algn="l">
              <a:spcBef>
                <a:spcPts val="0"/>
              </a:spcBef>
              <a:spcAft>
                <a:spcPts val="0"/>
              </a:spcAft>
              <a:buClr>
                <a:srgbClr val="ECECEC"/>
              </a:buClr>
              <a:buSzPct val="100000"/>
              <a:buFont typeface="Roboto Mono Medium"/>
              <a:buAutoNum type="arabicPeriod"/>
            </a:pPr>
            <a:r>
              <a:rPr lang="en" sz="6800">
                <a:solidFill>
                  <a:srgbClr val="ECECEC"/>
                </a:solidFill>
                <a:highlight>
                  <a:srgbClr val="212121"/>
                </a:highlight>
                <a:latin typeface="Roboto Mono Medium"/>
                <a:ea typeface="Roboto Mono Medium"/>
                <a:cs typeface="Roboto Mono Medium"/>
                <a:sym typeface="Roboto Mono Medium"/>
              </a:rPr>
              <a:t>Exploratory Data Analysis (EDA):</a:t>
            </a:r>
            <a:endParaRPr sz="6800">
              <a:solidFill>
                <a:srgbClr val="ECECEC"/>
              </a:solidFill>
              <a:highlight>
                <a:srgbClr val="212121"/>
              </a:highlight>
              <a:latin typeface="Roboto Mono Medium"/>
              <a:ea typeface="Roboto Mono Medium"/>
              <a:cs typeface="Roboto Mono Medium"/>
              <a:sym typeface="Roboto Mono Medium"/>
            </a:endParaRPr>
          </a:p>
          <a:p>
            <a:pPr indent="-336550" lvl="1" marL="914400" rtl="0" algn="l">
              <a:spcBef>
                <a:spcPts val="0"/>
              </a:spcBef>
              <a:spcAft>
                <a:spcPts val="0"/>
              </a:spcAft>
              <a:buClr>
                <a:srgbClr val="ECECEC"/>
              </a:buClr>
              <a:buSzPct val="100000"/>
              <a:buFont typeface="Roboto Mono Medium"/>
              <a:buChar char="●"/>
            </a:pPr>
            <a:r>
              <a:rPr lang="en" sz="6800">
                <a:solidFill>
                  <a:srgbClr val="ECECEC"/>
                </a:solidFill>
                <a:highlight>
                  <a:srgbClr val="212121"/>
                </a:highlight>
                <a:latin typeface="Roboto Mono Medium"/>
                <a:ea typeface="Roboto Mono Medium"/>
                <a:cs typeface="Roboto Mono Medium"/>
                <a:sym typeface="Roboto Mono Medium"/>
              </a:rPr>
              <a:t>Identify unique values and null values in the combined dataset.</a:t>
            </a:r>
            <a:endParaRPr sz="6800">
              <a:solidFill>
                <a:srgbClr val="ECECEC"/>
              </a:solidFill>
              <a:highlight>
                <a:srgbClr val="212121"/>
              </a:highlight>
              <a:latin typeface="Roboto Mono Medium"/>
              <a:ea typeface="Roboto Mono Medium"/>
              <a:cs typeface="Roboto Mono Medium"/>
              <a:sym typeface="Roboto Mono Medium"/>
            </a:endParaRPr>
          </a:p>
          <a:p>
            <a:pPr indent="-336550" lvl="0" marL="457200" rtl="0" algn="l">
              <a:spcBef>
                <a:spcPts val="0"/>
              </a:spcBef>
              <a:spcAft>
                <a:spcPts val="0"/>
              </a:spcAft>
              <a:buClr>
                <a:srgbClr val="ECECEC"/>
              </a:buClr>
              <a:buSzPct val="100000"/>
              <a:buFont typeface="Roboto Mono Medium"/>
              <a:buAutoNum type="arabicPeriod"/>
            </a:pPr>
            <a:r>
              <a:rPr lang="en" sz="6800">
                <a:solidFill>
                  <a:srgbClr val="ECECEC"/>
                </a:solidFill>
                <a:highlight>
                  <a:srgbClr val="212121"/>
                </a:highlight>
                <a:latin typeface="Roboto Mono Medium"/>
                <a:ea typeface="Roboto Mono Medium"/>
                <a:cs typeface="Roboto Mono Medium"/>
                <a:sym typeface="Roboto Mono Medium"/>
              </a:rPr>
              <a:t>Handling Null Values:</a:t>
            </a:r>
            <a:endParaRPr sz="6800">
              <a:solidFill>
                <a:srgbClr val="ECECEC"/>
              </a:solidFill>
              <a:highlight>
                <a:srgbClr val="212121"/>
              </a:highlight>
              <a:latin typeface="Roboto Mono Medium"/>
              <a:ea typeface="Roboto Mono Medium"/>
              <a:cs typeface="Roboto Mono Medium"/>
              <a:sym typeface="Roboto Mono Medium"/>
            </a:endParaRPr>
          </a:p>
          <a:p>
            <a:pPr indent="-336550" lvl="1" marL="914400" rtl="0" algn="l">
              <a:spcBef>
                <a:spcPts val="0"/>
              </a:spcBef>
              <a:spcAft>
                <a:spcPts val="0"/>
              </a:spcAft>
              <a:buClr>
                <a:srgbClr val="ECECEC"/>
              </a:buClr>
              <a:buSzPct val="100000"/>
              <a:buFont typeface="Roboto Mono Medium"/>
              <a:buChar char="●"/>
            </a:pPr>
            <a:r>
              <a:rPr lang="en" sz="6800">
                <a:solidFill>
                  <a:srgbClr val="ECECEC"/>
                </a:solidFill>
                <a:highlight>
                  <a:srgbClr val="212121"/>
                </a:highlight>
                <a:latin typeface="Roboto Mono Medium"/>
                <a:ea typeface="Roboto Mono Medium"/>
                <a:cs typeface="Roboto Mono Medium"/>
                <a:sym typeface="Roboto Mono Medium"/>
              </a:rPr>
              <a:t>Fill null values with the mean value to preserve dataset integrity.</a:t>
            </a:r>
            <a:endParaRPr sz="6800">
              <a:solidFill>
                <a:srgbClr val="ECECEC"/>
              </a:solidFill>
              <a:highlight>
                <a:srgbClr val="212121"/>
              </a:highlight>
              <a:latin typeface="Roboto Mono Medium"/>
              <a:ea typeface="Roboto Mono Medium"/>
              <a:cs typeface="Roboto Mono Medium"/>
              <a:sym typeface="Roboto Mono Medium"/>
            </a:endParaRPr>
          </a:p>
          <a:p>
            <a:pPr indent="-336550" lvl="0" marL="457200" rtl="0" algn="l">
              <a:spcBef>
                <a:spcPts val="0"/>
              </a:spcBef>
              <a:spcAft>
                <a:spcPts val="0"/>
              </a:spcAft>
              <a:buClr>
                <a:srgbClr val="ECECEC"/>
              </a:buClr>
              <a:buSzPct val="100000"/>
              <a:buFont typeface="Roboto Mono Medium"/>
              <a:buAutoNum type="arabicPeriod"/>
            </a:pPr>
            <a:r>
              <a:rPr lang="en" sz="6800">
                <a:solidFill>
                  <a:srgbClr val="ECECEC"/>
                </a:solidFill>
                <a:highlight>
                  <a:srgbClr val="212121"/>
                </a:highlight>
                <a:latin typeface="Roboto Mono Medium"/>
                <a:ea typeface="Roboto Mono Medium"/>
                <a:cs typeface="Roboto Mono Medium"/>
                <a:sym typeface="Roboto Mono Medium"/>
              </a:rPr>
              <a:t>Identifying Outliers:</a:t>
            </a:r>
            <a:endParaRPr sz="6800">
              <a:solidFill>
                <a:srgbClr val="ECECEC"/>
              </a:solidFill>
              <a:highlight>
                <a:srgbClr val="212121"/>
              </a:highlight>
              <a:latin typeface="Roboto Mono Medium"/>
              <a:ea typeface="Roboto Mono Medium"/>
              <a:cs typeface="Roboto Mono Medium"/>
              <a:sym typeface="Roboto Mono Medium"/>
            </a:endParaRPr>
          </a:p>
          <a:p>
            <a:pPr indent="-336550" lvl="1" marL="914400" rtl="0" algn="l">
              <a:spcBef>
                <a:spcPts val="0"/>
              </a:spcBef>
              <a:spcAft>
                <a:spcPts val="0"/>
              </a:spcAft>
              <a:buClr>
                <a:srgbClr val="ECECEC"/>
              </a:buClr>
              <a:buSzPct val="100000"/>
              <a:buFont typeface="Roboto Mono Medium"/>
              <a:buChar char="●"/>
            </a:pPr>
            <a:r>
              <a:rPr lang="en" sz="6800">
                <a:solidFill>
                  <a:srgbClr val="ECECEC"/>
                </a:solidFill>
                <a:highlight>
                  <a:srgbClr val="212121"/>
                </a:highlight>
                <a:latin typeface="Roboto Mono Medium"/>
                <a:ea typeface="Roboto Mono Medium"/>
                <a:cs typeface="Roboto Mono Medium"/>
                <a:sym typeface="Roboto Mono Medium"/>
              </a:rPr>
              <a:t>Calculate the Interquartile Range (IQR) and visualize outliers using Box Plots and Scatter Plots.</a:t>
            </a:r>
            <a:endParaRPr sz="6800">
              <a:solidFill>
                <a:srgbClr val="ECECEC"/>
              </a:solidFill>
              <a:highlight>
                <a:srgbClr val="212121"/>
              </a:highlight>
              <a:latin typeface="Roboto Mono Medium"/>
              <a:ea typeface="Roboto Mono Medium"/>
              <a:cs typeface="Roboto Mono Medium"/>
              <a:sym typeface="Roboto Mono Medium"/>
            </a:endParaRPr>
          </a:p>
          <a:p>
            <a:pPr indent="-336550" lvl="0" marL="457200" rtl="0" algn="l">
              <a:spcBef>
                <a:spcPts val="0"/>
              </a:spcBef>
              <a:spcAft>
                <a:spcPts val="0"/>
              </a:spcAft>
              <a:buClr>
                <a:srgbClr val="ECECEC"/>
              </a:buClr>
              <a:buSzPct val="100000"/>
              <a:buFont typeface="Roboto Mono Medium"/>
              <a:buAutoNum type="arabicPeriod"/>
            </a:pPr>
            <a:r>
              <a:rPr lang="en" sz="6800">
                <a:solidFill>
                  <a:srgbClr val="ECECEC"/>
                </a:solidFill>
                <a:highlight>
                  <a:srgbClr val="212121"/>
                </a:highlight>
                <a:latin typeface="Roboto Mono Medium"/>
                <a:ea typeface="Roboto Mono Medium"/>
                <a:cs typeface="Roboto Mono Medium"/>
                <a:sym typeface="Roboto Mono Medium"/>
              </a:rPr>
              <a:t>Handling Outliers:</a:t>
            </a:r>
            <a:endParaRPr sz="6800">
              <a:solidFill>
                <a:srgbClr val="ECECEC"/>
              </a:solidFill>
              <a:highlight>
                <a:srgbClr val="212121"/>
              </a:highlight>
              <a:latin typeface="Roboto Mono Medium"/>
              <a:ea typeface="Roboto Mono Medium"/>
              <a:cs typeface="Roboto Mono Medium"/>
              <a:sym typeface="Roboto Mono Medium"/>
            </a:endParaRPr>
          </a:p>
          <a:p>
            <a:pPr indent="-336550" lvl="1" marL="914400" rtl="0" algn="l">
              <a:spcBef>
                <a:spcPts val="0"/>
              </a:spcBef>
              <a:spcAft>
                <a:spcPts val="0"/>
              </a:spcAft>
              <a:buClr>
                <a:srgbClr val="ECECEC"/>
              </a:buClr>
              <a:buSzPct val="100000"/>
              <a:buFont typeface="Roboto Mono Medium"/>
              <a:buChar char="●"/>
            </a:pPr>
            <a:r>
              <a:rPr lang="en" sz="6800">
                <a:solidFill>
                  <a:srgbClr val="ECECEC"/>
                </a:solidFill>
                <a:highlight>
                  <a:srgbClr val="212121"/>
                </a:highlight>
                <a:latin typeface="Roboto Mono Medium"/>
                <a:ea typeface="Roboto Mono Medium"/>
                <a:cs typeface="Roboto Mono Medium"/>
                <a:sym typeface="Roboto Mono Medium"/>
              </a:rPr>
              <a:t>Apply appropriate techniques to address outliers, ensuring they do not bias analysis results.</a:t>
            </a:r>
            <a:endParaRPr sz="6800">
              <a:solidFill>
                <a:srgbClr val="ECECEC"/>
              </a:solidFill>
              <a:highlight>
                <a:srgbClr val="212121"/>
              </a:highlight>
              <a:latin typeface="Roboto Mono Medium"/>
              <a:ea typeface="Roboto Mono Medium"/>
              <a:cs typeface="Roboto Mono Medium"/>
              <a:sym typeface="Roboto Mono Medium"/>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042450" y="171825"/>
            <a:ext cx="8101500" cy="11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00">
                <a:solidFill>
                  <a:schemeClr val="lt2"/>
                </a:solidFill>
                <a:highlight>
                  <a:srgbClr val="212121"/>
                </a:highlight>
                <a:latin typeface="Roboto Mono Medium"/>
                <a:ea typeface="Roboto Mono Medium"/>
                <a:cs typeface="Roboto Mono Medium"/>
                <a:sym typeface="Roboto Mono Medium"/>
              </a:rPr>
              <a:t>Skewness and Correlation Analysis</a:t>
            </a:r>
            <a:endParaRPr sz="2900">
              <a:solidFill>
                <a:schemeClr val="lt2"/>
              </a:solidFill>
              <a:latin typeface="Roboto Mono Medium"/>
              <a:ea typeface="Roboto Mono Medium"/>
              <a:cs typeface="Roboto Mono Medium"/>
              <a:sym typeface="Roboto Mono Medium"/>
            </a:endParaRPr>
          </a:p>
        </p:txBody>
      </p:sp>
      <p:sp>
        <p:nvSpPr>
          <p:cNvPr id="171" name="Google Shape;171;p19"/>
          <p:cNvSpPr txBox="1"/>
          <p:nvPr>
            <p:ph idx="1" type="body"/>
          </p:nvPr>
        </p:nvSpPr>
        <p:spPr>
          <a:xfrm>
            <a:off x="1042450" y="927900"/>
            <a:ext cx="8101500" cy="3551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800">
                <a:solidFill>
                  <a:srgbClr val="ECECEC"/>
                </a:solidFill>
                <a:highlight>
                  <a:srgbClr val="212121"/>
                </a:highlight>
                <a:latin typeface="Roboto"/>
                <a:ea typeface="Roboto"/>
                <a:cs typeface="Roboto"/>
                <a:sym typeface="Roboto"/>
              </a:rPr>
              <a:t>A</a:t>
            </a:r>
            <a:r>
              <a:rPr lang="en" sz="1800">
                <a:solidFill>
                  <a:srgbClr val="ECECEC"/>
                </a:solidFill>
                <a:highlight>
                  <a:srgbClr val="212121"/>
                </a:highlight>
                <a:latin typeface="Roboto Mono Medium"/>
                <a:ea typeface="Roboto Mono Medium"/>
                <a:cs typeface="Roboto Mono Medium"/>
                <a:sym typeface="Roboto Mono Medium"/>
              </a:rPr>
              <a:t>fter integrating Dataset 3 with the merged Dataset 1 and Dataset 2, we assessed the skewness and correlation of the combined dataset. Skewness measures the asymmetry of the distribution of numerical data. Positive skewness indicates a longer right tail, while negative skewness indicates a longer left tail. Correlation measures the strength and direction of the linear relationship between variables. High positive correlation implies variables move in the same direction, while negative correlation indicates they move in opposite directions. Analyzing skewness and correlation helps identify patterns and relationships within the data, guiding further analysis and decision-making processes.</a:t>
            </a:r>
            <a:endParaRPr sz="1800">
              <a:latin typeface="Roboto Mono Medium"/>
              <a:ea typeface="Roboto Mono Medium"/>
              <a:cs typeface="Roboto Mono Medium"/>
              <a:sym typeface="Roboto Mono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solidFill>
                  <a:schemeClr val="lt2"/>
                </a:solidFill>
                <a:highlight>
                  <a:srgbClr val="212121"/>
                </a:highlight>
                <a:latin typeface="Roboto Mono Medium"/>
                <a:ea typeface="Roboto Mono Medium"/>
                <a:cs typeface="Roboto Mono Medium"/>
                <a:sym typeface="Roboto Mono Medium"/>
              </a:rPr>
              <a:t>Conclusion</a:t>
            </a:r>
            <a:endParaRPr sz="4000">
              <a:solidFill>
                <a:schemeClr val="lt2"/>
              </a:solidFill>
              <a:latin typeface="Roboto Mono Medium"/>
              <a:ea typeface="Roboto Mono Medium"/>
              <a:cs typeface="Roboto Mono Medium"/>
              <a:sym typeface="Roboto Mono Medium"/>
            </a:endParaRPr>
          </a:p>
        </p:txBody>
      </p:sp>
      <p:sp>
        <p:nvSpPr>
          <p:cNvPr id="177" name="Google Shape;177;p20"/>
          <p:cNvSpPr txBox="1"/>
          <p:nvPr>
            <p:ph idx="1" type="body"/>
          </p:nvPr>
        </p:nvSpPr>
        <p:spPr>
          <a:xfrm>
            <a:off x="1065350" y="1307850"/>
            <a:ext cx="8078700" cy="3171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000">
                <a:solidFill>
                  <a:srgbClr val="ECECEC"/>
                </a:solidFill>
                <a:highlight>
                  <a:srgbClr val="212121"/>
                </a:highlight>
                <a:latin typeface="Roboto Mono Medium"/>
                <a:ea typeface="Roboto Mono Medium"/>
                <a:cs typeface="Roboto Mono Medium"/>
                <a:sym typeface="Roboto Mono Medium"/>
              </a:rPr>
              <a:t>Over three weeks, we meticulously acquired, wrangled, and analyzed datasets. Week 1 saw us harmonizing dataset 1 and dataset 2, merging them into combine_data while addressing central tendency. Week 2 focused on Dataset 3, integrating it with combine_data and handling missing values and outliers. Finally, in Week 3, we scrutinized the skewness and correlation of the data. These tasks equipped us with a robust dataset, poised for in-depth analysis and informed decision-making.</a:t>
            </a:r>
            <a:endParaRPr sz="2100">
              <a:latin typeface="Roboto Mono Medium"/>
              <a:ea typeface="Roboto Mono Medium"/>
              <a:cs typeface="Roboto Mono Medium"/>
              <a:sym typeface="Roboto Mono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1283000"/>
            <a:ext cx="7038900" cy="2474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7200">
                <a:solidFill>
                  <a:schemeClr val="lt2"/>
                </a:solidFill>
                <a:latin typeface="Roboto Mono Medium"/>
                <a:ea typeface="Roboto Mono Medium"/>
                <a:cs typeface="Roboto Mono Medium"/>
                <a:sym typeface="Roboto Mono Medium"/>
              </a:rPr>
              <a:t>Thank</a:t>
            </a:r>
            <a:endParaRPr sz="7200">
              <a:solidFill>
                <a:schemeClr val="lt2"/>
              </a:solidFill>
              <a:latin typeface="Roboto Mono Medium"/>
              <a:ea typeface="Roboto Mono Medium"/>
              <a:cs typeface="Roboto Mono Medium"/>
              <a:sym typeface="Roboto Mono Medium"/>
            </a:endParaRPr>
          </a:p>
          <a:p>
            <a:pPr indent="0" lvl="0" marL="0" rtl="0" algn="ctr">
              <a:spcBef>
                <a:spcPts val="0"/>
              </a:spcBef>
              <a:spcAft>
                <a:spcPts val="0"/>
              </a:spcAft>
              <a:buNone/>
            </a:pPr>
            <a:r>
              <a:rPr lang="en" sz="7200">
                <a:solidFill>
                  <a:schemeClr val="lt2"/>
                </a:solidFill>
                <a:latin typeface="Roboto Mono Medium"/>
                <a:ea typeface="Roboto Mono Medium"/>
                <a:cs typeface="Roboto Mono Medium"/>
                <a:sym typeface="Roboto Mono Medium"/>
              </a:rPr>
              <a:t>You</a:t>
            </a:r>
            <a:endParaRPr sz="7200">
              <a:solidFill>
                <a:schemeClr val="lt2"/>
              </a:solidFill>
              <a:latin typeface="Roboto Mono Medium"/>
              <a:ea typeface="Roboto Mono Medium"/>
              <a:cs typeface="Roboto Mono Medium"/>
              <a:sym typeface="Roboto Mono Medium"/>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