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2ec50b06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2ec50b06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2ec50b06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2ec50b06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2ec50b06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2ec50b06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2ec50b06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2ec50b06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2ec50b06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2ec50b06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2ec50b0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2ec50b0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2ec50b06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2ec50b06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2ec50b06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2ec50b06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2ec50b0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2ec50b0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2ec50b06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2ec50b06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8400" y="657625"/>
            <a:ext cx="61656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22">
                <a:latin typeface="Roboto Mono"/>
                <a:ea typeface="Roboto Mono"/>
                <a:cs typeface="Roboto Mono"/>
                <a:sym typeface="Roboto Mono"/>
              </a:rPr>
              <a:t>Real Estate Pricing Analysis :</a:t>
            </a:r>
            <a:endParaRPr sz="4222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>
                <a:latin typeface="Roboto Mono"/>
                <a:ea typeface="Roboto Mono"/>
                <a:cs typeface="Roboto Mono"/>
                <a:sym typeface="Roboto Mono"/>
              </a:rPr>
              <a:t>Understanding the Impact of Customer Preferences and Amenities on House Prices</a:t>
            </a:r>
            <a:endParaRPr sz="244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73300" y="41884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Mohammad Umar Farooqui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076700" y="652950"/>
            <a:ext cx="80673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oboto Mono"/>
                <a:ea typeface="Roboto Mono"/>
                <a:cs typeface="Roboto Mono"/>
                <a:sym typeface="Roboto Mono"/>
              </a:rPr>
              <a:t>Key Insights: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563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28"/>
              <a:buFont typeface="Roboto Mono"/>
              <a:buAutoNum type="arabicPeriod"/>
            </a:pPr>
            <a:r>
              <a:rPr lang="en" sz="1528">
                <a:latin typeface="Roboto Mono"/>
                <a:ea typeface="Roboto Mono"/>
                <a:cs typeface="Roboto Mono"/>
                <a:sym typeface="Roboto Mono"/>
              </a:rPr>
              <a:t>High-Quality Construction impacts house prices.</a:t>
            </a:r>
            <a:endParaRPr sz="1528">
              <a:latin typeface="Roboto Mono"/>
              <a:ea typeface="Roboto Mono"/>
              <a:cs typeface="Roboto Mono"/>
              <a:sym typeface="Roboto Mono"/>
            </a:endParaRPr>
          </a:p>
          <a:p>
            <a:pPr indent="-32563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28"/>
              <a:buFont typeface="Roboto Mono"/>
              <a:buAutoNum type="arabicPeriod"/>
            </a:pPr>
            <a:r>
              <a:rPr lang="en" sz="1528">
                <a:latin typeface="Roboto Mono"/>
                <a:ea typeface="Roboto Mono"/>
                <a:cs typeface="Roboto Mono"/>
                <a:sym typeface="Roboto Mono"/>
              </a:rPr>
              <a:t>Larger living areas are key drivers.</a:t>
            </a:r>
            <a:endParaRPr sz="1528">
              <a:latin typeface="Roboto Mono"/>
              <a:ea typeface="Roboto Mono"/>
              <a:cs typeface="Roboto Mono"/>
              <a:sym typeface="Roboto Mono"/>
            </a:endParaRPr>
          </a:p>
          <a:p>
            <a:pPr indent="-32563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28"/>
              <a:buFont typeface="Roboto Mono"/>
              <a:buAutoNum type="arabicPeriod"/>
            </a:pPr>
            <a:r>
              <a:rPr lang="en" sz="1528">
                <a:latin typeface="Roboto Mono"/>
                <a:ea typeface="Roboto Mono"/>
                <a:cs typeface="Roboto Mono"/>
                <a:sym typeface="Roboto Mono"/>
              </a:rPr>
              <a:t>Desirable amenities increase values.</a:t>
            </a:r>
            <a:endParaRPr sz="1528">
              <a:latin typeface="Roboto Mono"/>
              <a:ea typeface="Roboto Mono"/>
              <a:cs typeface="Roboto Mono"/>
              <a:sym typeface="Roboto Mono"/>
            </a:endParaRPr>
          </a:p>
          <a:p>
            <a:pPr indent="-32563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28"/>
              <a:buFont typeface="Roboto Mono"/>
              <a:buAutoNum type="arabicPeriod"/>
            </a:pPr>
            <a:r>
              <a:rPr lang="en" sz="1528">
                <a:latin typeface="Roboto Mono"/>
                <a:ea typeface="Roboto Mono"/>
                <a:cs typeface="Roboto Mono"/>
                <a:sym typeface="Roboto Mono"/>
              </a:rPr>
              <a:t>Monitor market trends for better pricing strategies.</a:t>
            </a:r>
            <a:endParaRPr sz="152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47">
                <a:latin typeface="Roboto Mono"/>
                <a:ea typeface="Roboto Mono"/>
                <a:cs typeface="Roboto Mono"/>
                <a:sym typeface="Roboto Mono"/>
              </a:rPr>
              <a:t>Challenges:</a:t>
            </a:r>
            <a:endParaRPr sz="4147">
              <a:latin typeface="Roboto Mono"/>
              <a:ea typeface="Roboto Mono"/>
              <a:cs typeface="Roboto Mono"/>
              <a:sym typeface="Roboto Mono"/>
            </a:endParaRPr>
          </a:p>
          <a:p>
            <a:pPr indent="-325666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Roboto Mono"/>
              <a:buChar char="●"/>
            </a:pPr>
            <a:r>
              <a:rPr lang="en" sz="1528">
                <a:latin typeface="Roboto Mono"/>
                <a:ea typeface="Roboto Mono"/>
                <a:cs typeface="Roboto Mono"/>
                <a:sym typeface="Roboto Mono"/>
              </a:rPr>
              <a:t>Missing Data: Managed by dropping rows with missing values.</a:t>
            </a:r>
            <a:endParaRPr sz="1528">
              <a:latin typeface="Roboto Mono"/>
              <a:ea typeface="Roboto Mono"/>
              <a:cs typeface="Roboto Mono"/>
              <a:sym typeface="Roboto Mono"/>
            </a:endParaRPr>
          </a:p>
          <a:p>
            <a:pPr indent="-325666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Roboto Mono"/>
              <a:buChar char="●"/>
            </a:pPr>
            <a:r>
              <a:rPr lang="en" sz="1528">
                <a:latin typeface="Roboto Mono"/>
                <a:ea typeface="Roboto Mono"/>
                <a:cs typeface="Roboto Mono"/>
                <a:sym typeface="Roboto Mono"/>
              </a:rPr>
              <a:t>Outliers: Identified and considered during analysis.</a:t>
            </a:r>
            <a:endParaRPr sz="1528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031000" y="731300"/>
            <a:ext cx="811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latin typeface="Roboto Mono"/>
                <a:ea typeface="Roboto Mono"/>
                <a:cs typeface="Roboto Mono"/>
                <a:sym typeface="Roboto Mono"/>
              </a:rPr>
              <a:t>Conclusion: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"/>
              <a:buChar char="○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Valuable insights into factors affecting house prices.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"/>
              <a:buChar char="○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Future work could include predictive modeling.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30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>
                <a:latin typeface="Roboto Mono"/>
                <a:ea typeface="Roboto Mono"/>
                <a:cs typeface="Roboto Mono"/>
                <a:sym typeface="Roboto Mono"/>
              </a:rPr>
              <a:t>Data Loading</a:t>
            </a:r>
            <a:endParaRPr sz="404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22625"/>
            <a:ext cx="7038900" cy="402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Steps Involved: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"/>
              <a:buChar char="●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Data Loading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"/>
              <a:buChar char="●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Data Cleaning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"/>
              <a:buChar char="●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Univariate &amp; Multivariate Analysis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"/>
              <a:buChar char="●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Feature Engineering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"/>
              <a:buChar char="●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Market Trends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Mono"/>
              <a:buChar char="●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Customer Preferences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Code for Data Loading:</a:t>
            </a:r>
            <a:br>
              <a:rPr lang="en" sz="1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pd.read_csv('real_estate_data.csv')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print(df.head())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69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3525">
                <a:latin typeface="Roboto Mono"/>
                <a:ea typeface="Roboto Mono"/>
                <a:cs typeface="Roboto Mono"/>
                <a:sym typeface="Roboto Mono"/>
              </a:rPr>
              <a:t>Data Cleaning</a:t>
            </a:r>
            <a:endParaRPr sz="4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6925" y="685000"/>
            <a:ext cx="78465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375">
                <a:latin typeface="Roboto Mono"/>
                <a:ea typeface="Roboto Mono"/>
                <a:cs typeface="Roboto Mono"/>
                <a:sym typeface="Roboto Mono"/>
              </a:rPr>
              <a:t>asks:</a:t>
            </a:r>
            <a:endParaRPr sz="1375">
              <a:latin typeface="Roboto Mono"/>
              <a:ea typeface="Roboto Mono"/>
              <a:cs typeface="Roboto Mono"/>
              <a:sym typeface="Roboto Mono"/>
            </a:endParaRPr>
          </a:p>
          <a:p>
            <a:pPr indent="-31591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Roboto Mono"/>
              <a:buChar char="○"/>
            </a:pPr>
            <a:r>
              <a:rPr lang="en" sz="1375">
                <a:latin typeface="Roboto Mono"/>
                <a:ea typeface="Roboto Mono"/>
                <a:cs typeface="Roboto Mono"/>
                <a:sym typeface="Roboto Mono"/>
              </a:rPr>
              <a:t>Handle missing values</a:t>
            </a:r>
            <a:endParaRPr sz="1375">
              <a:latin typeface="Roboto Mono"/>
              <a:ea typeface="Roboto Mono"/>
              <a:cs typeface="Roboto Mono"/>
              <a:sym typeface="Roboto Mono"/>
            </a:endParaRPr>
          </a:p>
          <a:p>
            <a:pPr indent="-3159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Roboto Mono"/>
              <a:buChar char="○"/>
            </a:pPr>
            <a:r>
              <a:rPr lang="en" sz="1375">
                <a:latin typeface="Roboto Mono"/>
                <a:ea typeface="Roboto Mono"/>
                <a:cs typeface="Roboto Mono"/>
                <a:sym typeface="Roboto Mono"/>
              </a:rPr>
              <a:t>Remove duplicates</a:t>
            </a:r>
            <a:endParaRPr sz="1375">
              <a:latin typeface="Roboto Mono"/>
              <a:ea typeface="Roboto Mono"/>
              <a:cs typeface="Roboto Mono"/>
              <a:sym typeface="Roboto Mono"/>
            </a:endParaRPr>
          </a:p>
          <a:p>
            <a:pPr indent="-3159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Roboto Mono"/>
              <a:buChar char="○"/>
            </a:pPr>
            <a:r>
              <a:rPr lang="en" sz="1375">
                <a:latin typeface="Roboto Mono"/>
                <a:ea typeface="Roboto Mono"/>
                <a:cs typeface="Roboto Mono"/>
                <a:sym typeface="Roboto Mono"/>
              </a:rPr>
              <a:t>Address anomalies</a:t>
            </a:r>
            <a:endParaRPr sz="13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latin typeface="Roboto Mono"/>
                <a:ea typeface="Roboto Mono"/>
                <a:cs typeface="Roboto Mono"/>
                <a:sym typeface="Roboto Mono"/>
              </a:rPr>
              <a:t>Code:</a:t>
            </a:r>
            <a:br>
              <a:rPr lang="en" sz="13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Check for missing values</a:t>
            </a:r>
            <a:endParaRPr sz="13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missing_values = df.isnull().sum()</a:t>
            </a:r>
            <a:endParaRPr sz="13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print("Missing Values:\n", missing_values)</a:t>
            </a:r>
            <a:endParaRPr sz="13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Handle missing values</a:t>
            </a:r>
            <a:endParaRPr sz="13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df.dropna()</a:t>
            </a:r>
            <a:endParaRPr sz="13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Remove duplicate entries</a:t>
            </a:r>
            <a:endParaRPr sz="13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df.drop_duplicates()</a:t>
            </a:r>
            <a:endParaRPr sz="13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Display summary statistics</a:t>
            </a:r>
            <a:endParaRPr sz="13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59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Roboto Mono"/>
              <a:buChar char="●"/>
            </a:pPr>
            <a:r>
              <a:rPr lang="en" sz="13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print(df.describe())</a:t>
            </a:r>
            <a:endParaRPr sz="13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76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latin typeface="Roboto Mono"/>
                <a:ea typeface="Roboto Mono"/>
                <a:cs typeface="Roboto Mono"/>
                <a:sym typeface="Roboto Mono"/>
              </a:rPr>
              <a:t>Univariate Analysis</a:t>
            </a:r>
            <a:endParaRPr sz="4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777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5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57">
                <a:latin typeface="Roboto Mono"/>
                <a:ea typeface="Roboto Mono"/>
                <a:cs typeface="Roboto Mono"/>
                <a:sym typeface="Roboto Mono"/>
              </a:rPr>
              <a:t>Task: Explore individual variables</a:t>
            </a:r>
            <a:endParaRPr sz="525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57">
                <a:latin typeface="Roboto Mono"/>
                <a:ea typeface="Roboto Mono"/>
                <a:cs typeface="Roboto Mono"/>
                <a:sym typeface="Roboto Mono"/>
              </a:rPr>
              <a:t>Example Plot:</a:t>
            </a:r>
            <a:endParaRPr sz="525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525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52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52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seaborn as sns</a:t>
            </a:r>
            <a:endParaRPr sz="52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52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sns.histplot(df['SalePrice'], kde=True)</a:t>
            </a:r>
            <a:endParaRPr sz="52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plt.title('Distribution of House Prices')</a:t>
            </a:r>
            <a:endParaRPr sz="52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plt.xlabel('House Price')</a:t>
            </a:r>
            <a:endParaRPr sz="52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plt.ylabel('Frequency')</a:t>
            </a:r>
            <a:endParaRPr sz="52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20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 sz="52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52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latin typeface="Roboto Mono"/>
                <a:ea typeface="Roboto Mono"/>
                <a:cs typeface="Roboto Mono"/>
                <a:sym typeface="Roboto Mono"/>
              </a:rPr>
              <a:t>Multivariate Analysis</a:t>
            </a:r>
            <a:endParaRPr sz="4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43">
                <a:latin typeface="Roboto Mono"/>
                <a:ea typeface="Roboto Mono"/>
                <a:cs typeface="Roboto Mono"/>
                <a:sym typeface="Roboto Mono"/>
              </a:rPr>
              <a:t>Task: Investigate relationships</a:t>
            </a:r>
            <a:endParaRPr sz="5943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43">
                <a:latin typeface="Roboto Mono"/>
                <a:ea typeface="Roboto Mono"/>
                <a:cs typeface="Roboto Mono"/>
                <a:sym typeface="Roboto Mono"/>
              </a:rPr>
              <a:t>Example Plot:</a:t>
            </a:r>
            <a:br>
              <a:rPr lang="en" sz="5943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5943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594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plt.figure(figsize=(12, 8))</a:t>
            </a:r>
            <a:endParaRPr sz="5943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4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correlation_matrix = df.corr()</a:t>
            </a:r>
            <a:endParaRPr sz="5943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4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sns.heatmap(correlation_matrix, annot=True, cmap='coolwarm')</a:t>
            </a:r>
            <a:endParaRPr sz="5943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4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plt.title('Correlation Matrix')</a:t>
            </a:r>
            <a:endParaRPr sz="5943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295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 sz="594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5943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oboto Mono"/>
                <a:ea typeface="Roboto Mono"/>
                <a:cs typeface="Roboto Mono"/>
                <a:sym typeface="Roboto Mono"/>
              </a:rPr>
              <a:t>Feature Engineering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00">
                <a:latin typeface="Roboto Mono"/>
                <a:ea typeface="Roboto Mono"/>
                <a:cs typeface="Roboto Mono"/>
                <a:sym typeface="Roboto Mono"/>
              </a:rPr>
              <a:t>Tasks:</a:t>
            </a:r>
            <a:endParaRPr sz="5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9563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ono"/>
              <a:buChar char="○"/>
            </a:pPr>
            <a:r>
              <a:rPr lang="en" sz="5100">
                <a:latin typeface="Roboto Mono"/>
                <a:ea typeface="Roboto Mono"/>
                <a:cs typeface="Roboto Mono"/>
                <a:sym typeface="Roboto Mono"/>
              </a:rPr>
              <a:t>Create new features to capture relevant information</a:t>
            </a:r>
            <a:endParaRPr sz="5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00">
                <a:latin typeface="Roboto Mono"/>
                <a:ea typeface="Roboto Mono"/>
                <a:cs typeface="Roboto Mono"/>
                <a:sym typeface="Roboto Mono"/>
              </a:rPr>
              <a:t>Code:</a:t>
            </a:r>
            <a:br>
              <a:rPr lang="en" sz="5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5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5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Create new feature: Price per Square Foot</a:t>
            </a:r>
            <a:endParaRPr sz="5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df['PricePerSqFt'] = df['SalePrice'] / df['GrLivArea']</a:t>
            </a:r>
            <a:endParaRPr sz="5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Create new feature: Age of the house</a:t>
            </a:r>
            <a:endParaRPr sz="5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df['HouseAge'] = df['YrSold'] - df['YearBuilt']</a:t>
            </a:r>
            <a:endParaRPr sz="5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print(df.head())</a:t>
            </a:r>
            <a:endParaRPr sz="5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latin typeface="Roboto Mono"/>
                <a:ea typeface="Roboto Mono"/>
                <a:cs typeface="Roboto Mono"/>
                <a:sym typeface="Roboto Mono"/>
              </a:rPr>
              <a:t>Size Impact</a:t>
            </a:r>
            <a:endParaRPr sz="4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89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60">
                <a:latin typeface="Roboto Mono"/>
                <a:ea typeface="Roboto Mono"/>
                <a:cs typeface="Roboto Mono"/>
                <a:sym typeface="Roboto Mono"/>
              </a:rPr>
              <a:t>Task: Analyze the impact of size on house prices</a:t>
            </a:r>
            <a:endParaRPr sz="566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60">
                <a:latin typeface="Roboto Mono"/>
                <a:ea typeface="Roboto Mono"/>
                <a:cs typeface="Roboto Mono"/>
                <a:sym typeface="Roboto Mono"/>
              </a:rPr>
              <a:t>Example Plot:</a:t>
            </a:r>
            <a:br>
              <a:rPr lang="en" sz="56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6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6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Scatter plot</a:t>
            </a:r>
            <a:endParaRPr sz="566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6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566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6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sns.scatterplot(x='GrLivArea', y='SalePrice', data=df)</a:t>
            </a:r>
            <a:endParaRPr sz="566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6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plt.title('House Price vs. Above Ground Living Area')</a:t>
            </a:r>
            <a:endParaRPr sz="566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6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plt.xlabel('Above Ground Living Area (sq ft)')</a:t>
            </a:r>
            <a:endParaRPr sz="566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6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plt.ylabel('House Price')</a:t>
            </a:r>
            <a:endParaRPr sz="566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84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 sz="566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566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latin typeface="Roboto Mono"/>
                <a:ea typeface="Roboto Mono"/>
                <a:cs typeface="Roboto Mono"/>
                <a:sym typeface="Roboto Mono"/>
              </a:rPr>
              <a:t>Market Trends</a:t>
            </a:r>
            <a:endParaRPr sz="4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200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00">
                <a:latin typeface="Roboto Mono"/>
                <a:ea typeface="Roboto Mono"/>
                <a:cs typeface="Roboto Mono"/>
                <a:sym typeface="Roboto Mono"/>
              </a:rPr>
              <a:t>Task: Explore historical pricing trends</a:t>
            </a:r>
            <a:endParaRPr sz="6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00">
                <a:latin typeface="Roboto Mono"/>
                <a:ea typeface="Roboto Mono"/>
                <a:cs typeface="Roboto Mono"/>
                <a:sym typeface="Roboto Mono"/>
              </a:rPr>
              <a:t>Example Plot:</a:t>
            </a:r>
            <a:br>
              <a:rPr lang="en" sz="6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6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6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6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sns.lineplot(x='YrSold', y='SalePrice', data=df)</a:t>
            </a:r>
            <a:endParaRPr sz="6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plt.title('House Prices Over Time')</a:t>
            </a:r>
            <a:endParaRPr sz="6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plt.xlabel('Year Sold')</a:t>
            </a:r>
            <a:endParaRPr sz="6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plt.ylabel('House Price')</a:t>
            </a:r>
            <a:endParaRPr sz="6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70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ono"/>
              <a:buChar char="●"/>
            </a:pPr>
            <a:r>
              <a:rPr lang="en" sz="6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6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500">
                <a:latin typeface="Roboto Mono"/>
                <a:ea typeface="Roboto Mono"/>
                <a:cs typeface="Roboto Mono"/>
                <a:sym typeface="Roboto Mono"/>
              </a:rPr>
              <a:t>Customer Preferences &amp; Amenities</a:t>
            </a:r>
            <a:endParaRPr sz="4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452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latin typeface="Roboto Mono"/>
                <a:ea typeface="Roboto Mono"/>
                <a:cs typeface="Roboto Mono"/>
                <a:sym typeface="Roboto Mono"/>
              </a:rPr>
              <a:t>Task: Investigate how amenities impact house prices</a:t>
            </a:r>
            <a:endParaRPr sz="5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latin typeface="Roboto Mono"/>
                <a:ea typeface="Roboto Mono"/>
                <a:cs typeface="Roboto Mono"/>
                <a:sym typeface="Roboto Mono"/>
              </a:rPr>
              <a:t>Example Plots:</a:t>
            </a:r>
            <a:endParaRPr sz="5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latin typeface="Roboto Mono"/>
                <a:ea typeface="Roboto Mono"/>
                <a:cs typeface="Roboto Mono"/>
                <a:sym typeface="Roboto Mono"/>
              </a:rPr>
              <a:t>Box plot:</a:t>
            </a:r>
            <a:r>
              <a:rPr lang="en" sz="5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PoolArea</a:t>
            </a:r>
            <a:r>
              <a:rPr lang="en" sz="5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vs </a:t>
            </a:r>
            <a:r>
              <a:rPr lang="en" sz="5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SalePrice</a:t>
            </a:r>
            <a:br>
              <a:rPr lang="en" sz="5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5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5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5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sns.boxplot(x='PoolArea', y='SalePrice', data=df)</a:t>
            </a:r>
            <a:endParaRPr sz="5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plt.title('House Price vs. Pool Area')</a:t>
            </a:r>
            <a:endParaRPr sz="5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plt.xlabel('Pool Area (sq ft)')</a:t>
            </a:r>
            <a:endParaRPr sz="5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plt.ylabel('House Price')</a:t>
            </a:r>
            <a:endParaRPr sz="5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5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