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Mono Medium"/>
      <p:regular r:id="rId16"/>
      <p:bold r:id="rId17"/>
      <p:italic r:id="rId18"/>
      <p:boldItalic r:id="rId19"/>
    </p:embeddedFont>
    <p:embeddedFont>
      <p:font typeface="Roboto Mono SemiBold"/>
      <p:regular r:id="rId20"/>
      <p:bold r:id="rId21"/>
      <p:italic r:id="rId22"/>
      <p:boldItalic r:id="rId23"/>
    </p:embeddedFont>
    <p:embeddedFont>
      <p:font typeface="Nunito"/>
      <p:regular r:id="rId24"/>
      <p:bold r:id="rId25"/>
      <p:italic r:id="rId26"/>
      <p:boldItalic r:id="rId27"/>
    </p:embeddedFont>
    <p:embeddedFont>
      <p:font typeface="Maven Pro"/>
      <p:regular r:id="rId28"/>
      <p:bold r:id="rId29"/>
    </p:embeddedFont>
    <p:embeddedFont>
      <p:font typeface="Roboto Mono"/>
      <p:regular r:id="rId30"/>
      <p:bold r:id="rId31"/>
      <p:italic r:id="rId32"/>
      <p:boldItalic r:id="rId33"/>
    </p:embeddedFont>
    <p:embeddedFont>
      <p:font typeface="Merriweather"/>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font" Target="fonts/RobotoMonoSemiBold-regular.fntdata"/><Relationship Id="rId41" Type="http://schemas.openxmlformats.org/officeDocument/2006/relationships/font" Target="fonts/OpenSans-boldItalic.fntdata"/><Relationship Id="rId22" Type="http://schemas.openxmlformats.org/officeDocument/2006/relationships/font" Target="fonts/RobotoMonoSemiBold-italic.fntdata"/><Relationship Id="rId21" Type="http://schemas.openxmlformats.org/officeDocument/2006/relationships/font" Target="fonts/RobotoMonoSemiBold-bold.fntdata"/><Relationship Id="rId24" Type="http://schemas.openxmlformats.org/officeDocument/2006/relationships/font" Target="fonts/Nunito-regular.fntdata"/><Relationship Id="rId23" Type="http://schemas.openxmlformats.org/officeDocument/2006/relationships/font" Target="fonts/RobotoMonoSemiBol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6.xml"/><Relationship Id="rId33" Type="http://schemas.openxmlformats.org/officeDocument/2006/relationships/font" Target="fonts/RobotoMono-boldItalic.fntdata"/><Relationship Id="rId10" Type="http://schemas.openxmlformats.org/officeDocument/2006/relationships/slide" Target="slides/slide5.xml"/><Relationship Id="rId32" Type="http://schemas.openxmlformats.org/officeDocument/2006/relationships/font" Target="fonts/RobotoMono-italic.fntdata"/><Relationship Id="rId13" Type="http://schemas.openxmlformats.org/officeDocument/2006/relationships/slide" Target="slides/slide8.xml"/><Relationship Id="rId35" Type="http://schemas.openxmlformats.org/officeDocument/2006/relationships/font" Target="fonts/Merriweather-bold.fntdata"/><Relationship Id="rId12" Type="http://schemas.openxmlformats.org/officeDocument/2006/relationships/slide" Target="slides/slide7.xml"/><Relationship Id="rId34" Type="http://schemas.openxmlformats.org/officeDocument/2006/relationships/font" Target="fonts/Merriweather-regular.fntdata"/><Relationship Id="rId15" Type="http://schemas.openxmlformats.org/officeDocument/2006/relationships/slide" Target="slides/slide10.xml"/><Relationship Id="rId37" Type="http://schemas.openxmlformats.org/officeDocument/2006/relationships/font" Target="fonts/Merriweather-boldItalic.fntdata"/><Relationship Id="rId14" Type="http://schemas.openxmlformats.org/officeDocument/2006/relationships/slide" Target="slides/slide9.xml"/><Relationship Id="rId36" Type="http://schemas.openxmlformats.org/officeDocument/2006/relationships/font" Target="fonts/Merriweather-italic.fntdata"/><Relationship Id="rId17" Type="http://schemas.openxmlformats.org/officeDocument/2006/relationships/font" Target="fonts/RobotoMonoMedium-bold.fntdata"/><Relationship Id="rId39" Type="http://schemas.openxmlformats.org/officeDocument/2006/relationships/font" Target="fonts/OpenSans-bold.fntdata"/><Relationship Id="rId16" Type="http://schemas.openxmlformats.org/officeDocument/2006/relationships/font" Target="fonts/RobotoMonoMedium-regular.fntdata"/><Relationship Id="rId38" Type="http://schemas.openxmlformats.org/officeDocument/2006/relationships/font" Target="fonts/OpenSans-regular.fntdata"/><Relationship Id="rId19" Type="http://schemas.openxmlformats.org/officeDocument/2006/relationships/font" Target="fonts/RobotoMonoMedium-boldItalic.fntdata"/><Relationship Id="rId18" Type="http://schemas.openxmlformats.org/officeDocument/2006/relationships/font" Target="fonts/RobotoMonoMedium-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ec4cf2e7a1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ec4cf2e7a1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ec4cf2e7a1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ec4cf2e7a1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ec4cf2e7a1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ec4cf2e7a1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ec4cf2e7a1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ec4cf2e7a1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ec4cf2e7a1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ec4cf2e7a1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ec4cf2e7a1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ec4cf2e7a1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ec4cf2e7a1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ec4cf2e7a1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ec4cf2e7a1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ec4cf2e7a1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ec4cf2e7a1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ec4cf2e7a1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0" y="0"/>
            <a:ext cx="9144000" cy="3486600"/>
          </a:xfrm>
          <a:prstGeom prst="rect">
            <a:avLst/>
          </a:prstGeom>
        </p:spPr>
        <p:txBody>
          <a:bodyPr anchorCtr="0" anchor="ctr" bIns="91425" lIns="91425" spcFirstLastPara="1" rIns="91425" wrap="square" tIns="91425">
            <a:normAutofit/>
          </a:bodyPr>
          <a:lstStyle/>
          <a:p>
            <a:pPr indent="0" lvl="0" marL="0" rtl="0" algn="ctr">
              <a:lnSpc>
                <a:spcPct val="150000"/>
              </a:lnSpc>
              <a:spcBef>
                <a:spcPts val="0"/>
              </a:spcBef>
              <a:spcAft>
                <a:spcPts val="0"/>
              </a:spcAft>
              <a:buNone/>
            </a:pPr>
            <a:r>
              <a:rPr lang="en" sz="3000">
                <a:solidFill>
                  <a:srgbClr val="31394D"/>
                </a:solidFill>
                <a:latin typeface="Roboto Mono"/>
                <a:ea typeface="Roboto Mono"/>
                <a:cs typeface="Roboto Mono"/>
                <a:sym typeface="Roboto Mono"/>
              </a:rPr>
              <a:t>Feature Extraction and Price Prediction for Mobile Phones</a:t>
            </a:r>
            <a:endParaRPr sz="3000">
              <a:solidFill>
                <a:srgbClr val="31394D"/>
              </a:solidFill>
              <a:latin typeface="Roboto Mono"/>
              <a:ea typeface="Roboto Mono"/>
              <a:cs typeface="Roboto Mono"/>
              <a:sym typeface="Roboto Mono"/>
            </a:endParaRPr>
          </a:p>
          <a:p>
            <a:pPr indent="0" lvl="0" marL="0" rtl="0" algn="ctr">
              <a:spcBef>
                <a:spcPts val="0"/>
              </a:spcBef>
              <a:spcAft>
                <a:spcPts val="0"/>
              </a:spcAft>
              <a:buNone/>
            </a:pPr>
            <a:r>
              <a:t/>
            </a:r>
            <a:endParaRPr sz="4800"/>
          </a:p>
        </p:txBody>
      </p:sp>
      <p:sp>
        <p:nvSpPr>
          <p:cNvPr id="278" name="Google Shape;278;p13"/>
          <p:cNvSpPr txBox="1"/>
          <p:nvPr>
            <p:ph idx="1" type="subTitle"/>
          </p:nvPr>
        </p:nvSpPr>
        <p:spPr>
          <a:xfrm>
            <a:off x="4181250" y="3757400"/>
            <a:ext cx="4962900" cy="138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Roboto Mono Medium"/>
                <a:ea typeface="Roboto Mono Medium"/>
                <a:cs typeface="Roboto Mono Medium"/>
                <a:sym typeface="Roboto Mono Medium"/>
              </a:rPr>
              <a:t>Mohammad Umar Farooqui</a:t>
            </a:r>
            <a:endParaRPr sz="2200">
              <a:latin typeface="Roboto Mono Medium"/>
              <a:ea typeface="Roboto Mono Medium"/>
              <a:cs typeface="Roboto Mono Medium"/>
              <a:sym typeface="Roboto Mon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2"/>
          <p:cNvSpPr txBox="1"/>
          <p:nvPr>
            <p:ph type="ctrTitle"/>
          </p:nvPr>
        </p:nvSpPr>
        <p:spPr>
          <a:xfrm>
            <a:off x="0" y="160375"/>
            <a:ext cx="9144000" cy="1076700"/>
          </a:xfrm>
          <a:prstGeom prst="rect">
            <a:avLst/>
          </a:prstGeom>
        </p:spPr>
        <p:txBody>
          <a:bodyPr anchorCtr="0" anchor="ctr" bIns="91425" lIns="91425" spcFirstLastPara="1" rIns="91425" wrap="square" tIns="91425">
            <a:normAutofit fontScale="90000"/>
          </a:bodyPr>
          <a:lstStyle/>
          <a:p>
            <a:pPr indent="0" lvl="0" marL="0" rtl="0" algn="ctr">
              <a:lnSpc>
                <a:spcPct val="115000"/>
              </a:lnSpc>
              <a:spcBef>
                <a:spcPts val="0"/>
              </a:spcBef>
              <a:spcAft>
                <a:spcPts val="0"/>
              </a:spcAft>
              <a:buNone/>
            </a:pPr>
            <a:r>
              <a:rPr b="0" lang="en" sz="2700">
                <a:solidFill>
                  <a:srgbClr val="312D3D"/>
                </a:solidFill>
                <a:latin typeface="Roboto Mono SemiBold"/>
                <a:ea typeface="Roboto Mono SemiBold"/>
                <a:cs typeface="Roboto Mono SemiBold"/>
                <a:sym typeface="Roboto Mono SemiBold"/>
              </a:rPr>
              <a:t>Conclusion: Empowering Informed Decisions</a:t>
            </a:r>
            <a:endParaRPr b="0" sz="2700">
              <a:solidFill>
                <a:srgbClr val="312D3D"/>
              </a:solidFill>
              <a:latin typeface="Roboto Mono SemiBold"/>
              <a:ea typeface="Roboto Mono SemiBold"/>
              <a:cs typeface="Roboto Mono SemiBold"/>
              <a:sym typeface="Roboto Mono SemiBold"/>
            </a:endParaRPr>
          </a:p>
          <a:p>
            <a:pPr indent="0" lvl="0" marL="0" rtl="0" algn="ctr">
              <a:spcBef>
                <a:spcPts val="0"/>
              </a:spcBef>
              <a:spcAft>
                <a:spcPts val="0"/>
              </a:spcAft>
              <a:buNone/>
            </a:pPr>
            <a:r>
              <a:t/>
            </a:r>
            <a:endParaRPr b="0" sz="2900">
              <a:solidFill>
                <a:srgbClr val="403C4E"/>
              </a:solidFill>
              <a:latin typeface="Roboto Mono SemiBold"/>
              <a:ea typeface="Roboto Mono SemiBold"/>
              <a:cs typeface="Roboto Mono SemiBold"/>
              <a:sym typeface="Roboto Mono SemiBold"/>
            </a:endParaRPr>
          </a:p>
        </p:txBody>
      </p:sp>
      <p:sp>
        <p:nvSpPr>
          <p:cNvPr id="330" name="Google Shape;330;p22"/>
          <p:cNvSpPr txBox="1"/>
          <p:nvPr>
            <p:ph idx="1" type="subTitle"/>
          </p:nvPr>
        </p:nvSpPr>
        <p:spPr>
          <a:xfrm>
            <a:off x="0" y="710250"/>
            <a:ext cx="9144000" cy="4341600"/>
          </a:xfrm>
          <a:prstGeom prst="rect">
            <a:avLst/>
          </a:prstGeom>
        </p:spPr>
        <p:txBody>
          <a:bodyPr anchorCtr="0" anchor="t" bIns="91425" lIns="91425" spcFirstLastPara="1" rIns="91425" wrap="square" tIns="91425">
            <a:noAutofit/>
          </a:bodyPr>
          <a:lstStyle/>
          <a:p>
            <a:pPr indent="0" lvl="0" marL="0" rtl="0" algn="l">
              <a:lnSpc>
                <a:spcPct val="159945"/>
              </a:lnSpc>
              <a:spcBef>
                <a:spcPts val="0"/>
              </a:spcBef>
              <a:spcAft>
                <a:spcPts val="0"/>
              </a:spcAft>
              <a:buClr>
                <a:srgbClr val="403C4E"/>
              </a:buClr>
              <a:buSzPts val="900"/>
              <a:buFont typeface="Open Sans"/>
              <a:buNone/>
            </a:pPr>
            <a:r>
              <a:rPr lang="en" sz="1100">
                <a:solidFill>
                  <a:srgbClr val="403C4E"/>
                </a:solidFill>
                <a:latin typeface="Roboto Mono"/>
                <a:ea typeface="Roboto Mono"/>
                <a:cs typeface="Roboto Mono"/>
                <a:sym typeface="Roboto Mono"/>
              </a:rPr>
              <a:t>Through this comprehensive project, we have embarked on a data-driven journey to unravel the intricacies of mobile phone pricing. By leveraging advanced machine learning techniques, statistical methods, and insightful visualizations, we have gained a deeper understanding of the factors that shape the cost of these ubiquitous devices.</a:t>
            </a:r>
            <a:endParaRPr sz="1100">
              <a:solidFill>
                <a:srgbClr val="31394D"/>
              </a:solidFill>
              <a:latin typeface="Roboto Mono"/>
              <a:ea typeface="Roboto Mono"/>
              <a:cs typeface="Roboto Mono"/>
              <a:sym typeface="Roboto Mono"/>
            </a:endParaRPr>
          </a:p>
          <a:p>
            <a:pPr indent="0" lvl="0" marL="0" rtl="0" algn="l">
              <a:lnSpc>
                <a:spcPct val="159945"/>
              </a:lnSpc>
              <a:spcBef>
                <a:spcPts val="0"/>
              </a:spcBef>
              <a:spcAft>
                <a:spcPts val="0"/>
              </a:spcAft>
              <a:buClr>
                <a:srgbClr val="403C4E"/>
              </a:buClr>
              <a:buSzPts val="900"/>
              <a:buFont typeface="Open Sans"/>
              <a:buNone/>
            </a:pPr>
            <a:r>
              <a:rPr lang="en" sz="1100">
                <a:solidFill>
                  <a:srgbClr val="403C4E"/>
                </a:solidFill>
                <a:latin typeface="Roboto Mono"/>
                <a:ea typeface="Roboto Mono"/>
                <a:cs typeface="Roboto Mono"/>
                <a:sym typeface="Roboto Mono"/>
              </a:rPr>
              <a:t>Our analyses have shed light on the impact of technical specifications, brand equity, design aesthetics, and emerging technologies on pricing strategies. By quantifying the relative importance of these factors, we have empowered stakeholders with the knowledge to make informed decisions and optimize their product offerings and pricing models.</a:t>
            </a:r>
            <a:endParaRPr sz="1100">
              <a:solidFill>
                <a:srgbClr val="31394D"/>
              </a:solidFill>
              <a:latin typeface="Roboto Mono"/>
              <a:ea typeface="Roboto Mono"/>
              <a:cs typeface="Roboto Mono"/>
              <a:sym typeface="Roboto Mono"/>
            </a:endParaRPr>
          </a:p>
          <a:p>
            <a:pPr indent="0" lvl="0" marL="0" rtl="0" algn="l">
              <a:lnSpc>
                <a:spcPct val="159945"/>
              </a:lnSpc>
              <a:spcBef>
                <a:spcPts val="0"/>
              </a:spcBef>
              <a:spcAft>
                <a:spcPts val="0"/>
              </a:spcAft>
              <a:buClr>
                <a:srgbClr val="403C4E"/>
              </a:buClr>
              <a:buSzPts val="900"/>
              <a:buFont typeface="Open Sans"/>
              <a:buNone/>
            </a:pPr>
            <a:r>
              <a:rPr lang="en" sz="1100">
                <a:solidFill>
                  <a:srgbClr val="403C4E"/>
                </a:solidFill>
                <a:latin typeface="Roboto Mono"/>
                <a:ea typeface="Roboto Mono"/>
                <a:cs typeface="Roboto Mono"/>
                <a:sym typeface="Roboto Mono"/>
              </a:rPr>
              <a:t>However, our quest does not end here. The mobile phone market is ever-evolving, and our commitment to continuous improvement and adaptation is paramount. By embracing emerging technologies, fostering collaboration, and staying attuned to market shifts, we can maintain our competitive edge and provide valuable insights that drive innovation and success in the dynamic world of mobile phones.</a:t>
            </a:r>
            <a:endParaRPr sz="1100">
              <a:solidFill>
                <a:srgbClr val="31394D"/>
              </a:solidFill>
              <a:latin typeface="Roboto Mono"/>
              <a:ea typeface="Roboto Mono"/>
              <a:cs typeface="Roboto Mono"/>
              <a:sym typeface="Roboto Mono"/>
            </a:endParaRPr>
          </a:p>
          <a:p>
            <a:pPr indent="0" lvl="0" marL="0" rtl="0" algn="l">
              <a:lnSpc>
                <a:spcPct val="159945"/>
              </a:lnSpc>
              <a:spcBef>
                <a:spcPts val="0"/>
              </a:spcBef>
              <a:spcAft>
                <a:spcPts val="0"/>
              </a:spcAft>
              <a:buClr>
                <a:srgbClr val="403C4E"/>
              </a:buClr>
              <a:buSzPts val="900"/>
              <a:buFont typeface="Open Sans"/>
              <a:buNone/>
            </a:pPr>
            <a:r>
              <a:rPr lang="en" sz="1100">
                <a:solidFill>
                  <a:srgbClr val="403C4E"/>
                </a:solidFill>
                <a:latin typeface="Roboto Mono"/>
                <a:ea typeface="Roboto Mono"/>
                <a:cs typeface="Roboto Mono"/>
                <a:sym typeface="Roboto Mono"/>
              </a:rPr>
              <a:t>As we move forward, our project serves as a testament to the power of data-driven approaches in unraveling complex business challenges. By combining cutting-edge techniques with deep domain knowledge, we have unlocked the secrets of mobile phone pricing, paving the way for more informed decision-making and a brighter future for consumers, manufacturers, and the industry as a whole.</a:t>
            </a:r>
            <a:endParaRPr sz="1100">
              <a:solidFill>
                <a:srgbClr val="31394D"/>
              </a:solidFill>
              <a:latin typeface="Roboto Mono"/>
              <a:ea typeface="Roboto Mono"/>
              <a:cs typeface="Roboto Mono"/>
              <a:sym typeface="Roboto Mono"/>
            </a:endParaRPr>
          </a:p>
          <a:p>
            <a:pPr indent="0" lvl="0" marL="0" rtl="0" algn="l">
              <a:spcBef>
                <a:spcPts val="0"/>
              </a:spcBef>
              <a:spcAft>
                <a:spcPts val="0"/>
              </a:spcAft>
              <a:buNone/>
            </a:pPr>
            <a:r>
              <a:t/>
            </a:r>
            <a:endParaRPr sz="1800">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57275" y="652948"/>
            <a:ext cx="9086700" cy="35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1900">
                <a:solidFill>
                  <a:srgbClr val="403C4E"/>
                </a:solidFill>
                <a:latin typeface="Roboto Mono SemiBold"/>
                <a:ea typeface="Roboto Mono SemiBold"/>
                <a:cs typeface="Roboto Mono SemiBold"/>
                <a:sym typeface="Roboto Mono SemiBold"/>
              </a:rPr>
              <a:t>In today's rapidly evolving digital landscape, mobile phones have become essential tools in our daily lives. With countless models, features, and price ranges available, deciphering the factors that truly determine the pricing of these devices can be challenging. In this project, we will undertake a data-driven exploration to understand the complex interplay of specifications, brand influences, and market trends that influence the cost of mobile phones.</a:t>
            </a:r>
            <a:endParaRPr b="0" sz="4400">
              <a:latin typeface="Roboto Mono SemiBold"/>
              <a:ea typeface="Roboto Mono SemiBold"/>
              <a:cs typeface="Roboto Mono SemiBold"/>
              <a:sym typeface="Roboto Mono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ctrTitle"/>
          </p:nvPr>
        </p:nvSpPr>
        <p:spPr>
          <a:xfrm>
            <a:off x="0" y="63"/>
            <a:ext cx="9144000" cy="1260000"/>
          </a:xfrm>
          <a:prstGeom prst="rect">
            <a:avLst/>
          </a:prstGeom>
        </p:spPr>
        <p:txBody>
          <a:bodyPr anchorCtr="0" anchor="ctr" bIns="91425" lIns="91425" spcFirstLastPara="1" rIns="91425" wrap="square" tIns="91425">
            <a:normAutofit/>
          </a:bodyPr>
          <a:lstStyle/>
          <a:p>
            <a:pPr indent="0" lvl="0" marL="0" rtl="0" algn="ctr">
              <a:lnSpc>
                <a:spcPct val="124983"/>
              </a:lnSpc>
              <a:spcBef>
                <a:spcPts val="0"/>
              </a:spcBef>
              <a:spcAft>
                <a:spcPts val="0"/>
              </a:spcAft>
              <a:buClr>
                <a:srgbClr val="403C4E"/>
              </a:buClr>
              <a:buSzPts val="1900"/>
              <a:buFont typeface="Merriweather"/>
              <a:buNone/>
            </a:pPr>
            <a:r>
              <a:rPr lang="en" sz="3100">
                <a:solidFill>
                  <a:srgbClr val="403C4E"/>
                </a:solidFill>
                <a:latin typeface="Courier New"/>
                <a:ea typeface="Courier New"/>
                <a:cs typeface="Courier New"/>
                <a:sym typeface="Courier New"/>
              </a:rPr>
              <a:t>Peeling Back the Layers: Data Exploration</a:t>
            </a:r>
            <a:endParaRPr sz="4800">
              <a:latin typeface="Courier New"/>
              <a:ea typeface="Courier New"/>
              <a:cs typeface="Courier New"/>
              <a:sym typeface="Courier New"/>
            </a:endParaRPr>
          </a:p>
        </p:txBody>
      </p:sp>
      <p:sp>
        <p:nvSpPr>
          <p:cNvPr id="289" name="Google Shape;289;p15"/>
          <p:cNvSpPr txBox="1"/>
          <p:nvPr>
            <p:ph idx="1" type="subTitle"/>
          </p:nvPr>
        </p:nvSpPr>
        <p:spPr>
          <a:xfrm>
            <a:off x="0" y="1260076"/>
            <a:ext cx="9144000" cy="3883500"/>
          </a:xfrm>
          <a:prstGeom prst="rect">
            <a:avLst/>
          </a:prstGeom>
        </p:spPr>
        <p:txBody>
          <a:bodyPr anchorCtr="0" anchor="t" bIns="91425" lIns="91425" spcFirstLastPara="1" rIns="91425" wrap="square" tIns="91425">
            <a:normAutofit fontScale="25000" lnSpcReduction="20000"/>
          </a:bodyPr>
          <a:lstStyle/>
          <a:p>
            <a:pPr indent="0" lvl="0" marL="0" rtl="0" algn="ctr">
              <a:lnSpc>
                <a:spcPct val="115000"/>
              </a:lnSpc>
              <a:spcBef>
                <a:spcPts val="1200"/>
              </a:spcBef>
              <a:spcAft>
                <a:spcPts val="0"/>
              </a:spcAft>
              <a:buNone/>
            </a:pPr>
            <a:r>
              <a:rPr lang="en" sz="5244">
                <a:solidFill>
                  <a:srgbClr val="980000"/>
                </a:solidFill>
                <a:latin typeface="Roboto Mono"/>
                <a:ea typeface="Roboto Mono"/>
                <a:cs typeface="Roboto Mono"/>
                <a:sym typeface="Roboto Mono"/>
              </a:rPr>
              <a:t>Loading the Data</a:t>
            </a:r>
            <a:r>
              <a:rPr lang="en" sz="5244">
                <a:solidFill>
                  <a:srgbClr val="FF0000"/>
                </a:solidFill>
                <a:latin typeface="Roboto Mono"/>
                <a:ea typeface="Roboto Mono"/>
                <a:cs typeface="Roboto Mono"/>
                <a:sym typeface="Roboto Mono"/>
              </a:rPr>
              <a:t> </a:t>
            </a:r>
            <a:endParaRPr sz="5244">
              <a:solidFill>
                <a:srgbClr val="FF0000"/>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sz="5244">
                <a:solidFill>
                  <a:srgbClr val="403C4E"/>
                </a:solidFill>
                <a:latin typeface="Roboto Mono"/>
                <a:ea typeface="Roboto Mono"/>
                <a:cs typeface="Roboto Mono"/>
                <a:sym typeface="Roboto Mono"/>
              </a:rPr>
              <a:t>Our first step involves importing a comprehensive dataset that contains extensive information on various mobile phone models. This dataset will form the cornerstone of our analysis, including a broad array of features such as model names, colors, memory capacities, camera details, and crucial pricing information.</a:t>
            </a:r>
            <a:endParaRPr sz="5244">
              <a:solidFill>
                <a:srgbClr val="FF0000"/>
              </a:solidFill>
              <a:latin typeface="Roboto Mono"/>
              <a:ea typeface="Roboto Mono"/>
              <a:cs typeface="Roboto Mono"/>
              <a:sym typeface="Roboto Mono"/>
            </a:endParaRPr>
          </a:p>
          <a:p>
            <a:pPr indent="0" lvl="0" marL="0" rtl="0" algn="ctr">
              <a:lnSpc>
                <a:spcPct val="115000"/>
              </a:lnSpc>
              <a:spcBef>
                <a:spcPts val="1200"/>
              </a:spcBef>
              <a:spcAft>
                <a:spcPts val="0"/>
              </a:spcAft>
              <a:buNone/>
            </a:pPr>
            <a:r>
              <a:rPr lang="en" sz="5244">
                <a:solidFill>
                  <a:srgbClr val="980000"/>
                </a:solidFill>
                <a:latin typeface="Roboto Mono"/>
                <a:ea typeface="Roboto Mono"/>
                <a:cs typeface="Roboto Mono"/>
                <a:sym typeface="Roboto Mono"/>
              </a:rPr>
              <a:t>Understanding Data Structure</a:t>
            </a:r>
            <a:r>
              <a:rPr lang="en" sz="5244">
                <a:solidFill>
                  <a:srgbClr val="FF0000"/>
                </a:solidFill>
                <a:latin typeface="Roboto Mono"/>
                <a:ea typeface="Roboto Mono"/>
                <a:cs typeface="Roboto Mono"/>
                <a:sym typeface="Roboto Mono"/>
              </a:rPr>
              <a:t> </a:t>
            </a:r>
            <a:endParaRPr sz="5244">
              <a:solidFill>
                <a:srgbClr val="FF0000"/>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sz="5244">
                <a:solidFill>
                  <a:srgbClr val="403C4E"/>
                </a:solidFill>
                <a:latin typeface="Roboto Mono"/>
                <a:ea typeface="Roboto Mono"/>
                <a:cs typeface="Roboto Mono"/>
                <a:sym typeface="Roboto Mono"/>
              </a:rPr>
              <a:t>With the dataset in hand, we will explore its structure, examining data types and the distribution of values for each feature. This exploratory phase helps us understand the nature of the data, identify potential issues, and develop strategies for effective data preprocessing.</a:t>
            </a:r>
            <a:endParaRPr sz="5244">
              <a:solidFill>
                <a:srgbClr val="980000"/>
              </a:solidFill>
              <a:latin typeface="Roboto Mono"/>
              <a:ea typeface="Roboto Mono"/>
              <a:cs typeface="Roboto Mono"/>
              <a:sym typeface="Roboto Mono"/>
            </a:endParaRPr>
          </a:p>
          <a:p>
            <a:pPr indent="0" lvl="0" marL="0" rtl="0" algn="ctr">
              <a:lnSpc>
                <a:spcPct val="115000"/>
              </a:lnSpc>
              <a:spcBef>
                <a:spcPts val="1200"/>
              </a:spcBef>
              <a:spcAft>
                <a:spcPts val="0"/>
              </a:spcAft>
              <a:buNone/>
            </a:pPr>
            <a:r>
              <a:rPr lang="en" sz="5244">
                <a:solidFill>
                  <a:srgbClr val="980000"/>
                </a:solidFill>
                <a:latin typeface="Roboto Mono"/>
                <a:ea typeface="Roboto Mono"/>
                <a:cs typeface="Roboto Mono"/>
                <a:sym typeface="Roboto Mono"/>
              </a:rPr>
              <a:t>Handling Missing Values and Inconsistencies </a:t>
            </a:r>
            <a:endParaRPr sz="5244">
              <a:solidFill>
                <a:srgbClr val="980000"/>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sz="5244">
                <a:solidFill>
                  <a:srgbClr val="403C4E"/>
                </a:solidFill>
                <a:latin typeface="Roboto Mono"/>
                <a:ea typeface="Roboto Mono"/>
                <a:cs typeface="Roboto Mono"/>
                <a:sym typeface="Roboto Mono"/>
              </a:rPr>
              <a:t>Real-world datasets often have missing values, outliers, or inconsistencies that can affect our analysis. We will use robust techniques to address these issues, ensuring data integrity and reliability. This may involve imputation methods, outlier detection, or data cleansing procedures tailored to our dataset's specific characteristics.</a:t>
            </a:r>
            <a:endParaRPr sz="5244">
              <a:solidFill>
                <a:srgbClr val="403C4E"/>
              </a:solidFill>
              <a:latin typeface="Roboto Mono"/>
              <a:ea typeface="Roboto Mono"/>
              <a:cs typeface="Roboto Mono"/>
              <a:sym typeface="Roboto Mono"/>
            </a:endParaRPr>
          </a:p>
          <a:p>
            <a:pPr indent="0" lvl="0" marL="0" rtl="0" algn="r">
              <a:lnSpc>
                <a:spcPct val="160000"/>
              </a:lnSpc>
              <a:spcBef>
                <a:spcPts val="1200"/>
              </a:spcBef>
              <a:spcAft>
                <a:spcPts val="0"/>
              </a:spcAft>
              <a:buClr>
                <a:srgbClr val="403C4E"/>
              </a:buClr>
              <a:buSzPct val="80000"/>
              <a:buFont typeface="Open Sans"/>
              <a:buNone/>
            </a:pPr>
            <a:r>
              <a:t/>
            </a:r>
            <a:endParaRPr b="1" sz="1000">
              <a:solidFill>
                <a:srgbClr val="403C4E"/>
              </a:solidFill>
              <a:latin typeface="Merriweather"/>
              <a:ea typeface="Merriweather"/>
              <a:cs typeface="Merriweather"/>
              <a:sym typeface="Merriweather"/>
            </a:endParaRPr>
          </a:p>
          <a:p>
            <a:pPr indent="0" lvl="0" marL="0" rtl="0" algn="l">
              <a:lnSpc>
                <a:spcPct val="124983"/>
              </a:lnSpc>
              <a:spcBef>
                <a:spcPts val="0"/>
              </a:spcBef>
              <a:spcAft>
                <a:spcPts val="0"/>
              </a:spcAft>
              <a:buClr>
                <a:srgbClr val="403C4E"/>
              </a:buClr>
              <a:buSzPct val="100000"/>
              <a:buFont typeface="Merriweather"/>
              <a:buNone/>
            </a:pPr>
            <a:r>
              <a:t/>
            </a:r>
            <a:endParaRPr b="1" sz="1900">
              <a:solidFill>
                <a:srgbClr val="403C4E"/>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ctrTitle"/>
          </p:nvPr>
        </p:nvSpPr>
        <p:spPr>
          <a:xfrm>
            <a:off x="-641500" y="0"/>
            <a:ext cx="9785400" cy="1363200"/>
          </a:xfrm>
          <a:prstGeom prst="rect">
            <a:avLst/>
          </a:prstGeom>
        </p:spPr>
        <p:txBody>
          <a:bodyPr anchorCtr="0" anchor="ctr" bIns="91425" lIns="91425" spcFirstLastPara="1" rIns="91425" wrap="square" tIns="91425">
            <a:normAutofit/>
          </a:bodyPr>
          <a:lstStyle/>
          <a:p>
            <a:pPr indent="0" lvl="0" marL="0" rtl="0" algn="ctr">
              <a:lnSpc>
                <a:spcPct val="125006"/>
              </a:lnSpc>
              <a:spcBef>
                <a:spcPts val="0"/>
              </a:spcBef>
              <a:spcAft>
                <a:spcPts val="0"/>
              </a:spcAft>
              <a:buClr>
                <a:srgbClr val="403C4E"/>
              </a:buClr>
              <a:buSzPts val="2300"/>
              <a:buFont typeface="Merriweather"/>
              <a:buNone/>
            </a:pPr>
            <a:r>
              <a:rPr b="0" lang="en" sz="2900">
                <a:solidFill>
                  <a:srgbClr val="403C4E"/>
                </a:solidFill>
                <a:latin typeface="Roboto Mono Medium"/>
                <a:ea typeface="Roboto Mono Medium"/>
                <a:cs typeface="Roboto Mono Medium"/>
                <a:sym typeface="Roboto Mono Medium"/>
              </a:rPr>
              <a:t>Unleashing the Power of Categorical Variables</a:t>
            </a:r>
            <a:endParaRPr b="0" sz="4200">
              <a:latin typeface="Roboto Mono Medium"/>
              <a:ea typeface="Roboto Mono Medium"/>
              <a:cs typeface="Roboto Mono Medium"/>
              <a:sym typeface="Roboto Mono Medium"/>
            </a:endParaRPr>
          </a:p>
        </p:txBody>
      </p:sp>
      <p:sp>
        <p:nvSpPr>
          <p:cNvPr id="295" name="Google Shape;295;p16"/>
          <p:cNvSpPr txBox="1"/>
          <p:nvPr>
            <p:ph idx="1" type="subTitle"/>
          </p:nvPr>
        </p:nvSpPr>
        <p:spPr>
          <a:xfrm>
            <a:off x="0" y="1214275"/>
            <a:ext cx="9144000" cy="3929100"/>
          </a:xfrm>
          <a:prstGeom prst="rect">
            <a:avLst/>
          </a:prstGeom>
        </p:spPr>
        <p:txBody>
          <a:bodyPr anchorCtr="0" anchor="t" bIns="91425" lIns="91425" spcFirstLastPara="1" rIns="91425" wrap="square" tIns="91425">
            <a:normAutofit fontScale="77500" lnSpcReduction="20000"/>
          </a:bodyPr>
          <a:lstStyle/>
          <a:p>
            <a:pPr indent="0" lvl="0" marL="0" rtl="0" algn="ctr">
              <a:lnSpc>
                <a:spcPct val="125066"/>
              </a:lnSpc>
              <a:spcBef>
                <a:spcPts val="0"/>
              </a:spcBef>
              <a:spcAft>
                <a:spcPts val="0"/>
              </a:spcAft>
              <a:buClr>
                <a:srgbClr val="403C4E"/>
              </a:buClr>
              <a:buSzPct val="69534"/>
              <a:buFont typeface="Merriweather"/>
              <a:buNone/>
            </a:pPr>
            <a:r>
              <a:rPr lang="en" sz="1725">
                <a:solidFill>
                  <a:srgbClr val="980000"/>
                </a:solidFill>
                <a:latin typeface="Roboto Mono"/>
                <a:ea typeface="Roboto Mono"/>
                <a:cs typeface="Roboto Mono"/>
                <a:sym typeface="Roboto Mono"/>
              </a:rPr>
              <a:t>Transforming Categorical Features</a:t>
            </a:r>
            <a:endParaRPr sz="1725">
              <a:solidFill>
                <a:srgbClr val="980000"/>
              </a:solidFill>
              <a:latin typeface="Roboto Mono"/>
              <a:ea typeface="Roboto Mono"/>
              <a:cs typeface="Roboto Mono"/>
              <a:sym typeface="Roboto Mono"/>
            </a:endParaRPr>
          </a:p>
          <a:p>
            <a:pPr indent="0" lvl="0" marL="0" rtl="0" algn="l">
              <a:lnSpc>
                <a:spcPct val="160053"/>
              </a:lnSpc>
              <a:spcBef>
                <a:spcPts val="0"/>
              </a:spcBef>
              <a:spcAft>
                <a:spcPts val="0"/>
              </a:spcAft>
              <a:buClr>
                <a:srgbClr val="403C4E"/>
              </a:buClr>
              <a:buSzPct val="63124"/>
              <a:buFont typeface="Open Sans"/>
              <a:buNone/>
            </a:pPr>
            <a:r>
              <a:rPr lang="en" sz="1425">
                <a:solidFill>
                  <a:srgbClr val="403C4E"/>
                </a:solidFill>
                <a:latin typeface="Roboto Mono"/>
                <a:ea typeface="Roboto Mono"/>
                <a:cs typeface="Roboto Mono"/>
                <a:sym typeface="Roboto Mono"/>
              </a:rPr>
              <a:t>Our dataset contains categorical variables such as model names, colors, and other descriptive attributes. To effectively leverage these variables in our analysis, we will employ techniques like one-hot encoding or label encoding. By transforming these categorical variables into a numerical format, we can unlock their potential and integrate them seamlessly into our machine learning models.</a:t>
            </a:r>
            <a:endParaRPr sz="1425">
              <a:solidFill>
                <a:srgbClr val="31394D"/>
              </a:solidFill>
              <a:latin typeface="Roboto Mono"/>
              <a:ea typeface="Roboto Mono"/>
              <a:cs typeface="Roboto Mono"/>
              <a:sym typeface="Roboto Mono"/>
            </a:endParaRPr>
          </a:p>
          <a:p>
            <a:pPr indent="0" lvl="0" marL="0" rtl="0" algn="ctr">
              <a:lnSpc>
                <a:spcPct val="125066"/>
              </a:lnSpc>
              <a:spcBef>
                <a:spcPts val="0"/>
              </a:spcBef>
              <a:spcAft>
                <a:spcPts val="0"/>
              </a:spcAft>
              <a:buClr>
                <a:srgbClr val="403C4E"/>
              </a:buClr>
              <a:buSzPct val="69534"/>
              <a:buFont typeface="Merriweather"/>
              <a:buNone/>
            </a:pPr>
            <a:r>
              <a:rPr lang="en" sz="1725">
                <a:solidFill>
                  <a:srgbClr val="980000"/>
                </a:solidFill>
                <a:latin typeface="Roboto Mono"/>
                <a:ea typeface="Roboto Mono"/>
                <a:cs typeface="Roboto Mono"/>
                <a:sym typeface="Roboto Mono"/>
              </a:rPr>
              <a:t>Capturing Brand Influence</a:t>
            </a:r>
            <a:endParaRPr sz="1725">
              <a:solidFill>
                <a:srgbClr val="980000"/>
              </a:solidFill>
              <a:latin typeface="Roboto Mono"/>
              <a:ea typeface="Roboto Mono"/>
              <a:cs typeface="Roboto Mono"/>
              <a:sym typeface="Roboto Mono"/>
            </a:endParaRPr>
          </a:p>
          <a:p>
            <a:pPr indent="0" lvl="0" marL="0" rtl="0" algn="l">
              <a:lnSpc>
                <a:spcPct val="160053"/>
              </a:lnSpc>
              <a:spcBef>
                <a:spcPts val="0"/>
              </a:spcBef>
              <a:spcAft>
                <a:spcPts val="0"/>
              </a:spcAft>
              <a:buClr>
                <a:srgbClr val="403C4E"/>
              </a:buClr>
              <a:buSzPct val="63124"/>
              <a:buFont typeface="Open Sans"/>
              <a:buNone/>
            </a:pPr>
            <a:r>
              <a:rPr lang="en" sz="1425">
                <a:solidFill>
                  <a:srgbClr val="403C4E"/>
                </a:solidFill>
                <a:latin typeface="Roboto Mono"/>
                <a:ea typeface="Roboto Mono"/>
                <a:cs typeface="Roboto Mono"/>
                <a:sym typeface="Roboto Mono"/>
              </a:rPr>
              <a:t>Brand recognition and reputation often play a significant role in shaping consumer perceptions and, consequently, the pricing of mobile phones. By encoding brand information as categorical variables, we can explore the impact of brand equity on pricing and potentially uncover valuable insights for marketing and product positioning strategies.</a:t>
            </a:r>
            <a:endParaRPr sz="1425">
              <a:solidFill>
                <a:srgbClr val="31394D"/>
              </a:solidFill>
              <a:latin typeface="Roboto Mono"/>
              <a:ea typeface="Roboto Mono"/>
              <a:cs typeface="Roboto Mono"/>
              <a:sym typeface="Roboto Mono"/>
            </a:endParaRPr>
          </a:p>
          <a:p>
            <a:pPr indent="0" lvl="0" marL="0" rtl="0" algn="ctr">
              <a:lnSpc>
                <a:spcPct val="125066"/>
              </a:lnSpc>
              <a:spcBef>
                <a:spcPts val="0"/>
              </a:spcBef>
              <a:spcAft>
                <a:spcPts val="0"/>
              </a:spcAft>
              <a:buClr>
                <a:srgbClr val="403C4E"/>
              </a:buClr>
              <a:buSzPct val="69534"/>
              <a:buFont typeface="Merriweather"/>
              <a:buNone/>
            </a:pPr>
            <a:r>
              <a:rPr lang="en" sz="1725">
                <a:solidFill>
                  <a:srgbClr val="980000"/>
                </a:solidFill>
                <a:latin typeface="Roboto Mono"/>
                <a:ea typeface="Roboto Mono"/>
                <a:cs typeface="Roboto Mono"/>
                <a:sym typeface="Roboto Mono"/>
              </a:rPr>
              <a:t>Capturing Aesthetic Preferences</a:t>
            </a:r>
            <a:endParaRPr sz="1725">
              <a:solidFill>
                <a:srgbClr val="980000"/>
              </a:solidFill>
              <a:latin typeface="Roboto Mono"/>
              <a:ea typeface="Roboto Mono"/>
              <a:cs typeface="Roboto Mono"/>
              <a:sym typeface="Roboto Mono"/>
            </a:endParaRPr>
          </a:p>
          <a:p>
            <a:pPr indent="0" lvl="0" marL="0" rtl="0" algn="l">
              <a:lnSpc>
                <a:spcPct val="160053"/>
              </a:lnSpc>
              <a:spcBef>
                <a:spcPts val="0"/>
              </a:spcBef>
              <a:spcAft>
                <a:spcPts val="0"/>
              </a:spcAft>
              <a:buClr>
                <a:srgbClr val="403C4E"/>
              </a:buClr>
              <a:buSzPct val="63124"/>
              <a:buFont typeface="Open Sans"/>
              <a:buNone/>
            </a:pPr>
            <a:r>
              <a:rPr lang="en" sz="1425">
                <a:solidFill>
                  <a:srgbClr val="403C4E"/>
                </a:solidFill>
                <a:latin typeface="Roboto Mono"/>
                <a:ea typeface="Roboto Mono"/>
                <a:cs typeface="Roboto Mono"/>
                <a:sym typeface="Roboto Mono"/>
              </a:rPr>
              <a:t>Aesthetics and design are crucial factors that influence consumer choices in the mobile phone market. By encoding color options and other visual attributes as categorical variables, we can investigate how these factors contribute to pricing strategies and consumer preferences, potentially informing future product design decisions.</a:t>
            </a:r>
            <a:endParaRPr sz="1425">
              <a:solidFill>
                <a:srgbClr val="31394D"/>
              </a:solidFill>
              <a:latin typeface="Roboto Mono"/>
              <a:ea typeface="Roboto Mono"/>
              <a:cs typeface="Roboto Mono"/>
              <a:sym typeface="Roboto Mono"/>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ctrTitle"/>
          </p:nvPr>
        </p:nvSpPr>
        <p:spPr>
          <a:xfrm>
            <a:off x="0" y="0"/>
            <a:ext cx="9144000" cy="1157100"/>
          </a:xfrm>
          <a:prstGeom prst="rect">
            <a:avLst/>
          </a:prstGeom>
        </p:spPr>
        <p:txBody>
          <a:bodyPr anchorCtr="0" anchor="ctr" bIns="91425" lIns="91425" spcFirstLastPara="1" rIns="91425" wrap="square" tIns="91425">
            <a:noAutofit/>
          </a:bodyPr>
          <a:lstStyle/>
          <a:p>
            <a:pPr indent="0" lvl="0" marL="0" rtl="0" algn="ctr">
              <a:lnSpc>
                <a:spcPct val="124976"/>
              </a:lnSpc>
              <a:spcBef>
                <a:spcPts val="0"/>
              </a:spcBef>
              <a:spcAft>
                <a:spcPts val="0"/>
              </a:spcAft>
              <a:buClr>
                <a:srgbClr val="403C4E"/>
              </a:buClr>
              <a:buSzPts val="2000"/>
              <a:buFont typeface="Merriweather"/>
              <a:buNone/>
            </a:pPr>
            <a:r>
              <a:rPr b="0" lang="en" sz="2200">
                <a:solidFill>
                  <a:srgbClr val="403C4E"/>
                </a:solidFill>
                <a:latin typeface="Roboto Mono SemiBold"/>
                <a:ea typeface="Roboto Mono SemiBold"/>
                <a:cs typeface="Roboto Mono SemiBold"/>
                <a:sym typeface="Roboto Mono SemiBold"/>
              </a:rPr>
              <a:t>Feature Engineering: Extracting Meaningful Insights</a:t>
            </a:r>
            <a:endParaRPr b="0" sz="2200">
              <a:solidFill>
                <a:srgbClr val="31394D"/>
              </a:solidFill>
              <a:latin typeface="Roboto Mono SemiBold"/>
              <a:ea typeface="Roboto Mono SemiBold"/>
              <a:cs typeface="Roboto Mono SemiBold"/>
              <a:sym typeface="Roboto Mono SemiBold"/>
            </a:endParaRPr>
          </a:p>
          <a:p>
            <a:pPr indent="0" lvl="0" marL="0" rtl="0" algn="l">
              <a:spcBef>
                <a:spcPts val="0"/>
              </a:spcBef>
              <a:spcAft>
                <a:spcPts val="0"/>
              </a:spcAft>
              <a:buNone/>
            </a:pPr>
            <a:r>
              <a:t/>
            </a:r>
            <a:endParaRPr sz="3800"/>
          </a:p>
        </p:txBody>
      </p:sp>
      <p:sp>
        <p:nvSpPr>
          <p:cNvPr id="301" name="Google Shape;301;p17"/>
          <p:cNvSpPr txBox="1"/>
          <p:nvPr>
            <p:ph idx="1" type="subTitle"/>
          </p:nvPr>
        </p:nvSpPr>
        <p:spPr>
          <a:xfrm>
            <a:off x="0" y="435300"/>
            <a:ext cx="9144000" cy="45366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lang="en" sz="1200">
                <a:solidFill>
                  <a:srgbClr val="980000"/>
                </a:solidFill>
                <a:latin typeface="Roboto Mono"/>
                <a:ea typeface="Roboto Mono"/>
                <a:cs typeface="Roboto Mono"/>
                <a:sym typeface="Roboto Mono"/>
              </a:rPr>
              <a:t>Statistical Methods </a:t>
            </a:r>
            <a:endParaRPr sz="1200">
              <a:solidFill>
                <a:srgbClr val="980000"/>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sz="1200">
                <a:solidFill>
                  <a:srgbClr val="403C4E"/>
                </a:solidFill>
                <a:latin typeface="Roboto Mono"/>
                <a:ea typeface="Roboto Mono"/>
                <a:cs typeface="Roboto Mono"/>
                <a:sym typeface="Roboto Mono"/>
              </a:rPr>
              <a:t>We will utilize various statistical techniques to pinpoint the features that significantly impact mobile phone pricing. Methods like correlation analysis will allow us to discover the strength and direction of relationships between different features and the target variable.</a:t>
            </a:r>
            <a:endParaRPr sz="1200">
              <a:solidFill>
                <a:srgbClr val="403C4E"/>
              </a:solidFill>
              <a:latin typeface="Roboto Mono"/>
              <a:ea typeface="Roboto Mono"/>
              <a:cs typeface="Roboto Mono"/>
              <a:sym typeface="Roboto Mono"/>
            </a:endParaRPr>
          </a:p>
          <a:p>
            <a:pPr indent="0" lvl="0" marL="0" rtl="0" algn="ctr">
              <a:lnSpc>
                <a:spcPct val="115000"/>
              </a:lnSpc>
              <a:spcBef>
                <a:spcPts val="1200"/>
              </a:spcBef>
              <a:spcAft>
                <a:spcPts val="0"/>
              </a:spcAft>
              <a:buNone/>
            </a:pPr>
            <a:r>
              <a:rPr lang="en" sz="1200">
                <a:solidFill>
                  <a:srgbClr val="980000"/>
                </a:solidFill>
                <a:latin typeface="Roboto Mono"/>
                <a:ea typeface="Roboto Mono"/>
                <a:cs typeface="Roboto Mono"/>
                <a:sym typeface="Roboto Mono"/>
              </a:rPr>
              <a:t>Visualizations </a:t>
            </a:r>
            <a:endParaRPr sz="1200">
              <a:solidFill>
                <a:srgbClr val="980000"/>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sz="1200">
                <a:solidFill>
                  <a:srgbClr val="403C4E"/>
                </a:solidFill>
                <a:latin typeface="Roboto Mono"/>
                <a:ea typeface="Roboto Mono"/>
                <a:cs typeface="Roboto Mono"/>
                <a:sym typeface="Roboto Mono"/>
              </a:rPr>
              <a:t>Visual tools can uncover hidden patterns and trends within the data. By creating informative plots, scatter plots, and heatmaps, we can visually examine the relationships between features and pricing, helping us identify potential feature interactions and nonlinearities.</a:t>
            </a:r>
            <a:endParaRPr sz="1200">
              <a:solidFill>
                <a:srgbClr val="403C4E"/>
              </a:solidFill>
              <a:latin typeface="Roboto Mono"/>
              <a:ea typeface="Roboto Mono"/>
              <a:cs typeface="Roboto Mono"/>
              <a:sym typeface="Roboto Mono"/>
            </a:endParaRPr>
          </a:p>
          <a:p>
            <a:pPr indent="0" lvl="0" marL="0" rtl="0" algn="ctr">
              <a:lnSpc>
                <a:spcPct val="115000"/>
              </a:lnSpc>
              <a:spcBef>
                <a:spcPts val="1200"/>
              </a:spcBef>
              <a:spcAft>
                <a:spcPts val="0"/>
              </a:spcAft>
              <a:buNone/>
            </a:pPr>
            <a:r>
              <a:rPr lang="en" sz="1200">
                <a:solidFill>
                  <a:srgbClr val="980000"/>
                </a:solidFill>
                <a:latin typeface="Roboto Mono"/>
                <a:ea typeface="Roboto Mono"/>
                <a:cs typeface="Roboto Mono"/>
                <a:sym typeface="Roboto Mono"/>
              </a:rPr>
              <a:t>Feature Selection </a:t>
            </a:r>
            <a:endParaRPr sz="1200">
              <a:solidFill>
                <a:srgbClr val="980000"/>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sz="1200">
                <a:solidFill>
                  <a:srgbClr val="403C4E"/>
                </a:solidFill>
                <a:latin typeface="Roboto Mono"/>
                <a:ea typeface="Roboto Mono"/>
                <a:cs typeface="Roboto Mono"/>
                <a:sym typeface="Roboto Mono"/>
              </a:rPr>
              <a:t>With numerous features available, it is essential to identify the most informative ones while eliminating irrelevant or redundant variables. We will select the important features for analysis and remove unnecessary ones.</a:t>
            </a:r>
            <a:endParaRPr sz="1200">
              <a:solidFill>
                <a:srgbClr val="403C4E"/>
              </a:solidFill>
              <a:latin typeface="Roboto Mono"/>
              <a:ea typeface="Roboto Mono"/>
              <a:cs typeface="Roboto Mono"/>
              <a:sym typeface="Roboto Mono"/>
            </a:endParaRPr>
          </a:p>
          <a:p>
            <a:pPr indent="0" lvl="0" marL="0" rtl="0" algn="ctr">
              <a:lnSpc>
                <a:spcPct val="115000"/>
              </a:lnSpc>
              <a:spcBef>
                <a:spcPts val="1200"/>
              </a:spcBef>
              <a:spcAft>
                <a:spcPts val="0"/>
              </a:spcAft>
              <a:buNone/>
            </a:pPr>
            <a:r>
              <a:rPr lang="en" sz="1200">
                <a:solidFill>
                  <a:srgbClr val="980000"/>
                </a:solidFill>
                <a:latin typeface="Roboto Mono"/>
                <a:ea typeface="Roboto Mono"/>
                <a:cs typeface="Roboto Mono"/>
                <a:sym typeface="Roboto Mono"/>
              </a:rPr>
              <a:t>Domain Knowledge </a:t>
            </a:r>
            <a:endParaRPr sz="1200">
              <a:solidFill>
                <a:srgbClr val="980000"/>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sz="1200">
                <a:solidFill>
                  <a:srgbClr val="403C4E"/>
                </a:solidFill>
                <a:latin typeface="Roboto Mono"/>
                <a:ea typeface="Roboto Mono"/>
                <a:cs typeface="Roboto Mono"/>
                <a:sym typeface="Roboto Mono"/>
              </a:rPr>
              <a:t>While data-driven methods are crucial, incorporating domain knowledge and industry expertise into our feature engineering process is also important. By collaborating with subject matter experts and leveraging market research insights, we can identify nuances and contextual factors that may not be immediately evident in the raw data.</a:t>
            </a:r>
            <a:endParaRPr sz="1200">
              <a:solidFill>
                <a:srgbClr val="403C4E"/>
              </a:solidFill>
              <a:latin typeface="Roboto Mono"/>
              <a:ea typeface="Roboto Mono"/>
              <a:cs typeface="Roboto Mono"/>
              <a:sym typeface="Roboto Mono"/>
            </a:endParaRPr>
          </a:p>
          <a:p>
            <a:pPr indent="0" lvl="0" marL="0" rtl="0" algn="l">
              <a:lnSpc>
                <a:spcPct val="125016"/>
              </a:lnSpc>
              <a:spcBef>
                <a:spcPts val="1200"/>
              </a:spcBef>
              <a:spcAft>
                <a:spcPts val="0"/>
              </a:spcAft>
              <a:buClr>
                <a:srgbClr val="403C4E"/>
              </a:buClr>
              <a:buSzPts val="1000"/>
              <a:buFont typeface="Merriweather"/>
              <a:buNone/>
            </a:pPr>
            <a:r>
              <a:t/>
            </a:r>
            <a:endParaRPr b="1" sz="1200">
              <a:solidFill>
                <a:srgbClr val="403C4E"/>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ctrTitle"/>
          </p:nvPr>
        </p:nvSpPr>
        <p:spPr>
          <a:xfrm>
            <a:off x="0" y="0"/>
            <a:ext cx="9144000" cy="1872900"/>
          </a:xfrm>
          <a:prstGeom prst="rect">
            <a:avLst/>
          </a:prstGeom>
        </p:spPr>
        <p:txBody>
          <a:bodyPr anchorCtr="0" anchor="ctr" bIns="91425" lIns="91425" spcFirstLastPara="1" rIns="91425" wrap="square" tIns="91425">
            <a:normAutofit/>
          </a:bodyPr>
          <a:lstStyle/>
          <a:p>
            <a:pPr indent="0" lvl="0" marL="0" rtl="0" algn="ctr">
              <a:lnSpc>
                <a:spcPct val="124983"/>
              </a:lnSpc>
              <a:spcBef>
                <a:spcPts val="0"/>
              </a:spcBef>
              <a:spcAft>
                <a:spcPts val="0"/>
              </a:spcAft>
              <a:buClr>
                <a:srgbClr val="403C4E"/>
              </a:buClr>
              <a:buSzPts val="1900"/>
              <a:buFont typeface="Merriweather"/>
              <a:buNone/>
            </a:pPr>
            <a:r>
              <a:rPr b="0" lang="en" sz="2300">
                <a:solidFill>
                  <a:srgbClr val="403C4E"/>
                </a:solidFill>
                <a:latin typeface="Roboto Mono SemiBold"/>
                <a:ea typeface="Roboto Mono SemiBold"/>
                <a:cs typeface="Roboto Mono SemiBold"/>
                <a:sym typeface="Roboto Mono SemiBold"/>
              </a:rPr>
              <a:t>Modeling the Landscape: Machine Learning Approaches</a:t>
            </a:r>
            <a:endParaRPr b="0" sz="2300">
              <a:solidFill>
                <a:srgbClr val="31394D"/>
              </a:solidFill>
              <a:latin typeface="Roboto Mono SemiBold"/>
              <a:ea typeface="Roboto Mono SemiBold"/>
              <a:cs typeface="Roboto Mono SemiBold"/>
              <a:sym typeface="Roboto Mono SemiBold"/>
            </a:endParaRPr>
          </a:p>
          <a:p>
            <a:pPr indent="0" lvl="0" marL="0" rtl="0" algn="l">
              <a:spcBef>
                <a:spcPts val="0"/>
              </a:spcBef>
              <a:spcAft>
                <a:spcPts val="0"/>
              </a:spcAft>
              <a:buNone/>
            </a:pPr>
            <a:r>
              <a:t/>
            </a:r>
            <a:endParaRPr b="0" sz="1200">
              <a:solidFill>
                <a:srgbClr val="403C4E"/>
              </a:solidFill>
              <a:latin typeface="Open Sans"/>
              <a:ea typeface="Open Sans"/>
              <a:cs typeface="Open Sans"/>
              <a:sym typeface="Open Sans"/>
            </a:endParaRPr>
          </a:p>
        </p:txBody>
      </p:sp>
      <p:sp>
        <p:nvSpPr>
          <p:cNvPr id="307" name="Google Shape;307;p18"/>
          <p:cNvSpPr txBox="1"/>
          <p:nvPr>
            <p:ph idx="1" type="subTitle"/>
          </p:nvPr>
        </p:nvSpPr>
        <p:spPr>
          <a:xfrm>
            <a:off x="45825" y="1191300"/>
            <a:ext cx="9144000" cy="3952200"/>
          </a:xfrm>
          <a:prstGeom prst="rect">
            <a:avLst/>
          </a:prstGeom>
        </p:spPr>
        <p:txBody>
          <a:bodyPr anchorCtr="0" anchor="t" bIns="91425" lIns="91425" spcFirstLastPara="1" rIns="91425" wrap="square" tIns="91425">
            <a:normAutofit fontScale="85000" lnSpcReduction="10000"/>
          </a:bodyPr>
          <a:lstStyle/>
          <a:p>
            <a:pPr indent="0" lvl="0" marL="0" rtl="0" algn="ctr">
              <a:lnSpc>
                <a:spcPct val="125016"/>
              </a:lnSpc>
              <a:spcBef>
                <a:spcPts val="0"/>
              </a:spcBef>
              <a:spcAft>
                <a:spcPts val="0"/>
              </a:spcAft>
              <a:buClr>
                <a:srgbClr val="403C4E"/>
              </a:buClr>
              <a:buSzPct val="62184"/>
              <a:buFont typeface="Merriweather"/>
              <a:buNone/>
            </a:pPr>
            <a:r>
              <a:rPr lang="en" sz="1608">
                <a:solidFill>
                  <a:srgbClr val="980000"/>
                </a:solidFill>
                <a:latin typeface="Roboto Mono"/>
                <a:ea typeface="Roboto Mono"/>
                <a:cs typeface="Roboto Mono"/>
                <a:sym typeface="Roboto Mono"/>
              </a:rPr>
              <a:t>Data Partitioning</a:t>
            </a:r>
            <a:endParaRPr sz="1608">
              <a:solidFill>
                <a:srgbClr val="980000"/>
              </a:solidFill>
              <a:latin typeface="Roboto Mono"/>
              <a:ea typeface="Roboto Mono"/>
              <a:cs typeface="Roboto Mono"/>
              <a:sym typeface="Roboto Mono"/>
            </a:endParaRPr>
          </a:p>
          <a:p>
            <a:pPr indent="0" lvl="0" marL="0" rtl="0" algn="l">
              <a:lnSpc>
                <a:spcPct val="160000"/>
              </a:lnSpc>
              <a:spcBef>
                <a:spcPts val="0"/>
              </a:spcBef>
              <a:spcAft>
                <a:spcPts val="0"/>
              </a:spcAft>
              <a:buClr>
                <a:srgbClr val="403C4E"/>
              </a:buClr>
              <a:buSzPct val="56813"/>
              <a:buFont typeface="Open Sans"/>
              <a:buNone/>
            </a:pPr>
            <a:r>
              <a:rPr lang="en" sz="1408">
                <a:solidFill>
                  <a:srgbClr val="403C4E"/>
                </a:solidFill>
                <a:latin typeface="Roboto Mono"/>
                <a:ea typeface="Roboto Mono"/>
                <a:cs typeface="Roboto Mono"/>
                <a:sym typeface="Roboto Mono"/>
              </a:rPr>
              <a:t>Before we dive into model building, we must carefully split our dataset into training and testing subsets. This crucial step ensures that our models are evaluated on unseen data, providing an unbiased assessment of their predictive performance and generalization capabilities.</a:t>
            </a:r>
            <a:endParaRPr sz="1408">
              <a:solidFill>
                <a:srgbClr val="31394D"/>
              </a:solidFill>
              <a:latin typeface="Roboto Mono"/>
              <a:ea typeface="Roboto Mono"/>
              <a:cs typeface="Roboto Mono"/>
              <a:sym typeface="Roboto Mono"/>
            </a:endParaRPr>
          </a:p>
          <a:p>
            <a:pPr indent="0" lvl="0" marL="0" rtl="0" algn="ctr">
              <a:lnSpc>
                <a:spcPct val="125016"/>
              </a:lnSpc>
              <a:spcBef>
                <a:spcPts val="0"/>
              </a:spcBef>
              <a:spcAft>
                <a:spcPts val="0"/>
              </a:spcAft>
              <a:buClr>
                <a:srgbClr val="403C4E"/>
              </a:buClr>
              <a:buSzPct val="62184"/>
              <a:buFont typeface="Merriweather"/>
              <a:buNone/>
            </a:pPr>
            <a:r>
              <a:rPr lang="en" sz="1608">
                <a:solidFill>
                  <a:srgbClr val="980000"/>
                </a:solidFill>
                <a:latin typeface="Roboto Mono"/>
                <a:ea typeface="Roboto Mono"/>
                <a:cs typeface="Roboto Mono"/>
                <a:sym typeface="Roboto Mono"/>
              </a:rPr>
              <a:t>Linear Regression</a:t>
            </a:r>
            <a:endParaRPr sz="1608">
              <a:solidFill>
                <a:srgbClr val="980000"/>
              </a:solidFill>
              <a:latin typeface="Roboto Mono"/>
              <a:ea typeface="Roboto Mono"/>
              <a:cs typeface="Roboto Mono"/>
              <a:sym typeface="Roboto Mono"/>
            </a:endParaRPr>
          </a:p>
          <a:p>
            <a:pPr indent="0" lvl="0" marL="0" rtl="0" algn="l">
              <a:lnSpc>
                <a:spcPct val="160000"/>
              </a:lnSpc>
              <a:spcBef>
                <a:spcPts val="0"/>
              </a:spcBef>
              <a:spcAft>
                <a:spcPts val="0"/>
              </a:spcAft>
              <a:buClr>
                <a:srgbClr val="403C4E"/>
              </a:buClr>
              <a:buSzPct val="56813"/>
              <a:buFont typeface="Open Sans"/>
              <a:buNone/>
            </a:pPr>
            <a:r>
              <a:rPr lang="en" sz="1408">
                <a:solidFill>
                  <a:srgbClr val="403C4E"/>
                </a:solidFill>
                <a:latin typeface="Roboto Mono"/>
                <a:ea typeface="Roboto Mono"/>
                <a:cs typeface="Roboto Mono"/>
                <a:sym typeface="Roboto Mono"/>
              </a:rPr>
              <a:t>As a baseline approach, we will explore the application of linear regression models. These models can provide valuable insights into the linear relationships between features and pricing, serving as a foundation for more complex modeling techniques.</a:t>
            </a:r>
            <a:endParaRPr sz="1408">
              <a:solidFill>
                <a:srgbClr val="31394D"/>
              </a:solidFill>
              <a:latin typeface="Roboto Mono"/>
              <a:ea typeface="Roboto Mono"/>
              <a:cs typeface="Roboto Mono"/>
              <a:sym typeface="Roboto Mono"/>
            </a:endParaRPr>
          </a:p>
          <a:p>
            <a:pPr indent="0" lvl="0" marL="0" rtl="0" algn="ctr">
              <a:lnSpc>
                <a:spcPct val="125016"/>
              </a:lnSpc>
              <a:spcBef>
                <a:spcPts val="0"/>
              </a:spcBef>
              <a:spcAft>
                <a:spcPts val="0"/>
              </a:spcAft>
              <a:buClr>
                <a:srgbClr val="403C4E"/>
              </a:buClr>
              <a:buSzPct val="62184"/>
              <a:buFont typeface="Merriweather"/>
              <a:buNone/>
            </a:pPr>
            <a:r>
              <a:rPr lang="en" sz="1608">
                <a:solidFill>
                  <a:srgbClr val="980000"/>
                </a:solidFill>
                <a:latin typeface="Roboto Mono"/>
                <a:ea typeface="Roboto Mono"/>
                <a:cs typeface="Roboto Mono"/>
                <a:sym typeface="Roboto Mono"/>
              </a:rPr>
              <a:t>Random Forest</a:t>
            </a:r>
            <a:endParaRPr sz="1608">
              <a:solidFill>
                <a:srgbClr val="980000"/>
              </a:solidFill>
              <a:latin typeface="Roboto Mono"/>
              <a:ea typeface="Roboto Mono"/>
              <a:cs typeface="Roboto Mono"/>
              <a:sym typeface="Roboto Mono"/>
            </a:endParaRPr>
          </a:p>
          <a:p>
            <a:pPr indent="0" lvl="0" marL="0" rtl="0" algn="l">
              <a:lnSpc>
                <a:spcPct val="160000"/>
              </a:lnSpc>
              <a:spcBef>
                <a:spcPts val="0"/>
              </a:spcBef>
              <a:spcAft>
                <a:spcPts val="0"/>
              </a:spcAft>
              <a:buClr>
                <a:srgbClr val="403C4E"/>
              </a:buClr>
              <a:buSzPct val="56813"/>
              <a:buFont typeface="Open Sans"/>
              <a:buNone/>
            </a:pPr>
            <a:r>
              <a:rPr lang="en" sz="1408">
                <a:solidFill>
                  <a:srgbClr val="403C4E"/>
                </a:solidFill>
                <a:latin typeface="Roboto Mono"/>
                <a:ea typeface="Roboto Mono"/>
                <a:cs typeface="Roboto Mono"/>
                <a:sym typeface="Roboto Mono"/>
              </a:rPr>
              <a:t>To capture nonlinear patterns and interactions among features, we will investigate the use of decision tree-based algorithms, such as random forests . These powerful ensemble techniques can effectively handle complex relationships and provide robust performance in pricing prediction tasks.</a:t>
            </a:r>
            <a:endParaRPr sz="1408">
              <a:solidFill>
                <a:srgbClr val="31394D"/>
              </a:solidFill>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ctrTitle"/>
          </p:nvPr>
        </p:nvSpPr>
        <p:spPr>
          <a:xfrm>
            <a:off x="0" y="0"/>
            <a:ext cx="9144000" cy="1294500"/>
          </a:xfrm>
          <a:prstGeom prst="rect">
            <a:avLst/>
          </a:prstGeom>
        </p:spPr>
        <p:txBody>
          <a:bodyPr anchorCtr="0" anchor="ctr" bIns="91425" lIns="91425" spcFirstLastPara="1" rIns="91425" wrap="square" tIns="91425">
            <a:normAutofit/>
          </a:bodyPr>
          <a:lstStyle/>
          <a:p>
            <a:pPr indent="0" lvl="0" marL="0" rtl="0" algn="ctr">
              <a:lnSpc>
                <a:spcPct val="125055"/>
              </a:lnSpc>
              <a:spcBef>
                <a:spcPts val="0"/>
              </a:spcBef>
              <a:spcAft>
                <a:spcPts val="0"/>
              </a:spcAft>
              <a:buClr>
                <a:srgbClr val="403C4E"/>
              </a:buClr>
              <a:buSzPts val="2500"/>
              <a:buFont typeface="Merriweather"/>
              <a:buNone/>
            </a:pPr>
            <a:r>
              <a:rPr b="0" lang="en" sz="2500">
                <a:solidFill>
                  <a:srgbClr val="403C4E"/>
                </a:solidFill>
                <a:latin typeface="Roboto Mono SemiBold"/>
                <a:ea typeface="Roboto Mono SemiBold"/>
                <a:cs typeface="Roboto Mono SemiBold"/>
                <a:sym typeface="Roboto Mono SemiBold"/>
              </a:rPr>
              <a:t>Evaluating Performance: Metrics and Validation Strategies</a:t>
            </a:r>
            <a:endParaRPr b="0">
              <a:latin typeface="Roboto Mono SemiBold"/>
              <a:ea typeface="Roboto Mono SemiBold"/>
              <a:cs typeface="Roboto Mono SemiBold"/>
              <a:sym typeface="Roboto Mono SemiBold"/>
            </a:endParaRPr>
          </a:p>
        </p:txBody>
      </p:sp>
      <p:sp>
        <p:nvSpPr>
          <p:cNvPr id="313" name="Google Shape;313;p19"/>
          <p:cNvSpPr txBox="1"/>
          <p:nvPr>
            <p:ph idx="1" type="subTitle"/>
          </p:nvPr>
        </p:nvSpPr>
        <p:spPr>
          <a:xfrm>
            <a:off x="0" y="1294500"/>
            <a:ext cx="9144000" cy="3849000"/>
          </a:xfrm>
          <a:prstGeom prst="rect">
            <a:avLst/>
          </a:prstGeom>
        </p:spPr>
        <p:txBody>
          <a:bodyPr anchorCtr="0" anchor="t" bIns="91425" lIns="91425" spcFirstLastPara="1" rIns="91425" wrap="square" tIns="91425">
            <a:noAutofit/>
          </a:bodyPr>
          <a:lstStyle/>
          <a:p>
            <a:pPr indent="0" lvl="0" marL="0" rtl="0" algn="ctr">
              <a:lnSpc>
                <a:spcPct val="125086"/>
              </a:lnSpc>
              <a:spcBef>
                <a:spcPts val="0"/>
              </a:spcBef>
              <a:spcAft>
                <a:spcPts val="0"/>
              </a:spcAft>
              <a:buClr>
                <a:srgbClr val="403C4E"/>
              </a:buClr>
              <a:buSzPts val="1300"/>
              <a:buFont typeface="Merriweather"/>
              <a:buNone/>
            </a:pPr>
            <a:r>
              <a:rPr lang="en" sz="1400">
                <a:solidFill>
                  <a:srgbClr val="980000"/>
                </a:solidFill>
                <a:latin typeface="Roboto Mono"/>
                <a:ea typeface="Roboto Mono"/>
                <a:cs typeface="Roboto Mono"/>
                <a:sym typeface="Roboto Mono"/>
              </a:rPr>
              <a:t>Mean Absolute Error (MAE)</a:t>
            </a:r>
            <a:endParaRPr sz="1400">
              <a:solidFill>
                <a:srgbClr val="980000"/>
              </a:solidFill>
              <a:latin typeface="Roboto Mono"/>
              <a:ea typeface="Roboto Mono"/>
              <a:cs typeface="Roboto Mono"/>
              <a:sym typeface="Roboto Mono"/>
            </a:endParaRPr>
          </a:p>
          <a:p>
            <a:pPr indent="0" lvl="0" marL="0" rtl="0" algn="l">
              <a:lnSpc>
                <a:spcPct val="159950"/>
              </a:lnSpc>
              <a:spcBef>
                <a:spcPts val="0"/>
              </a:spcBef>
              <a:spcAft>
                <a:spcPts val="0"/>
              </a:spcAft>
              <a:buClr>
                <a:srgbClr val="403C4E"/>
              </a:buClr>
              <a:buSzPts val="1000"/>
              <a:buFont typeface="Open Sans"/>
              <a:buNone/>
            </a:pPr>
            <a:r>
              <a:rPr lang="en" sz="1100">
                <a:solidFill>
                  <a:srgbClr val="403C4E"/>
                </a:solidFill>
                <a:latin typeface="Roboto Mono"/>
                <a:ea typeface="Roboto Mono"/>
                <a:cs typeface="Roboto Mono"/>
                <a:sym typeface="Roboto Mono"/>
              </a:rPr>
              <a:t>The mean absolute error (MAE) is a widely used metric that measures the average magnitude of errors in a set of predictions. By calculating the MAE, we can quantify the accuracy of our models in predicting mobile phone prices, providing a tangible measure of their performance.</a:t>
            </a:r>
            <a:endParaRPr sz="1100">
              <a:solidFill>
                <a:srgbClr val="31394D"/>
              </a:solidFill>
              <a:latin typeface="Roboto Mono"/>
              <a:ea typeface="Roboto Mono"/>
              <a:cs typeface="Roboto Mono"/>
              <a:sym typeface="Roboto Mono"/>
            </a:endParaRPr>
          </a:p>
          <a:p>
            <a:pPr indent="0" lvl="0" marL="0" rtl="0" algn="ctr">
              <a:lnSpc>
                <a:spcPct val="125086"/>
              </a:lnSpc>
              <a:spcBef>
                <a:spcPts val="0"/>
              </a:spcBef>
              <a:spcAft>
                <a:spcPts val="0"/>
              </a:spcAft>
              <a:buClr>
                <a:srgbClr val="403C4E"/>
              </a:buClr>
              <a:buSzPts val="1300"/>
              <a:buFont typeface="Merriweather"/>
              <a:buNone/>
            </a:pPr>
            <a:r>
              <a:rPr lang="en" sz="1400">
                <a:solidFill>
                  <a:srgbClr val="980000"/>
                </a:solidFill>
                <a:latin typeface="Roboto Mono"/>
                <a:ea typeface="Roboto Mono"/>
                <a:cs typeface="Roboto Mono"/>
                <a:sym typeface="Roboto Mono"/>
              </a:rPr>
              <a:t>Root Mean Squared Error (RMSE)</a:t>
            </a:r>
            <a:endParaRPr sz="1400">
              <a:solidFill>
                <a:srgbClr val="980000"/>
              </a:solidFill>
              <a:latin typeface="Roboto Mono"/>
              <a:ea typeface="Roboto Mono"/>
              <a:cs typeface="Roboto Mono"/>
              <a:sym typeface="Roboto Mono"/>
            </a:endParaRPr>
          </a:p>
          <a:p>
            <a:pPr indent="0" lvl="0" marL="0" rtl="0" algn="l">
              <a:lnSpc>
                <a:spcPct val="159950"/>
              </a:lnSpc>
              <a:spcBef>
                <a:spcPts val="0"/>
              </a:spcBef>
              <a:spcAft>
                <a:spcPts val="0"/>
              </a:spcAft>
              <a:buClr>
                <a:srgbClr val="403C4E"/>
              </a:buClr>
              <a:buSzPts val="1000"/>
              <a:buFont typeface="Open Sans"/>
              <a:buNone/>
            </a:pPr>
            <a:r>
              <a:rPr lang="en" sz="1100">
                <a:solidFill>
                  <a:srgbClr val="403C4E"/>
                </a:solidFill>
                <a:latin typeface="Roboto Mono"/>
                <a:ea typeface="Roboto Mono"/>
                <a:cs typeface="Roboto Mono"/>
                <a:sym typeface="Roboto Mono"/>
              </a:rPr>
              <a:t>The root mean squared error (RMSE) is another popular metric that emphasizes larger errors more heavily than smaller ones. This metric is particularly useful in scenarios where large deviations from the true price are more costly or undesirable, making it a valuable tool in our evaluation process.</a:t>
            </a:r>
            <a:endParaRPr sz="1100">
              <a:solidFill>
                <a:srgbClr val="31394D"/>
              </a:solidFill>
              <a:latin typeface="Roboto Mono"/>
              <a:ea typeface="Roboto Mono"/>
              <a:cs typeface="Roboto Mono"/>
              <a:sym typeface="Roboto Mono"/>
            </a:endParaRPr>
          </a:p>
          <a:p>
            <a:pPr indent="0" lvl="0" marL="0" rtl="0" algn="ctr">
              <a:lnSpc>
                <a:spcPct val="125086"/>
              </a:lnSpc>
              <a:spcBef>
                <a:spcPts val="0"/>
              </a:spcBef>
              <a:spcAft>
                <a:spcPts val="0"/>
              </a:spcAft>
              <a:buClr>
                <a:srgbClr val="403C4E"/>
              </a:buClr>
              <a:buSzPts val="1300"/>
              <a:buFont typeface="Merriweather"/>
              <a:buNone/>
            </a:pPr>
            <a:r>
              <a:rPr lang="en" sz="1400">
                <a:solidFill>
                  <a:srgbClr val="980000"/>
                </a:solidFill>
                <a:latin typeface="Roboto Mono"/>
                <a:ea typeface="Roboto Mono"/>
                <a:cs typeface="Roboto Mono"/>
                <a:sym typeface="Roboto Mono"/>
              </a:rPr>
              <a:t>Cross-Validation Strategies</a:t>
            </a:r>
            <a:endParaRPr sz="1400">
              <a:solidFill>
                <a:srgbClr val="980000"/>
              </a:solidFill>
              <a:latin typeface="Roboto Mono"/>
              <a:ea typeface="Roboto Mono"/>
              <a:cs typeface="Roboto Mono"/>
              <a:sym typeface="Roboto Mono"/>
            </a:endParaRPr>
          </a:p>
          <a:p>
            <a:pPr indent="0" lvl="0" marL="0" rtl="0" algn="l">
              <a:lnSpc>
                <a:spcPct val="159950"/>
              </a:lnSpc>
              <a:spcBef>
                <a:spcPts val="0"/>
              </a:spcBef>
              <a:spcAft>
                <a:spcPts val="0"/>
              </a:spcAft>
              <a:buClr>
                <a:srgbClr val="403C4E"/>
              </a:buClr>
              <a:buSzPts val="1000"/>
              <a:buFont typeface="Open Sans"/>
              <a:buNone/>
            </a:pPr>
            <a:r>
              <a:rPr lang="en" sz="1100">
                <a:solidFill>
                  <a:srgbClr val="403C4E"/>
                </a:solidFill>
                <a:latin typeface="Roboto Mono"/>
                <a:ea typeface="Roboto Mono"/>
                <a:cs typeface="Roboto Mono"/>
                <a:sym typeface="Roboto Mono"/>
              </a:rPr>
              <a:t>To ensure the robustness and generalization capability of our models, we will employ cross-validation techniques. These strategies involve partitioning the data into multiple subsets and iteratively training and evaluating models on different combinations of subsets, providing a more reliable estimate of model performance.</a:t>
            </a:r>
            <a:endParaRPr sz="1100">
              <a:solidFill>
                <a:srgbClr val="31394D"/>
              </a:solidFill>
              <a:latin typeface="Roboto Mono"/>
              <a:ea typeface="Roboto Mono"/>
              <a:cs typeface="Roboto Mono"/>
              <a:sym typeface="Roboto Mono"/>
            </a:endParaRPr>
          </a:p>
          <a:p>
            <a:pPr indent="0" lvl="0" marL="0" rtl="0" algn="l">
              <a:spcBef>
                <a:spcPts val="0"/>
              </a:spcBef>
              <a:spcAft>
                <a:spcPts val="0"/>
              </a:spcAft>
              <a:buNone/>
            </a:pPr>
            <a:r>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idx="1" type="subTitle"/>
          </p:nvPr>
        </p:nvSpPr>
        <p:spPr>
          <a:xfrm>
            <a:off x="0" y="-103100"/>
            <a:ext cx="9144000" cy="5246400"/>
          </a:xfrm>
          <a:prstGeom prst="rect">
            <a:avLst/>
          </a:prstGeom>
        </p:spPr>
        <p:txBody>
          <a:bodyPr anchorCtr="0" anchor="t" bIns="91425" lIns="91425" spcFirstLastPara="1" rIns="91425" wrap="square" tIns="91425">
            <a:noAutofit/>
          </a:bodyPr>
          <a:lstStyle/>
          <a:p>
            <a:pPr indent="0" lvl="0" marL="0" rtl="0" algn="ctr">
              <a:lnSpc>
                <a:spcPct val="125016"/>
              </a:lnSpc>
              <a:spcBef>
                <a:spcPts val="0"/>
              </a:spcBef>
              <a:spcAft>
                <a:spcPts val="0"/>
              </a:spcAft>
              <a:buClr>
                <a:srgbClr val="403C4E"/>
              </a:buClr>
              <a:buSzPts val="1000"/>
              <a:buFont typeface="Merriweather"/>
              <a:buNone/>
            </a:pPr>
            <a:r>
              <a:rPr lang="en" sz="1300">
                <a:solidFill>
                  <a:srgbClr val="980000"/>
                </a:solidFill>
                <a:latin typeface="Roboto Mono"/>
                <a:ea typeface="Roboto Mono"/>
                <a:cs typeface="Roboto Mono"/>
                <a:sym typeface="Roboto Mono"/>
              </a:rPr>
              <a:t>Interactive Dashboards</a:t>
            </a:r>
            <a:endParaRPr sz="1300">
              <a:solidFill>
                <a:srgbClr val="980000"/>
              </a:solidFill>
              <a:latin typeface="Roboto Mono"/>
              <a:ea typeface="Roboto Mono"/>
              <a:cs typeface="Roboto Mono"/>
              <a:sym typeface="Roboto Mono"/>
            </a:endParaRPr>
          </a:p>
          <a:p>
            <a:pPr indent="0" lvl="0" marL="0" rtl="0" algn="l">
              <a:lnSpc>
                <a:spcPct val="160000"/>
              </a:lnSpc>
              <a:spcBef>
                <a:spcPts val="0"/>
              </a:spcBef>
              <a:spcAft>
                <a:spcPts val="0"/>
              </a:spcAft>
              <a:buClr>
                <a:srgbClr val="403C4E"/>
              </a:buClr>
              <a:buSzPts val="800"/>
              <a:buFont typeface="Open Sans"/>
              <a:buNone/>
            </a:pPr>
            <a:r>
              <a:rPr lang="en" sz="1100">
                <a:solidFill>
                  <a:srgbClr val="403C4E"/>
                </a:solidFill>
                <a:latin typeface="Roboto Mono"/>
                <a:ea typeface="Roboto Mono"/>
                <a:cs typeface="Roboto Mono"/>
                <a:sym typeface="Roboto Mono"/>
              </a:rPr>
              <a:t>To effectively communicate our findings and insights, we will create interactive dashboards that allow stakeholders to explore the data and visualize the relationships between features and pricing. These dashboards will incorporate various visualization techniques, such as scatter plots, bar charts, and heatmaps, providing a comprehensive and intuitive understanding of the pricing landscape.</a:t>
            </a:r>
            <a:endParaRPr sz="1100">
              <a:solidFill>
                <a:srgbClr val="31394D"/>
              </a:solidFill>
              <a:latin typeface="Roboto Mono"/>
              <a:ea typeface="Roboto Mono"/>
              <a:cs typeface="Roboto Mono"/>
              <a:sym typeface="Roboto Mono"/>
            </a:endParaRPr>
          </a:p>
          <a:p>
            <a:pPr indent="0" lvl="0" marL="0" rtl="0" algn="ctr">
              <a:lnSpc>
                <a:spcPct val="125016"/>
              </a:lnSpc>
              <a:spcBef>
                <a:spcPts val="0"/>
              </a:spcBef>
              <a:spcAft>
                <a:spcPts val="0"/>
              </a:spcAft>
              <a:buClr>
                <a:srgbClr val="403C4E"/>
              </a:buClr>
              <a:buSzPts val="1000"/>
              <a:buFont typeface="Merriweather"/>
              <a:buNone/>
            </a:pPr>
            <a:r>
              <a:rPr lang="en" sz="1300">
                <a:solidFill>
                  <a:srgbClr val="980000"/>
                </a:solidFill>
                <a:latin typeface="Roboto Mono"/>
                <a:ea typeface="Roboto Mono"/>
                <a:cs typeface="Roboto Mono"/>
                <a:sym typeface="Roboto Mono"/>
              </a:rPr>
              <a:t>Pricing Prediction Tool</a:t>
            </a:r>
            <a:endParaRPr sz="1300">
              <a:solidFill>
                <a:srgbClr val="980000"/>
              </a:solidFill>
              <a:latin typeface="Roboto Mono"/>
              <a:ea typeface="Roboto Mono"/>
              <a:cs typeface="Roboto Mono"/>
              <a:sym typeface="Roboto Mono"/>
            </a:endParaRPr>
          </a:p>
          <a:p>
            <a:pPr indent="0" lvl="0" marL="0" rtl="0" algn="l">
              <a:lnSpc>
                <a:spcPct val="160000"/>
              </a:lnSpc>
              <a:spcBef>
                <a:spcPts val="0"/>
              </a:spcBef>
              <a:spcAft>
                <a:spcPts val="0"/>
              </a:spcAft>
              <a:buClr>
                <a:srgbClr val="403C4E"/>
              </a:buClr>
              <a:buSzPts val="800"/>
              <a:buFont typeface="Open Sans"/>
              <a:buNone/>
            </a:pPr>
            <a:r>
              <a:rPr lang="en" sz="1100">
                <a:solidFill>
                  <a:srgbClr val="403C4E"/>
                </a:solidFill>
                <a:latin typeface="Roboto Mono"/>
                <a:ea typeface="Roboto Mono"/>
                <a:cs typeface="Roboto Mono"/>
                <a:sym typeface="Roboto Mono"/>
              </a:rPr>
              <a:t>Building upon our machine learning models, we will develop a user-friendly pricing prediction tool. This tool will enable users to input specific mobile phone specifications and receive accurate price estimates based on our trained models. This practical application will empower consumers, retailers, and manufacturers alike to make informed decisions and optimize their pricing strategies.</a:t>
            </a:r>
            <a:endParaRPr sz="1100">
              <a:solidFill>
                <a:srgbClr val="31394D"/>
              </a:solidFill>
              <a:latin typeface="Roboto Mono"/>
              <a:ea typeface="Roboto Mono"/>
              <a:cs typeface="Roboto Mono"/>
              <a:sym typeface="Roboto Mono"/>
            </a:endParaRPr>
          </a:p>
          <a:p>
            <a:pPr indent="0" lvl="0" marL="0" rtl="0" algn="ctr">
              <a:lnSpc>
                <a:spcPct val="125016"/>
              </a:lnSpc>
              <a:spcBef>
                <a:spcPts val="0"/>
              </a:spcBef>
              <a:spcAft>
                <a:spcPts val="0"/>
              </a:spcAft>
              <a:buClr>
                <a:srgbClr val="403C4E"/>
              </a:buClr>
              <a:buSzPts val="1000"/>
              <a:buFont typeface="Merriweather"/>
              <a:buNone/>
            </a:pPr>
            <a:r>
              <a:rPr lang="en" sz="1300">
                <a:solidFill>
                  <a:srgbClr val="980000"/>
                </a:solidFill>
                <a:latin typeface="Roboto Mono"/>
                <a:ea typeface="Roboto Mono"/>
                <a:cs typeface="Roboto Mono"/>
                <a:sym typeface="Roboto Mono"/>
              </a:rPr>
              <a:t>Feature Importance Visualization</a:t>
            </a:r>
            <a:endParaRPr sz="1300">
              <a:solidFill>
                <a:srgbClr val="980000"/>
              </a:solidFill>
              <a:latin typeface="Roboto Mono"/>
              <a:ea typeface="Roboto Mono"/>
              <a:cs typeface="Roboto Mono"/>
              <a:sym typeface="Roboto Mono"/>
            </a:endParaRPr>
          </a:p>
          <a:p>
            <a:pPr indent="0" lvl="0" marL="0" rtl="0" algn="l">
              <a:lnSpc>
                <a:spcPct val="160000"/>
              </a:lnSpc>
              <a:spcBef>
                <a:spcPts val="0"/>
              </a:spcBef>
              <a:spcAft>
                <a:spcPts val="0"/>
              </a:spcAft>
              <a:buClr>
                <a:srgbClr val="403C4E"/>
              </a:buClr>
              <a:buSzPts val="800"/>
              <a:buFont typeface="Open Sans"/>
              <a:buNone/>
            </a:pPr>
            <a:r>
              <a:rPr lang="en" sz="1100">
                <a:solidFill>
                  <a:srgbClr val="403C4E"/>
                </a:solidFill>
                <a:latin typeface="Roboto Mono"/>
                <a:ea typeface="Roboto Mono"/>
                <a:cs typeface="Roboto Mono"/>
                <a:sym typeface="Roboto Mono"/>
              </a:rPr>
              <a:t>To highlight the key drivers of pricing, we will create visualizations that clearly depict the relative importance of various features. These visualizations, such as bar charts or treemaps, will provide stakeholders with a clear understanding of the most influential factors, enabling them to prioritize product development efforts and marketing strategies accordingly.</a:t>
            </a:r>
            <a:endParaRPr sz="1100">
              <a:solidFill>
                <a:srgbClr val="31394D"/>
              </a:solidFill>
              <a:latin typeface="Roboto Mono"/>
              <a:ea typeface="Roboto Mono"/>
              <a:cs typeface="Roboto Mono"/>
              <a:sym typeface="Roboto Mono"/>
            </a:endParaRPr>
          </a:p>
          <a:p>
            <a:pPr indent="0" lvl="0" marL="0" rtl="0" algn="ctr">
              <a:lnSpc>
                <a:spcPct val="125016"/>
              </a:lnSpc>
              <a:spcBef>
                <a:spcPts val="0"/>
              </a:spcBef>
              <a:spcAft>
                <a:spcPts val="0"/>
              </a:spcAft>
              <a:buClr>
                <a:srgbClr val="403C4E"/>
              </a:buClr>
              <a:buSzPts val="1000"/>
              <a:buFont typeface="Merriweather"/>
              <a:buNone/>
            </a:pPr>
            <a:r>
              <a:rPr lang="en" sz="1300">
                <a:solidFill>
                  <a:srgbClr val="980000"/>
                </a:solidFill>
                <a:latin typeface="Roboto Mono"/>
                <a:ea typeface="Roboto Mono"/>
                <a:cs typeface="Roboto Mono"/>
                <a:sym typeface="Roboto Mono"/>
              </a:rPr>
              <a:t>Case Studies and Scenarios</a:t>
            </a:r>
            <a:endParaRPr sz="1300">
              <a:solidFill>
                <a:srgbClr val="980000"/>
              </a:solidFill>
              <a:latin typeface="Roboto Mono"/>
              <a:ea typeface="Roboto Mono"/>
              <a:cs typeface="Roboto Mono"/>
              <a:sym typeface="Roboto Mono"/>
            </a:endParaRPr>
          </a:p>
          <a:p>
            <a:pPr indent="0" lvl="0" marL="0" rtl="0" algn="l">
              <a:lnSpc>
                <a:spcPct val="160000"/>
              </a:lnSpc>
              <a:spcBef>
                <a:spcPts val="0"/>
              </a:spcBef>
              <a:spcAft>
                <a:spcPts val="0"/>
              </a:spcAft>
              <a:buClr>
                <a:srgbClr val="403C4E"/>
              </a:buClr>
              <a:buSzPts val="800"/>
              <a:buFont typeface="Open Sans"/>
              <a:buNone/>
            </a:pPr>
            <a:r>
              <a:rPr lang="en" sz="1100">
                <a:solidFill>
                  <a:srgbClr val="403C4E"/>
                </a:solidFill>
                <a:latin typeface="Roboto Mono"/>
                <a:ea typeface="Roboto Mono"/>
                <a:cs typeface="Roboto Mono"/>
                <a:sym typeface="Roboto Mono"/>
              </a:rPr>
              <a:t>To illustrate the real-world applications of our findings, we will present case studies and scenario analyses. These examples will showcase how our insights can be applied to address specific business challenges, such as optimizing pricing strategies for new product launches, targeting specific market segments, or evaluating the impact of emerging technologies on pricing.</a:t>
            </a:r>
            <a:endParaRPr sz="1100">
              <a:solidFill>
                <a:srgbClr val="31394D"/>
              </a:solidFill>
              <a:latin typeface="Roboto Mono"/>
              <a:ea typeface="Roboto Mono"/>
              <a:cs typeface="Roboto Mono"/>
              <a:sym typeface="Roboto Mono"/>
            </a:endParaRPr>
          </a:p>
          <a:p>
            <a:pPr indent="0" lvl="0" marL="0" rtl="0" algn="l">
              <a:spcBef>
                <a:spcPts val="0"/>
              </a:spcBef>
              <a:spcAft>
                <a:spcPts val="0"/>
              </a:spcAft>
              <a:buNone/>
            </a:pPr>
            <a:r>
              <a:t/>
            </a:r>
            <a:endParaRPr sz="1900">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1"/>
          <p:cNvSpPr txBox="1"/>
          <p:nvPr>
            <p:ph type="ctrTitle"/>
          </p:nvPr>
        </p:nvSpPr>
        <p:spPr>
          <a:xfrm>
            <a:off x="0" y="0"/>
            <a:ext cx="9144000" cy="1872900"/>
          </a:xfrm>
          <a:prstGeom prst="rect">
            <a:avLst/>
          </a:prstGeom>
        </p:spPr>
        <p:txBody>
          <a:bodyPr anchorCtr="0" anchor="ctr" bIns="91425" lIns="91425" spcFirstLastPara="1" rIns="91425" wrap="square" tIns="91425">
            <a:normAutofit/>
          </a:bodyPr>
          <a:lstStyle/>
          <a:p>
            <a:pPr indent="0" lvl="0" marL="0" rtl="0" algn="ctr">
              <a:lnSpc>
                <a:spcPct val="124983"/>
              </a:lnSpc>
              <a:spcBef>
                <a:spcPts val="0"/>
              </a:spcBef>
              <a:spcAft>
                <a:spcPts val="0"/>
              </a:spcAft>
              <a:buClr>
                <a:srgbClr val="403C4E"/>
              </a:buClr>
              <a:buSzPts val="1900"/>
              <a:buFont typeface="Merriweather"/>
              <a:buNone/>
            </a:pPr>
            <a:r>
              <a:rPr b="0" lang="en" sz="2300">
                <a:solidFill>
                  <a:srgbClr val="403C4E"/>
                </a:solidFill>
                <a:latin typeface="Roboto Mono SemiBold"/>
                <a:ea typeface="Roboto Mono SemiBold"/>
                <a:cs typeface="Roboto Mono SemiBold"/>
                <a:sym typeface="Roboto Mono SemiBold"/>
              </a:rPr>
              <a:t>Future Outlook: Staying Ahead in the Mobile Phone Market</a:t>
            </a:r>
            <a:endParaRPr b="0" sz="4000">
              <a:latin typeface="Roboto Mono SemiBold"/>
              <a:ea typeface="Roboto Mono SemiBold"/>
              <a:cs typeface="Roboto Mono SemiBold"/>
              <a:sym typeface="Roboto Mono SemiBold"/>
            </a:endParaRPr>
          </a:p>
        </p:txBody>
      </p:sp>
      <p:sp>
        <p:nvSpPr>
          <p:cNvPr id="324" name="Google Shape;324;p21"/>
          <p:cNvSpPr txBox="1"/>
          <p:nvPr>
            <p:ph idx="1" type="subTitle"/>
          </p:nvPr>
        </p:nvSpPr>
        <p:spPr>
          <a:xfrm>
            <a:off x="0" y="1872900"/>
            <a:ext cx="9144000" cy="3225000"/>
          </a:xfrm>
          <a:prstGeom prst="rect">
            <a:avLst/>
          </a:prstGeom>
        </p:spPr>
        <p:txBody>
          <a:bodyPr anchorCtr="0" anchor="t" bIns="91425" lIns="91425" spcFirstLastPara="1" rIns="91425" wrap="square" tIns="91425">
            <a:normAutofit/>
          </a:bodyPr>
          <a:lstStyle/>
          <a:p>
            <a:pPr indent="0" lvl="0" marL="0" rtl="0" algn="ctr">
              <a:lnSpc>
                <a:spcPct val="125016"/>
              </a:lnSpc>
              <a:spcBef>
                <a:spcPts val="0"/>
              </a:spcBef>
              <a:spcAft>
                <a:spcPts val="0"/>
              </a:spcAft>
              <a:buNone/>
            </a:pPr>
            <a:r>
              <a:rPr lang="en" sz="1700">
                <a:solidFill>
                  <a:srgbClr val="403C4E"/>
                </a:solidFill>
                <a:latin typeface="Roboto Mono"/>
                <a:ea typeface="Roboto Mono"/>
                <a:cs typeface="Roboto Mono"/>
                <a:sym typeface="Roboto Mono"/>
              </a:rPr>
              <a:t>Continuous Data Monitoring</a:t>
            </a:r>
            <a:endParaRPr sz="1700">
              <a:solidFill>
                <a:srgbClr val="403C4E"/>
              </a:solidFill>
              <a:latin typeface="Roboto Mono"/>
              <a:ea typeface="Roboto Mono"/>
              <a:cs typeface="Roboto Mono"/>
              <a:sym typeface="Roboto Mono"/>
            </a:endParaRPr>
          </a:p>
          <a:p>
            <a:pPr indent="0" lvl="0" marL="0" rtl="0" algn="ctr">
              <a:lnSpc>
                <a:spcPct val="125016"/>
              </a:lnSpc>
              <a:spcBef>
                <a:spcPts val="0"/>
              </a:spcBef>
              <a:spcAft>
                <a:spcPts val="0"/>
              </a:spcAft>
              <a:buClr>
                <a:srgbClr val="403C4E"/>
              </a:buClr>
              <a:buSzPts val="1000"/>
              <a:buFont typeface="Merriweather"/>
              <a:buNone/>
            </a:pPr>
            <a:r>
              <a:t/>
            </a:r>
            <a:endParaRPr sz="1700">
              <a:solidFill>
                <a:srgbClr val="403C4E"/>
              </a:solidFill>
              <a:latin typeface="Roboto Mono"/>
              <a:ea typeface="Roboto Mono"/>
              <a:cs typeface="Roboto Mono"/>
              <a:sym typeface="Roboto Mono"/>
            </a:endParaRPr>
          </a:p>
          <a:p>
            <a:pPr indent="0" lvl="0" marL="0" rtl="0" algn="ctr">
              <a:lnSpc>
                <a:spcPct val="125016"/>
              </a:lnSpc>
              <a:spcBef>
                <a:spcPts val="0"/>
              </a:spcBef>
              <a:spcAft>
                <a:spcPts val="0"/>
              </a:spcAft>
              <a:buNone/>
            </a:pPr>
            <a:r>
              <a:rPr lang="en" sz="1700">
                <a:solidFill>
                  <a:srgbClr val="403C4E"/>
                </a:solidFill>
                <a:latin typeface="Roboto Mono"/>
                <a:ea typeface="Roboto Mono"/>
                <a:cs typeface="Roboto Mono"/>
                <a:sym typeface="Roboto Mono"/>
              </a:rPr>
              <a:t>Adapting to Market Shifts</a:t>
            </a:r>
            <a:endParaRPr sz="1700">
              <a:solidFill>
                <a:srgbClr val="403C4E"/>
              </a:solidFill>
              <a:latin typeface="Roboto Mono"/>
              <a:ea typeface="Roboto Mono"/>
              <a:cs typeface="Roboto Mono"/>
              <a:sym typeface="Roboto Mono"/>
            </a:endParaRPr>
          </a:p>
          <a:p>
            <a:pPr indent="0" lvl="0" marL="0" rtl="0" algn="ctr">
              <a:lnSpc>
                <a:spcPct val="125016"/>
              </a:lnSpc>
              <a:spcBef>
                <a:spcPts val="0"/>
              </a:spcBef>
              <a:spcAft>
                <a:spcPts val="0"/>
              </a:spcAft>
              <a:buClr>
                <a:srgbClr val="403C4E"/>
              </a:buClr>
              <a:buSzPts val="1000"/>
              <a:buFont typeface="Merriweather"/>
              <a:buNone/>
            </a:pPr>
            <a:r>
              <a:t/>
            </a:r>
            <a:endParaRPr sz="1700">
              <a:solidFill>
                <a:srgbClr val="403C4E"/>
              </a:solidFill>
              <a:latin typeface="Roboto Mono"/>
              <a:ea typeface="Roboto Mono"/>
              <a:cs typeface="Roboto Mono"/>
              <a:sym typeface="Roboto Mono"/>
            </a:endParaRPr>
          </a:p>
          <a:p>
            <a:pPr indent="0" lvl="0" marL="0" rtl="0" algn="ctr">
              <a:lnSpc>
                <a:spcPct val="125016"/>
              </a:lnSpc>
              <a:spcBef>
                <a:spcPts val="0"/>
              </a:spcBef>
              <a:spcAft>
                <a:spcPts val="0"/>
              </a:spcAft>
              <a:buNone/>
            </a:pPr>
            <a:r>
              <a:rPr lang="en" sz="1700">
                <a:solidFill>
                  <a:srgbClr val="403C4E"/>
                </a:solidFill>
                <a:latin typeface="Roboto Mono"/>
                <a:ea typeface="Roboto Mono"/>
                <a:cs typeface="Roboto Mono"/>
                <a:sym typeface="Roboto Mono"/>
              </a:rPr>
              <a:t>Embracing Emerging Technologies</a:t>
            </a:r>
            <a:endParaRPr sz="1700">
              <a:solidFill>
                <a:srgbClr val="403C4E"/>
              </a:solidFill>
              <a:latin typeface="Roboto Mono"/>
              <a:ea typeface="Roboto Mono"/>
              <a:cs typeface="Roboto Mono"/>
              <a:sym typeface="Roboto Mono"/>
            </a:endParaRPr>
          </a:p>
          <a:p>
            <a:pPr indent="0" lvl="0" marL="0" rtl="0" algn="ctr">
              <a:lnSpc>
                <a:spcPct val="125016"/>
              </a:lnSpc>
              <a:spcBef>
                <a:spcPts val="0"/>
              </a:spcBef>
              <a:spcAft>
                <a:spcPts val="0"/>
              </a:spcAft>
              <a:buClr>
                <a:srgbClr val="403C4E"/>
              </a:buClr>
              <a:buSzPts val="1000"/>
              <a:buFont typeface="Merriweather"/>
              <a:buNone/>
            </a:pPr>
            <a:r>
              <a:t/>
            </a:r>
            <a:endParaRPr sz="1700">
              <a:solidFill>
                <a:srgbClr val="403C4E"/>
              </a:solidFill>
              <a:latin typeface="Roboto Mono"/>
              <a:ea typeface="Roboto Mono"/>
              <a:cs typeface="Roboto Mono"/>
              <a:sym typeface="Roboto Mono"/>
            </a:endParaRPr>
          </a:p>
          <a:p>
            <a:pPr indent="0" lvl="0" marL="0" rtl="0" algn="ctr">
              <a:lnSpc>
                <a:spcPct val="125016"/>
              </a:lnSpc>
              <a:spcBef>
                <a:spcPts val="0"/>
              </a:spcBef>
              <a:spcAft>
                <a:spcPts val="0"/>
              </a:spcAft>
              <a:buClr>
                <a:srgbClr val="403C4E"/>
              </a:buClr>
              <a:buSzPts val="1000"/>
              <a:buFont typeface="Merriweather"/>
              <a:buNone/>
            </a:pPr>
            <a:r>
              <a:rPr lang="en" sz="1700">
                <a:solidFill>
                  <a:srgbClr val="403C4E"/>
                </a:solidFill>
                <a:latin typeface="Roboto Mono"/>
                <a:ea typeface="Roboto Mono"/>
                <a:cs typeface="Roboto Mono"/>
                <a:sym typeface="Roboto Mono"/>
              </a:rPr>
              <a:t>Collaboration and Knowledge Sharing</a:t>
            </a:r>
            <a:endParaRPr sz="1700">
              <a:solidFill>
                <a:srgbClr val="31394D"/>
              </a:solidFill>
              <a:latin typeface="Roboto Mono"/>
              <a:ea typeface="Roboto Mono"/>
              <a:cs typeface="Roboto Mono"/>
              <a:sym typeface="Roboto Mono"/>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