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Corben"/>
      <p:regular r:id="rId26"/>
      <p:bold r:id="rId27"/>
    </p:embeddedFont>
    <p:embeddedFont>
      <p:font typeface="Nobile"/>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n-regular.fntdata"/><Relationship Id="rId25" Type="http://schemas.openxmlformats.org/officeDocument/2006/relationships/font" Target="fonts/Roboto-boldItalic.fntdata"/><Relationship Id="rId28" Type="http://schemas.openxmlformats.org/officeDocument/2006/relationships/font" Target="fonts/Nobile-regular.fntdata"/><Relationship Id="rId27" Type="http://schemas.openxmlformats.org/officeDocument/2006/relationships/font" Target="fonts/Corbe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obil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bile-boldItalic.fntdata"/><Relationship Id="rId30" Type="http://schemas.openxmlformats.org/officeDocument/2006/relationships/font" Target="fonts/Nobile-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8c95e7c27_0_0: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2f8c95e7c27_0_0: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64" name="Google Shape;64;g2f8c95e7c27_0_0: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8c95e7c27_0_235: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f8c95e7c27_0_235: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25" name="Google Shape;225;g2f8c95e7c27_0_235: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8c95e7c27_0_259: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f8c95e7c27_0_259: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50" name="Google Shape;250;g2f8c95e7c27_0_259: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8c95e7c27_0_276: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f8c95e7c27_0_276: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68" name="Google Shape;268;g2f8c95e7c27_0_276: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8c95e7c27_0_294: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2f8c95e7c27_0_294: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87" name="Google Shape;287;g2f8c95e7c27_0_294: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8c95e7c27_0_311: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f8c95e7c27_0_311: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305" name="Google Shape;305;g2f8c95e7c27_0_311: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8c95e7c27_0_335: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2f8c95e7c27_0_335: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330" name="Google Shape;330;g2f8c95e7c27_0_335: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8c95e7c27_0_352: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2f8c95e7c27_0_352: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348" name="Google Shape;348;g2f8c95e7c27_0_352: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8c95e7c27_0_14: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2f8c95e7c27_0_14: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76" name="Google Shape;76;g2f8c95e7c27_0_14: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8c95e7c27_0_37: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2f8c95e7c27_0_37: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99" name="Google Shape;99;g2f8c95e7c27_0_37: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8c95e7c27_0_50: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2f8c95e7c27_0_50: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3" name="Google Shape;113;g2f8c95e7c27_0_50: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8c95e7c27_0_96: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f8c95e7c27_0_96: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37" name="Google Shape;137;g2f8c95e7c27_0_96: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c95e7c27_0_115:notes"/>
          <p:cNvSpPr txBox="1"/>
          <p:nvPr>
            <p:ph idx="1" type="body"/>
          </p:nvPr>
        </p:nvSpPr>
        <p:spPr>
          <a:xfrm>
            <a:off x="685271" y="4343797"/>
            <a:ext cx="5487458" cy="4114602"/>
          </a:xfrm>
          <a:prstGeom prst="rect">
            <a:avLst/>
          </a:prstGeom>
        </p:spPr>
        <p:txBody>
          <a:bodyPr anchorCtr="0" anchor="t" bIns="69850" lIns="69850" spcFirstLastPara="1" rIns="69850" wrap="square" tIns="69850">
            <a:noAutofit/>
          </a:bodyPr>
          <a:lstStyle/>
          <a:p>
            <a:pPr indent="0" lvl="0" marL="0" rtl="0" algn="l">
              <a:spcBef>
                <a:spcPts val="0"/>
              </a:spcBef>
              <a:spcAft>
                <a:spcPts val="0"/>
              </a:spcAft>
              <a:buNone/>
            </a:pPr>
            <a:r>
              <a:t/>
            </a:r>
            <a:endParaRPr/>
          </a:p>
        </p:txBody>
      </p:sp>
      <p:sp>
        <p:nvSpPr>
          <p:cNvPr id="156" name="Google Shape;156;g2f8c95e7c27_0_115: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8c95e7c27_0_120: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f8c95e7c27_0_120: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63" name="Google Shape;163;g2f8c95e7c27_0_120: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8c95e7c27_0_144: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f8c95e7c27_0_144: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88" name="Google Shape;188;g2f8c95e7c27_0_144: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8c95e7c27_0_160:notes"/>
          <p:cNvSpPr/>
          <p:nvPr>
            <p:ph idx="2" type="sldImg"/>
          </p:nvPr>
        </p:nvSpPr>
        <p:spPr>
          <a:xfrm>
            <a:off x="-635000" y="685602"/>
            <a:ext cx="8128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f8c95e7c27_0_160:notes"/>
          <p:cNvSpPr txBox="1"/>
          <p:nvPr>
            <p:ph idx="1" type="body"/>
          </p:nvPr>
        </p:nvSpPr>
        <p:spPr>
          <a:xfrm>
            <a:off x="685271" y="4343797"/>
            <a:ext cx="5487458" cy="4114602"/>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205" name="Google Shape;205;g2f8c95e7c27_0_160:notes"/>
          <p:cNvSpPr txBox="1"/>
          <p:nvPr>
            <p:ph idx="12" type="sldNum"/>
          </p:nvPr>
        </p:nvSpPr>
        <p:spPr>
          <a:xfrm>
            <a:off x="3884083" y="8685609"/>
            <a:ext cx="2972594" cy="456406"/>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0"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preencoded.png" id="66" name="Google Shape;66;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7" name="Google Shape;67;p14"/>
          <p:cNvSpPr/>
          <p:nvPr/>
        </p:nvSpPr>
        <p:spPr>
          <a:xfrm>
            <a:off x="0" y="-26670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8" name="Google Shape;68;p14"/>
          <p:cNvSpPr/>
          <p:nvPr/>
        </p:nvSpPr>
        <p:spPr>
          <a:xfrm>
            <a:off x="3767225" y="74325"/>
            <a:ext cx="5376900" cy="2395500"/>
          </a:xfrm>
          <a:prstGeom prst="rect">
            <a:avLst/>
          </a:prstGeom>
          <a:noFill/>
          <a:ln>
            <a:noFill/>
          </a:ln>
        </p:spPr>
        <p:txBody>
          <a:bodyPr anchorCtr="0" anchor="t" bIns="28575" lIns="57150" spcFirstLastPara="1" rIns="57150" wrap="square" tIns="28575">
            <a:noAutofit/>
          </a:bodyPr>
          <a:lstStyle/>
          <a:p>
            <a:pPr indent="0" lvl="0" marL="0" marR="0" rtl="0" algn="l">
              <a:lnSpc>
                <a:spcPct val="107590"/>
              </a:lnSpc>
              <a:spcBef>
                <a:spcPts val="0"/>
              </a:spcBef>
              <a:spcAft>
                <a:spcPts val="0"/>
              </a:spcAft>
              <a:buNone/>
            </a:pPr>
            <a:r>
              <a:rPr i="0" lang="en" sz="3600" u="none" cap="none" strike="noStrike">
                <a:solidFill>
                  <a:srgbClr val="000000"/>
                </a:solidFill>
                <a:latin typeface="Merriweather"/>
                <a:ea typeface="Merriweather"/>
                <a:cs typeface="Merriweather"/>
                <a:sym typeface="Merriweather"/>
              </a:rPr>
              <a:t>Telecom User</a:t>
            </a:r>
            <a:r>
              <a:rPr lang="en" sz="3600">
                <a:latin typeface="Merriweather"/>
                <a:ea typeface="Merriweather"/>
                <a:cs typeface="Merriweather"/>
                <a:sym typeface="Merriweather"/>
              </a:rPr>
              <a:t> </a:t>
            </a:r>
            <a:r>
              <a:rPr i="0" lang="en" sz="3600" u="none" cap="none" strike="noStrike">
                <a:solidFill>
                  <a:srgbClr val="000000"/>
                </a:solidFill>
                <a:latin typeface="Merriweather"/>
                <a:ea typeface="Merriweather"/>
                <a:cs typeface="Merriweather"/>
                <a:sym typeface="Merriweather"/>
              </a:rPr>
              <a:t>Analysis: A Comprehensive Report</a:t>
            </a:r>
            <a:endParaRPr i="0" sz="3600" u="none" cap="none" strike="noStrike">
              <a:solidFill>
                <a:schemeClr val="dk1"/>
              </a:solidFill>
              <a:latin typeface="Merriweather"/>
              <a:ea typeface="Merriweather"/>
              <a:cs typeface="Merriweather"/>
              <a:sym typeface="Merriweather"/>
            </a:endParaRPr>
          </a:p>
        </p:txBody>
      </p:sp>
      <p:sp>
        <p:nvSpPr>
          <p:cNvPr id="69" name="Google Shape;69;p14"/>
          <p:cNvSpPr/>
          <p:nvPr/>
        </p:nvSpPr>
        <p:spPr>
          <a:xfrm>
            <a:off x="3658650" y="2260425"/>
            <a:ext cx="5447700" cy="10413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None/>
            </a:pPr>
            <a:r>
              <a:rPr i="0" lang="en" sz="1300" u="none" cap="none" strike="noStrike">
                <a:solidFill>
                  <a:srgbClr val="272525"/>
                </a:solidFill>
                <a:latin typeface="Merriweather"/>
                <a:ea typeface="Merriweather"/>
                <a:cs typeface="Merriweather"/>
                <a:sym typeface="Merriweather"/>
              </a:rPr>
              <a:t>This presentation provides a comprehensive analysis of telecom user data, encompassing customer overview, user engagement, experience, and satisfaction. The analysis aims to provide valuable insights into user behavior, engagement patterns, and overall satisfaction levels. This information can be leveraged to optimize network resources, enhance user experience, and drive business growth.</a:t>
            </a:r>
            <a:endParaRPr i="0" sz="1300" u="none" cap="none" strike="noStrike">
              <a:solidFill>
                <a:schemeClr val="dk1"/>
              </a:solidFill>
              <a:latin typeface="Merriweather"/>
              <a:ea typeface="Merriweather"/>
              <a:cs typeface="Merriweather"/>
              <a:sym typeface="Merriweather"/>
            </a:endParaRPr>
          </a:p>
        </p:txBody>
      </p:sp>
      <p:sp>
        <p:nvSpPr>
          <p:cNvPr id="70" name="Google Shape;70;p14"/>
          <p:cNvSpPr/>
          <p:nvPr/>
        </p:nvSpPr>
        <p:spPr>
          <a:xfrm>
            <a:off x="3949749" y="4361334"/>
            <a:ext cx="222126" cy="222126"/>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1" name="Google Shape;71;p14"/>
          <p:cNvSpPr/>
          <p:nvPr/>
        </p:nvSpPr>
        <p:spPr>
          <a:xfrm>
            <a:off x="6141326" y="4361325"/>
            <a:ext cx="3002700" cy="243000"/>
          </a:xfrm>
          <a:prstGeom prst="rect">
            <a:avLst/>
          </a:prstGeom>
          <a:noFill/>
          <a:ln>
            <a:noFill/>
          </a:ln>
        </p:spPr>
        <p:txBody>
          <a:bodyPr anchorCtr="0" anchor="t" bIns="28575" lIns="57150" spcFirstLastPara="1" rIns="57150" wrap="square" tIns="28575">
            <a:noAutofit/>
          </a:bodyPr>
          <a:lstStyle/>
          <a:p>
            <a:pPr indent="0" lvl="0" marL="0" marR="0" rtl="0" algn="l">
              <a:lnSpc>
                <a:spcPct val="140009"/>
              </a:lnSpc>
              <a:spcBef>
                <a:spcPts val="0"/>
              </a:spcBef>
              <a:spcAft>
                <a:spcPts val="0"/>
              </a:spcAft>
              <a:buClr>
                <a:srgbClr val="272525"/>
              </a:buClr>
              <a:buSzPts val="1400"/>
              <a:buFont typeface="Arial"/>
              <a:buNone/>
            </a:pPr>
            <a:r>
              <a:rPr b="1" lang="en">
                <a:solidFill>
                  <a:srgbClr val="272525"/>
                </a:solidFill>
              </a:rPr>
              <a:t>By:</a:t>
            </a:r>
            <a:r>
              <a:rPr b="1" i="0" lang="en" sz="1400" u="none" cap="none" strike="noStrike">
                <a:solidFill>
                  <a:srgbClr val="272525"/>
                </a:solidFill>
                <a:latin typeface="Arial"/>
                <a:ea typeface="Arial"/>
                <a:cs typeface="Arial"/>
                <a:sym typeface="Arial"/>
              </a:rPr>
              <a:t>  </a:t>
            </a:r>
            <a:r>
              <a:rPr b="1" lang="en">
                <a:solidFill>
                  <a:srgbClr val="272525"/>
                </a:solidFill>
              </a:rPr>
              <a:t>Mohammad Umar Farooqui</a:t>
            </a:r>
            <a:endParaRPr b="0" i="0" sz="1400" u="none" cap="none" strike="noStrike">
              <a:solidFill>
                <a:schemeClr val="dk1"/>
              </a:solidFill>
              <a:latin typeface="Calibri"/>
              <a:ea typeface="Calibri"/>
              <a:cs typeface="Calibri"/>
              <a:sym typeface="Calibri"/>
            </a:endParaRPr>
          </a:p>
        </p:txBody>
      </p:sp>
      <p:pic>
        <p:nvPicPr>
          <p:cNvPr id="72" name="Google Shape;72;p14"/>
          <p:cNvPicPr preferRelativeResize="0"/>
          <p:nvPr/>
        </p:nvPicPr>
        <p:blipFill>
          <a:blip r:embed="rId4">
            <a:alphaModFix/>
          </a:blip>
          <a:stretch>
            <a:fillRect/>
          </a:stretch>
        </p:blipFill>
        <p:spPr>
          <a:xfrm>
            <a:off x="0" y="0"/>
            <a:ext cx="3504225" cy="4876800"/>
          </a:xfrm>
          <a:prstGeom prst="rect">
            <a:avLst/>
          </a:prstGeom>
          <a:solidFill>
            <a:srgbClr val="FFFFFF">
              <a:alpha val="74900"/>
            </a:srgbClr>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preencoded.png" id="227" name="Google Shape;227;p2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28" name="Google Shape;228;p23"/>
          <p:cNvSpPr/>
          <p:nvPr/>
        </p:nvSpPr>
        <p:spPr>
          <a:xfrm>
            <a:off x="0" y="0"/>
            <a:ext cx="9144000" cy="5143500"/>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29" name="Google Shape;229;p23"/>
          <p:cNvSpPr/>
          <p:nvPr/>
        </p:nvSpPr>
        <p:spPr>
          <a:xfrm>
            <a:off x="1663101" y="90600"/>
            <a:ext cx="6057900" cy="394500"/>
          </a:xfrm>
          <a:prstGeom prst="rect">
            <a:avLst/>
          </a:prstGeom>
          <a:noFill/>
          <a:ln>
            <a:noFill/>
          </a:ln>
        </p:spPr>
        <p:txBody>
          <a:bodyPr anchorCtr="0" anchor="t" bIns="28575" lIns="57150" spcFirstLastPara="1" rIns="57150" wrap="square" tIns="28575">
            <a:noAutofit/>
          </a:bodyPr>
          <a:lstStyle/>
          <a:p>
            <a:pPr indent="0" lvl="0" marL="0" marR="0" rtl="0" algn="l">
              <a:lnSpc>
                <a:spcPct val="125031"/>
              </a:lnSpc>
              <a:spcBef>
                <a:spcPts val="0"/>
              </a:spcBef>
              <a:spcAft>
                <a:spcPts val="0"/>
              </a:spcAft>
              <a:buClr>
                <a:srgbClr val="1B1B27"/>
              </a:buClr>
              <a:buSzPts val="2500"/>
              <a:buFont typeface="Corben"/>
              <a:buNone/>
            </a:pPr>
            <a:r>
              <a:rPr lang="en" sz="2500">
                <a:solidFill>
                  <a:srgbClr val="1B1B27"/>
                </a:solidFill>
                <a:latin typeface="Corben"/>
                <a:ea typeface="Corben"/>
                <a:cs typeface="Corben"/>
                <a:sym typeface="Corben"/>
              </a:rPr>
              <a:t>User Engagement Analysis</a:t>
            </a:r>
            <a:endParaRPr sz="2500">
              <a:solidFill>
                <a:schemeClr val="dk1"/>
              </a:solidFill>
              <a:latin typeface="Calibri"/>
              <a:ea typeface="Calibri"/>
              <a:cs typeface="Calibri"/>
              <a:sym typeface="Calibri"/>
            </a:endParaRPr>
          </a:p>
        </p:txBody>
      </p:sp>
      <p:sp>
        <p:nvSpPr>
          <p:cNvPr id="230" name="Google Shape;230;p23"/>
          <p:cNvSpPr/>
          <p:nvPr/>
        </p:nvSpPr>
        <p:spPr>
          <a:xfrm>
            <a:off x="2759423" y="1026170"/>
            <a:ext cx="5911156" cy="568151"/>
          </a:xfrm>
          <a:prstGeom prst="rect">
            <a:avLst/>
          </a:prstGeom>
          <a:noFill/>
          <a:ln>
            <a:noFill/>
          </a:ln>
        </p:spPr>
        <p:txBody>
          <a:bodyPr anchorCtr="0" anchor="t" bIns="28575" lIns="57150" spcFirstLastPara="1" rIns="57150" wrap="square" tIns="28575">
            <a:noAutofit/>
          </a:bodyPr>
          <a:lstStyle/>
          <a:p>
            <a:pPr indent="0" lvl="0" marL="0" marR="0" rtl="0" algn="l">
              <a:lnSpc>
                <a:spcPct val="149968"/>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User engagement is a crucial aspect of customer satisfaction, reflecting the level of interaction and activity users have with telecommunication services. This analysis explores user engagement patterns and their relationship with user experience.</a:t>
            </a:r>
            <a:endParaRPr sz="1000">
              <a:solidFill>
                <a:schemeClr val="dk1"/>
              </a:solidFill>
              <a:latin typeface="Calibri"/>
              <a:ea typeface="Calibri"/>
              <a:cs typeface="Calibri"/>
              <a:sym typeface="Calibri"/>
            </a:endParaRPr>
          </a:p>
        </p:txBody>
      </p:sp>
      <p:sp>
        <p:nvSpPr>
          <p:cNvPr id="231" name="Google Shape;231;p23"/>
          <p:cNvSpPr/>
          <p:nvPr/>
        </p:nvSpPr>
        <p:spPr>
          <a:xfrm>
            <a:off x="2936156" y="1736303"/>
            <a:ext cx="25226" cy="2964805"/>
          </a:xfrm>
          <a:prstGeom prst="roundRect">
            <a:avLst>
              <a:gd fmla="val 225211" name="adj"/>
            </a:avLst>
          </a:prstGeom>
          <a:solidFill>
            <a:srgbClr val="B8BFD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32" name="Google Shape;232;p23"/>
          <p:cNvSpPr/>
          <p:nvPr/>
        </p:nvSpPr>
        <p:spPr>
          <a:xfrm>
            <a:off x="3090751" y="2007654"/>
            <a:ext cx="441871" cy="25226"/>
          </a:xfrm>
          <a:prstGeom prst="roundRect">
            <a:avLst>
              <a:gd fmla="val 225211" name="adj"/>
            </a:avLst>
          </a:prstGeom>
          <a:solidFill>
            <a:srgbClr val="B8BFD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33" name="Google Shape;233;p23"/>
          <p:cNvSpPr/>
          <p:nvPr/>
        </p:nvSpPr>
        <p:spPr>
          <a:xfrm>
            <a:off x="2806713" y="1878286"/>
            <a:ext cx="284039" cy="284039"/>
          </a:xfrm>
          <a:prstGeom prst="roundRect">
            <a:avLst>
              <a:gd fmla="val 20002"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34" name="Google Shape;234;p23"/>
          <p:cNvSpPr/>
          <p:nvPr/>
        </p:nvSpPr>
        <p:spPr>
          <a:xfrm>
            <a:off x="2920715" y="1925613"/>
            <a:ext cx="55959" cy="189384"/>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500"/>
              <a:buFont typeface="Corben"/>
              <a:buNone/>
            </a:pPr>
            <a:r>
              <a:rPr lang="en" sz="1500">
                <a:solidFill>
                  <a:srgbClr val="404155"/>
                </a:solidFill>
                <a:latin typeface="Corben"/>
                <a:ea typeface="Corben"/>
                <a:cs typeface="Corben"/>
                <a:sym typeface="Corben"/>
              </a:rPr>
              <a:t>1</a:t>
            </a:r>
            <a:endParaRPr sz="1500">
              <a:solidFill>
                <a:schemeClr val="dk1"/>
              </a:solidFill>
              <a:latin typeface="Calibri"/>
              <a:ea typeface="Calibri"/>
              <a:cs typeface="Calibri"/>
              <a:sym typeface="Calibri"/>
            </a:endParaRPr>
          </a:p>
        </p:txBody>
      </p:sp>
      <p:sp>
        <p:nvSpPr>
          <p:cNvPr id="235" name="Google Shape;235;p23"/>
          <p:cNvSpPr/>
          <p:nvPr/>
        </p:nvSpPr>
        <p:spPr>
          <a:xfrm>
            <a:off x="3643089" y="1862509"/>
            <a:ext cx="1578099" cy="197272"/>
          </a:xfrm>
          <a:prstGeom prst="rect">
            <a:avLst/>
          </a:prstGeom>
          <a:noFill/>
          <a:ln>
            <a:noFill/>
          </a:ln>
        </p:spPr>
        <p:txBody>
          <a:bodyPr anchorCtr="0" anchor="t" bIns="28575" lIns="57150" spcFirstLastPara="1" rIns="57150" wrap="square" tIns="28575">
            <a:noAutofit/>
          </a:bodyPr>
          <a:lstStyle/>
          <a:p>
            <a:pPr indent="0" lvl="0" marL="0" marR="0" rtl="0" algn="l">
              <a:lnSpc>
                <a:spcPct val="125062"/>
              </a:lnSpc>
              <a:spcBef>
                <a:spcPts val="0"/>
              </a:spcBef>
              <a:spcAft>
                <a:spcPts val="0"/>
              </a:spcAft>
              <a:buClr>
                <a:srgbClr val="404155"/>
              </a:buClr>
              <a:buSzPts val="1200"/>
              <a:buFont typeface="Corben"/>
              <a:buNone/>
            </a:pPr>
            <a:r>
              <a:rPr lang="en" sz="1200">
                <a:solidFill>
                  <a:srgbClr val="404155"/>
                </a:solidFill>
                <a:latin typeface="Merriweather"/>
                <a:ea typeface="Merriweather"/>
                <a:cs typeface="Merriweather"/>
                <a:sym typeface="Merriweather"/>
              </a:rPr>
              <a:t>Data Collection</a:t>
            </a:r>
            <a:endParaRPr sz="1200">
              <a:solidFill>
                <a:schemeClr val="dk1"/>
              </a:solidFill>
              <a:latin typeface="Merriweather"/>
              <a:ea typeface="Merriweather"/>
              <a:cs typeface="Merriweather"/>
              <a:sym typeface="Merriweather"/>
            </a:endParaRPr>
          </a:p>
        </p:txBody>
      </p:sp>
      <p:sp>
        <p:nvSpPr>
          <p:cNvPr id="236" name="Google Shape;236;p23"/>
          <p:cNvSpPr/>
          <p:nvPr/>
        </p:nvSpPr>
        <p:spPr>
          <a:xfrm>
            <a:off x="3643089" y="2135461"/>
            <a:ext cx="5027489" cy="378767"/>
          </a:xfrm>
          <a:prstGeom prst="rect">
            <a:avLst/>
          </a:prstGeom>
          <a:noFill/>
          <a:ln>
            <a:noFill/>
          </a:ln>
        </p:spPr>
        <p:txBody>
          <a:bodyPr anchorCtr="0" anchor="t" bIns="28575" lIns="57150" spcFirstLastPara="1" rIns="57150" wrap="square" tIns="28575">
            <a:noAutofit/>
          </a:bodyPr>
          <a:lstStyle/>
          <a:p>
            <a:pPr indent="0" lvl="0" marL="0" marR="0" rtl="0" algn="l">
              <a:lnSpc>
                <a:spcPct val="149968"/>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User engagement data is collected from various sources, including call logs, data usage records, and app usage patterns.</a:t>
            </a:r>
            <a:endParaRPr sz="1000">
              <a:solidFill>
                <a:schemeClr val="dk1"/>
              </a:solidFill>
              <a:latin typeface="Calibri"/>
              <a:ea typeface="Calibri"/>
              <a:cs typeface="Calibri"/>
              <a:sym typeface="Calibri"/>
            </a:endParaRPr>
          </a:p>
        </p:txBody>
      </p:sp>
      <p:sp>
        <p:nvSpPr>
          <p:cNvPr id="237" name="Google Shape;237;p23"/>
          <p:cNvSpPr/>
          <p:nvPr/>
        </p:nvSpPr>
        <p:spPr>
          <a:xfrm>
            <a:off x="3090751" y="3037991"/>
            <a:ext cx="441871" cy="25226"/>
          </a:xfrm>
          <a:prstGeom prst="roundRect">
            <a:avLst>
              <a:gd fmla="val 225211" name="adj"/>
            </a:avLst>
          </a:prstGeom>
          <a:solidFill>
            <a:srgbClr val="B8BFD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38" name="Google Shape;238;p23"/>
          <p:cNvSpPr/>
          <p:nvPr/>
        </p:nvSpPr>
        <p:spPr>
          <a:xfrm>
            <a:off x="2806713" y="2908623"/>
            <a:ext cx="284039" cy="284039"/>
          </a:xfrm>
          <a:prstGeom prst="roundRect">
            <a:avLst>
              <a:gd fmla="val 20002"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39" name="Google Shape;239;p23"/>
          <p:cNvSpPr/>
          <p:nvPr/>
        </p:nvSpPr>
        <p:spPr>
          <a:xfrm>
            <a:off x="2899358" y="2955950"/>
            <a:ext cx="98747" cy="189384"/>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500"/>
              <a:buFont typeface="Corben"/>
              <a:buNone/>
            </a:pPr>
            <a:r>
              <a:rPr lang="en" sz="1500">
                <a:solidFill>
                  <a:srgbClr val="404155"/>
                </a:solidFill>
                <a:latin typeface="Corben"/>
                <a:ea typeface="Corben"/>
                <a:cs typeface="Corben"/>
                <a:sym typeface="Corben"/>
              </a:rPr>
              <a:t>2</a:t>
            </a:r>
            <a:endParaRPr sz="1500">
              <a:solidFill>
                <a:schemeClr val="dk1"/>
              </a:solidFill>
              <a:latin typeface="Calibri"/>
              <a:ea typeface="Calibri"/>
              <a:cs typeface="Calibri"/>
              <a:sym typeface="Calibri"/>
            </a:endParaRPr>
          </a:p>
        </p:txBody>
      </p:sp>
      <p:sp>
        <p:nvSpPr>
          <p:cNvPr id="240" name="Google Shape;240;p23"/>
          <p:cNvSpPr/>
          <p:nvPr/>
        </p:nvSpPr>
        <p:spPr>
          <a:xfrm>
            <a:off x="3643106" y="2892850"/>
            <a:ext cx="2410200" cy="197400"/>
          </a:xfrm>
          <a:prstGeom prst="rect">
            <a:avLst/>
          </a:prstGeom>
          <a:noFill/>
          <a:ln>
            <a:noFill/>
          </a:ln>
        </p:spPr>
        <p:txBody>
          <a:bodyPr anchorCtr="0" anchor="t" bIns="28575" lIns="57150" spcFirstLastPara="1" rIns="57150" wrap="square" tIns="28575">
            <a:noAutofit/>
          </a:bodyPr>
          <a:lstStyle/>
          <a:p>
            <a:pPr indent="0" lvl="0" marL="0" marR="0" rtl="0" algn="l">
              <a:lnSpc>
                <a:spcPct val="125062"/>
              </a:lnSpc>
              <a:spcBef>
                <a:spcPts val="0"/>
              </a:spcBef>
              <a:spcAft>
                <a:spcPts val="0"/>
              </a:spcAft>
              <a:buClr>
                <a:srgbClr val="404155"/>
              </a:buClr>
              <a:buSzPts val="1200"/>
              <a:buFont typeface="Corben"/>
              <a:buNone/>
            </a:pPr>
            <a:r>
              <a:rPr lang="en" sz="1200">
                <a:solidFill>
                  <a:srgbClr val="404155"/>
                </a:solidFill>
                <a:latin typeface="Corben"/>
                <a:ea typeface="Corben"/>
                <a:cs typeface="Corben"/>
                <a:sym typeface="Corben"/>
              </a:rPr>
              <a:t>Engagement Metrics</a:t>
            </a:r>
            <a:endParaRPr sz="1200">
              <a:solidFill>
                <a:schemeClr val="dk1"/>
              </a:solidFill>
              <a:latin typeface="Calibri"/>
              <a:ea typeface="Calibri"/>
              <a:cs typeface="Calibri"/>
              <a:sym typeface="Calibri"/>
            </a:endParaRPr>
          </a:p>
        </p:txBody>
      </p:sp>
      <p:sp>
        <p:nvSpPr>
          <p:cNvPr id="241" name="Google Shape;241;p23"/>
          <p:cNvSpPr/>
          <p:nvPr/>
        </p:nvSpPr>
        <p:spPr>
          <a:xfrm>
            <a:off x="3643089" y="3165798"/>
            <a:ext cx="5027489" cy="378767"/>
          </a:xfrm>
          <a:prstGeom prst="rect">
            <a:avLst/>
          </a:prstGeom>
          <a:noFill/>
          <a:ln>
            <a:noFill/>
          </a:ln>
        </p:spPr>
        <p:txBody>
          <a:bodyPr anchorCtr="0" anchor="t" bIns="28575" lIns="57150" spcFirstLastPara="1" rIns="57150" wrap="square" tIns="28575">
            <a:noAutofit/>
          </a:bodyPr>
          <a:lstStyle/>
          <a:p>
            <a:pPr indent="0" lvl="0" marL="0" marR="0" rtl="0" algn="l">
              <a:lnSpc>
                <a:spcPct val="149968"/>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Key engagement metrics are defined, such as call duration, data consumption, app usage frequency, and social media activity.</a:t>
            </a:r>
            <a:endParaRPr sz="1000">
              <a:solidFill>
                <a:schemeClr val="dk1"/>
              </a:solidFill>
              <a:latin typeface="Calibri"/>
              <a:ea typeface="Calibri"/>
              <a:cs typeface="Calibri"/>
              <a:sym typeface="Calibri"/>
            </a:endParaRPr>
          </a:p>
        </p:txBody>
      </p:sp>
      <p:sp>
        <p:nvSpPr>
          <p:cNvPr id="242" name="Google Shape;242;p23"/>
          <p:cNvSpPr/>
          <p:nvPr/>
        </p:nvSpPr>
        <p:spPr>
          <a:xfrm>
            <a:off x="3090751" y="4068328"/>
            <a:ext cx="441871" cy="25226"/>
          </a:xfrm>
          <a:prstGeom prst="roundRect">
            <a:avLst>
              <a:gd fmla="val 225211" name="adj"/>
            </a:avLst>
          </a:prstGeom>
          <a:solidFill>
            <a:srgbClr val="B8BFD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43" name="Google Shape;243;p23"/>
          <p:cNvSpPr/>
          <p:nvPr/>
        </p:nvSpPr>
        <p:spPr>
          <a:xfrm>
            <a:off x="2806713" y="3938959"/>
            <a:ext cx="284039" cy="284039"/>
          </a:xfrm>
          <a:prstGeom prst="roundRect">
            <a:avLst>
              <a:gd fmla="val 20002"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44" name="Google Shape;244;p23"/>
          <p:cNvSpPr/>
          <p:nvPr/>
        </p:nvSpPr>
        <p:spPr>
          <a:xfrm>
            <a:off x="2895563" y="3986287"/>
            <a:ext cx="106338" cy="189384"/>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500"/>
              <a:buFont typeface="Corben"/>
              <a:buNone/>
            </a:pPr>
            <a:r>
              <a:rPr lang="en" sz="1500">
                <a:solidFill>
                  <a:srgbClr val="404155"/>
                </a:solidFill>
                <a:latin typeface="Corben"/>
                <a:ea typeface="Corben"/>
                <a:cs typeface="Corben"/>
                <a:sym typeface="Corben"/>
              </a:rPr>
              <a:t>3</a:t>
            </a:r>
            <a:endParaRPr sz="1500">
              <a:solidFill>
                <a:schemeClr val="dk1"/>
              </a:solidFill>
              <a:latin typeface="Calibri"/>
              <a:ea typeface="Calibri"/>
              <a:cs typeface="Calibri"/>
              <a:sym typeface="Calibri"/>
            </a:endParaRPr>
          </a:p>
        </p:txBody>
      </p:sp>
      <p:sp>
        <p:nvSpPr>
          <p:cNvPr id="245" name="Google Shape;245;p23"/>
          <p:cNvSpPr/>
          <p:nvPr/>
        </p:nvSpPr>
        <p:spPr>
          <a:xfrm>
            <a:off x="3643089" y="3923184"/>
            <a:ext cx="1578099" cy="197272"/>
          </a:xfrm>
          <a:prstGeom prst="rect">
            <a:avLst/>
          </a:prstGeom>
          <a:noFill/>
          <a:ln>
            <a:noFill/>
          </a:ln>
        </p:spPr>
        <p:txBody>
          <a:bodyPr anchorCtr="0" anchor="t" bIns="28575" lIns="57150" spcFirstLastPara="1" rIns="57150" wrap="square" tIns="28575">
            <a:noAutofit/>
          </a:bodyPr>
          <a:lstStyle/>
          <a:p>
            <a:pPr indent="0" lvl="0" marL="0" marR="0" rtl="0" algn="l">
              <a:lnSpc>
                <a:spcPct val="125062"/>
              </a:lnSpc>
              <a:spcBef>
                <a:spcPts val="0"/>
              </a:spcBef>
              <a:spcAft>
                <a:spcPts val="0"/>
              </a:spcAft>
              <a:buClr>
                <a:srgbClr val="404155"/>
              </a:buClr>
              <a:buSzPts val="1200"/>
              <a:buFont typeface="Corben"/>
              <a:buNone/>
            </a:pPr>
            <a:r>
              <a:rPr lang="en" sz="1200">
                <a:solidFill>
                  <a:srgbClr val="404155"/>
                </a:solidFill>
                <a:latin typeface="Corben"/>
                <a:ea typeface="Corben"/>
                <a:cs typeface="Corben"/>
                <a:sym typeface="Corben"/>
              </a:rPr>
              <a:t>Clustering Analysis</a:t>
            </a:r>
            <a:endParaRPr sz="1200">
              <a:solidFill>
                <a:schemeClr val="dk1"/>
              </a:solidFill>
              <a:latin typeface="Calibri"/>
              <a:ea typeface="Calibri"/>
              <a:cs typeface="Calibri"/>
              <a:sym typeface="Calibri"/>
            </a:endParaRPr>
          </a:p>
        </p:txBody>
      </p:sp>
      <p:sp>
        <p:nvSpPr>
          <p:cNvPr id="246" name="Google Shape;246;p23"/>
          <p:cNvSpPr/>
          <p:nvPr/>
        </p:nvSpPr>
        <p:spPr>
          <a:xfrm>
            <a:off x="3643089" y="4196134"/>
            <a:ext cx="5027489" cy="378768"/>
          </a:xfrm>
          <a:prstGeom prst="rect">
            <a:avLst/>
          </a:prstGeom>
          <a:noFill/>
          <a:ln>
            <a:noFill/>
          </a:ln>
        </p:spPr>
        <p:txBody>
          <a:bodyPr anchorCtr="0" anchor="t" bIns="28575" lIns="57150" spcFirstLastPara="1" rIns="57150" wrap="square" tIns="28575">
            <a:noAutofit/>
          </a:bodyPr>
          <a:lstStyle/>
          <a:p>
            <a:pPr indent="0" lvl="0" marL="0" marR="0" rtl="0" algn="l">
              <a:lnSpc>
                <a:spcPct val="149968"/>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A k-means clustering algorithm is applied to segment users into groups based on their engagement levels, identifying distinct user engagement profiles.</a:t>
            </a:r>
            <a:endParaRPr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descr="preencoded.png" id="252" name="Google Shape;252;p2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53" name="Google Shape;253;p24"/>
          <p:cNvSpPr/>
          <p:nvPr/>
        </p:nvSpPr>
        <p:spPr>
          <a:xfrm>
            <a:off x="0" y="0"/>
            <a:ext cx="9144000" cy="5143500"/>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54" name="Google Shape;254;p24"/>
          <p:cNvSpPr/>
          <p:nvPr/>
        </p:nvSpPr>
        <p:spPr>
          <a:xfrm>
            <a:off x="1157126" y="410700"/>
            <a:ext cx="60276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B1B27"/>
              </a:buClr>
              <a:buSzPts val="2700"/>
              <a:buFont typeface="Corben"/>
              <a:buNone/>
            </a:pPr>
            <a:r>
              <a:rPr lang="en" sz="2700">
                <a:solidFill>
                  <a:srgbClr val="1B1B27"/>
                </a:solidFill>
                <a:latin typeface="Corben"/>
                <a:ea typeface="Corben"/>
                <a:cs typeface="Corben"/>
                <a:sym typeface="Corben"/>
              </a:rPr>
              <a:t>Customer Satisfaction Analysis</a:t>
            </a:r>
            <a:endParaRPr sz="2700">
              <a:solidFill>
                <a:schemeClr val="dk1"/>
              </a:solidFill>
              <a:latin typeface="Calibri"/>
              <a:ea typeface="Calibri"/>
              <a:cs typeface="Calibri"/>
              <a:sym typeface="Calibri"/>
            </a:endParaRPr>
          </a:p>
        </p:txBody>
      </p:sp>
      <p:sp>
        <p:nvSpPr>
          <p:cNvPr id="255" name="Google Shape;255;p24"/>
          <p:cNvSpPr/>
          <p:nvPr/>
        </p:nvSpPr>
        <p:spPr>
          <a:xfrm>
            <a:off x="1273408" y="1568783"/>
            <a:ext cx="6596400" cy="6249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Customer satisfaction is a key indicator of business success, reflecting the overall level of happiness and loyalty among users. This analysis explores the relationship between user engagement, user experience, and customer satisfaction.</a:t>
            </a:r>
            <a:endParaRPr sz="1100">
              <a:solidFill>
                <a:schemeClr val="dk1"/>
              </a:solidFill>
              <a:latin typeface="Calibri"/>
              <a:ea typeface="Calibri"/>
              <a:cs typeface="Calibri"/>
              <a:sym typeface="Calibri"/>
            </a:endParaRPr>
          </a:p>
        </p:txBody>
      </p:sp>
      <p:sp>
        <p:nvSpPr>
          <p:cNvPr id="256" name="Google Shape;256;p24"/>
          <p:cNvSpPr/>
          <p:nvPr/>
        </p:nvSpPr>
        <p:spPr>
          <a:xfrm>
            <a:off x="1273746" y="2824833"/>
            <a:ext cx="6596509" cy="986508"/>
          </a:xfrm>
          <a:prstGeom prst="roundRect">
            <a:avLst>
              <a:gd fmla="val 6335" name="adj"/>
            </a:avLst>
          </a:prstGeom>
          <a:noFill/>
          <a:ln cap="flat" cmpd="sng" w="9525">
            <a:solidFill>
              <a:srgbClr val="000000">
                <a:alpha val="7843"/>
              </a:srgbClr>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57" name="Google Shape;257;p24"/>
          <p:cNvSpPr/>
          <p:nvPr/>
        </p:nvSpPr>
        <p:spPr>
          <a:xfrm>
            <a:off x="1278508" y="2829595"/>
            <a:ext cx="6586314" cy="384349"/>
          </a:xfrm>
          <a:prstGeom prst="rect">
            <a:avLst/>
          </a:prstGeom>
          <a:solidFill>
            <a:srgbClr val="FFFFFF">
              <a:alpha val="392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58" name="Google Shape;258;p24"/>
          <p:cNvSpPr/>
          <p:nvPr/>
        </p:nvSpPr>
        <p:spPr>
          <a:xfrm>
            <a:off x="1418034" y="2917627"/>
            <a:ext cx="1915121" cy="20828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Engagement Score</a:t>
            </a:r>
            <a:endParaRPr sz="1100">
              <a:solidFill>
                <a:schemeClr val="dk1"/>
              </a:solidFill>
              <a:latin typeface="Calibri"/>
              <a:ea typeface="Calibri"/>
              <a:cs typeface="Calibri"/>
              <a:sym typeface="Calibri"/>
            </a:endParaRPr>
          </a:p>
        </p:txBody>
      </p:sp>
      <p:sp>
        <p:nvSpPr>
          <p:cNvPr id="259" name="Google Shape;259;p24"/>
          <p:cNvSpPr/>
          <p:nvPr/>
        </p:nvSpPr>
        <p:spPr>
          <a:xfrm>
            <a:off x="3615631" y="2917627"/>
            <a:ext cx="1912739" cy="20828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Experience Score</a:t>
            </a:r>
            <a:endParaRPr sz="1100">
              <a:solidFill>
                <a:schemeClr val="dk1"/>
              </a:solidFill>
              <a:latin typeface="Calibri"/>
              <a:ea typeface="Calibri"/>
              <a:cs typeface="Calibri"/>
              <a:sym typeface="Calibri"/>
            </a:endParaRPr>
          </a:p>
        </p:txBody>
      </p:sp>
      <p:sp>
        <p:nvSpPr>
          <p:cNvPr id="260" name="Google Shape;260;p24"/>
          <p:cNvSpPr/>
          <p:nvPr/>
        </p:nvSpPr>
        <p:spPr>
          <a:xfrm>
            <a:off x="5810846" y="2917627"/>
            <a:ext cx="1915121" cy="20828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Satisfaction Score</a:t>
            </a:r>
            <a:endParaRPr sz="1100">
              <a:solidFill>
                <a:schemeClr val="dk1"/>
              </a:solidFill>
              <a:latin typeface="Calibri"/>
              <a:ea typeface="Calibri"/>
              <a:cs typeface="Calibri"/>
              <a:sym typeface="Calibri"/>
            </a:endParaRPr>
          </a:p>
        </p:txBody>
      </p:sp>
      <p:sp>
        <p:nvSpPr>
          <p:cNvPr id="261" name="Google Shape;261;p24"/>
          <p:cNvSpPr/>
          <p:nvPr/>
        </p:nvSpPr>
        <p:spPr>
          <a:xfrm>
            <a:off x="1278508" y="3213943"/>
            <a:ext cx="6586314" cy="592634"/>
          </a:xfrm>
          <a:prstGeom prst="rect">
            <a:avLst/>
          </a:prstGeom>
          <a:solidFill>
            <a:srgbClr val="000000">
              <a:alpha val="392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62" name="Google Shape;262;p24"/>
          <p:cNvSpPr/>
          <p:nvPr/>
        </p:nvSpPr>
        <p:spPr>
          <a:xfrm>
            <a:off x="1418034" y="3301975"/>
            <a:ext cx="1915121"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Euclidean distance from the less engaged cluster</a:t>
            </a:r>
            <a:endParaRPr sz="1100">
              <a:solidFill>
                <a:schemeClr val="dk1"/>
              </a:solidFill>
              <a:latin typeface="Calibri"/>
              <a:ea typeface="Calibri"/>
              <a:cs typeface="Calibri"/>
              <a:sym typeface="Calibri"/>
            </a:endParaRPr>
          </a:p>
        </p:txBody>
      </p:sp>
      <p:sp>
        <p:nvSpPr>
          <p:cNvPr id="263" name="Google Shape;263;p24"/>
          <p:cNvSpPr/>
          <p:nvPr/>
        </p:nvSpPr>
        <p:spPr>
          <a:xfrm>
            <a:off x="3615624" y="3301913"/>
            <a:ext cx="2195100" cy="4167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Euclidean distance from the worst experience cluster</a:t>
            </a:r>
            <a:endParaRPr sz="1100">
              <a:solidFill>
                <a:schemeClr val="dk1"/>
              </a:solidFill>
              <a:latin typeface="Calibri"/>
              <a:ea typeface="Calibri"/>
              <a:cs typeface="Calibri"/>
              <a:sym typeface="Calibri"/>
            </a:endParaRPr>
          </a:p>
        </p:txBody>
      </p:sp>
      <p:sp>
        <p:nvSpPr>
          <p:cNvPr id="264" name="Google Shape;264;p24"/>
          <p:cNvSpPr/>
          <p:nvPr/>
        </p:nvSpPr>
        <p:spPr>
          <a:xfrm>
            <a:off x="5810846" y="3301975"/>
            <a:ext cx="1915121"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Average of engagement and experience scores</a:t>
            </a: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preencoded.png" id="270" name="Google Shape;27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71" name="Google Shape;271;p25"/>
          <p:cNvSpPr/>
          <p:nvPr/>
        </p:nvSpPr>
        <p:spPr>
          <a:xfrm>
            <a:off x="0" y="0"/>
            <a:ext cx="9144000" cy="5143500"/>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72" name="Google Shape;272;p25"/>
          <p:cNvPicPr preferRelativeResize="0"/>
          <p:nvPr/>
        </p:nvPicPr>
        <p:blipFill rotWithShape="1">
          <a:blip r:embed="rId4">
            <a:alphaModFix/>
          </a:blip>
          <a:srcRect b="0" l="0" r="0" t="0"/>
          <a:stretch/>
        </p:blipFill>
        <p:spPr>
          <a:xfrm>
            <a:off x="0" y="0"/>
            <a:ext cx="9144000" cy="1400101"/>
          </a:xfrm>
          <a:prstGeom prst="rect">
            <a:avLst/>
          </a:prstGeom>
          <a:noFill/>
          <a:ln>
            <a:noFill/>
          </a:ln>
        </p:spPr>
      </p:pic>
      <p:sp>
        <p:nvSpPr>
          <p:cNvPr id="273" name="Google Shape;273;p25"/>
          <p:cNvSpPr/>
          <p:nvPr/>
        </p:nvSpPr>
        <p:spPr>
          <a:xfrm>
            <a:off x="1911701" y="1708925"/>
            <a:ext cx="6030900" cy="3501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1B1B27"/>
              </a:buClr>
              <a:buSzPts val="2200"/>
              <a:buFont typeface="Corben"/>
              <a:buNone/>
            </a:pPr>
            <a:r>
              <a:rPr lang="en" sz="2200">
                <a:solidFill>
                  <a:srgbClr val="1B1B27"/>
                </a:solidFill>
                <a:latin typeface="Corben"/>
                <a:ea typeface="Corben"/>
                <a:cs typeface="Corben"/>
                <a:sym typeface="Corben"/>
              </a:rPr>
              <a:t>Predicting Customer Satisfaction</a:t>
            </a:r>
            <a:endParaRPr sz="2200">
              <a:solidFill>
                <a:schemeClr val="dk1"/>
              </a:solidFill>
              <a:latin typeface="Calibri"/>
              <a:ea typeface="Calibri"/>
              <a:cs typeface="Calibri"/>
              <a:sym typeface="Calibri"/>
            </a:endParaRPr>
          </a:p>
        </p:txBody>
      </p:sp>
      <p:sp>
        <p:nvSpPr>
          <p:cNvPr id="274" name="Google Shape;274;p25"/>
          <p:cNvSpPr/>
          <p:nvPr/>
        </p:nvSpPr>
        <p:spPr>
          <a:xfrm>
            <a:off x="1911697" y="2226841"/>
            <a:ext cx="5320531" cy="503858"/>
          </a:xfrm>
          <a:prstGeom prst="rect">
            <a:avLst/>
          </a:prstGeom>
          <a:noFill/>
          <a:ln>
            <a:noFill/>
          </a:ln>
        </p:spPr>
        <p:txBody>
          <a:bodyPr anchorCtr="0" anchor="t" bIns="28575" lIns="57150" spcFirstLastPara="1" rIns="57150" wrap="square" tIns="28575">
            <a:noAutofit/>
          </a:bodyPr>
          <a:lstStyle/>
          <a:p>
            <a:pPr indent="0" lvl="0" marL="0" marR="0" rtl="0" algn="l">
              <a:lnSpc>
                <a:spcPct val="150035"/>
              </a:lnSpc>
              <a:spcBef>
                <a:spcPts val="0"/>
              </a:spcBef>
              <a:spcAft>
                <a:spcPts val="0"/>
              </a:spcAft>
              <a:buClr>
                <a:srgbClr val="404155"/>
              </a:buClr>
              <a:buSzPts val="900"/>
              <a:buFont typeface="Nobile"/>
              <a:buNone/>
            </a:pPr>
            <a:r>
              <a:rPr lang="en" sz="900">
                <a:solidFill>
                  <a:srgbClr val="404155"/>
                </a:solidFill>
                <a:latin typeface="Nobile"/>
                <a:ea typeface="Nobile"/>
                <a:cs typeface="Nobile"/>
                <a:sym typeface="Nobile"/>
              </a:rPr>
              <a:t>A regression model is developed to predict customer satisfaction based on user engagement and experience metrics. This model can be used to identify potential satisfaction issues and proactively address them.</a:t>
            </a:r>
            <a:endParaRPr sz="900">
              <a:solidFill>
                <a:schemeClr val="dk1"/>
              </a:solidFill>
              <a:latin typeface="Calibri"/>
              <a:ea typeface="Calibri"/>
              <a:cs typeface="Calibri"/>
              <a:sym typeface="Calibri"/>
            </a:endParaRPr>
          </a:p>
        </p:txBody>
      </p:sp>
      <p:pic>
        <p:nvPicPr>
          <p:cNvPr descr="preencoded.png" id="275" name="Google Shape;275;p25"/>
          <p:cNvPicPr preferRelativeResize="0"/>
          <p:nvPr/>
        </p:nvPicPr>
        <p:blipFill rotWithShape="1">
          <a:blip r:embed="rId5">
            <a:alphaModFix/>
          </a:blip>
          <a:srcRect b="0" l="0" r="0" t="0"/>
          <a:stretch/>
        </p:blipFill>
        <p:spPr>
          <a:xfrm>
            <a:off x="1911697" y="2856681"/>
            <a:ext cx="1773511" cy="448047"/>
          </a:xfrm>
          <a:prstGeom prst="rect">
            <a:avLst/>
          </a:prstGeom>
          <a:noFill/>
          <a:ln>
            <a:noFill/>
          </a:ln>
        </p:spPr>
      </p:pic>
      <p:sp>
        <p:nvSpPr>
          <p:cNvPr id="276" name="Google Shape;276;p25"/>
          <p:cNvSpPr/>
          <p:nvPr/>
        </p:nvSpPr>
        <p:spPr>
          <a:xfrm>
            <a:off x="2023691" y="3472681"/>
            <a:ext cx="1400101" cy="175022"/>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404155"/>
              </a:buClr>
              <a:buSzPts val="1100"/>
              <a:buFont typeface="Corben"/>
              <a:buNone/>
            </a:pPr>
            <a:r>
              <a:rPr lang="en" sz="1100">
                <a:solidFill>
                  <a:srgbClr val="404155"/>
                </a:solidFill>
                <a:latin typeface="Corben"/>
                <a:ea typeface="Corben"/>
                <a:cs typeface="Corben"/>
                <a:sym typeface="Corben"/>
              </a:rPr>
              <a:t>Model Selection</a:t>
            </a:r>
            <a:endParaRPr sz="1100">
              <a:solidFill>
                <a:schemeClr val="dk1"/>
              </a:solidFill>
              <a:latin typeface="Calibri"/>
              <a:ea typeface="Calibri"/>
              <a:cs typeface="Calibri"/>
              <a:sym typeface="Calibri"/>
            </a:endParaRPr>
          </a:p>
        </p:txBody>
      </p:sp>
      <p:sp>
        <p:nvSpPr>
          <p:cNvPr id="277" name="Google Shape;277;p25"/>
          <p:cNvSpPr/>
          <p:nvPr/>
        </p:nvSpPr>
        <p:spPr>
          <a:xfrm>
            <a:off x="2023691" y="3714899"/>
            <a:ext cx="1549524" cy="839763"/>
          </a:xfrm>
          <a:prstGeom prst="rect">
            <a:avLst/>
          </a:prstGeom>
          <a:noFill/>
          <a:ln>
            <a:noFill/>
          </a:ln>
        </p:spPr>
        <p:txBody>
          <a:bodyPr anchorCtr="0" anchor="t" bIns="28575" lIns="57150" spcFirstLastPara="1" rIns="57150" wrap="square" tIns="28575">
            <a:noAutofit/>
          </a:bodyPr>
          <a:lstStyle/>
          <a:p>
            <a:pPr indent="0" lvl="0" marL="0" marR="0" rtl="0" algn="l">
              <a:lnSpc>
                <a:spcPct val="150035"/>
              </a:lnSpc>
              <a:spcBef>
                <a:spcPts val="0"/>
              </a:spcBef>
              <a:spcAft>
                <a:spcPts val="0"/>
              </a:spcAft>
              <a:buClr>
                <a:srgbClr val="404155"/>
              </a:buClr>
              <a:buSzPts val="900"/>
              <a:buFont typeface="Nobile"/>
              <a:buNone/>
            </a:pPr>
            <a:r>
              <a:rPr lang="en" sz="900">
                <a:solidFill>
                  <a:srgbClr val="404155"/>
                </a:solidFill>
                <a:latin typeface="Nobile"/>
                <a:ea typeface="Nobile"/>
                <a:cs typeface="Nobile"/>
                <a:sym typeface="Nobile"/>
              </a:rPr>
              <a:t>A suitable regression model is chosen based on the characteristics of the data and the desired prediction accuracy.</a:t>
            </a:r>
            <a:endParaRPr sz="900">
              <a:solidFill>
                <a:schemeClr val="dk1"/>
              </a:solidFill>
              <a:latin typeface="Calibri"/>
              <a:ea typeface="Calibri"/>
              <a:cs typeface="Calibri"/>
              <a:sym typeface="Calibri"/>
            </a:endParaRPr>
          </a:p>
        </p:txBody>
      </p:sp>
      <p:pic>
        <p:nvPicPr>
          <p:cNvPr descr="preencoded.png" id="278" name="Google Shape;278;p25"/>
          <p:cNvPicPr preferRelativeResize="0"/>
          <p:nvPr/>
        </p:nvPicPr>
        <p:blipFill rotWithShape="1">
          <a:blip r:embed="rId6">
            <a:alphaModFix/>
          </a:blip>
          <a:srcRect b="0" l="0" r="0" t="0"/>
          <a:stretch/>
        </p:blipFill>
        <p:spPr>
          <a:xfrm>
            <a:off x="3685207" y="2856681"/>
            <a:ext cx="1773511" cy="448047"/>
          </a:xfrm>
          <a:prstGeom prst="rect">
            <a:avLst/>
          </a:prstGeom>
          <a:noFill/>
          <a:ln>
            <a:noFill/>
          </a:ln>
        </p:spPr>
      </p:pic>
      <p:sp>
        <p:nvSpPr>
          <p:cNvPr id="279" name="Google Shape;279;p25"/>
          <p:cNvSpPr/>
          <p:nvPr/>
        </p:nvSpPr>
        <p:spPr>
          <a:xfrm>
            <a:off x="3797201" y="3472681"/>
            <a:ext cx="1400101" cy="175022"/>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404155"/>
              </a:buClr>
              <a:buSzPts val="1100"/>
              <a:buFont typeface="Corben"/>
              <a:buNone/>
            </a:pPr>
            <a:r>
              <a:rPr lang="en" sz="1100">
                <a:solidFill>
                  <a:srgbClr val="404155"/>
                </a:solidFill>
                <a:latin typeface="Corben"/>
                <a:ea typeface="Corben"/>
                <a:cs typeface="Corben"/>
                <a:sym typeface="Corben"/>
              </a:rPr>
              <a:t>Model Training</a:t>
            </a:r>
            <a:endParaRPr sz="1100">
              <a:solidFill>
                <a:schemeClr val="dk1"/>
              </a:solidFill>
              <a:latin typeface="Calibri"/>
              <a:ea typeface="Calibri"/>
              <a:cs typeface="Calibri"/>
              <a:sym typeface="Calibri"/>
            </a:endParaRPr>
          </a:p>
        </p:txBody>
      </p:sp>
      <p:sp>
        <p:nvSpPr>
          <p:cNvPr id="280" name="Google Shape;280;p25"/>
          <p:cNvSpPr/>
          <p:nvPr/>
        </p:nvSpPr>
        <p:spPr>
          <a:xfrm>
            <a:off x="3797201" y="3714899"/>
            <a:ext cx="1549524" cy="1007715"/>
          </a:xfrm>
          <a:prstGeom prst="rect">
            <a:avLst/>
          </a:prstGeom>
          <a:noFill/>
          <a:ln>
            <a:noFill/>
          </a:ln>
        </p:spPr>
        <p:txBody>
          <a:bodyPr anchorCtr="0" anchor="t" bIns="28575" lIns="57150" spcFirstLastPara="1" rIns="57150" wrap="square" tIns="28575">
            <a:noAutofit/>
          </a:bodyPr>
          <a:lstStyle/>
          <a:p>
            <a:pPr indent="0" lvl="0" marL="0" marR="0" rtl="0" algn="l">
              <a:lnSpc>
                <a:spcPct val="150035"/>
              </a:lnSpc>
              <a:spcBef>
                <a:spcPts val="0"/>
              </a:spcBef>
              <a:spcAft>
                <a:spcPts val="0"/>
              </a:spcAft>
              <a:buClr>
                <a:srgbClr val="404155"/>
              </a:buClr>
              <a:buSzPts val="900"/>
              <a:buFont typeface="Nobile"/>
              <a:buNone/>
            </a:pPr>
            <a:r>
              <a:rPr lang="en" sz="900">
                <a:solidFill>
                  <a:srgbClr val="404155"/>
                </a:solidFill>
                <a:latin typeface="Nobile"/>
                <a:ea typeface="Nobile"/>
                <a:cs typeface="Nobile"/>
                <a:sym typeface="Nobile"/>
              </a:rPr>
              <a:t>The selected model is trained on historical data, allowing it to learn the relationships between user engagement, experience, and satisfaction.</a:t>
            </a:r>
            <a:endParaRPr sz="900">
              <a:solidFill>
                <a:schemeClr val="dk1"/>
              </a:solidFill>
              <a:latin typeface="Calibri"/>
              <a:ea typeface="Calibri"/>
              <a:cs typeface="Calibri"/>
              <a:sym typeface="Calibri"/>
            </a:endParaRPr>
          </a:p>
        </p:txBody>
      </p:sp>
      <p:pic>
        <p:nvPicPr>
          <p:cNvPr descr="preencoded.png" id="281" name="Google Shape;281;p25"/>
          <p:cNvPicPr preferRelativeResize="0"/>
          <p:nvPr/>
        </p:nvPicPr>
        <p:blipFill rotWithShape="1">
          <a:blip r:embed="rId7">
            <a:alphaModFix/>
          </a:blip>
          <a:srcRect b="0" l="0" r="0" t="0"/>
          <a:stretch/>
        </p:blipFill>
        <p:spPr>
          <a:xfrm>
            <a:off x="5458718" y="2856681"/>
            <a:ext cx="1773511" cy="448047"/>
          </a:xfrm>
          <a:prstGeom prst="rect">
            <a:avLst/>
          </a:prstGeom>
          <a:noFill/>
          <a:ln>
            <a:noFill/>
          </a:ln>
        </p:spPr>
      </p:pic>
      <p:sp>
        <p:nvSpPr>
          <p:cNvPr id="282" name="Google Shape;282;p25"/>
          <p:cNvSpPr/>
          <p:nvPr/>
        </p:nvSpPr>
        <p:spPr>
          <a:xfrm>
            <a:off x="5570711" y="3472681"/>
            <a:ext cx="1400101" cy="175022"/>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404155"/>
              </a:buClr>
              <a:buSzPts val="1100"/>
              <a:buFont typeface="Corben"/>
              <a:buNone/>
            </a:pPr>
            <a:r>
              <a:rPr lang="en" sz="1100">
                <a:solidFill>
                  <a:srgbClr val="404155"/>
                </a:solidFill>
                <a:latin typeface="Corben"/>
                <a:ea typeface="Corben"/>
                <a:cs typeface="Corben"/>
                <a:sym typeface="Corben"/>
              </a:rPr>
              <a:t>Model Evaluation</a:t>
            </a:r>
            <a:endParaRPr sz="1100">
              <a:solidFill>
                <a:schemeClr val="dk1"/>
              </a:solidFill>
              <a:latin typeface="Calibri"/>
              <a:ea typeface="Calibri"/>
              <a:cs typeface="Calibri"/>
              <a:sym typeface="Calibri"/>
            </a:endParaRPr>
          </a:p>
        </p:txBody>
      </p:sp>
      <p:sp>
        <p:nvSpPr>
          <p:cNvPr id="283" name="Google Shape;283;p25"/>
          <p:cNvSpPr/>
          <p:nvPr/>
        </p:nvSpPr>
        <p:spPr>
          <a:xfrm>
            <a:off x="5570711" y="3714899"/>
            <a:ext cx="1549524" cy="1007715"/>
          </a:xfrm>
          <a:prstGeom prst="rect">
            <a:avLst/>
          </a:prstGeom>
          <a:noFill/>
          <a:ln>
            <a:noFill/>
          </a:ln>
        </p:spPr>
        <p:txBody>
          <a:bodyPr anchorCtr="0" anchor="t" bIns="28575" lIns="57150" spcFirstLastPara="1" rIns="57150" wrap="square" tIns="28575">
            <a:noAutofit/>
          </a:bodyPr>
          <a:lstStyle/>
          <a:p>
            <a:pPr indent="0" lvl="0" marL="0" marR="0" rtl="0" algn="l">
              <a:lnSpc>
                <a:spcPct val="150035"/>
              </a:lnSpc>
              <a:spcBef>
                <a:spcPts val="0"/>
              </a:spcBef>
              <a:spcAft>
                <a:spcPts val="0"/>
              </a:spcAft>
              <a:buClr>
                <a:srgbClr val="404155"/>
              </a:buClr>
              <a:buSzPts val="900"/>
              <a:buFont typeface="Nobile"/>
              <a:buNone/>
            </a:pPr>
            <a:r>
              <a:rPr lang="en" sz="900">
                <a:solidFill>
                  <a:srgbClr val="404155"/>
                </a:solidFill>
                <a:latin typeface="Nobile"/>
                <a:ea typeface="Nobile"/>
                <a:cs typeface="Nobile"/>
                <a:sym typeface="Nobile"/>
              </a:rPr>
              <a:t>The trained model is evaluated on unseen data to assess its performance and ensure its ability to accurately predict customer satisfaction.</a:t>
            </a:r>
            <a:endParaRPr sz="9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preencoded.png" id="289" name="Google Shape;289;p2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90" name="Google Shape;290;p26"/>
          <p:cNvSpPr/>
          <p:nvPr/>
        </p:nvSpPr>
        <p:spPr>
          <a:xfrm>
            <a:off x="0" y="0"/>
            <a:ext cx="9144000" cy="5143500"/>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91" name="Google Shape;291;p26"/>
          <p:cNvSpPr/>
          <p:nvPr/>
        </p:nvSpPr>
        <p:spPr>
          <a:xfrm>
            <a:off x="1273746" y="590401"/>
            <a:ext cx="6596509" cy="867966"/>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1B1B27"/>
              </a:buClr>
              <a:buSzPts val="2700"/>
              <a:buFont typeface="Corben"/>
              <a:buNone/>
            </a:pPr>
            <a:r>
              <a:rPr lang="en" sz="2700">
                <a:solidFill>
                  <a:srgbClr val="1B1B27"/>
                </a:solidFill>
                <a:latin typeface="Corben"/>
                <a:ea typeface="Corben"/>
                <a:cs typeface="Corben"/>
                <a:sym typeface="Corben"/>
              </a:rPr>
              <a:t>Customer Segmentation Based on Satisfaction</a:t>
            </a:r>
            <a:endParaRPr sz="2700">
              <a:solidFill>
                <a:schemeClr val="dk1"/>
              </a:solidFill>
              <a:latin typeface="Calibri"/>
              <a:ea typeface="Calibri"/>
              <a:cs typeface="Calibri"/>
              <a:sym typeface="Calibri"/>
            </a:endParaRPr>
          </a:p>
        </p:txBody>
      </p:sp>
      <p:sp>
        <p:nvSpPr>
          <p:cNvPr id="292" name="Google Shape;292;p26"/>
          <p:cNvSpPr/>
          <p:nvPr/>
        </p:nvSpPr>
        <p:spPr>
          <a:xfrm>
            <a:off x="1273746" y="1736080"/>
            <a:ext cx="6596509" cy="62485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A k-means clustering algorithm is applied to segment customers into groups based on their satisfaction scores. This segmentation allows for targeted marketing campaigns and personalized service offerings.</a:t>
            </a:r>
            <a:endParaRPr sz="1100">
              <a:solidFill>
                <a:schemeClr val="dk1"/>
              </a:solidFill>
              <a:latin typeface="Calibri"/>
              <a:ea typeface="Calibri"/>
              <a:cs typeface="Calibri"/>
              <a:sym typeface="Calibri"/>
            </a:endParaRPr>
          </a:p>
        </p:txBody>
      </p:sp>
      <p:pic>
        <p:nvPicPr>
          <p:cNvPr descr="preencoded.png" id="293" name="Google Shape;293;p26"/>
          <p:cNvPicPr preferRelativeResize="0"/>
          <p:nvPr/>
        </p:nvPicPr>
        <p:blipFill rotWithShape="1">
          <a:blip r:embed="rId4">
            <a:alphaModFix/>
          </a:blip>
          <a:srcRect b="0" l="0" r="0" t="0"/>
          <a:stretch/>
        </p:blipFill>
        <p:spPr>
          <a:xfrm>
            <a:off x="1273746" y="2517130"/>
            <a:ext cx="347142" cy="347142"/>
          </a:xfrm>
          <a:prstGeom prst="rect">
            <a:avLst/>
          </a:prstGeom>
          <a:noFill/>
          <a:ln>
            <a:noFill/>
          </a:ln>
        </p:spPr>
      </p:pic>
      <p:sp>
        <p:nvSpPr>
          <p:cNvPr id="294" name="Google Shape;294;p26"/>
          <p:cNvSpPr/>
          <p:nvPr/>
        </p:nvSpPr>
        <p:spPr>
          <a:xfrm>
            <a:off x="1273746" y="3003128"/>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High Satisfaction</a:t>
            </a:r>
            <a:endParaRPr sz="1400">
              <a:solidFill>
                <a:schemeClr val="dk1"/>
              </a:solidFill>
              <a:latin typeface="Calibri"/>
              <a:ea typeface="Calibri"/>
              <a:cs typeface="Calibri"/>
              <a:sym typeface="Calibri"/>
            </a:endParaRPr>
          </a:p>
        </p:txBody>
      </p:sp>
      <p:sp>
        <p:nvSpPr>
          <p:cNvPr id="295" name="Google Shape;295;p26"/>
          <p:cNvSpPr/>
          <p:nvPr/>
        </p:nvSpPr>
        <p:spPr>
          <a:xfrm>
            <a:off x="1273746" y="3303389"/>
            <a:ext cx="2059930" cy="124971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This cluster represents customers with high satisfaction scores, indicating a positive overall experience with the telecommunication services.</a:t>
            </a:r>
            <a:endParaRPr sz="1100">
              <a:solidFill>
                <a:schemeClr val="dk1"/>
              </a:solidFill>
              <a:latin typeface="Calibri"/>
              <a:ea typeface="Calibri"/>
              <a:cs typeface="Calibri"/>
              <a:sym typeface="Calibri"/>
            </a:endParaRPr>
          </a:p>
        </p:txBody>
      </p:sp>
      <p:pic>
        <p:nvPicPr>
          <p:cNvPr descr="preencoded.png" id="296" name="Google Shape;296;p26"/>
          <p:cNvPicPr preferRelativeResize="0"/>
          <p:nvPr/>
        </p:nvPicPr>
        <p:blipFill rotWithShape="1">
          <a:blip r:embed="rId5">
            <a:alphaModFix/>
          </a:blip>
          <a:srcRect b="0" l="0" r="0" t="0"/>
          <a:stretch/>
        </p:blipFill>
        <p:spPr>
          <a:xfrm>
            <a:off x="3541961" y="2517130"/>
            <a:ext cx="347142" cy="347142"/>
          </a:xfrm>
          <a:prstGeom prst="rect">
            <a:avLst/>
          </a:prstGeom>
          <a:noFill/>
          <a:ln>
            <a:noFill/>
          </a:ln>
        </p:spPr>
      </p:pic>
      <p:sp>
        <p:nvSpPr>
          <p:cNvPr id="297" name="Google Shape;297;p26"/>
          <p:cNvSpPr/>
          <p:nvPr/>
        </p:nvSpPr>
        <p:spPr>
          <a:xfrm>
            <a:off x="3541949" y="3003125"/>
            <a:ext cx="20598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Moderate Satisfaction</a:t>
            </a:r>
            <a:endParaRPr sz="1400">
              <a:solidFill>
                <a:schemeClr val="dk1"/>
              </a:solidFill>
              <a:latin typeface="Calibri"/>
              <a:ea typeface="Calibri"/>
              <a:cs typeface="Calibri"/>
              <a:sym typeface="Calibri"/>
            </a:endParaRPr>
          </a:p>
        </p:txBody>
      </p:sp>
      <p:sp>
        <p:nvSpPr>
          <p:cNvPr id="298" name="Google Shape;298;p26"/>
          <p:cNvSpPr/>
          <p:nvPr/>
        </p:nvSpPr>
        <p:spPr>
          <a:xfrm>
            <a:off x="3541961" y="3303389"/>
            <a:ext cx="2060004" cy="104142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This cluster encompasses customers with moderate satisfaction scores, suggesting a mixed experience with some areas for improvement.</a:t>
            </a:r>
            <a:endParaRPr sz="1100">
              <a:solidFill>
                <a:schemeClr val="dk1"/>
              </a:solidFill>
              <a:latin typeface="Calibri"/>
              <a:ea typeface="Calibri"/>
              <a:cs typeface="Calibri"/>
              <a:sym typeface="Calibri"/>
            </a:endParaRPr>
          </a:p>
        </p:txBody>
      </p:sp>
      <p:pic>
        <p:nvPicPr>
          <p:cNvPr descr="preencoded.png" id="299" name="Google Shape;299;p26"/>
          <p:cNvPicPr preferRelativeResize="0"/>
          <p:nvPr/>
        </p:nvPicPr>
        <p:blipFill rotWithShape="1">
          <a:blip r:embed="rId6">
            <a:alphaModFix/>
          </a:blip>
          <a:srcRect b="0" l="0" r="0" t="0"/>
          <a:stretch/>
        </p:blipFill>
        <p:spPr>
          <a:xfrm>
            <a:off x="5810250" y="2517130"/>
            <a:ext cx="347142" cy="347142"/>
          </a:xfrm>
          <a:prstGeom prst="rect">
            <a:avLst/>
          </a:prstGeom>
          <a:noFill/>
          <a:ln>
            <a:noFill/>
          </a:ln>
        </p:spPr>
      </p:pic>
      <p:sp>
        <p:nvSpPr>
          <p:cNvPr id="300" name="Google Shape;300;p26"/>
          <p:cNvSpPr/>
          <p:nvPr/>
        </p:nvSpPr>
        <p:spPr>
          <a:xfrm>
            <a:off x="5810250" y="3003128"/>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Low Satisfaction</a:t>
            </a:r>
            <a:endParaRPr sz="1400">
              <a:solidFill>
                <a:schemeClr val="dk1"/>
              </a:solidFill>
              <a:latin typeface="Calibri"/>
              <a:ea typeface="Calibri"/>
              <a:cs typeface="Calibri"/>
              <a:sym typeface="Calibri"/>
            </a:endParaRPr>
          </a:p>
        </p:txBody>
      </p:sp>
      <p:sp>
        <p:nvSpPr>
          <p:cNvPr id="301" name="Google Shape;301;p26"/>
          <p:cNvSpPr/>
          <p:nvPr/>
        </p:nvSpPr>
        <p:spPr>
          <a:xfrm>
            <a:off x="5810250" y="3303389"/>
            <a:ext cx="2060004" cy="124971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This cluster comprises customers with low satisfaction scores, highlighting potential issues and areas requiring immediate attention.</a:t>
            </a:r>
            <a:endParaRPr sz="1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descr="preencoded.png" id="307" name="Google Shape;307;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08" name="Google Shape;308;p27"/>
          <p:cNvSpPr/>
          <p:nvPr/>
        </p:nvSpPr>
        <p:spPr>
          <a:xfrm>
            <a:off x="0" y="0"/>
            <a:ext cx="9144000" cy="5145361"/>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09" name="Google Shape;309;p27"/>
          <p:cNvSpPr/>
          <p:nvPr/>
        </p:nvSpPr>
        <p:spPr>
          <a:xfrm>
            <a:off x="1298004" y="379065"/>
            <a:ext cx="4880818" cy="430709"/>
          </a:xfrm>
          <a:prstGeom prst="rect">
            <a:avLst/>
          </a:prstGeom>
          <a:noFill/>
          <a:ln>
            <a:noFill/>
          </a:ln>
        </p:spPr>
        <p:txBody>
          <a:bodyPr anchorCtr="0" anchor="t" bIns="28575" lIns="57150" spcFirstLastPara="1" rIns="57150" wrap="square" tIns="28575">
            <a:noAutofit/>
          </a:bodyPr>
          <a:lstStyle/>
          <a:p>
            <a:pPr indent="0" lvl="0" marL="0" marR="0" rtl="0" algn="l">
              <a:lnSpc>
                <a:spcPct val="124988"/>
              </a:lnSpc>
              <a:spcBef>
                <a:spcPts val="0"/>
              </a:spcBef>
              <a:spcAft>
                <a:spcPts val="0"/>
              </a:spcAft>
              <a:buClr>
                <a:srgbClr val="1B1B27"/>
              </a:buClr>
              <a:buSzPts val="2700"/>
              <a:buFont typeface="Corben"/>
              <a:buNone/>
            </a:pPr>
            <a:r>
              <a:rPr lang="en" sz="2700">
                <a:solidFill>
                  <a:srgbClr val="1B1B27"/>
                </a:solidFill>
                <a:latin typeface="Corben"/>
                <a:ea typeface="Corben"/>
                <a:cs typeface="Corben"/>
                <a:sym typeface="Corben"/>
              </a:rPr>
              <a:t>Recommendations for Growth</a:t>
            </a:r>
            <a:endParaRPr sz="2700">
              <a:solidFill>
                <a:schemeClr val="dk1"/>
              </a:solidFill>
              <a:latin typeface="Calibri"/>
              <a:ea typeface="Calibri"/>
              <a:cs typeface="Calibri"/>
              <a:sym typeface="Calibri"/>
            </a:endParaRPr>
          </a:p>
        </p:txBody>
      </p:sp>
      <p:sp>
        <p:nvSpPr>
          <p:cNvPr id="310" name="Google Shape;310;p27"/>
          <p:cNvSpPr/>
          <p:nvPr/>
        </p:nvSpPr>
        <p:spPr>
          <a:xfrm>
            <a:off x="1298004" y="1085478"/>
            <a:ext cx="6547991" cy="620390"/>
          </a:xfrm>
          <a:prstGeom prst="rect">
            <a:avLst/>
          </a:prstGeom>
          <a:noFill/>
          <a:ln>
            <a:noFill/>
          </a:ln>
        </p:spPr>
        <p:txBody>
          <a:bodyPr anchorCtr="0" anchor="t" bIns="28575" lIns="57150" spcFirstLastPara="1" rIns="57150" wrap="square" tIns="28575">
            <a:noAutofit/>
          </a:bodyPr>
          <a:lstStyle/>
          <a:p>
            <a:pPr indent="0" lvl="0" marL="0" marR="0" rtl="0" algn="l">
              <a:lnSpc>
                <a:spcPct val="149971"/>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Based on the analysis, several recommendations can be made to enhance customer experience and drive growth. These recommendations focus on addressing key areas identified through the analysis.</a:t>
            </a:r>
            <a:endParaRPr sz="1100">
              <a:solidFill>
                <a:schemeClr val="dk1"/>
              </a:solidFill>
              <a:latin typeface="Calibri"/>
              <a:ea typeface="Calibri"/>
              <a:cs typeface="Calibri"/>
              <a:sym typeface="Calibri"/>
            </a:endParaRPr>
          </a:p>
        </p:txBody>
      </p:sp>
      <p:sp>
        <p:nvSpPr>
          <p:cNvPr id="311" name="Google Shape;311;p27"/>
          <p:cNvSpPr/>
          <p:nvPr/>
        </p:nvSpPr>
        <p:spPr>
          <a:xfrm>
            <a:off x="1298004" y="2016026"/>
            <a:ext cx="310158" cy="310158"/>
          </a:xfrm>
          <a:prstGeom prst="roundRect">
            <a:avLst>
              <a:gd fmla="val 20001"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12" name="Google Shape;312;p27"/>
          <p:cNvSpPr/>
          <p:nvPr/>
        </p:nvSpPr>
        <p:spPr>
          <a:xfrm>
            <a:off x="1422499" y="2067669"/>
            <a:ext cx="61094" cy="206797"/>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600"/>
              <a:buFont typeface="Corben"/>
              <a:buNone/>
            </a:pPr>
            <a:r>
              <a:t/>
            </a:r>
            <a:endParaRPr sz="1600">
              <a:solidFill>
                <a:schemeClr val="dk1"/>
              </a:solidFill>
              <a:latin typeface="Calibri"/>
              <a:ea typeface="Calibri"/>
              <a:cs typeface="Calibri"/>
              <a:sym typeface="Calibri"/>
            </a:endParaRPr>
          </a:p>
        </p:txBody>
      </p:sp>
      <p:sp>
        <p:nvSpPr>
          <p:cNvPr id="313" name="Google Shape;313;p27"/>
          <p:cNvSpPr/>
          <p:nvPr/>
        </p:nvSpPr>
        <p:spPr>
          <a:xfrm>
            <a:off x="1745974" y="2016025"/>
            <a:ext cx="2417700" cy="2154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Network Optimization</a:t>
            </a:r>
            <a:endParaRPr sz="1400">
              <a:solidFill>
                <a:schemeClr val="dk1"/>
              </a:solidFill>
              <a:latin typeface="Calibri"/>
              <a:ea typeface="Calibri"/>
              <a:cs typeface="Calibri"/>
              <a:sym typeface="Calibri"/>
            </a:endParaRPr>
          </a:p>
        </p:txBody>
      </p:sp>
      <p:sp>
        <p:nvSpPr>
          <p:cNvPr id="314" name="Google Shape;314;p27"/>
          <p:cNvSpPr/>
          <p:nvPr/>
        </p:nvSpPr>
        <p:spPr>
          <a:xfrm>
            <a:off x="1745977" y="2314129"/>
            <a:ext cx="2757116" cy="1033983"/>
          </a:xfrm>
          <a:prstGeom prst="rect">
            <a:avLst/>
          </a:prstGeom>
          <a:noFill/>
          <a:ln>
            <a:noFill/>
          </a:ln>
        </p:spPr>
        <p:txBody>
          <a:bodyPr anchorCtr="0" anchor="t" bIns="28575" lIns="57150" spcFirstLastPara="1" rIns="57150" wrap="square" tIns="28575">
            <a:noAutofit/>
          </a:bodyPr>
          <a:lstStyle/>
          <a:p>
            <a:pPr indent="0" lvl="0" marL="0" marR="0" rtl="0" algn="l">
              <a:lnSpc>
                <a:spcPct val="149971"/>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Prioritize network optimization efforts to improve TCP retransmission rates, reduce RTT, and enhance throughput, particularly for users experiencing network issues.</a:t>
            </a:r>
            <a:endParaRPr sz="1100">
              <a:solidFill>
                <a:schemeClr val="dk1"/>
              </a:solidFill>
              <a:latin typeface="Calibri"/>
              <a:ea typeface="Calibri"/>
              <a:cs typeface="Calibri"/>
              <a:sym typeface="Calibri"/>
            </a:endParaRPr>
          </a:p>
        </p:txBody>
      </p:sp>
      <p:sp>
        <p:nvSpPr>
          <p:cNvPr id="315" name="Google Shape;315;p27"/>
          <p:cNvSpPr/>
          <p:nvPr/>
        </p:nvSpPr>
        <p:spPr>
          <a:xfrm>
            <a:off x="4640908" y="2016026"/>
            <a:ext cx="310158" cy="310158"/>
          </a:xfrm>
          <a:prstGeom prst="roundRect">
            <a:avLst>
              <a:gd fmla="val 20001"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16" name="Google Shape;316;p27"/>
          <p:cNvSpPr/>
          <p:nvPr/>
        </p:nvSpPr>
        <p:spPr>
          <a:xfrm>
            <a:off x="4742036" y="2067669"/>
            <a:ext cx="107826" cy="206797"/>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600"/>
              <a:buFont typeface="Corben"/>
              <a:buNone/>
            </a:pPr>
            <a:r>
              <a:t/>
            </a:r>
            <a:endParaRPr sz="1600">
              <a:solidFill>
                <a:schemeClr val="dk1"/>
              </a:solidFill>
              <a:latin typeface="Calibri"/>
              <a:ea typeface="Calibri"/>
              <a:cs typeface="Calibri"/>
              <a:sym typeface="Calibri"/>
            </a:endParaRPr>
          </a:p>
        </p:txBody>
      </p:sp>
      <p:sp>
        <p:nvSpPr>
          <p:cNvPr id="317" name="Google Shape;317;p27"/>
          <p:cNvSpPr/>
          <p:nvPr/>
        </p:nvSpPr>
        <p:spPr>
          <a:xfrm>
            <a:off x="5088872" y="2016025"/>
            <a:ext cx="2643000" cy="2154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Targeted Marketing</a:t>
            </a:r>
            <a:endParaRPr sz="1400">
              <a:solidFill>
                <a:schemeClr val="dk1"/>
              </a:solidFill>
              <a:latin typeface="Calibri"/>
              <a:ea typeface="Calibri"/>
              <a:cs typeface="Calibri"/>
              <a:sym typeface="Calibri"/>
            </a:endParaRPr>
          </a:p>
        </p:txBody>
      </p:sp>
      <p:sp>
        <p:nvSpPr>
          <p:cNvPr id="318" name="Google Shape;318;p27"/>
          <p:cNvSpPr/>
          <p:nvPr/>
        </p:nvSpPr>
        <p:spPr>
          <a:xfrm>
            <a:off x="5088880" y="2314129"/>
            <a:ext cx="2757116" cy="1033983"/>
          </a:xfrm>
          <a:prstGeom prst="rect">
            <a:avLst/>
          </a:prstGeom>
          <a:noFill/>
          <a:ln>
            <a:noFill/>
          </a:ln>
        </p:spPr>
        <p:txBody>
          <a:bodyPr anchorCtr="0" anchor="t" bIns="28575" lIns="57150" spcFirstLastPara="1" rIns="57150" wrap="square" tIns="28575">
            <a:noAutofit/>
          </a:bodyPr>
          <a:lstStyle/>
          <a:p>
            <a:pPr indent="0" lvl="0" marL="0" marR="0" rtl="0" algn="l">
              <a:lnSpc>
                <a:spcPct val="149971"/>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Develop targeted marketing campaigns based on customer segmentation, tailoring messages and offers to specific user groups with different needs and preferences.</a:t>
            </a:r>
            <a:endParaRPr sz="1100">
              <a:solidFill>
                <a:schemeClr val="dk1"/>
              </a:solidFill>
              <a:latin typeface="Calibri"/>
              <a:ea typeface="Calibri"/>
              <a:cs typeface="Calibri"/>
              <a:sym typeface="Calibri"/>
            </a:endParaRPr>
          </a:p>
        </p:txBody>
      </p:sp>
      <p:sp>
        <p:nvSpPr>
          <p:cNvPr id="319" name="Google Shape;319;p27"/>
          <p:cNvSpPr/>
          <p:nvPr/>
        </p:nvSpPr>
        <p:spPr>
          <a:xfrm>
            <a:off x="1298004" y="3641006"/>
            <a:ext cx="310158" cy="310158"/>
          </a:xfrm>
          <a:prstGeom prst="roundRect">
            <a:avLst>
              <a:gd fmla="val 20001"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20" name="Google Shape;320;p27"/>
          <p:cNvSpPr/>
          <p:nvPr/>
        </p:nvSpPr>
        <p:spPr>
          <a:xfrm>
            <a:off x="1395041" y="3692649"/>
            <a:ext cx="116086" cy="206797"/>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404155"/>
              </a:buClr>
              <a:buSzPts val="1600"/>
              <a:buFont typeface="Corben"/>
              <a:buNone/>
            </a:pPr>
            <a:r>
              <a:t/>
            </a:r>
            <a:endParaRPr sz="1600">
              <a:solidFill>
                <a:schemeClr val="dk1"/>
              </a:solidFill>
              <a:latin typeface="Calibri"/>
              <a:ea typeface="Calibri"/>
              <a:cs typeface="Calibri"/>
              <a:sym typeface="Calibri"/>
            </a:endParaRPr>
          </a:p>
        </p:txBody>
      </p:sp>
      <p:sp>
        <p:nvSpPr>
          <p:cNvPr id="321" name="Google Shape;321;p27"/>
          <p:cNvSpPr/>
          <p:nvPr/>
        </p:nvSpPr>
        <p:spPr>
          <a:xfrm>
            <a:off x="1745975" y="3641000"/>
            <a:ext cx="3231300" cy="2154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Customer Support Enhancement</a:t>
            </a:r>
            <a:endParaRPr sz="1400">
              <a:solidFill>
                <a:schemeClr val="dk1"/>
              </a:solidFill>
              <a:latin typeface="Calibri"/>
              <a:ea typeface="Calibri"/>
              <a:cs typeface="Calibri"/>
              <a:sym typeface="Calibri"/>
            </a:endParaRPr>
          </a:p>
        </p:txBody>
      </p:sp>
      <p:sp>
        <p:nvSpPr>
          <p:cNvPr id="322" name="Google Shape;322;p27"/>
          <p:cNvSpPr/>
          <p:nvPr/>
        </p:nvSpPr>
        <p:spPr>
          <a:xfrm>
            <a:off x="1745977" y="3939108"/>
            <a:ext cx="2757116" cy="827187"/>
          </a:xfrm>
          <a:prstGeom prst="rect">
            <a:avLst/>
          </a:prstGeom>
          <a:noFill/>
          <a:ln>
            <a:noFill/>
          </a:ln>
        </p:spPr>
        <p:txBody>
          <a:bodyPr anchorCtr="0" anchor="t" bIns="28575" lIns="57150" spcFirstLastPara="1" rIns="57150" wrap="square" tIns="28575">
            <a:noAutofit/>
          </a:bodyPr>
          <a:lstStyle/>
          <a:p>
            <a:pPr indent="0" lvl="0" marL="0" marR="0" rtl="0" algn="l">
              <a:lnSpc>
                <a:spcPct val="149971"/>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Enhance customer support channels and processes to address customer concerns promptly and effectively, improving overall satisfaction and loyalty.</a:t>
            </a:r>
            <a:endParaRPr sz="1100">
              <a:solidFill>
                <a:schemeClr val="dk1"/>
              </a:solidFill>
              <a:latin typeface="Calibri"/>
              <a:ea typeface="Calibri"/>
              <a:cs typeface="Calibri"/>
              <a:sym typeface="Calibri"/>
            </a:endParaRPr>
          </a:p>
        </p:txBody>
      </p:sp>
      <p:sp>
        <p:nvSpPr>
          <p:cNvPr id="323" name="Google Shape;323;p27"/>
          <p:cNvSpPr/>
          <p:nvPr/>
        </p:nvSpPr>
        <p:spPr>
          <a:xfrm>
            <a:off x="4640908" y="3641006"/>
            <a:ext cx="310158" cy="310158"/>
          </a:xfrm>
          <a:prstGeom prst="roundRect">
            <a:avLst>
              <a:gd fmla="val 20001"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24" name="Google Shape;324;p27"/>
          <p:cNvSpPr/>
          <p:nvPr/>
        </p:nvSpPr>
        <p:spPr>
          <a:xfrm>
            <a:off x="4743376" y="3692649"/>
            <a:ext cx="105147" cy="206797"/>
          </a:xfrm>
          <a:prstGeom prst="rect">
            <a:avLst/>
          </a:prstGeom>
          <a:noFill/>
          <a:ln>
            <a:noFill/>
          </a:ln>
        </p:spPr>
        <p:txBody>
          <a:bodyPr anchorCtr="0" anchor="t" bIns="28575" lIns="57150" spcFirstLastPara="1" rIns="57150" wrap="square" tIns="28575">
            <a:noAutofit/>
          </a:bodyPr>
          <a:lstStyle/>
          <a:p>
            <a:pPr indent="0" lvl="0" marL="0" marR="0" rtl="0" algn="l">
              <a:lnSpc>
                <a:spcPct val="100000"/>
              </a:lnSpc>
              <a:spcBef>
                <a:spcPts val="0"/>
              </a:spcBef>
              <a:spcAft>
                <a:spcPts val="0"/>
              </a:spcAft>
              <a:buClr>
                <a:srgbClr val="404155"/>
              </a:buClr>
              <a:buSzPts val="1600"/>
              <a:buFont typeface="Corben"/>
              <a:buNone/>
            </a:pPr>
            <a:r>
              <a:t/>
            </a:r>
            <a:endParaRPr sz="1600">
              <a:solidFill>
                <a:schemeClr val="dk1"/>
              </a:solidFill>
              <a:latin typeface="Calibri"/>
              <a:ea typeface="Calibri"/>
              <a:cs typeface="Calibri"/>
              <a:sym typeface="Calibri"/>
            </a:endParaRPr>
          </a:p>
        </p:txBody>
      </p:sp>
      <p:sp>
        <p:nvSpPr>
          <p:cNvPr id="325" name="Google Shape;325;p27"/>
          <p:cNvSpPr/>
          <p:nvPr/>
        </p:nvSpPr>
        <p:spPr>
          <a:xfrm>
            <a:off x="5088873" y="3641000"/>
            <a:ext cx="2417700" cy="2154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404155"/>
              </a:buClr>
              <a:buSzPts val="1400"/>
              <a:buFont typeface="Corben"/>
              <a:buNone/>
            </a:pPr>
            <a:r>
              <a:rPr lang="en" sz="1400">
                <a:solidFill>
                  <a:srgbClr val="404155"/>
                </a:solidFill>
                <a:latin typeface="Corben"/>
                <a:ea typeface="Corben"/>
                <a:cs typeface="Corben"/>
                <a:sym typeface="Corben"/>
              </a:rPr>
              <a:t>Product Innovation</a:t>
            </a:r>
            <a:endParaRPr sz="1400">
              <a:solidFill>
                <a:schemeClr val="dk1"/>
              </a:solidFill>
              <a:latin typeface="Calibri"/>
              <a:ea typeface="Calibri"/>
              <a:cs typeface="Calibri"/>
              <a:sym typeface="Calibri"/>
            </a:endParaRPr>
          </a:p>
        </p:txBody>
      </p:sp>
      <p:sp>
        <p:nvSpPr>
          <p:cNvPr id="326" name="Google Shape;326;p27"/>
          <p:cNvSpPr/>
          <p:nvPr/>
        </p:nvSpPr>
        <p:spPr>
          <a:xfrm>
            <a:off x="5088880" y="3939108"/>
            <a:ext cx="2757116" cy="827187"/>
          </a:xfrm>
          <a:prstGeom prst="rect">
            <a:avLst/>
          </a:prstGeom>
          <a:noFill/>
          <a:ln>
            <a:noFill/>
          </a:ln>
        </p:spPr>
        <p:txBody>
          <a:bodyPr anchorCtr="0" anchor="t" bIns="28575" lIns="57150" spcFirstLastPara="1" rIns="57150" wrap="square" tIns="28575">
            <a:noAutofit/>
          </a:bodyPr>
          <a:lstStyle/>
          <a:p>
            <a:pPr indent="0" lvl="0" marL="0" marR="0" rtl="0" algn="l">
              <a:lnSpc>
                <a:spcPct val="149971"/>
              </a:lnSpc>
              <a:spcBef>
                <a:spcPts val="0"/>
              </a:spcBef>
              <a:spcAft>
                <a:spcPts val="0"/>
              </a:spcAft>
              <a:buClr>
                <a:srgbClr val="404155"/>
              </a:buClr>
              <a:buSzPts val="1100"/>
              <a:buFont typeface="Nobile"/>
              <a:buNone/>
            </a:pPr>
            <a:r>
              <a:rPr lang="en" sz="1100">
                <a:solidFill>
                  <a:srgbClr val="404155"/>
                </a:solidFill>
                <a:latin typeface="Nobile"/>
                <a:ea typeface="Nobile"/>
                <a:cs typeface="Nobile"/>
                <a:sym typeface="Nobile"/>
              </a:rPr>
              <a:t>Invest in product innovation to develop new services and features that meet evolving user needs and preferences, staying ahead of the competition.</a:t>
            </a:r>
            <a:endParaRPr sz="1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descr="preencoded.png" id="332" name="Google Shape;332;p2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33" name="Google Shape;333;p28"/>
          <p:cNvSpPr/>
          <p:nvPr/>
        </p:nvSpPr>
        <p:spPr>
          <a:xfrm>
            <a:off x="0" y="0"/>
            <a:ext cx="9144000" cy="5143500"/>
          </a:xfrm>
          <a:prstGeom prst="rect">
            <a:avLst/>
          </a:prstGeom>
          <a:solidFill>
            <a:srgbClr val="F9F9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34" name="Google Shape;334;p28"/>
          <p:cNvSpPr/>
          <p:nvPr/>
        </p:nvSpPr>
        <p:spPr>
          <a:xfrm>
            <a:off x="1937796" y="180632"/>
            <a:ext cx="5127900" cy="399900"/>
          </a:xfrm>
          <a:prstGeom prst="rect">
            <a:avLst/>
          </a:prstGeom>
          <a:noFill/>
          <a:ln>
            <a:noFill/>
          </a:ln>
        </p:spPr>
        <p:txBody>
          <a:bodyPr anchorCtr="0" anchor="t" bIns="28575" lIns="57150" spcFirstLastPara="1" rIns="57150" wrap="square" tIns="28575">
            <a:noAutofit/>
          </a:bodyPr>
          <a:lstStyle/>
          <a:p>
            <a:pPr indent="0" lvl="0" marL="0" marR="0" rtl="0" algn="l">
              <a:lnSpc>
                <a:spcPct val="124981"/>
              </a:lnSpc>
              <a:spcBef>
                <a:spcPts val="0"/>
              </a:spcBef>
              <a:spcAft>
                <a:spcPts val="0"/>
              </a:spcAft>
              <a:buClr>
                <a:srgbClr val="1B1B27"/>
              </a:buClr>
              <a:buSzPts val="2500"/>
              <a:buFont typeface="Corben"/>
              <a:buNone/>
            </a:pPr>
            <a:r>
              <a:rPr lang="en" sz="2500">
                <a:solidFill>
                  <a:srgbClr val="1B1B27"/>
                </a:solidFill>
                <a:latin typeface="Corben"/>
                <a:ea typeface="Corben"/>
                <a:cs typeface="Corben"/>
                <a:sym typeface="Corben"/>
              </a:rPr>
              <a:t>Limitations and Future Directions</a:t>
            </a:r>
            <a:endParaRPr sz="2500">
              <a:solidFill>
                <a:schemeClr val="dk1"/>
              </a:solidFill>
              <a:latin typeface="Calibri"/>
              <a:ea typeface="Calibri"/>
              <a:cs typeface="Calibri"/>
              <a:sym typeface="Calibri"/>
            </a:endParaRPr>
          </a:p>
        </p:txBody>
      </p:sp>
      <p:sp>
        <p:nvSpPr>
          <p:cNvPr id="335" name="Google Shape;335;p28"/>
          <p:cNvSpPr/>
          <p:nvPr/>
        </p:nvSpPr>
        <p:spPr>
          <a:xfrm>
            <a:off x="1937796" y="1133736"/>
            <a:ext cx="5898300" cy="576000"/>
          </a:xfrm>
          <a:prstGeom prst="rect">
            <a:avLst/>
          </a:prstGeom>
          <a:noFill/>
          <a:ln>
            <a:noFill/>
          </a:ln>
        </p:spPr>
        <p:txBody>
          <a:bodyPr anchorCtr="0" anchor="t" bIns="28575" lIns="57150" spcFirstLastPara="1" rIns="57150" wrap="square" tIns="28575">
            <a:noAutofit/>
          </a:bodyPr>
          <a:lstStyle/>
          <a:p>
            <a:pPr indent="0" lvl="0" marL="0" marR="0" rtl="0" algn="l">
              <a:lnSpc>
                <a:spcPct val="150000"/>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This analysis provides valuable insights into user experience and satisfaction, but it's important to acknowledge its limitations. Future research can explore additional factors influencing customer satisfaction and refine the analysis for greater accuracy and comprehensiveness.</a:t>
            </a:r>
            <a:endParaRPr sz="1000">
              <a:solidFill>
                <a:schemeClr val="dk1"/>
              </a:solidFill>
              <a:latin typeface="Calibri"/>
              <a:ea typeface="Calibri"/>
              <a:cs typeface="Calibri"/>
              <a:sym typeface="Calibri"/>
            </a:endParaRPr>
          </a:p>
        </p:txBody>
      </p:sp>
      <p:sp>
        <p:nvSpPr>
          <p:cNvPr id="336" name="Google Shape;336;p28"/>
          <p:cNvSpPr/>
          <p:nvPr/>
        </p:nvSpPr>
        <p:spPr>
          <a:xfrm>
            <a:off x="1996125" y="1845600"/>
            <a:ext cx="3252300" cy="1694100"/>
          </a:xfrm>
          <a:prstGeom prst="roundRect">
            <a:avLst>
              <a:gd fmla="val 3400"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37" name="Google Shape;337;p28"/>
          <p:cNvSpPr/>
          <p:nvPr/>
        </p:nvSpPr>
        <p:spPr>
          <a:xfrm>
            <a:off x="2187127" y="1886360"/>
            <a:ext cx="1599600" cy="200100"/>
          </a:xfrm>
          <a:prstGeom prst="rect">
            <a:avLst/>
          </a:prstGeom>
          <a:noFill/>
          <a:ln>
            <a:noFill/>
          </a:ln>
        </p:spPr>
        <p:txBody>
          <a:bodyPr anchorCtr="0" anchor="t" bIns="28575" lIns="57150" spcFirstLastPara="1" rIns="57150" wrap="square" tIns="28575">
            <a:noAutofit/>
          </a:bodyPr>
          <a:lstStyle/>
          <a:p>
            <a:pPr indent="0" lvl="0" marL="0" marR="0" rtl="0" algn="l">
              <a:lnSpc>
                <a:spcPct val="125012"/>
              </a:lnSpc>
              <a:spcBef>
                <a:spcPts val="0"/>
              </a:spcBef>
              <a:spcAft>
                <a:spcPts val="0"/>
              </a:spcAft>
              <a:buClr>
                <a:srgbClr val="404155"/>
              </a:buClr>
              <a:buSzPts val="1300"/>
              <a:buFont typeface="Corben"/>
              <a:buNone/>
            </a:pPr>
            <a:r>
              <a:rPr lang="en" sz="1300">
                <a:solidFill>
                  <a:srgbClr val="404155"/>
                </a:solidFill>
                <a:latin typeface="Corben"/>
                <a:ea typeface="Corben"/>
                <a:cs typeface="Corben"/>
                <a:sym typeface="Corben"/>
              </a:rPr>
              <a:t>Data Availability</a:t>
            </a:r>
            <a:endParaRPr sz="1300">
              <a:solidFill>
                <a:schemeClr val="dk1"/>
              </a:solidFill>
              <a:latin typeface="Calibri"/>
              <a:ea typeface="Calibri"/>
              <a:cs typeface="Calibri"/>
              <a:sym typeface="Calibri"/>
            </a:endParaRPr>
          </a:p>
        </p:txBody>
      </p:sp>
      <p:sp>
        <p:nvSpPr>
          <p:cNvPr id="338" name="Google Shape;338;p28"/>
          <p:cNvSpPr/>
          <p:nvPr/>
        </p:nvSpPr>
        <p:spPr>
          <a:xfrm>
            <a:off x="2187127" y="2278969"/>
            <a:ext cx="2619900" cy="960000"/>
          </a:xfrm>
          <a:prstGeom prst="rect">
            <a:avLst/>
          </a:prstGeom>
          <a:noFill/>
          <a:ln>
            <a:noFill/>
          </a:ln>
        </p:spPr>
        <p:txBody>
          <a:bodyPr anchorCtr="0" anchor="t" bIns="28575" lIns="57150" spcFirstLastPara="1" rIns="57150" wrap="square" tIns="28575">
            <a:noAutofit/>
          </a:bodyPr>
          <a:lstStyle/>
          <a:p>
            <a:pPr indent="0" lvl="0" marL="0" marR="0" rtl="0" algn="l">
              <a:lnSpc>
                <a:spcPct val="150000"/>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The analysis is based on available data, which may not capture all relevant factors influencing customer satisfaction. Expanding the data sources can enhance the analysis.</a:t>
            </a:r>
            <a:endParaRPr sz="1000">
              <a:solidFill>
                <a:schemeClr val="dk1"/>
              </a:solidFill>
              <a:latin typeface="Calibri"/>
              <a:ea typeface="Calibri"/>
              <a:cs typeface="Calibri"/>
              <a:sym typeface="Calibri"/>
            </a:endParaRPr>
          </a:p>
        </p:txBody>
      </p:sp>
      <p:sp>
        <p:nvSpPr>
          <p:cNvPr id="339" name="Google Shape;339;p28"/>
          <p:cNvSpPr/>
          <p:nvPr/>
        </p:nvSpPr>
        <p:spPr>
          <a:xfrm>
            <a:off x="5540050" y="1853575"/>
            <a:ext cx="3124200" cy="1694100"/>
          </a:xfrm>
          <a:prstGeom prst="roundRect">
            <a:avLst>
              <a:gd fmla="val 3400"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40" name="Google Shape;340;p28"/>
          <p:cNvSpPr/>
          <p:nvPr/>
        </p:nvSpPr>
        <p:spPr>
          <a:xfrm>
            <a:off x="5911676" y="1986260"/>
            <a:ext cx="1599605" cy="199951"/>
          </a:xfrm>
          <a:prstGeom prst="rect">
            <a:avLst/>
          </a:prstGeom>
          <a:noFill/>
          <a:ln>
            <a:noFill/>
          </a:ln>
        </p:spPr>
        <p:txBody>
          <a:bodyPr anchorCtr="0" anchor="t" bIns="28575" lIns="57150" spcFirstLastPara="1" rIns="57150" wrap="square" tIns="28575">
            <a:noAutofit/>
          </a:bodyPr>
          <a:lstStyle/>
          <a:p>
            <a:pPr indent="0" lvl="0" marL="0" marR="0" rtl="0" algn="l">
              <a:lnSpc>
                <a:spcPct val="125012"/>
              </a:lnSpc>
              <a:spcBef>
                <a:spcPts val="0"/>
              </a:spcBef>
              <a:spcAft>
                <a:spcPts val="0"/>
              </a:spcAft>
              <a:buClr>
                <a:srgbClr val="404155"/>
              </a:buClr>
              <a:buSzPts val="1300"/>
              <a:buFont typeface="Corben"/>
              <a:buNone/>
            </a:pPr>
            <a:r>
              <a:rPr lang="en" sz="1300">
                <a:solidFill>
                  <a:srgbClr val="404155"/>
                </a:solidFill>
                <a:latin typeface="Corben"/>
                <a:ea typeface="Corben"/>
                <a:cs typeface="Corben"/>
                <a:sym typeface="Corben"/>
              </a:rPr>
              <a:t>Model Complexity</a:t>
            </a:r>
            <a:endParaRPr sz="1300">
              <a:solidFill>
                <a:schemeClr val="dk1"/>
              </a:solidFill>
              <a:latin typeface="Calibri"/>
              <a:ea typeface="Calibri"/>
              <a:cs typeface="Calibri"/>
              <a:sym typeface="Calibri"/>
            </a:endParaRPr>
          </a:p>
        </p:txBody>
      </p:sp>
      <p:sp>
        <p:nvSpPr>
          <p:cNvPr id="341" name="Google Shape;341;p28"/>
          <p:cNvSpPr/>
          <p:nvPr/>
        </p:nvSpPr>
        <p:spPr>
          <a:xfrm>
            <a:off x="5911675" y="2262925"/>
            <a:ext cx="2752500" cy="1152000"/>
          </a:xfrm>
          <a:prstGeom prst="rect">
            <a:avLst/>
          </a:prstGeom>
          <a:noFill/>
          <a:ln>
            <a:noFill/>
          </a:ln>
        </p:spPr>
        <p:txBody>
          <a:bodyPr anchorCtr="0" anchor="t" bIns="28575" lIns="57150" spcFirstLastPara="1" rIns="57150" wrap="square" tIns="28575">
            <a:noAutofit/>
          </a:bodyPr>
          <a:lstStyle/>
          <a:p>
            <a:pPr indent="0" lvl="0" marL="0" marR="0" rtl="0" algn="l">
              <a:lnSpc>
                <a:spcPct val="150000"/>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The regression model used in this analysis is a simplified representation of the complex relationships between user engagement, experience, and satisfaction. More sophisticated models can be explored.</a:t>
            </a:r>
            <a:endParaRPr sz="1000">
              <a:solidFill>
                <a:schemeClr val="dk1"/>
              </a:solidFill>
              <a:latin typeface="Calibri"/>
              <a:ea typeface="Calibri"/>
              <a:cs typeface="Calibri"/>
              <a:sym typeface="Calibri"/>
            </a:endParaRPr>
          </a:p>
        </p:txBody>
      </p:sp>
      <p:sp>
        <p:nvSpPr>
          <p:cNvPr id="342" name="Google Shape;342;p28"/>
          <p:cNvSpPr/>
          <p:nvPr/>
        </p:nvSpPr>
        <p:spPr>
          <a:xfrm>
            <a:off x="1996125" y="3675450"/>
            <a:ext cx="6668100" cy="926100"/>
          </a:xfrm>
          <a:prstGeom prst="roundRect">
            <a:avLst>
              <a:gd fmla="val 6219" name="adj"/>
            </a:avLst>
          </a:prstGeom>
          <a:solidFill>
            <a:srgbClr val="D2D9F9"/>
          </a:solidFill>
          <a:ln cap="flat" cmpd="sng" w="9525">
            <a:solidFill>
              <a:srgbClr val="B8BF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43" name="Google Shape;343;p28"/>
          <p:cNvSpPr/>
          <p:nvPr/>
        </p:nvSpPr>
        <p:spPr>
          <a:xfrm>
            <a:off x="2898577" y="3808139"/>
            <a:ext cx="1599605" cy="199951"/>
          </a:xfrm>
          <a:prstGeom prst="rect">
            <a:avLst/>
          </a:prstGeom>
          <a:noFill/>
          <a:ln>
            <a:noFill/>
          </a:ln>
        </p:spPr>
        <p:txBody>
          <a:bodyPr anchorCtr="0" anchor="t" bIns="28575" lIns="57150" spcFirstLastPara="1" rIns="57150" wrap="square" tIns="28575">
            <a:noAutofit/>
          </a:bodyPr>
          <a:lstStyle/>
          <a:p>
            <a:pPr indent="0" lvl="0" marL="0" marR="0" rtl="0" algn="l">
              <a:lnSpc>
                <a:spcPct val="125012"/>
              </a:lnSpc>
              <a:spcBef>
                <a:spcPts val="0"/>
              </a:spcBef>
              <a:spcAft>
                <a:spcPts val="0"/>
              </a:spcAft>
              <a:buClr>
                <a:srgbClr val="404155"/>
              </a:buClr>
              <a:buSzPts val="1300"/>
              <a:buFont typeface="Corben"/>
              <a:buNone/>
            </a:pPr>
            <a:r>
              <a:rPr lang="en" sz="1300">
                <a:solidFill>
                  <a:srgbClr val="404155"/>
                </a:solidFill>
                <a:latin typeface="Corben"/>
                <a:ea typeface="Corben"/>
                <a:cs typeface="Corben"/>
                <a:sym typeface="Corben"/>
              </a:rPr>
              <a:t>External Factors</a:t>
            </a:r>
            <a:endParaRPr sz="1300">
              <a:solidFill>
                <a:schemeClr val="dk1"/>
              </a:solidFill>
              <a:latin typeface="Calibri"/>
              <a:ea typeface="Calibri"/>
              <a:cs typeface="Calibri"/>
              <a:sym typeface="Calibri"/>
            </a:endParaRPr>
          </a:p>
        </p:txBody>
      </p:sp>
      <p:sp>
        <p:nvSpPr>
          <p:cNvPr id="344" name="Google Shape;344;p28"/>
          <p:cNvSpPr/>
          <p:nvPr/>
        </p:nvSpPr>
        <p:spPr>
          <a:xfrm>
            <a:off x="2898577" y="4084811"/>
            <a:ext cx="5632847" cy="383977"/>
          </a:xfrm>
          <a:prstGeom prst="rect">
            <a:avLst/>
          </a:prstGeom>
          <a:noFill/>
          <a:ln>
            <a:noFill/>
          </a:ln>
        </p:spPr>
        <p:txBody>
          <a:bodyPr anchorCtr="0" anchor="t" bIns="28575" lIns="57150" spcFirstLastPara="1" rIns="57150" wrap="square" tIns="28575">
            <a:noAutofit/>
          </a:bodyPr>
          <a:lstStyle/>
          <a:p>
            <a:pPr indent="0" lvl="0" marL="0" marR="0" rtl="0" algn="l">
              <a:lnSpc>
                <a:spcPct val="150000"/>
              </a:lnSpc>
              <a:spcBef>
                <a:spcPts val="0"/>
              </a:spcBef>
              <a:spcAft>
                <a:spcPts val="0"/>
              </a:spcAft>
              <a:buClr>
                <a:srgbClr val="404155"/>
              </a:buClr>
              <a:buSzPts val="1000"/>
              <a:buFont typeface="Nobile"/>
              <a:buNone/>
            </a:pPr>
            <a:r>
              <a:rPr lang="en" sz="1000">
                <a:solidFill>
                  <a:srgbClr val="404155"/>
                </a:solidFill>
                <a:latin typeface="Nobile"/>
                <a:ea typeface="Nobile"/>
                <a:cs typeface="Nobile"/>
                <a:sym typeface="Nobile"/>
              </a:rPr>
              <a:t>The analysis does not account for external factors that can influence customer satisfaction, such as economic conditions, competitive landscape, and regulatory changes.</a:t>
            </a:r>
            <a:endParaRPr sz="1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descr="preencoded.png" id="350" name="Google Shape;350;p2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51" name="Google Shape;351;p29"/>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52" name="Google Shape;352;p29"/>
          <p:cNvSpPr/>
          <p:nvPr/>
        </p:nvSpPr>
        <p:spPr>
          <a:xfrm>
            <a:off x="1273751" y="1695150"/>
            <a:ext cx="73455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lang="en" sz="2700">
                <a:solidFill>
                  <a:srgbClr val="000000"/>
                </a:solidFill>
                <a:latin typeface="Merriweather"/>
                <a:ea typeface="Merriweather"/>
                <a:cs typeface="Merriweather"/>
                <a:sym typeface="Merriweather"/>
              </a:rPr>
              <a:t>Recommendations and Conclusion</a:t>
            </a:r>
            <a:endParaRPr sz="2700">
              <a:solidFill>
                <a:schemeClr val="dk1"/>
              </a:solidFill>
              <a:latin typeface="Merriweather"/>
              <a:ea typeface="Merriweather"/>
              <a:cs typeface="Merriweather"/>
              <a:sym typeface="Merriweather"/>
            </a:endParaRPr>
          </a:p>
        </p:txBody>
      </p:sp>
      <p:sp>
        <p:nvSpPr>
          <p:cNvPr id="353" name="Google Shape;353;p29"/>
          <p:cNvSpPr/>
          <p:nvPr/>
        </p:nvSpPr>
        <p:spPr>
          <a:xfrm>
            <a:off x="1273746" y="2406849"/>
            <a:ext cx="6596509" cy="1041425"/>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100">
                <a:solidFill>
                  <a:srgbClr val="272525"/>
                </a:solidFill>
                <a:latin typeface="Merriweather"/>
                <a:ea typeface="Merriweather"/>
                <a:cs typeface="Merriweather"/>
                <a:sym typeface="Merriweather"/>
              </a:rPr>
              <a:t>Based on the analysis, the company has a strong foundation for growth. The data suggests that customers are highly engaged with various applications, indicating a potential for further expansion and revenue generation. The company should focus on enhancing customer experience, optimizing network resources, and developing targeted marketing campaigns to capitalize on the identified trends.</a:t>
            </a:r>
            <a:endParaRPr sz="11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preencoded.png" id="78" name="Google Shape;78;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9" name="Google Shape;79;p15"/>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0" name="Google Shape;80;p15"/>
          <p:cNvSpPr/>
          <p:nvPr/>
        </p:nvSpPr>
        <p:spPr>
          <a:xfrm>
            <a:off x="1178727" y="357975"/>
            <a:ext cx="58410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i="0" lang="en" sz="3200" u="none" cap="none" strike="noStrike">
                <a:solidFill>
                  <a:srgbClr val="000000"/>
                </a:solidFill>
                <a:latin typeface="Merriweather"/>
                <a:ea typeface="Merriweather"/>
                <a:cs typeface="Merriweather"/>
                <a:sym typeface="Merriweather"/>
              </a:rPr>
              <a:t>User Overview Analysis</a:t>
            </a:r>
            <a:endParaRPr i="0" sz="3200" u="none" cap="none" strike="noStrike">
              <a:solidFill>
                <a:schemeClr val="dk1"/>
              </a:solidFill>
              <a:latin typeface="Merriweather"/>
              <a:ea typeface="Merriweather"/>
              <a:cs typeface="Merriweather"/>
              <a:sym typeface="Merriweather"/>
            </a:endParaRPr>
          </a:p>
        </p:txBody>
      </p:sp>
      <p:sp>
        <p:nvSpPr>
          <p:cNvPr id="81" name="Google Shape;81;p15"/>
          <p:cNvSpPr/>
          <p:nvPr/>
        </p:nvSpPr>
        <p:spPr>
          <a:xfrm>
            <a:off x="1055121" y="1724769"/>
            <a:ext cx="312600" cy="312600"/>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2" name="Google Shape;82;p15"/>
          <p:cNvSpPr/>
          <p:nvPr/>
        </p:nvSpPr>
        <p:spPr>
          <a:xfrm>
            <a:off x="1725067" y="1549444"/>
            <a:ext cx="24693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Understanding the Customer</a:t>
            </a:r>
            <a:endParaRPr i="0" sz="1400" u="none" cap="none" strike="noStrike">
              <a:solidFill>
                <a:schemeClr val="dk1"/>
              </a:solidFill>
              <a:latin typeface="Merriweather"/>
              <a:ea typeface="Merriweather"/>
              <a:cs typeface="Merriweather"/>
              <a:sym typeface="Merriweather"/>
            </a:endParaRPr>
          </a:p>
        </p:txBody>
      </p:sp>
      <p:sp>
        <p:nvSpPr>
          <p:cNvPr id="83" name="Google Shape;83;p15"/>
          <p:cNvSpPr/>
          <p:nvPr/>
        </p:nvSpPr>
        <p:spPr>
          <a:xfrm>
            <a:off x="1725075" y="2025025"/>
            <a:ext cx="2847000" cy="8331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The analysis begins with a comprehensive overview of user data, focusing on handset usage and application preferences.</a:t>
            </a:r>
            <a:endParaRPr i="0" sz="1100" u="none" cap="none" strike="noStrike">
              <a:solidFill>
                <a:schemeClr val="dk1"/>
              </a:solidFill>
              <a:latin typeface="Merriweather"/>
              <a:ea typeface="Merriweather"/>
              <a:cs typeface="Merriweather"/>
              <a:sym typeface="Merriweather"/>
            </a:endParaRPr>
          </a:p>
        </p:txBody>
      </p:sp>
      <p:sp>
        <p:nvSpPr>
          <p:cNvPr id="84" name="Google Shape;84;p15"/>
          <p:cNvSpPr/>
          <p:nvPr/>
        </p:nvSpPr>
        <p:spPr>
          <a:xfrm>
            <a:off x="4641428" y="1724769"/>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5" name="Google Shape;85;p15"/>
          <p:cNvSpPr/>
          <p:nvPr/>
        </p:nvSpPr>
        <p:spPr>
          <a:xfrm>
            <a:off x="4736976" y="1564184"/>
            <a:ext cx="121200" cy="2082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86" name="Google Shape;86;p15"/>
          <p:cNvSpPr/>
          <p:nvPr/>
        </p:nvSpPr>
        <p:spPr>
          <a:xfrm>
            <a:off x="5092750" y="1559875"/>
            <a:ext cx="26997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Identifying Key Trends</a:t>
            </a:r>
            <a:endParaRPr i="0" sz="1400" u="none" cap="none" strike="noStrike">
              <a:solidFill>
                <a:schemeClr val="dk1"/>
              </a:solidFill>
              <a:latin typeface="Merriweather"/>
              <a:ea typeface="Merriweather"/>
              <a:cs typeface="Merriweather"/>
              <a:sym typeface="Merriweather"/>
            </a:endParaRPr>
          </a:p>
        </p:txBody>
      </p:sp>
      <p:sp>
        <p:nvSpPr>
          <p:cNvPr id="87" name="Google Shape;87;p15"/>
          <p:cNvSpPr/>
          <p:nvPr/>
        </p:nvSpPr>
        <p:spPr>
          <a:xfrm>
            <a:off x="5092750" y="1894350"/>
            <a:ext cx="3448200" cy="8331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b="0" i="0" lang="en" sz="1100" u="none" cap="none" strike="noStrike">
                <a:solidFill>
                  <a:srgbClr val="272525"/>
                </a:solidFill>
                <a:latin typeface="Arial"/>
                <a:ea typeface="Arial"/>
                <a:cs typeface="Arial"/>
                <a:sym typeface="Arial"/>
              </a:rPr>
              <a:t>T</a:t>
            </a:r>
            <a:r>
              <a:rPr i="0" lang="en" sz="1100" u="none" cap="none" strike="noStrike">
                <a:solidFill>
                  <a:srgbClr val="272525"/>
                </a:solidFill>
                <a:latin typeface="Merriweather"/>
                <a:ea typeface="Merriweather"/>
                <a:cs typeface="Merriweather"/>
                <a:sym typeface="Merriweather"/>
              </a:rPr>
              <a:t>he analysis aims to identify the top handsets, manufacturers, and applications used by customers, providing valuable insights into user preferences.</a:t>
            </a:r>
            <a:endParaRPr i="0" sz="1100" u="none" cap="none" strike="noStrike">
              <a:solidFill>
                <a:schemeClr val="dk1"/>
              </a:solidFill>
              <a:latin typeface="Merriweather"/>
              <a:ea typeface="Merriweather"/>
              <a:cs typeface="Merriweather"/>
              <a:sym typeface="Merriweather"/>
            </a:endParaRPr>
          </a:p>
        </p:txBody>
      </p:sp>
      <p:sp>
        <p:nvSpPr>
          <p:cNvPr id="88" name="Google Shape;88;p15"/>
          <p:cNvSpPr/>
          <p:nvPr/>
        </p:nvSpPr>
        <p:spPr>
          <a:xfrm>
            <a:off x="1055196" y="3153221"/>
            <a:ext cx="312600" cy="312600"/>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9" name="Google Shape;89;p15"/>
          <p:cNvSpPr/>
          <p:nvPr/>
        </p:nvSpPr>
        <p:spPr>
          <a:xfrm>
            <a:off x="1149032" y="3205311"/>
            <a:ext cx="124800" cy="2082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90" name="Google Shape;90;p15"/>
          <p:cNvSpPr/>
          <p:nvPr/>
        </p:nvSpPr>
        <p:spPr>
          <a:xfrm>
            <a:off x="1725067" y="3153221"/>
            <a:ext cx="17358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Data Exploration</a:t>
            </a:r>
            <a:endParaRPr i="0" sz="1400" u="none" cap="none" strike="noStrike">
              <a:solidFill>
                <a:schemeClr val="dk1"/>
              </a:solidFill>
              <a:latin typeface="Merriweather"/>
              <a:ea typeface="Merriweather"/>
              <a:cs typeface="Merriweather"/>
              <a:sym typeface="Merriweather"/>
            </a:endParaRPr>
          </a:p>
        </p:txBody>
      </p:sp>
      <p:sp>
        <p:nvSpPr>
          <p:cNvPr id="91" name="Google Shape;91;p15"/>
          <p:cNvSpPr/>
          <p:nvPr/>
        </p:nvSpPr>
        <p:spPr>
          <a:xfrm>
            <a:off x="1725067" y="3453482"/>
            <a:ext cx="2777505" cy="83314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Exploratory data analysis techniques are employed to identify missing values, outliers, and patterns in the data, ensuring data quality and accuracy.</a:t>
            </a:r>
            <a:endParaRPr i="0" sz="1100" u="none" cap="none" strike="noStrike">
              <a:solidFill>
                <a:schemeClr val="dk1"/>
              </a:solidFill>
              <a:latin typeface="Merriweather"/>
              <a:ea typeface="Merriweather"/>
              <a:cs typeface="Merriweather"/>
              <a:sym typeface="Merriweather"/>
            </a:endParaRPr>
          </a:p>
        </p:txBody>
      </p:sp>
      <p:sp>
        <p:nvSpPr>
          <p:cNvPr id="92" name="Google Shape;92;p15"/>
          <p:cNvSpPr/>
          <p:nvPr/>
        </p:nvSpPr>
        <p:spPr>
          <a:xfrm>
            <a:off x="4641428" y="3153221"/>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3" name="Google Shape;93;p15"/>
          <p:cNvSpPr/>
          <p:nvPr/>
        </p:nvSpPr>
        <p:spPr>
          <a:xfrm>
            <a:off x="4731990" y="3205311"/>
            <a:ext cx="131266" cy="208285"/>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94" name="Google Shape;94;p15"/>
          <p:cNvSpPr/>
          <p:nvPr/>
        </p:nvSpPr>
        <p:spPr>
          <a:xfrm>
            <a:off x="5092750" y="3153225"/>
            <a:ext cx="23433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Arial"/>
                <a:ea typeface="Arial"/>
                <a:cs typeface="Arial"/>
                <a:sym typeface="Arial"/>
              </a:rPr>
              <a:t>D</a:t>
            </a:r>
            <a:r>
              <a:rPr b="1" i="0" lang="en" sz="1400" u="none" cap="none" strike="noStrike">
                <a:solidFill>
                  <a:srgbClr val="272525"/>
                </a:solidFill>
                <a:latin typeface="Merriweather"/>
                <a:ea typeface="Merriweather"/>
                <a:cs typeface="Merriweather"/>
                <a:sym typeface="Merriweather"/>
              </a:rPr>
              <a:t>ata Interpretation</a:t>
            </a:r>
            <a:endParaRPr i="0" sz="1400" u="none" cap="none" strike="noStrike">
              <a:solidFill>
                <a:schemeClr val="dk1"/>
              </a:solidFill>
              <a:latin typeface="Merriweather"/>
              <a:ea typeface="Merriweather"/>
              <a:cs typeface="Merriweather"/>
              <a:sym typeface="Merriweather"/>
            </a:endParaRPr>
          </a:p>
        </p:txBody>
      </p:sp>
      <p:sp>
        <p:nvSpPr>
          <p:cNvPr id="95" name="Google Shape;95;p15"/>
          <p:cNvSpPr/>
          <p:nvPr/>
        </p:nvSpPr>
        <p:spPr>
          <a:xfrm>
            <a:off x="5092750" y="3453475"/>
            <a:ext cx="3448200" cy="6249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b="0" i="0" lang="en" sz="1100" u="none" cap="none" strike="noStrike">
                <a:solidFill>
                  <a:srgbClr val="272525"/>
                </a:solidFill>
                <a:latin typeface="Arial"/>
                <a:ea typeface="Arial"/>
                <a:cs typeface="Arial"/>
                <a:sym typeface="Arial"/>
              </a:rPr>
              <a:t>T</a:t>
            </a:r>
            <a:r>
              <a:rPr i="0" lang="en" sz="1100" u="none" cap="none" strike="noStrike">
                <a:solidFill>
                  <a:srgbClr val="272525"/>
                </a:solidFill>
                <a:latin typeface="Merriweather"/>
                <a:ea typeface="Merriweather"/>
                <a:cs typeface="Merriweather"/>
                <a:sym typeface="Merriweather"/>
              </a:rPr>
              <a:t>he analysis provides a clear interpretation of the findings, highlighting key trends and patterns observed in the data.</a:t>
            </a:r>
            <a:endParaRPr i="0" sz="11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preencoded.png" id="101" name="Google Shape;101;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02" name="Google Shape;102;p16"/>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3" name="Google Shape;103;p16"/>
          <p:cNvSpPr/>
          <p:nvPr/>
        </p:nvSpPr>
        <p:spPr>
          <a:xfrm>
            <a:off x="1000525" y="491925"/>
            <a:ext cx="6459300" cy="833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i="0" lang="en" sz="2700" u="none" cap="none" strike="noStrike">
                <a:solidFill>
                  <a:srgbClr val="000000"/>
                </a:solidFill>
                <a:latin typeface="Merriweather"/>
                <a:ea typeface="Merriweather"/>
                <a:cs typeface="Merriweather"/>
                <a:sym typeface="Merriweather"/>
              </a:rPr>
              <a:t>Handset Usage Analysis</a:t>
            </a:r>
            <a:endParaRPr i="0" sz="2700" u="none" cap="none" strike="noStrike">
              <a:solidFill>
                <a:schemeClr val="dk1"/>
              </a:solidFill>
              <a:latin typeface="Merriweather"/>
              <a:ea typeface="Merriweather"/>
              <a:cs typeface="Merriweather"/>
              <a:sym typeface="Merriweather"/>
            </a:endParaRPr>
          </a:p>
        </p:txBody>
      </p:sp>
      <p:sp>
        <p:nvSpPr>
          <p:cNvPr id="104" name="Google Shape;104;p16"/>
          <p:cNvSpPr/>
          <p:nvPr/>
        </p:nvSpPr>
        <p:spPr>
          <a:xfrm>
            <a:off x="865546" y="1984173"/>
            <a:ext cx="17358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1400"/>
              <a:buFont typeface="Arial"/>
              <a:buNone/>
            </a:pPr>
            <a:r>
              <a:rPr b="1" i="0" lang="en" sz="1400" u="none" cap="none" strike="noStrike">
                <a:solidFill>
                  <a:srgbClr val="000000"/>
                </a:solidFill>
                <a:latin typeface="Merriweather"/>
                <a:ea typeface="Merriweather"/>
                <a:cs typeface="Merriweather"/>
                <a:sym typeface="Merriweather"/>
              </a:rPr>
              <a:t>Top 10 Handsets</a:t>
            </a:r>
            <a:endParaRPr i="0" sz="1400" u="none" cap="none" strike="noStrike">
              <a:solidFill>
                <a:schemeClr val="dk1"/>
              </a:solidFill>
              <a:latin typeface="Merriweather"/>
              <a:ea typeface="Merriweather"/>
              <a:cs typeface="Merriweather"/>
              <a:sym typeface="Merriweather"/>
            </a:endParaRPr>
          </a:p>
        </p:txBody>
      </p:sp>
      <p:sp>
        <p:nvSpPr>
          <p:cNvPr id="105" name="Google Shape;105;p16"/>
          <p:cNvSpPr/>
          <p:nvPr/>
        </p:nvSpPr>
        <p:spPr>
          <a:xfrm>
            <a:off x="865546" y="2418221"/>
            <a:ext cx="1972800" cy="833100"/>
          </a:xfrm>
          <a:prstGeom prst="rect">
            <a:avLst/>
          </a:prstGeom>
          <a:noFill/>
          <a:ln>
            <a:noFill/>
          </a:ln>
        </p:spPr>
        <p:txBody>
          <a:bodyPr anchorCtr="0" anchor="t" bIns="28575" lIns="57150" spcFirstLastPara="1" rIns="57150" wrap="square" tIns="28575">
            <a:noAutofit/>
          </a:bodyPr>
          <a:lstStyle/>
          <a:p>
            <a:pPr indent="0" lvl="0" marL="0" marR="0" rtl="0" algn="ctr">
              <a:lnSpc>
                <a:spcPct val="149942"/>
              </a:lnSpc>
              <a:spcBef>
                <a:spcPts val="0"/>
              </a:spcBef>
              <a:spcAft>
                <a:spcPts val="0"/>
              </a:spcAft>
              <a:buClr>
                <a:srgbClr val="272525"/>
              </a:buClr>
              <a:buSzPts val="1100"/>
              <a:buFont typeface="Arial"/>
              <a:buNone/>
            </a:pPr>
            <a:r>
              <a:rPr i="0" lang="en" sz="1300" u="none" cap="none" strike="noStrike">
                <a:solidFill>
                  <a:srgbClr val="272525"/>
                </a:solidFill>
                <a:latin typeface="Merriweather"/>
                <a:ea typeface="Merriweather"/>
                <a:cs typeface="Merriweather"/>
                <a:sym typeface="Merriweather"/>
              </a:rPr>
              <a:t>T</a:t>
            </a:r>
            <a:r>
              <a:rPr i="0" lang="en" sz="1300" u="none" cap="none" strike="noStrike">
                <a:solidFill>
                  <a:srgbClr val="272525"/>
                </a:solidFill>
                <a:latin typeface="Merriweather"/>
                <a:ea typeface="Merriweather"/>
                <a:cs typeface="Merriweather"/>
                <a:sym typeface="Merriweather"/>
              </a:rPr>
              <a:t>he a</a:t>
            </a:r>
            <a:r>
              <a:rPr i="0" lang="en" sz="1300" u="none" cap="none" strike="noStrike">
                <a:solidFill>
                  <a:srgbClr val="272525"/>
                </a:solidFill>
                <a:latin typeface="Merriweather"/>
                <a:ea typeface="Merriweather"/>
                <a:cs typeface="Merriweather"/>
                <a:sym typeface="Merriweather"/>
              </a:rPr>
              <a:t>nalysis identifies the top 10 handsets used by customers, providing insights into popular device choices.</a:t>
            </a:r>
            <a:endParaRPr i="0" sz="1300" u="none" cap="none" strike="noStrike">
              <a:solidFill>
                <a:schemeClr val="dk1"/>
              </a:solidFill>
              <a:latin typeface="Merriweather"/>
              <a:ea typeface="Merriweather"/>
              <a:cs typeface="Merriweather"/>
              <a:sym typeface="Merriweather"/>
            </a:endParaRPr>
          </a:p>
        </p:txBody>
      </p:sp>
      <p:sp>
        <p:nvSpPr>
          <p:cNvPr id="106" name="Google Shape;106;p16"/>
          <p:cNvSpPr/>
          <p:nvPr/>
        </p:nvSpPr>
        <p:spPr>
          <a:xfrm>
            <a:off x="3067450" y="1984125"/>
            <a:ext cx="32655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1400"/>
              <a:buFont typeface="Arial"/>
              <a:buNone/>
            </a:pPr>
            <a:r>
              <a:rPr b="1" i="0" lang="en" sz="1400" u="none" cap="none" strike="noStrike">
                <a:solidFill>
                  <a:srgbClr val="000000"/>
                </a:solidFill>
                <a:latin typeface="Merriweather"/>
                <a:ea typeface="Merriweather"/>
                <a:cs typeface="Merriweather"/>
                <a:sym typeface="Merriweather"/>
              </a:rPr>
              <a:t>Top 3 Handset Manufacturers</a:t>
            </a:r>
            <a:endParaRPr i="0" sz="1400" u="none" cap="none" strike="noStrike">
              <a:solidFill>
                <a:schemeClr val="dk1"/>
              </a:solidFill>
              <a:latin typeface="Merriweather"/>
              <a:ea typeface="Merriweather"/>
              <a:cs typeface="Merriweather"/>
              <a:sym typeface="Merriweather"/>
            </a:endParaRPr>
          </a:p>
        </p:txBody>
      </p:sp>
      <p:sp>
        <p:nvSpPr>
          <p:cNvPr id="107" name="Google Shape;107;p16"/>
          <p:cNvSpPr/>
          <p:nvPr/>
        </p:nvSpPr>
        <p:spPr>
          <a:xfrm>
            <a:off x="3585645" y="2418212"/>
            <a:ext cx="1972800" cy="833100"/>
          </a:xfrm>
          <a:prstGeom prst="rect">
            <a:avLst/>
          </a:prstGeom>
          <a:noFill/>
          <a:ln>
            <a:noFill/>
          </a:ln>
        </p:spPr>
        <p:txBody>
          <a:bodyPr anchorCtr="0" anchor="t" bIns="28575" lIns="57150" spcFirstLastPara="1" rIns="57150" wrap="square" tIns="28575">
            <a:noAutofit/>
          </a:bodyPr>
          <a:lstStyle/>
          <a:p>
            <a:pPr indent="0" lvl="0" marL="0" marR="0" rtl="0" algn="ctr">
              <a:lnSpc>
                <a:spcPct val="149942"/>
              </a:lnSpc>
              <a:spcBef>
                <a:spcPts val="0"/>
              </a:spcBef>
              <a:spcAft>
                <a:spcPts val="0"/>
              </a:spcAft>
              <a:buClr>
                <a:srgbClr val="272525"/>
              </a:buClr>
              <a:buSzPts val="1100"/>
              <a:buFont typeface="Arial"/>
              <a:buNone/>
            </a:pPr>
            <a:r>
              <a:rPr i="0" lang="en" sz="1300" u="none" cap="none" strike="noStrike">
                <a:solidFill>
                  <a:srgbClr val="272525"/>
                </a:solidFill>
                <a:latin typeface="Merriweather"/>
                <a:ea typeface="Merriweather"/>
                <a:cs typeface="Merriweather"/>
                <a:sym typeface="Merriweather"/>
              </a:rPr>
              <a:t>The analysis identifies the top 3 handset manufacturers, highlighting the dominant players in the market.</a:t>
            </a:r>
            <a:endParaRPr i="0" sz="1300" u="none" cap="none" strike="noStrike">
              <a:solidFill>
                <a:schemeClr val="dk1"/>
              </a:solidFill>
              <a:latin typeface="Merriweather"/>
              <a:ea typeface="Merriweather"/>
              <a:cs typeface="Merriweather"/>
              <a:sym typeface="Merriweather"/>
            </a:endParaRPr>
          </a:p>
        </p:txBody>
      </p:sp>
      <p:sp>
        <p:nvSpPr>
          <p:cNvPr id="108" name="Google Shape;108;p16"/>
          <p:cNvSpPr/>
          <p:nvPr/>
        </p:nvSpPr>
        <p:spPr>
          <a:xfrm>
            <a:off x="5936600" y="1984175"/>
            <a:ext cx="32073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1400"/>
              <a:buFont typeface="Arial"/>
              <a:buNone/>
            </a:pPr>
            <a:r>
              <a:rPr b="1" i="0" lang="en" sz="1400" u="none" cap="none" strike="noStrike">
                <a:solidFill>
                  <a:srgbClr val="000000"/>
                </a:solidFill>
                <a:latin typeface="Merriweather"/>
                <a:ea typeface="Merriweather"/>
                <a:cs typeface="Merriweather"/>
                <a:sym typeface="Merriweather"/>
              </a:rPr>
              <a:t>Top 5 Handsets per Manufacturer</a:t>
            </a:r>
            <a:endParaRPr i="0" sz="1400" u="none" cap="none" strike="noStrike">
              <a:solidFill>
                <a:schemeClr val="dk1"/>
              </a:solidFill>
              <a:latin typeface="Merriweather"/>
              <a:ea typeface="Merriweather"/>
              <a:cs typeface="Merriweather"/>
              <a:sym typeface="Merriweather"/>
            </a:endParaRPr>
          </a:p>
        </p:txBody>
      </p:sp>
      <p:sp>
        <p:nvSpPr>
          <p:cNvPr id="109" name="Google Shape;109;p16"/>
          <p:cNvSpPr/>
          <p:nvPr/>
        </p:nvSpPr>
        <p:spPr>
          <a:xfrm>
            <a:off x="6687645" y="2314137"/>
            <a:ext cx="1972800" cy="1041300"/>
          </a:xfrm>
          <a:prstGeom prst="rect">
            <a:avLst/>
          </a:prstGeom>
          <a:noFill/>
          <a:ln>
            <a:noFill/>
          </a:ln>
        </p:spPr>
        <p:txBody>
          <a:bodyPr anchorCtr="0" anchor="t" bIns="28575" lIns="57150" spcFirstLastPara="1" rIns="57150" wrap="square" tIns="28575">
            <a:noAutofit/>
          </a:bodyPr>
          <a:lstStyle/>
          <a:p>
            <a:pPr indent="0" lvl="0" marL="0" marR="0" rtl="0" algn="ctr">
              <a:lnSpc>
                <a:spcPct val="149942"/>
              </a:lnSpc>
              <a:spcBef>
                <a:spcPts val="0"/>
              </a:spcBef>
              <a:spcAft>
                <a:spcPts val="0"/>
              </a:spcAft>
              <a:buClr>
                <a:srgbClr val="272525"/>
              </a:buClr>
              <a:buSzPts val="1100"/>
              <a:buFont typeface="Arial"/>
              <a:buNone/>
            </a:pPr>
            <a:r>
              <a:rPr i="0" lang="en" sz="1700" u="none" cap="none" strike="noStrike">
                <a:solidFill>
                  <a:srgbClr val="272525"/>
                </a:solidFill>
                <a:latin typeface="Merriweather"/>
                <a:ea typeface="Merriweather"/>
                <a:cs typeface="Merriweather"/>
                <a:sym typeface="Merriweather"/>
              </a:rPr>
              <a:t>T</a:t>
            </a:r>
            <a:r>
              <a:rPr i="0" lang="en" sz="1600" u="none" cap="none" strike="noStrike">
                <a:solidFill>
                  <a:srgbClr val="272525"/>
                </a:solidFill>
                <a:latin typeface="Merriweather"/>
                <a:ea typeface="Merriweather"/>
                <a:cs typeface="Merriweather"/>
                <a:sym typeface="Merriweather"/>
              </a:rPr>
              <a:t>he </a:t>
            </a:r>
            <a:r>
              <a:rPr i="0" lang="en" sz="1300" u="none" cap="none" strike="noStrike">
                <a:solidFill>
                  <a:srgbClr val="272525"/>
                </a:solidFill>
                <a:latin typeface="Merriweather"/>
                <a:ea typeface="Merriweather"/>
                <a:cs typeface="Merriweather"/>
                <a:sym typeface="Merriweather"/>
              </a:rPr>
              <a:t>analysis identifies the top 5 handsets for each of the top 3 manufacturers, providing a detailed understanding of popular models.</a:t>
            </a:r>
            <a:endParaRPr i="0" sz="13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preencoded.png" id="115" name="Google Shape;115;p1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6" name="Google Shape;116;p17"/>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7" name="Google Shape;117;p17"/>
          <p:cNvSpPr/>
          <p:nvPr/>
        </p:nvSpPr>
        <p:spPr>
          <a:xfrm>
            <a:off x="1001218" y="242936"/>
            <a:ext cx="5279700" cy="408300"/>
          </a:xfrm>
          <a:prstGeom prst="rect">
            <a:avLst/>
          </a:prstGeom>
          <a:noFill/>
          <a:ln>
            <a:noFill/>
          </a:ln>
        </p:spPr>
        <p:txBody>
          <a:bodyPr anchorCtr="0" anchor="t" bIns="28575" lIns="57150" spcFirstLastPara="1" rIns="57150" wrap="square" tIns="28575">
            <a:noAutofit/>
          </a:bodyPr>
          <a:lstStyle/>
          <a:p>
            <a:pPr indent="0" lvl="0" marL="0" marR="0" rtl="0" algn="l">
              <a:lnSpc>
                <a:spcPct val="124993"/>
              </a:lnSpc>
              <a:spcBef>
                <a:spcPts val="0"/>
              </a:spcBef>
              <a:spcAft>
                <a:spcPts val="0"/>
              </a:spcAft>
              <a:buClr>
                <a:srgbClr val="000000"/>
              </a:buClr>
              <a:buSzPts val="2600"/>
              <a:buFont typeface="Arial"/>
              <a:buNone/>
            </a:pPr>
            <a:r>
              <a:rPr b="1" i="0" lang="en" sz="2600" u="none" cap="none" strike="noStrike">
                <a:solidFill>
                  <a:srgbClr val="000000"/>
                </a:solidFill>
                <a:latin typeface="Arial"/>
                <a:ea typeface="Arial"/>
                <a:cs typeface="Arial"/>
                <a:sym typeface="Arial"/>
              </a:rPr>
              <a:t>Customer Overview: Application Usage</a:t>
            </a:r>
            <a:endParaRPr b="0" i="0" sz="2600" u="none" cap="none" strike="noStrike">
              <a:solidFill>
                <a:schemeClr val="dk1"/>
              </a:solidFill>
              <a:latin typeface="Calibri"/>
              <a:ea typeface="Calibri"/>
              <a:cs typeface="Calibri"/>
              <a:sym typeface="Calibri"/>
            </a:endParaRPr>
          </a:p>
        </p:txBody>
      </p:sp>
      <p:sp>
        <p:nvSpPr>
          <p:cNvPr id="118" name="Google Shape;118;p17"/>
          <p:cNvSpPr/>
          <p:nvPr/>
        </p:nvSpPr>
        <p:spPr>
          <a:xfrm>
            <a:off x="1467743" y="1726704"/>
            <a:ext cx="312464" cy="312464"/>
          </a:xfrm>
          <a:prstGeom prst="roundRect">
            <a:avLst>
              <a:gd fmla="val 20000" name="adj"/>
            </a:avLst>
          </a:prstGeom>
          <a:solidFill>
            <a:srgbClr val="F0D4F7"/>
          </a:solidFill>
          <a:ln cap="flat" cmpd="sng" w="9525">
            <a:solidFill>
              <a:srgbClr val="D6BADD"/>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9" name="Google Shape;119;p17"/>
          <p:cNvSpPr/>
          <p:nvPr/>
        </p:nvSpPr>
        <p:spPr>
          <a:xfrm>
            <a:off x="1570137" y="1784896"/>
            <a:ext cx="107677" cy="196081"/>
          </a:xfrm>
          <a:prstGeom prst="rect">
            <a:avLst/>
          </a:prstGeom>
          <a:noFill/>
          <a:ln>
            <a:noFill/>
          </a:ln>
        </p:spPr>
        <p:txBody>
          <a:bodyPr anchorCtr="0" anchor="t" bIns="28575" lIns="57150" spcFirstLastPara="1" rIns="57150" wrap="square" tIns="28575">
            <a:noAutofit/>
          </a:bodyPr>
          <a:lstStyle/>
          <a:p>
            <a:pPr indent="0" lvl="0" marL="0" marR="0" rtl="0" algn="l">
              <a:lnSpc>
                <a:spcPct val="100000"/>
              </a:lnSpc>
              <a:spcBef>
                <a:spcPts val="0"/>
              </a:spcBef>
              <a:spcAft>
                <a:spcPts val="0"/>
              </a:spcAft>
              <a:buClr>
                <a:srgbClr val="272525"/>
              </a:buClr>
              <a:buSzPts val="1500"/>
              <a:buFont typeface="Arial"/>
              <a:buNone/>
            </a:pPr>
            <a:r>
              <a:rPr b="1" i="0" lang="en" sz="1500" u="none" cap="none" strike="noStrike">
                <a:solidFill>
                  <a:srgbClr val="272525"/>
                </a:solidFill>
                <a:latin typeface="Arial"/>
                <a:ea typeface="Arial"/>
                <a:cs typeface="Arial"/>
                <a:sym typeface="Arial"/>
              </a:rPr>
              <a:t>1</a:t>
            </a:r>
            <a:endParaRPr b="0" i="0" sz="1500" u="none" cap="none" strike="noStrike">
              <a:solidFill>
                <a:schemeClr val="dk1"/>
              </a:solidFill>
              <a:latin typeface="Calibri"/>
              <a:ea typeface="Calibri"/>
              <a:cs typeface="Calibri"/>
              <a:sym typeface="Calibri"/>
            </a:endParaRPr>
          </a:p>
        </p:txBody>
      </p:sp>
      <p:sp>
        <p:nvSpPr>
          <p:cNvPr id="120" name="Google Shape;120;p17"/>
          <p:cNvSpPr/>
          <p:nvPr/>
        </p:nvSpPr>
        <p:spPr>
          <a:xfrm>
            <a:off x="1919080" y="1726700"/>
            <a:ext cx="2489700" cy="204300"/>
          </a:xfrm>
          <a:prstGeom prst="rect">
            <a:avLst/>
          </a:prstGeom>
          <a:noFill/>
          <a:ln>
            <a:noFill/>
          </a:ln>
        </p:spPr>
        <p:txBody>
          <a:bodyPr anchorCtr="0" anchor="t" bIns="28575" lIns="57150" spcFirstLastPara="1" rIns="57150" wrap="square" tIns="28575">
            <a:noAutofit/>
          </a:bodyPr>
          <a:lstStyle/>
          <a:p>
            <a:pPr indent="0" lvl="0" marL="0" marR="0" rtl="0" algn="l">
              <a:lnSpc>
                <a:spcPct val="125024"/>
              </a:lnSpc>
              <a:spcBef>
                <a:spcPts val="0"/>
              </a:spcBef>
              <a:spcAft>
                <a:spcPts val="0"/>
              </a:spcAft>
              <a:buClr>
                <a:srgbClr val="272525"/>
              </a:buClr>
              <a:buSzPts val="1300"/>
              <a:buFont typeface="Arial"/>
              <a:buNone/>
            </a:pPr>
            <a:r>
              <a:rPr b="1" i="0" lang="en" sz="1300" u="none" cap="none" strike="noStrike">
                <a:solidFill>
                  <a:srgbClr val="272525"/>
                </a:solidFill>
                <a:latin typeface="Merriweather"/>
                <a:ea typeface="Merriweather"/>
                <a:cs typeface="Merriweather"/>
                <a:sym typeface="Merriweather"/>
              </a:rPr>
              <a:t>Number of xDR Sessions</a:t>
            </a:r>
            <a:endParaRPr i="0" sz="1300" u="none" cap="none" strike="noStrike">
              <a:solidFill>
                <a:schemeClr val="dk1"/>
              </a:solidFill>
              <a:latin typeface="Merriweather"/>
              <a:ea typeface="Merriweather"/>
              <a:cs typeface="Merriweather"/>
              <a:sym typeface="Merriweather"/>
            </a:endParaRPr>
          </a:p>
        </p:txBody>
      </p:sp>
      <p:sp>
        <p:nvSpPr>
          <p:cNvPr id="121" name="Google Shape;121;p17"/>
          <p:cNvSpPr/>
          <p:nvPr/>
        </p:nvSpPr>
        <p:spPr>
          <a:xfrm>
            <a:off x="1919078" y="2014250"/>
            <a:ext cx="3271200" cy="6249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This metric represents the frequency of data sessions initiated by users, providing insights into overall data usage patterns</a:t>
            </a:r>
            <a:r>
              <a:rPr b="0" i="0" lang="en" sz="1100" u="none" cap="none" strike="noStrike">
                <a:solidFill>
                  <a:srgbClr val="272525"/>
                </a:solidFill>
                <a:latin typeface="Arial"/>
                <a:ea typeface="Arial"/>
                <a:cs typeface="Arial"/>
                <a:sym typeface="Arial"/>
              </a:rPr>
              <a:t>.</a:t>
            </a:r>
            <a:endParaRPr b="0" i="0" sz="1100" u="none" cap="none" strike="noStrike">
              <a:solidFill>
                <a:schemeClr val="dk1"/>
              </a:solidFill>
              <a:latin typeface="Calibri"/>
              <a:ea typeface="Calibri"/>
              <a:cs typeface="Calibri"/>
              <a:sym typeface="Calibri"/>
            </a:endParaRPr>
          </a:p>
        </p:txBody>
      </p:sp>
      <p:sp>
        <p:nvSpPr>
          <p:cNvPr id="122" name="Google Shape;122;p17"/>
          <p:cNvSpPr/>
          <p:nvPr/>
        </p:nvSpPr>
        <p:spPr>
          <a:xfrm>
            <a:off x="5763403" y="1672541"/>
            <a:ext cx="312600" cy="312600"/>
          </a:xfrm>
          <a:prstGeom prst="roundRect">
            <a:avLst>
              <a:gd fmla="val 20000" name="adj"/>
            </a:avLst>
          </a:prstGeom>
          <a:solidFill>
            <a:srgbClr val="F0D4F7"/>
          </a:solidFill>
          <a:ln cap="flat" cmpd="sng" w="9525">
            <a:solidFill>
              <a:srgbClr val="D6BADD"/>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3" name="Google Shape;123;p17"/>
          <p:cNvSpPr/>
          <p:nvPr/>
        </p:nvSpPr>
        <p:spPr>
          <a:xfrm>
            <a:off x="4743822" y="1784896"/>
            <a:ext cx="107677" cy="196081"/>
          </a:xfrm>
          <a:prstGeom prst="rect">
            <a:avLst/>
          </a:prstGeom>
          <a:noFill/>
          <a:ln>
            <a:noFill/>
          </a:ln>
        </p:spPr>
        <p:txBody>
          <a:bodyPr anchorCtr="0" anchor="t" bIns="28575" lIns="57150" spcFirstLastPara="1" rIns="57150" wrap="square" tIns="28575">
            <a:noAutofit/>
          </a:bodyPr>
          <a:lstStyle/>
          <a:p>
            <a:pPr indent="0" lvl="0" marL="0" marR="0" rtl="0" algn="l">
              <a:lnSpc>
                <a:spcPct val="100000"/>
              </a:lnSpc>
              <a:spcBef>
                <a:spcPts val="0"/>
              </a:spcBef>
              <a:spcAft>
                <a:spcPts val="0"/>
              </a:spcAft>
              <a:buClr>
                <a:srgbClr val="272525"/>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24" name="Google Shape;124;p17"/>
          <p:cNvSpPr/>
          <p:nvPr/>
        </p:nvSpPr>
        <p:spPr>
          <a:xfrm>
            <a:off x="6339225" y="1672550"/>
            <a:ext cx="1921200" cy="204300"/>
          </a:xfrm>
          <a:prstGeom prst="rect">
            <a:avLst/>
          </a:prstGeom>
          <a:noFill/>
          <a:ln>
            <a:noFill/>
          </a:ln>
        </p:spPr>
        <p:txBody>
          <a:bodyPr anchorCtr="0" anchor="t" bIns="28575" lIns="57150" spcFirstLastPara="1" rIns="57150" wrap="square" tIns="28575">
            <a:noAutofit/>
          </a:bodyPr>
          <a:lstStyle/>
          <a:p>
            <a:pPr indent="0" lvl="0" marL="0" marR="0" rtl="0" algn="l">
              <a:lnSpc>
                <a:spcPct val="125024"/>
              </a:lnSpc>
              <a:spcBef>
                <a:spcPts val="0"/>
              </a:spcBef>
              <a:spcAft>
                <a:spcPts val="0"/>
              </a:spcAft>
              <a:buClr>
                <a:srgbClr val="272525"/>
              </a:buClr>
              <a:buSzPts val="1300"/>
              <a:buFont typeface="Arial"/>
              <a:buNone/>
            </a:pPr>
            <a:r>
              <a:rPr b="1" i="0" lang="en" sz="1300" u="none" cap="none" strike="noStrike">
                <a:solidFill>
                  <a:srgbClr val="272525"/>
                </a:solidFill>
                <a:latin typeface="Merriweather"/>
                <a:ea typeface="Merriweather"/>
                <a:cs typeface="Merriweather"/>
                <a:sym typeface="Merriweather"/>
              </a:rPr>
              <a:t>Session Duration</a:t>
            </a:r>
            <a:endParaRPr i="0" sz="1300" u="none" cap="none" strike="noStrike">
              <a:solidFill>
                <a:schemeClr val="dk1"/>
              </a:solidFill>
              <a:latin typeface="Merriweather"/>
              <a:ea typeface="Merriweather"/>
              <a:cs typeface="Merriweather"/>
              <a:sym typeface="Merriweather"/>
            </a:endParaRPr>
          </a:p>
        </p:txBody>
      </p:sp>
      <p:sp>
        <p:nvSpPr>
          <p:cNvPr id="125" name="Google Shape;125;p17"/>
          <p:cNvSpPr/>
          <p:nvPr/>
        </p:nvSpPr>
        <p:spPr>
          <a:xfrm>
            <a:off x="6280925" y="2014250"/>
            <a:ext cx="2863200" cy="6249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The average duration of data sessions reveals user engagement levels and preferences for specific applications.</a:t>
            </a:r>
            <a:endParaRPr i="0" sz="1100" u="none" cap="none" strike="noStrike">
              <a:solidFill>
                <a:schemeClr val="dk1"/>
              </a:solidFill>
              <a:latin typeface="Merriweather"/>
              <a:ea typeface="Merriweather"/>
              <a:cs typeface="Merriweather"/>
              <a:sym typeface="Merriweather"/>
            </a:endParaRPr>
          </a:p>
        </p:txBody>
      </p:sp>
      <p:sp>
        <p:nvSpPr>
          <p:cNvPr id="126" name="Google Shape;126;p17"/>
          <p:cNvSpPr/>
          <p:nvPr/>
        </p:nvSpPr>
        <p:spPr>
          <a:xfrm>
            <a:off x="1467743" y="2934146"/>
            <a:ext cx="312464" cy="312464"/>
          </a:xfrm>
          <a:prstGeom prst="roundRect">
            <a:avLst>
              <a:gd fmla="val 20000" name="adj"/>
            </a:avLst>
          </a:prstGeom>
          <a:solidFill>
            <a:srgbClr val="F0D4F7"/>
          </a:solidFill>
          <a:ln cap="flat" cmpd="sng" w="9525">
            <a:solidFill>
              <a:srgbClr val="D6BADD"/>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7" name="Google Shape;127;p17"/>
          <p:cNvSpPr/>
          <p:nvPr/>
        </p:nvSpPr>
        <p:spPr>
          <a:xfrm>
            <a:off x="1570137" y="2992338"/>
            <a:ext cx="107677" cy="196081"/>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28" name="Google Shape;128;p17"/>
          <p:cNvSpPr/>
          <p:nvPr/>
        </p:nvSpPr>
        <p:spPr>
          <a:xfrm>
            <a:off x="1919078" y="2934150"/>
            <a:ext cx="3329400" cy="408600"/>
          </a:xfrm>
          <a:prstGeom prst="rect">
            <a:avLst/>
          </a:prstGeom>
          <a:noFill/>
          <a:ln>
            <a:noFill/>
          </a:ln>
        </p:spPr>
        <p:txBody>
          <a:bodyPr anchorCtr="0" anchor="t" bIns="28575" lIns="57150" spcFirstLastPara="1" rIns="57150" wrap="square" tIns="28575">
            <a:noAutofit/>
          </a:bodyPr>
          <a:lstStyle/>
          <a:p>
            <a:pPr indent="0" lvl="0" marL="0" marR="0" rtl="0" algn="l">
              <a:lnSpc>
                <a:spcPct val="125024"/>
              </a:lnSpc>
              <a:spcBef>
                <a:spcPts val="0"/>
              </a:spcBef>
              <a:spcAft>
                <a:spcPts val="0"/>
              </a:spcAft>
              <a:buClr>
                <a:srgbClr val="272525"/>
              </a:buClr>
              <a:buSzPts val="1300"/>
              <a:buFont typeface="Arial"/>
              <a:buNone/>
            </a:pPr>
            <a:r>
              <a:rPr b="1" i="0" lang="en" sz="1300" u="none" cap="none" strike="noStrike">
                <a:solidFill>
                  <a:srgbClr val="272525"/>
                </a:solidFill>
                <a:latin typeface="Merriweather"/>
                <a:ea typeface="Merriweather"/>
                <a:cs typeface="Merriweather"/>
                <a:sym typeface="Merriweather"/>
              </a:rPr>
              <a:t>Total Download (DL) and Upload (UL) Data</a:t>
            </a:r>
            <a:endParaRPr i="0" sz="1300" u="none" cap="none" strike="noStrike">
              <a:solidFill>
                <a:schemeClr val="dk1"/>
              </a:solidFill>
              <a:latin typeface="Merriweather"/>
              <a:ea typeface="Merriweather"/>
              <a:cs typeface="Merriweather"/>
              <a:sym typeface="Merriweather"/>
            </a:endParaRPr>
          </a:p>
        </p:txBody>
      </p:sp>
      <p:sp>
        <p:nvSpPr>
          <p:cNvPr id="129" name="Google Shape;129;p17"/>
          <p:cNvSpPr/>
          <p:nvPr/>
        </p:nvSpPr>
        <p:spPr>
          <a:xfrm>
            <a:off x="1919075" y="3425950"/>
            <a:ext cx="3656100" cy="8331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Analyzing the total data volume downloaded and uploaded provides insights into user data consumption patterns and potential network resource requirements.</a:t>
            </a:r>
            <a:endParaRPr i="0" sz="1100" u="none" cap="none" strike="noStrike">
              <a:solidFill>
                <a:schemeClr val="dk1"/>
              </a:solidFill>
              <a:latin typeface="Merriweather"/>
              <a:ea typeface="Merriweather"/>
              <a:cs typeface="Merriweather"/>
              <a:sym typeface="Merriweather"/>
            </a:endParaRPr>
          </a:p>
        </p:txBody>
      </p:sp>
      <p:sp>
        <p:nvSpPr>
          <p:cNvPr id="130" name="Google Shape;130;p17"/>
          <p:cNvSpPr/>
          <p:nvPr/>
        </p:nvSpPr>
        <p:spPr>
          <a:xfrm>
            <a:off x="5763391" y="2879996"/>
            <a:ext cx="312600" cy="312600"/>
          </a:xfrm>
          <a:prstGeom prst="roundRect">
            <a:avLst>
              <a:gd fmla="val 20000" name="adj"/>
            </a:avLst>
          </a:prstGeom>
          <a:solidFill>
            <a:srgbClr val="F0D4F7"/>
          </a:solidFill>
          <a:ln cap="flat" cmpd="sng" w="9525">
            <a:solidFill>
              <a:srgbClr val="D6BADD"/>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1" name="Google Shape;131;p17"/>
          <p:cNvSpPr/>
          <p:nvPr/>
        </p:nvSpPr>
        <p:spPr>
          <a:xfrm>
            <a:off x="4743822" y="2992338"/>
            <a:ext cx="107677" cy="196081"/>
          </a:xfrm>
          <a:prstGeom prst="rect">
            <a:avLst/>
          </a:prstGeom>
          <a:noFill/>
          <a:ln>
            <a:noFill/>
          </a:ln>
        </p:spPr>
        <p:txBody>
          <a:bodyPr anchorCtr="0" anchor="t" bIns="28575" lIns="57150" spcFirstLastPara="1" rIns="57150" wrap="square" tIns="28575">
            <a:noAutofit/>
          </a:bodyPr>
          <a:lstStyle/>
          <a:p>
            <a:pPr indent="0" lvl="0" marL="0" marR="0" rtl="0" algn="l">
              <a:lnSpc>
                <a:spcPct val="100000"/>
              </a:lnSpc>
              <a:spcBef>
                <a:spcPts val="0"/>
              </a:spcBef>
              <a:spcAft>
                <a:spcPts val="0"/>
              </a:spcAft>
              <a:buClr>
                <a:srgbClr val="272525"/>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32" name="Google Shape;132;p17"/>
          <p:cNvSpPr/>
          <p:nvPr/>
        </p:nvSpPr>
        <p:spPr>
          <a:xfrm>
            <a:off x="6280925" y="2888800"/>
            <a:ext cx="2583600" cy="204300"/>
          </a:xfrm>
          <a:prstGeom prst="rect">
            <a:avLst/>
          </a:prstGeom>
          <a:noFill/>
          <a:ln>
            <a:noFill/>
          </a:ln>
        </p:spPr>
        <p:txBody>
          <a:bodyPr anchorCtr="0" anchor="t" bIns="28575" lIns="57150" spcFirstLastPara="1" rIns="57150" wrap="square" tIns="28575">
            <a:noAutofit/>
          </a:bodyPr>
          <a:lstStyle/>
          <a:p>
            <a:pPr indent="0" lvl="0" marL="0" marR="0" rtl="0" algn="l">
              <a:lnSpc>
                <a:spcPct val="125024"/>
              </a:lnSpc>
              <a:spcBef>
                <a:spcPts val="0"/>
              </a:spcBef>
              <a:spcAft>
                <a:spcPts val="0"/>
              </a:spcAft>
              <a:buClr>
                <a:srgbClr val="272525"/>
              </a:buClr>
              <a:buSzPts val="1300"/>
              <a:buFont typeface="Arial"/>
              <a:buNone/>
            </a:pPr>
            <a:r>
              <a:rPr b="1" i="0" lang="en" sz="1300" u="none" cap="none" strike="noStrike">
                <a:solidFill>
                  <a:srgbClr val="272525"/>
                </a:solidFill>
                <a:latin typeface="Merriweather"/>
                <a:ea typeface="Merriweather"/>
                <a:cs typeface="Merriweather"/>
                <a:sym typeface="Merriweather"/>
              </a:rPr>
              <a:t>Total Data Volume (Bytes)</a:t>
            </a:r>
            <a:endParaRPr i="0" sz="1300" u="none" cap="none" strike="noStrike">
              <a:solidFill>
                <a:schemeClr val="dk1"/>
              </a:solidFill>
              <a:latin typeface="Merriweather"/>
              <a:ea typeface="Merriweather"/>
              <a:cs typeface="Merriweather"/>
              <a:sym typeface="Merriweather"/>
            </a:endParaRPr>
          </a:p>
        </p:txBody>
      </p:sp>
      <p:sp>
        <p:nvSpPr>
          <p:cNvPr id="133" name="Google Shape;133;p17"/>
          <p:cNvSpPr/>
          <p:nvPr/>
        </p:nvSpPr>
        <p:spPr>
          <a:xfrm>
            <a:off x="6420724" y="3188432"/>
            <a:ext cx="2583600" cy="6249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This metric represents the overall data volume consumed during each session, providing a comprehensive view of user data usage.</a:t>
            </a:r>
            <a:endParaRPr i="0" sz="11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preencoded.png" id="139" name="Google Shape;139;p1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0" name="Google Shape;140;p18"/>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1" name="Google Shape;141;p18"/>
          <p:cNvSpPr/>
          <p:nvPr/>
        </p:nvSpPr>
        <p:spPr>
          <a:xfrm>
            <a:off x="1273746" y="463153"/>
            <a:ext cx="6596509" cy="867966"/>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i="0" lang="en" sz="2700" u="none" cap="none" strike="noStrike">
                <a:solidFill>
                  <a:srgbClr val="000000"/>
                </a:solidFill>
                <a:latin typeface="Merriweather"/>
                <a:ea typeface="Merriweather"/>
                <a:cs typeface="Merriweather"/>
                <a:sym typeface="Merriweather"/>
              </a:rPr>
              <a:t>Bivariate Analysis: Exploring Relationships</a:t>
            </a:r>
            <a:endParaRPr i="0" sz="2700" u="none" cap="none" strike="noStrike">
              <a:solidFill>
                <a:schemeClr val="dk1"/>
              </a:solidFill>
              <a:latin typeface="Merriweather"/>
              <a:ea typeface="Merriweather"/>
              <a:cs typeface="Merriweather"/>
              <a:sym typeface="Merriweather"/>
            </a:endParaRPr>
          </a:p>
        </p:txBody>
      </p:sp>
      <p:pic>
        <p:nvPicPr>
          <p:cNvPr descr="preencoded.png" id="142" name="Google Shape;142;p18"/>
          <p:cNvPicPr preferRelativeResize="0"/>
          <p:nvPr/>
        </p:nvPicPr>
        <p:blipFill rotWithShape="1">
          <a:blip r:embed="rId4">
            <a:alphaModFix/>
          </a:blip>
          <a:srcRect b="0" l="0" r="0" t="0"/>
          <a:stretch/>
        </p:blipFill>
        <p:spPr>
          <a:xfrm>
            <a:off x="1273746" y="1626417"/>
            <a:ext cx="1492895" cy="922660"/>
          </a:xfrm>
          <a:prstGeom prst="rect">
            <a:avLst/>
          </a:prstGeom>
          <a:noFill/>
          <a:ln>
            <a:noFill/>
          </a:ln>
        </p:spPr>
      </p:pic>
      <p:sp>
        <p:nvSpPr>
          <p:cNvPr id="143" name="Google Shape;143;p18"/>
          <p:cNvSpPr/>
          <p:nvPr/>
        </p:nvSpPr>
        <p:spPr>
          <a:xfrm>
            <a:off x="1273746" y="2705026"/>
            <a:ext cx="1492895"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Social Media vs. Total Data</a:t>
            </a:r>
            <a:endParaRPr i="0" sz="1400" u="none" cap="none" strike="noStrike">
              <a:solidFill>
                <a:schemeClr val="dk1"/>
              </a:solidFill>
              <a:latin typeface="Merriweather"/>
              <a:ea typeface="Merriweather"/>
              <a:cs typeface="Merriweather"/>
              <a:sym typeface="Merriweather"/>
            </a:endParaRPr>
          </a:p>
        </p:txBody>
      </p:sp>
      <p:sp>
        <p:nvSpPr>
          <p:cNvPr id="144" name="Google Shape;144;p18"/>
          <p:cNvSpPr/>
          <p:nvPr/>
        </p:nvSpPr>
        <p:spPr>
          <a:xfrm>
            <a:off x="1273751" y="3222275"/>
            <a:ext cx="1758600" cy="14580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The analysis explores the relationship between social media usage and total data consumption, identifying any potential correlations.</a:t>
            </a:r>
            <a:endParaRPr i="0" sz="1100" u="none" cap="none" strike="noStrike">
              <a:solidFill>
                <a:schemeClr val="dk1"/>
              </a:solidFill>
              <a:latin typeface="Merriweather"/>
              <a:ea typeface="Merriweather"/>
              <a:cs typeface="Merriweather"/>
              <a:sym typeface="Merriweather"/>
            </a:endParaRPr>
          </a:p>
        </p:txBody>
      </p:sp>
      <p:pic>
        <p:nvPicPr>
          <p:cNvPr descr="preencoded.png" id="145" name="Google Shape;145;p18"/>
          <p:cNvPicPr preferRelativeResize="0"/>
          <p:nvPr/>
        </p:nvPicPr>
        <p:blipFill rotWithShape="1">
          <a:blip r:embed="rId5">
            <a:alphaModFix/>
          </a:blip>
          <a:srcRect b="0" l="0" r="0" t="0"/>
          <a:stretch/>
        </p:blipFill>
        <p:spPr>
          <a:xfrm>
            <a:off x="2974926" y="1608832"/>
            <a:ext cx="1492895" cy="922660"/>
          </a:xfrm>
          <a:prstGeom prst="rect">
            <a:avLst/>
          </a:prstGeom>
          <a:noFill/>
          <a:ln>
            <a:noFill/>
          </a:ln>
        </p:spPr>
      </p:pic>
      <p:sp>
        <p:nvSpPr>
          <p:cNvPr id="146" name="Google Shape;146;p18"/>
          <p:cNvSpPr/>
          <p:nvPr/>
        </p:nvSpPr>
        <p:spPr>
          <a:xfrm>
            <a:off x="2974926" y="2705026"/>
            <a:ext cx="1492895"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Google vs. Total Data</a:t>
            </a:r>
            <a:endParaRPr i="0" sz="1400" u="none" cap="none" strike="noStrike">
              <a:solidFill>
                <a:schemeClr val="dk1"/>
              </a:solidFill>
              <a:latin typeface="Merriweather"/>
              <a:ea typeface="Merriweather"/>
              <a:cs typeface="Merriweather"/>
              <a:sym typeface="Merriweather"/>
            </a:endParaRPr>
          </a:p>
        </p:txBody>
      </p:sp>
      <p:sp>
        <p:nvSpPr>
          <p:cNvPr id="147" name="Google Shape;147;p18"/>
          <p:cNvSpPr/>
          <p:nvPr/>
        </p:nvSpPr>
        <p:spPr>
          <a:xfrm>
            <a:off x="2974925" y="3222275"/>
            <a:ext cx="1758600" cy="14580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The analysis explores the relationship between Google usage and total data consumption, identifying any potential correlations.</a:t>
            </a:r>
            <a:endParaRPr i="0" sz="1100" u="none" cap="none" strike="noStrike">
              <a:solidFill>
                <a:schemeClr val="dk1"/>
              </a:solidFill>
              <a:latin typeface="Merriweather"/>
              <a:ea typeface="Merriweather"/>
              <a:cs typeface="Merriweather"/>
              <a:sym typeface="Merriweather"/>
            </a:endParaRPr>
          </a:p>
        </p:txBody>
      </p:sp>
      <p:pic>
        <p:nvPicPr>
          <p:cNvPr descr="preencoded.png" id="148" name="Google Shape;148;p18"/>
          <p:cNvPicPr preferRelativeResize="0"/>
          <p:nvPr/>
        </p:nvPicPr>
        <p:blipFill rotWithShape="1">
          <a:blip r:embed="rId6">
            <a:alphaModFix/>
          </a:blip>
          <a:srcRect b="0" l="0" r="0" t="0"/>
          <a:stretch/>
        </p:blipFill>
        <p:spPr>
          <a:xfrm>
            <a:off x="4676105" y="1608832"/>
            <a:ext cx="1492895" cy="922660"/>
          </a:xfrm>
          <a:prstGeom prst="rect">
            <a:avLst/>
          </a:prstGeom>
          <a:noFill/>
          <a:ln>
            <a:noFill/>
          </a:ln>
        </p:spPr>
      </p:pic>
      <p:sp>
        <p:nvSpPr>
          <p:cNvPr id="149" name="Google Shape;149;p18"/>
          <p:cNvSpPr/>
          <p:nvPr/>
        </p:nvSpPr>
        <p:spPr>
          <a:xfrm>
            <a:off x="4676105" y="2705026"/>
            <a:ext cx="1492895"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Email vs. Total Data</a:t>
            </a:r>
            <a:endParaRPr i="0" sz="1400" u="none" cap="none" strike="noStrike">
              <a:solidFill>
                <a:schemeClr val="dk1"/>
              </a:solidFill>
              <a:latin typeface="Merriweather"/>
              <a:ea typeface="Merriweather"/>
              <a:cs typeface="Merriweather"/>
              <a:sym typeface="Merriweather"/>
            </a:endParaRPr>
          </a:p>
        </p:txBody>
      </p:sp>
      <p:sp>
        <p:nvSpPr>
          <p:cNvPr id="150" name="Google Shape;150;p18"/>
          <p:cNvSpPr/>
          <p:nvPr/>
        </p:nvSpPr>
        <p:spPr>
          <a:xfrm>
            <a:off x="4676099" y="3222275"/>
            <a:ext cx="1758600" cy="14580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b="0" i="0" lang="en" sz="1100" u="none" cap="none" strike="noStrike">
                <a:solidFill>
                  <a:srgbClr val="272525"/>
                </a:solidFill>
                <a:latin typeface="Arial"/>
                <a:ea typeface="Arial"/>
                <a:cs typeface="Arial"/>
                <a:sym typeface="Arial"/>
              </a:rPr>
              <a:t>T</a:t>
            </a:r>
            <a:r>
              <a:rPr i="0" lang="en" sz="1100" u="none" cap="none" strike="noStrike">
                <a:solidFill>
                  <a:srgbClr val="272525"/>
                </a:solidFill>
                <a:latin typeface="Merriweather"/>
                <a:ea typeface="Merriweather"/>
                <a:cs typeface="Merriweather"/>
                <a:sym typeface="Merriweather"/>
              </a:rPr>
              <a:t>he analysis explores the relationship between email usage and total data consumption, identifying any potential correlations.</a:t>
            </a:r>
            <a:endParaRPr i="0" sz="1100" u="none" cap="none" strike="noStrike">
              <a:solidFill>
                <a:schemeClr val="dk1"/>
              </a:solidFill>
              <a:latin typeface="Merriweather"/>
              <a:ea typeface="Merriweather"/>
              <a:cs typeface="Merriweather"/>
              <a:sym typeface="Merriweather"/>
            </a:endParaRPr>
          </a:p>
        </p:txBody>
      </p:sp>
      <p:pic>
        <p:nvPicPr>
          <p:cNvPr descr="preencoded.png" id="151" name="Google Shape;151;p18"/>
          <p:cNvPicPr preferRelativeResize="0"/>
          <p:nvPr/>
        </p:nvPicPr>
        <p:blipFill rotWithShape="1">
          <a:blip r:embed="rId7">
            <a:alphaModFix/>
          </a:blip>
          <a:srcRect b="0" l="0" r="0" t="0"/>
          <a:stretch/>
        </p:blipFill>
        <p:spPr>
          <a:xfrm>
            <a:off x="6377285" y="1608832"/>
            <a:ext cx="1492969" cy="922660"/>
          </a:xfrm>
          <a:prstGeom prst="rect">
            <a:avLst/>
          </a:prstGeom>
          <a:noFill/>
          <a:ln>
            <a:noFill/>
          </a:ln>
        </p:spPr>
      </p:pic>
      <p:sp>
        <p:nvSpPr>
          <p:cNvPr id="152" name="Google Shape;152;p18"/>
          <p:cNvSpPr/>
          <p:nvPr/>
        </p:nvSpPr>
        <p:spPr>
          <a:xfrm>
            <a:off x="6377285" y="2705026"/>
            <a:ext cx="1492969" cy="433983"/>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i="0" lang="en" sz="1400" u="none" cap="none" strike="noStrike">
                <a:solidFill>
                  <a:srgbClr val="272525"/>
                </a:solidFill>
                <a:latin typeface="Merriweather"/>
                <a:ea typeface="Merriweather"/>
                <a:cs typeface="Merriweather"/>
                <a:sym typeface="Merriweather"/>
              </a:rPr>
              <a:t>YouTube vs. Total Data</a:t>
            </a:r>
            <a:endParaRPr i="0" sz="1400" u="none" cap="none" strike="noStrike">
              <a:solidFill>
                <a:schemeClr val="dk1"/>
              </a:solidFill>
              <a:latin typeface="Merriweather"/>
              <a:ea typeface="Merriweather"/>
              <a:cs typeface="Merriweather"/>
              <a:sym typeface="Merriweather"/>
            </a:endParaRPr>
          </a:p>
        </p:txBody>
      </p:sp>
      <p:sp>
        <p:nvSpPr>
          <p:cNvPr id="153" name="Google Shape;153;p18"/>
          <p:cNvSpPr/>
          <p:nvPr/>
        </p:nvSpPr>
        <p:spPr>
          <a:xfrm>
            <a:off x="6377275" y="3222275"/>
            <a:ext cx="1833600" cy="14580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i="0" lang="en" sz="1100" u="none" cap="none" strike="noStrike">
                <a:solidFill>
                  <a:srgbClr val="272525"/>
                </a:solidFill>
                <a:latin typeface="Merriweather"/>
                <a:ea typeface="Merriweather"/>
                <a:cs typeface="Merriweather"/>
                <a:sym typeface="Merriweather"/>
              </a:rPr>
              <a:t>The analysis explores the relationship between YouTube usage and total data consumption, identifying any potential correlations.</a:t>
            </a:r>
            <a:endParaRPr i="0" sz="11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b="0" l="0" r="0" t="0"/>
          <a:stretch/>
        </p:blipFill>
        <p:spPr>
          <a:xfrm>
            <a:off x="544272" y="1157250"/>
            <a:ext cx="8331350" cy="3591650"/>
          </a:xfrm>
          <a:prstGeom prst="rect">
            <a:avLst/>
          </a:prstGeom>
          <a:noFill/>
          <a:ln>
            <a:noFill/>
          </a:ln>
        </p:spPr>
      </p:pic>
      <p:sp>
        <p:nvSpPr>
          <p:cNvPr id="159" name="Google Shape;159;p19"/>
          <p:cNvSpPr txBox="1"/>
          <p:nvPr/>
        </p:nvSpPr>
        <p:spPr>
          <a:xfrm>
            <a:off x="244925" y="371925"/>
            <a:ext cx="8630700" cy="396300"/>
          </a:xfrm>
          <a:prstGeom prst="rect">
            <a:avLst/>
          </a:prstGeom>
          <a:noFill/>
          <a:ln>
            <a:noFill/>
          </a:ln>
        </p:spPr>
        <p:txBody>
          <a:bodyPr anchorCtr="0" anchor="t" bIns="28575" lIns="57150" spcFirstLastPara="1" rIns="57150" wrap="square" tIns="28575">
            <a:spAutoFit/>
          </a:bodyPr>
          <a:lstStyle/>
          <a:p>
            <a:pPr indent="0" lvl="0" marL="0" marR="0" rtl="0" algn="ctr">
              <a:spcBef>
                <a:spcPts val="0"/>
              </a:spcBef>
              <a:spcAft>
                <a:spcPts val="0"/>
              </a:spcAft>
              <a:buNone/>
            </a:pPr>
            <a:r>
              <a:rPr b="1" i="0" lang="en" sz="2200" u="none" cap="none" strike="noStrike">
                <a:solidFill>
                  <a:schemeClr val="dk1"/>
                </a:solidFill>
                <a:latin typeface="Merriweather"/>
                <a:ea typeface="Merriweather"/>
                <a:cs typeface="Merriweather"/>
                <a:sym typeface="Merriweather"/>
              </a:rPr>
              <a:t>The screenshot of model deployment at Streamlit</a:t>
            </a:r>
            <a:endParaRPr b="1" sz="220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preencoded.png" id="165" name="Google Shape;165;p2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6" name="Google Shape;166;p20"/>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67" name="Google Shape;167;p20"/>
          <p:cNvPicPr preferRelativeResize="0"/>
          <p:nvPr/>
        </p:nvPicPr>
        <p:blipFill rotWithShape="1">
          <a:blip r:embed="rId4">
            <a:alphaModFix/>
          </a:blip>
          <a:srcRect b="0" l="0" r="0" t="0"/>
          <a:stretch/>
        </p:blipFill>
        <p:spPr>
          <a:xfrm>
            <a:off x="0" y="0"/>
            <a:ext cx="28574" cy="5143500"/>
          </a:xfrm>
          <a:prstGeom prst="rect">
            <a:avLst/>
          </a:prstGeom>
          <a:noFill/>
          <a:ln>
            <a:noFill/>
          </a:ln>
        </p:spPr>
      </p:pic>
      <p:sp>
        <p:nvSpPr>
          <p:cNvPr id="168" name="Google Shape;168;p20"/>
          <p:cNvSpPr/>
          <p:nvPr/>
        </p:nvSpPr>
        <p:spPr>
          <a:xfrm>
            <a:off x="1169650" y="163500"/>
            <a:ext cx="53502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lang="en" sz="2700">
                <a:solidFill>
                  <a:srgbClr val="000000"/>
                </a:solidFill>
                <a:latin typeface="Merriweather"/>
                <a:ea typeface="Merriweather"/>
                <a:cs typeface="Merriweather"/>
                <a:sym typeface="Merriweather"/>
              </a:rPr>
              <a:t>User Engagement Analysis</a:t>
            </a:r>
            <a:endParaRPr sz="2700">
              <a:solidFill>
                <a:schemeClr val="dk1"/>
              </a:solidFill>
              <a:latin typeface="Merriweather"/>
              <a:ea typeface="Merriweather"/>
              <a:cs typeface="Merriweather"/>
              <a:sym typeface="Merriweather"/>
            </a:endParaRPr>
          </a:p>
        </p:txBody>
      </p:sp>
      <p:sp>
        <p:nvSpPr>
          <p:cNvPr id="169" name="Google Shape;169;p20"/>
          <p:cNvSpPr/>
          <p:nvPr/>
        </p:nvSpPr>
        <p:spPr>
          <a:xfrm>
            <a:off x="3001194" y="1262211"/>
            <a:ext cx="27756" cy="3261345"/>
          </a:xfrm>
          <a:prstGeom prst="roundRect">
            <a:avLst>
              <a:gd fmla="val 225151" name="adj"/>
            </a:avLst>
          </a:prstGeom>
          <a:solidFill>
            <a:srgbClr val="B2D4E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0" name="Google Shape;170;p20"/>
          <p:cNvSpPr/>
          <p:nvPr/>
        </p:nvSpPr>
        <p:spPr>
          <a:xfrm>
            <a:off x="3171267" y="1560723"/>
            <a:ext cx="485998" cy="27756"/>
          </a:xfrm>
          <a:prstGeom prst="roundRect">
            <a:avLst>
              <a:gd fmla="val 225151" name="adj"/>
            </a:avLst>
          </a:prstGeom>
          <a:solidFill>
            <a:srgbClr val="B2D4E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1" name="Google Shape;171;p20"/>
          <p:cNvSpPr/>
          <p:nvPr/>
        </p:nvSpPr>
        <p:spPr>
          <a:xfrm>
            <a:off x="2858803" y="1418406"/>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2" name="Google Shape;172;p20"/>
          <p:cNvSpPr/>
          <p:nvPr/>
        </p:nvSpPr>
        <p:spPr>
          <a:xfrm>
            <a:off x="2972730" y="1470496"/>
            <a:ext cx="84600" cy="2082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1</a:t>
            </a:r>
            <a:endParaRPr sz="1600">
              <a:solidFill>
                <a:schemeClr val="dk1"/>
              </a:solidFill>
              <a:latin typeface="Calibri"/>
              <a:ea typeface="Calibri"/>
              <a:cs typeface="Calibri"/>
              <a:sym typeface="Calibri"/>
            </a:endParaRPr>
          </a:p>
        </p:txBody>
      </p:sp>
      <p:sp>
        <p:nvSpPr>
          <p:cNvPr id="173" name="Google Shape;173;p20"/>
          <p:cNvSpPr/>
          <p:nvPr/>
        </p:nvSpPr>
        <p:spPr>
          <a:xfrm>
            <a:off x="3778829" y="1401075"/>
            <a:ext cx="34524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700">
                <a:solidFill>
                  <a:srgbClr val="272525"/>
                </a:solidFill>
                <a:latin typeface="Merriweather"/>
                <a:ea typeface="Merriweather"/>
                <a:cs typeface="Merriweather"/>
                <a:sym typeface="Merriweather"/>
              </a:rPr>
              <a:t>Session Frequency</a:t>
            </a:r>
            <a:endParaRPr sz="1700">
              <a:solidFill>
                <a:schemeClr val="dk1"/>
              </a:solidFill>
              <a:latin typeface="Merriweather"/>
              <a:ea typeface="Merriweather"/>
              <a:cs typeface="Merriweather"/>
              <a:sym typeface="Merriweather"/>
            </a:endParaRPr>
          </a:p>
        </p:txBody>
      </p:sp>
      <p:sp>
        <p:nvSpPr>
          <p:cNvPr id="174" name="Google Shape;174;p20"/>
          <p:cNvSpPr/>
          <p:nvPr/>
        </p:nvSpPr>
        <p:spPr>
          <a:xfrm>
            <a:off x="3778821" y="1701329"/>
            <a:ext cx="4844430"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300">
                <a:solidFill>
                  <a:srgbClr val="272525"/>
                </a:solidFill>
                <a:latin typeface="Merriweather"/>
                <a:ea typeface="Merriweather"/>
                <a:cs typeface="Merriweather"/>
                <a:sym typeface="Merriweather"/>
              </a:rPr>
              <a:t>The analysis tracks the frequency of user sessions, providing insights into user activity levels.</a:t>
            </a:r>
            <a:endParaRPr sz="1300">
              <a:solidFill>
                <a:schemeClr val="dk1"/>
              </a:solidFill>
              <a:latin typeface="Merriweather"/>
              <a:ea typeface="Merriweather"/>
              <a:cs typeface="Merriweather"/>
              <a:sym typeface="Merriweather"/>
            </a:endParaRPr>
          </a:p>
        </p:txBody>
      </p:sp>
      <p:sp>
        <p:nvSpPr>
          <p:cNvPr id="175" name="Google Shape;175;p20"/>
          <p:cNvSpPr/>
          <p:nvPr/>
        </p:nvSpPr>
        <p:spPr>
          <a:xfrm>
            <a:off x="3171267" y="2694124"/>
            <a:ext cx="485998" cy="27756"/>
          </a:xfrm>
          <a:prstGeom prst="roundRect">
            <a:avLst>
              <a:gd fmla="val 225151" name="adj"/>
            </a:avLst>
          </a:prstGeom>
          <a:solidFill>
            <a:srgbClr val="B2D4E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6" name="Google Shape;176;p20"/>
          <p:cNvSpPr/>
          <p:nvPr/>
        </p:nvSpPr>
        <p:spPr>
          <a:xfrm>
            <a:off x="2858803" y="2551807"/>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7" name="Google Shape;177;p20"/>
          <p:cNvSpPr/>
          <p:nvPr/>
        </p:nvSpPr>
        <p:spPr>
          <a:xfrm>
            <a:off x="2954350" y="2603897"/>
            <a:ext cx="121295" cy="208285"/>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2</a:t>
            </a:r>
            <a:endParaRPr sz="1600">
              <a:solidFill>
                <a:schemeClr val="dk1"/>
              </a:solidFill>
              <a:latin typeface="Calibri"/>
              <a:ea typeface="Calibri"/>
              <a:cs typeface="Calibri"/>
              <a:sym typeface="Calibri"/>
            </a:endParaRPr>
          </a:p>
        </p:txBody>
      </p:sp>
      <p:sp>
        <p:nvSpPr>
          <p:cNvPr id="178" name="Google Shape;178;p20"/>
          <p:cNvSpPr/>
          <p:nvPr/>
        </p:nvSpPr>
        <p:spPr>
          <a:xfrm>
            <a:off x="3778828" y="2534475"/>
            <a:ext cx="30675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600">
                <a:solidFill>
                  <a:srgbClr val="272525"/>
                </a:solidFill>
                <a:latin typeface="Merriweather"/>
                <a:ea typeface="Merriweather"/>
                <a:cs typeface="Merriweather"/>
                <a:sym typeface="Merriweather"/>
              </a:rPr>
              <a:t>Session Duration</a:t>
            </a:r>
            <a:endParaRPr sz="1600">
              <a:solidFill>
                <a:schemeClr val="dk1"/>
              </a:solidFill>
              <a:latin typeface="Merriweather"/>
              <a:ea typeface="Merriweather"/>
              <a:cs typeface="Merriweather"/>
              <a:sym typeface="Merriweather"/>
            </a:endParaRPr>
          </a:p>
        </p:txBody>
      </p:sp>
      <p:sp>
        <p:nvSpPr>
          <p:cNvPr id="179" name="Google Shape;179;p20"/>
          <p:cNvSpPr/>
          <p:nvPr/>
        </p:nvSpPr>
        <p:spPr>
          <a:xfrm>
            <a:off x="3778821" y="2834729"/>
            <a:ext cx="4844430"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a:solidFill>
                  <a:srgbClr val="272525"/>
                </a:solidFill>
                <a:latin typeface="Merriweather"/>
                <a:ea typeface="Merriweather"/>
                <a:cs typeface="Merriweather"/>
                <a:sym typeface="Merriweather"/>
              </a:rPr>
              <a:t>The analysis tracks the duration of user sessions, providing insights into user engagement levels.</a:t>
            </a:r>
            <a:endParaRPr>
              <a:solidFill>
                <a:schemeClr val="dk1"/>
              </a:solidFill>
              <a:latin typeface="Merriweather"/>
              <a:ea typeface="Merriweather"/>
              <a:cs typeface="Merriweather"/>
              <a:sym typeface="Merriweather"/>
            </a:endParaRPr>
          </a:p>
        </p:txBody>
      </p:sp>
      <p:sp>
        <p:nvSpPr>
          <p:cNvPr id="180" name="Google Shape;180;p20"/>
          <p:cNvSpPr/>
          <p:nvPr/>
        </p:nvSpPr>
        <p:spPr>
          <a:xfrm>
            <a:off x="3171267" y="3827524"/>
            <a:ext cx="485998" cy="27756"/>
          </a:xfrm>
          <a:prstGeom prst="roundRect">
            <a:avLst>
              <a:gd fmla="val 225151" name="adj"/>
            </a:avLst>
          </a:prstGeom>
          <a:solidFill>
            <a:srgbClr val="B2D4E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1" name="Google Shape;181;p20"/>
          <p:cNvSpPr/>
          <p:nvPr/>
        </p:nvSpPr>
        <p:spPr>
          <a:xfrm>
            <a:off x="2858803" y="3685207"/>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2" name="Google Shape;182;p20"/>
          <p:cNvSpPr/>
          <p:nvPr/>
        </p:nvSpPr>
        <p:spPr>
          <a:xfrm>
            <a:off x="2952638" y="3737298"/>
            <a:ext cx="124792" cy="208285"/>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3</a:t>
            </a:r>
            <a:endParaRPr sz="1600">
              <a:solidFill>
                <a:schemeClr val="dk1"/>
              </a:solidFill>
              <a:latin typeface="Calibri"/>
              <a:ea typeface="Calibri"/>
              <a:cs typeface="Calibri"/>
              <a:sym typeface="Calibri"/>
            </a:endParaRPr>
          </a:p>
        </p:txBody>
      </p:sp>
      <p:sp>
        <p:nvSpPr>
          <p:cNvPr id="183" name="Google Shape;183;p20"/>
          <p:cNvSpPr/>
          <p:nvPr/>
        </p:nvSpPr>
        <p:spPr>
          <a:xfrm>
            <a:off x="3778821" y="3667869"/>
            <a:ext cx="173593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600">
                <a:solidFill>
                  <a:srgbClr val="272525"/>
                </a:solidFill>
                <a:latin typeface="Merriweather"/>
                <a:ea typeface="Merriweather"/>
                <a:cs typeface="Merriweather"/>
                <a:sym typeface="Merriweather"/>
              </a:rPr>
              <a:t>Session Traffic</a:t>
            </a:r>
            <a:endParaRPr sz="1600">
              <a:solidFill>
                <a:schemeClr val="dk1"/>
              </a:solidFill>
              <a:latin typeface="Merriweather"/>
              <a:ea typeface="Merriweather"/>
              <a:cs typeface="Merriweather"/>
              <a:sym typeface="Merriweather"/>
            </a:endParaRPr>
          </a:p>
        </p:txBody>
      </p:sp>
      <p:sp>
        <p:nvSpPr>
          <p:cNvPr id="184" name="Google Shape;184;p20"/>
          <p:cNvSpPr/>
          <p:nvPr/>
        </p:nvSpPr>
        <p:spPr>
          <a:xfrm>
            <a:off x="3778821" y="3968130"/>
            <a:ext cx="4844430"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300">
                <a:solidFill>
                  <a:srgbClr val="272525"/>
                </a:solidFill>
                <a:latin typeface="Merriweather"/>
                <a:ea typeface="Merriweather"/>
                <a:cs typeface="Merriweather"/>
                <a:sym typeface="Merriweather"/>
              </a:rPr>
              <a:t>The analysis tracks the total data volume (download and upload) during user sessions, providing insights into data consumption patterns.</a:t>
            </a:r>
            <a:endParaRPr sz="130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preencoded.png" id="190" name="Google Shape;190;p2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1" name="Google Shape;191;p21"/>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2" name="Google Shape;192;p21"/>
          <p:cNvSpPr/>
          <p:nvPr/>
        </p:nvSpPr>
        <p:spPr>
          <a:xfrm>
            <a:off x="877196" y="326906"/>
            <a:ext cx="6596400" cy="867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lang="en" sz="2700">
                <a:solidFill>
                  <a:srgbClr val="000000"/>
                </a:solidFill>
                <a:latin typeface="Merriweather"/>
                <a:ea typeface="Merriweather"/>
                <a:cs typeface="Merriweather"/>
                <a:sym typeface="Merriweather"/>
              </a:rPr>
              <a:t>Customer Segmentation: Identifying Engagement Clusters</a:t>
            </a:r>
            <a:endParaRPr sz="2700">
              <a:solidFill>
                <a:schemeClr val="dk1"/>
              </a:solidFill>
              <a:latin typeface="Merriweather"/>
              <a:ea typeface="Merriweather"/>
              <a:cs typeface="Merriweather"/>
              <a:sym typeface="Merriweather"/>
            </a:endParaRPr>
          </a:p>
        </p:txBody>
      </p:sp>
      <p:pic>
        <p:nvPicPr>
          <p:cNvPr descr="preencoded.png" id="193" name="Google Shape;193;p21"/>
          <p:cNvPicPr preferRelativeResize="0"/>
          <p:nvPr/>
        </p:nvPicPr>
        <p:blipFill rotWithShape="1">
          <a:blip r:embed="rId4">
            <a:alphaModFix/>
          </a:blip>
          <a:srcRect b="0" l="0" r="0" t="0"/>
          <a:stretch/>
        </p:blipFill>
        <p:spPr>
          <a:xfrm>
            <a:off x="1273746" y="2230711"/>
            <a:ext cx="347142" cy="347142"/>
          </a:xfrm>
          <a:prstGeom prst="rect">
            <a:avLst/>
          </a:prstGeom>
          <a:noFill/>
          <a:ln>
            <a:noFill/>
          </a:ln>
        </p:spPr>
      </p:pic>
      <p:sp>
        <p:nvSpPr>
          <p:cNvPr id="194" name="Google Shape;194;p21"/>
          <p:cNvSpPr/>
          <p:nvPr/>
        </p:nvSpPr>
        <p:spPr>
          <a:xfrm>
            <a:off x="1273752" y="2716700"/>
            <a:ext cx="23418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700">
                <a:solidFill>
                  <a:srgbClr val="272525"/>
                </a:solidFill>
                <a:latin typeface="Merriweather"/>
                <a:ea typeface="Merriweather"/>
                <a:cs typeface="Merriweather"/>
                <a:sym typeface="Merriweather"/>
              </a:rPr>
              <a:t>High Engagement</a:t>
            </a:r>
            <a:endParaRPr sz="1700">
              <a:solidFill>
                <a:schemeClr val="dk1"/>
              </a:solidFill>
              <a:latin typeface="Merriweather"/>
              <a:ea typeface="Merriweather"/>
              <a:cs typeface="Merriweather"/>
              <a:sym typeface="Merriweather"/>
            </a:endParaRPr>
          </a:p>
        </p:txBody>
      </p:sp>
      <p:sp>
        <p:nvSpPr>
          <p:cNvPr id="195" name="Google Shape;195;p21"/>
          <p:cNvSpPr/>
          <p:nvPr/>
        </p:nvSpPr>
        <p:spPr>
          <a:xfrm>
            <a:off x="1273746" y="3016969"/>
            <a:ext cx="2059930" cy="83314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300">
                <a:solidFill>
                  <a:srgbClr val="272525"/>
                </a:solidFill>
                <a:latin typeface="Merriweather"/>
                <a:ea typeface="Merriweather"/>
                <a:cs typeface="Merriweather"/>
                <a:sym typeface="Merriweather"/>
              </a:rPr>
              <a:t>Customers in this cluster exhibit high session frequency, long session durations, and significant data consumption</a:t>
            </a:r>
            <a:r>
              <a:rPr lang="en" sz="1100">
                <a:solidFill>
                  <a:srgbClr val="272525"/>
                </a:solidFill>
                <a:latin typeface="Arial"/>
                <a:ea typeface="Arial"/>
                <a:cs typeface="Arial"/>
                <a:sym typeface="Arial"/>
              </a:rPr>
              <a:t>.</a:t>
            </a:r>
            <a:endParaRPr sz="1100">
              <a:solidFill>
                <a:schemeClr val="dk1"/>
              </a:solidFill>
              <a:latin typeface="Calibri"/>
              <a:ea typeface="Calibri"/>
              <a:cs typeface="Calibri"/>
              <a:sym typeface="Calibri"/>
            </a:endParaRPr>
          </a:p>
        </p:txBody>
      </p:sp>
      <p:pic>
        <p:nvPicPr>
          <p:cNvPr descr="preencoded.png" id="196" name="Google Shape;196;p21"/>
          <p:cNvPicPr preferRelativeResize="0"/>
          <p:nvPr/>
        </p:nvPicPr>
        <p:blipFill rotWithShape="1">
          <a:blip r:embed="rId5">
            <a:alphaModFix/>
          </a:blip>
          <a:srcRect b="0" l="0" r="0" t="0"/>
          <a:stretch/>
        </p:blipFill>
        <p:spPr>
          <a:xfrm>
            <a:off x="3541961" y="2230711"/>
            <a:ext cx="347142" cy="347142"/>
          </a:xfrm>
          <a:prstGeom prst="rect">
            <a:avLst/>
          </a:prstGeom>
          <a:noFill/>
          <a:ln>
            <a:noFill/>
          </a:ln>
        </p:spPr>
      </p:pic>
      <p:sp>
        <p:nvSpPr>
          <p:cNvPr id="197" name="Google Shape;197;p21"/>
          <p:cNvSpPr/>
          <p:nvPr/>
        </p:nvSpPr>
        <p:spPr>
          <a:xfrm>
            <a:off x="3405675" y="2716700"/>
            <a:ext cx="24045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600">
                <a:solidFill>
                  <a:srgbClr val="272525"/>
                </a:solidFill>
                <a:latin typeface="Merriweather"/>
                <a:ea typeface="Merriweather"/>
                <a:cs typeface="Merriweather"/>
                <a:sym typeface="Merriweather"/>
              </a:rPr>
              <a:t>Medium Engagement</a:t>
            </a:r>
            <a:endParaRPr sz="1600">
              <a:solidFill>
                <a:schemeClr val="dk1"/>
              </a:solidFill>
              <a:latin typeface="Merriweather"/>
              <a:ea typeface="Merriweather"/>
              <a:cs typeface="Merriweather"/>
              <a:sym typeface="Merriweather"/>
            </a:endParaRPr>
          </a:p>
        </p:txBody>
      </p:sp>
      <p:sp>
        <p:nvSpPr>
          <p:cNvPr id="198" name="Google Shape;198;p21"/>
          <p:cNvSpPr/>
          <p:nvPr/>
        </p:nvSpPr>
        <p:spPr>
          <a:xfrm>
            <a:off x="3460311" y="3016969"/>
            <a:ext cx="2060100" cy="10413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300">
                <a:solidFill>
                  <a:srgbClr val="272525"/>
                </a:solidFill>
                <a:latin typeface="Merriweather"/>
                <a:ea typeface="Merriweather"/>
                <a:cs typeface="Merriweather"/>
                <a:sym typeface="Merriweather"/>
              </a:rPr>
              <a:t>Customers in this cluster exhibit moderate session frequency, moderate session durations, and moderate data consumption.</a:t>
            </a:r>
            <a:endParaRPr sz="1300">
              <a:solidFill>
                <a:schemeClr val="dk1"/>
              </a:solidFill>
              <a:latin typeface="Merriweather"/>
              <a:ea typeface="Merriweather"/>
              <a:cs typeface="Merriweather"/>
              <a:sym typeface="Merriweather"/>
            </a:endParaRPr>
          </a:p>
        </p:txBody>
      </p:sp>
      <p:pic>
        <p:nvPicPr>
          <p:cNvPr descr="preencoded.png" id="199" name="Google Shape;199;p21"/>
          <p:cNvPicPr preferRelativeResize="0"/>
          <p:nvPr/>
        </p:nvPicPr>
        <p:blipFill rotWithShape="1">
          <a:blip r:embed="rId6">
            <a:alphaModFix/>
          </a:blip>
          <a:srcRect b="0" l="0" r="0" t="0"/>
          <a:stretch/>
        </p:blipFill>
        <p:spPr>
          <a:xfrm>
            <a:off x="5810250" y="2230711"/>
            <a:ext cx="347142" cy="347142"/>
          </a:xfrm>
          <a:prstGeom prst="rect">
            <a:avLst/>
          </a:prstGeom>
          <a:noFill/>
          <a:ln>
            <a:noFill/>
          </a:ln>
        </p:spPr>
      </p:pic>
      <p:sp>
        <p:nvSpPr>
          <p:cNvPr id="200" name="Google Shape;200;p21"/>
          <p:cNvSpPr/>
          <p:nvPr/>
        </p:nvSpPr>
        <p:spPr>
          <a:xfrm>
            <a:off x="5810250" y="2716700"/>
            <a:ext cx="24045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600">
                <a:solidFill>
                  <a:srgbClr val="272525"/>
                </a:solidFill>
                <a:latin typeface="Merriweather"/>
                <a:ea typeface="Merriweather"/>
                <a:cs typeface="Merriweather"/>
                <a:sym typeface="Merriweather"/>
              </a:rPr>
              <a:t>Low Engagement</a:t>
            </a:r>
            <a:endParaRPr sz="1600">
              <a:solidFill>
                <a:schemeClr val="dk1"/>
              </a:solidFill>
              <a:latin typeface="Merriweather"/>
              <a:ea typeface="Merriweather"/>
              <a:cs typeface="Merriweather"/>
              <a:sym typeface="Merriweather"/>
            </a:endParaRPr>
          </a:p>
        </p:txBody>
      </p:sp>
      <p:sp>
        <p:nvSpPr>
          <p:cNvPr id="201" name="Google Shape;201;p21"/>
          <p:cNvSpPr/>
          <p:nvPr/>
        </p:nvSpPr>
        <p:spPr>
          <a:xfrm>
            <a:off x="5810250" y="3016969"/>
            <a:ext cx="2060004" cy="83314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300">
                <a:solidFill>
                  <a:srgbClr val="272525"/>
                </a:solidFill>
                <a:latin typeface="Merriweather"/>
                <a:ea typeface="Merriweather"/>
                <a:cs typeface="Merriweather"/>
                <a:sym typeface="Merriweather"/>
              </a:rPr>
              <a:t>Customers in this cluster exhibit low session frequency, short session durations, and minimal data consumption.</a:t>
            </a:r>
            <a:endParaRPr sz="1300">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preencoded.png" id="207" name="Google Shape;207;p2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08" name="Google Shape;208;p22"/>
          <p:cNvSpPr/>
          <p:nvPr/>
        </p:nvSpPr>
        <p:spPr>
          <a:xfrm>
            <a:off x="0" y="0"/>
            <a:ext cx="9144000" cy="5143500"/>
          </a:xfrm>
          <a:prstGeom prst="rect">
            <a:avLst/>
          </a:prstGeom>
          <a:solidFill>
            <a:srgbClr val="FFFFFF">
              <a:alpha val="74901"/>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9" name="Google Shape;209;p22"/>
          <p:cNvSpPr/>
          <p:nvPr/>
        </p:nvSpPr>
        <p:spPr>
          <a:xfrm>
            <a:off x="520749" y="366127"/>
            <a:ext cx="5816400" cy="867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000000"/>
              </a:buClr>
              <a:buSzPts val="2700"/>
              <a:buFont typeface="Arial"/>
              <a:buNone/>
            </a:pPr>
            <a:r>
              <a:rPr b="1" lang="en" sz="2700">
                <a:solidFill>
                  <a:srgbClr val="000000"/>
                </a:solidFill>
                <a:latin typeface="Merriweather"/>
                <a:ea typeface="Merriweather"/>
                <a:cs typeface="Merriweather"/>
                <a:sym typeface="Merriweather"/>
              </a:rPr>
              <a:t>Top Engaged Users: Identifying Key Contributors</a:t>
            </a:r>
            <a:endParaRPr sz="2700">
              <a:solidFill>
                <a:schemeClr val="dk1"/>
              </a:solidFill>
              <a:latin typeface="Merriweather"/>
              <a:ea typeface="Merriweather"/>
              <a:cs typeface="Merriweather"/>
              <a:sym typeface="Merriweather"/>
            </a:endParaRPr>
          </a:p>
        </p:txBody>
      </p:sp>
      <p:sp>
        <p:nvSpPr>
          <p:cNvPr id="210" name="Google Shape;210;p22"/>
          <p:cNvSpPr/>
          <p:nvPr/>
        </p:nvSpPr>
        <p:spPr>
          <a:xfrm>
            <a:off x="520749" y="2006798"/>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1" name="Google Shape;211;p22"/>
          <p:cNvSpPr/>
          <p:nvPr/>
        </p:nvSpPr>
        <p:spPr>
          <a:xfrm>
            <a:off x="634678" y="2058888"/>
            <a:ext cx="84609" cy="208285"/>
          </a:xfrm>
          <a:prstGeom prst="rect">
            <a:avLst/>
          </a:prstGeom>
          <a:noFill/>
          <a:ln>
            <a:noFill/>
          </a:ln>
        </p:spPr>
        <p:txBody>
          <a:bodyPr anchorCtr="0" anchor="t" bIns="28575" lIns="57150" spcFirstLastPara="1" rIns="57150" wrap="square" tIns="28575">
            <a:noAutofit/>
          </a:bodyPr>
          <a:lstStyle/>
          <a:p>
            <a:pPr indent="0" lvl="0" marL="0" marR="0" rtl="0" algn="l">
              <a:lnSpc>
                <a:spcPct val="100000"/>
              </a:lnSpc>
              <a:spcBef>
                <a:spcPts val="0"/>
              </a:spcBef>
              <a:spcAft>
                <a:spcPts val="0"/>
              </a:spcAft>
              <a:buClr>
                <a:srgbClr val="272525"/>
              </a:buClr>
              <a:buSzPts val="1600"/>
              <a:buFont typeface="Arial"/>
              <a:buNone/>
            </a:pPr>
            <a:r>
              <a:t/>
            </a:r>
            <a:endParaRPr sz="1600">
              <a:solidFill>
                <a:schemeClr val="dk1"/>
              </a:solidFill>
              <a:latin typeface="Calibri"/>
              <a:ea typeface="Calibri"/>
              <a:cs typeface="Calibri"/>
              <a:sym typeface="Calibri"/>
            </a:endParaRPr>
          </a:p>
        </p:txBody>
      </p:sp>
      <p:sp>
        <p:nvSpPr>
          <p:cNvPr id="212" name="Google Shape;212;p22"/>
          <p:cNvSpPr/>
          <p:nvPr/>
        </p:nvSpPr>
        <p:spPr>
          <a:xfrm>
            <a:off x="972077" y="2006800"/>
            <a:ext cx="25503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Merriweather"/>
                <a:ea typeface="Merriweather"/>
                <a:cs typeface="Merriweather"/>
                <a:sym typeface="Merriweather"/>
              </a:rPr>
              <a:t>Top 10 Engaged Users</a:t>
            </a:r>
            <a:endParaRPr sz="1400">
              <a:solidFill>
                <a:schemeClr val="dk1"/>
              </a:solidFill>
              <a:latin typeface="Merriweather"/>
              <a:ea typeface="Merriweather"/>
              <a:cs typeface="Merriweather"/>
              <a:sym typeface="Merriweather"/>
            </a:endParaRPr>
          </a:p>
        </p:txBody>
      </p:sp>
      <p:sp>
        <p:nvSpPr>
          <p:cNvPr id="213" name="Google Shape;213;p22"/>
          <p:cNvSpPr/>
          <p:nvPr/>
        </p:nvSpPr>
        <p:spPr>
          <a:xfrm>
            <a:off x="972071" y="2307059"/>
            <a:ext cx="2387501" cy="83314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100">
                <a:solidFill>
                  <a:srgbClr val="272525"/>
                </a:solidFill>
                <a:latin typeface="Merriweather"/>
                <a:ea typeface="Merriweather"/>
                <a:cs typeface="Merriweather"/>
                <a:sym typeface="Merriweather"/>
              </a:rPr>
              <a:t>The analysis identifies the top 10 users based on engagement metrics, highlighting the most active customers.</a:t>
            </a:r>
            <a:endParaRPr sz="1100">
              <a:solidFill>
                <a:schemeClr val="dk1"/>
              </a:solidFill>
              <a:latin typeface="Merriweather"/>
              <a:ea typeface="Merriweather"/>
              <a:cs typeface="Merriweather"/>
              <a:sym typeface="Merriweather"/>
            </a:endParaRPr>
          </a:p>
        </p:txBody>
      </p:sp>
      <p:sp>
        <p:nvSpPr>
          <p:cNvPr id="214" name="Google Shape;214;p22"/>
          <p:cNvSpPr/>
          <p:nvPr/>
        </p:nvSpPr>
        <p:spPr>
          <a:xfrm>
            <a:off x="5492766" y="1959011"/>
            <a:ext cx="312600" cy="312600"/>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5" name="Google Shape;215;p22"/>
          <p:cNvSpPr/>
          <p:nvPr/>
        </p:nvSpPr>
        <p:spPr>
          <a:xfrm>
            <a:off x="5588401" y="2011151"/>
            <a:ext cx="121200" cy="208200"/>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t/>
            </a:r>
            <a:endParaRPr sz="1600">
              <a:solidFill>
                <a:schemeClr val="dk1"/>
              </a:solidFill>
              <a:latin typeface="Calibri"/>
              <a:ea typeface="Calibri"/>
              <a:cs typeface="Calibri"/>
              <a:sym typeface="Calibri"/>
            </a:endParaRPr>
          </a:p>
        </p:txBody>
      </p:sp>
      <p:sp>
        <p:nvSpPr>
          <p:cNvPr id="216" name="Google Shape;216;p22"/>
          <p:cNvSpPr/>
          <p:nvPr/>
        </p:nvSpPr>
        <p:spPr>
          <a:xfrm>
            <a:off x="5862524" y="1946048"/>
            <a:ext cx="23874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Merriweather"/>
                <a:ea typeface="Merriweather"/>
                <a:cs typeface="Merriweather"/>
                <a:sym typeface="Merriweather"/>
              </a:rPr>
              <a:t>Top Engaged Users per Application</a:t>
            </a:r>
            <a:endParaRPr sz="1400">
              <a:solidFill>
                <a:schemeClr val="dk1"/>
              </a:solidFill>
              <a:latin typeface="Merriweather"/>
              <a:ea typeface="Merriweather"/>
              <a:cs typeface="Merriweather"/>
              <a:sym typeface="Merriweather"/>
            </a:endParaRPr>
          </a:p>
        </p:txBody>
      </p:sp>
      <p:sp>
        <p:nvSpPr>
          <p:cNvPr id="217" name="Google Shape;217;p22"/>
          <p:cNvSpPr/>
          <p:nvPr/>
        </p:nvSpPr>
        <p:spPr>
          <a:xfrm>
            <a:off x="5932499" y="2524051"/>
            <a:ext cx="2387400" cy="83310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100">
                <a:solidFill>
                  <a:srgbClr val="272525"/>
                </a:solidFill>
                <a:latin typeface="Merriweather"/>
                <a:ea typeface="Merriweather"/>
                <a:cs typeface="Merriweather"/>
                <a:sym typeface="Merriweather"/>
              </a:rPr>
              <a:t>The analysis identifies the top 10 engaged users for each application, providing insights into application-specific engagement patterns.</a:t>
            </a:r>
            <a:endParaRPr sz="1100">
              <a:solidFill>
                <a:schemeClr val="dk1"/>
              </a:solidFill>
              <a:latin typeface="Merriweather"/>
              <a:ea typeface="Merriweather"/>
              <a:cs typeface="Merriweather"/>
              <a:sym typeface="Merriweather"/>
            </a:endParaRPr>
          </a:p>
        </p:txBody>
      </p:sp>
      <p:sp>
        <p:nvSpPr>
          <p:cNvPr id="218" name="Google Shape;218;p22"/>
          <p:cNvSpPr/>
          <p:nvPr/>
        </p:nvSpPr>
        <p:spPr>
          <a:xfrm>
            <a:off x="520749" y="3652242"/>
            <a:ext cx="312464" cy="312464"/>
          </a:xfrm>
          <a:prstGeom prst="roundRect">
            <a:avLst>
              <a:gd fmla="val 20000" name="adj"/>
            </a:avLst>
          </a:prstGeom>
          <a:solidFill>
            <a:srgbClr val="CCEEFF"/>
          </a:solidFill>
          <a:ln cap="flat" cmpd="sng" w="9525">
            <a:solidFill>
              <a:srgbClr val="B2D4E5"/>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9" name="Google Shape;219;p22"/>
          <p:cNvSpPr/>
          <p:nvPr/>
        </p:nvSpPr>
        <p:spPr>
          <a:xfrm>
            <a:off x="614586" y="3704332"/>
            <a:ext cx="124793" cy="208285"/>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72525"/>
              </a:buClr>
              <a:buSzPts val="1600"/>
              <a:buFont typeface="Arial"/>
              <a:buNone/>
            </a:pPr>
            <a:r>
              <a:t/>
            </a:r>
            <a:endParaRPr sz="1600">
              <a:solidFill>
                <a:schemeClr val="dk1"/>
              </a:solidFill>
              <a:latin typeface="Calibri"/>
              <a:ea typeface="Calibri"/>
              <a:cs typeface="Calibri"/>
              <a:sym typeface="Calibri"/>
            </a:endParaRPr>
          </a:p>
        </p:txBody>
      </p:sp>
      <p:sp>
        <p:nvSpPr>
          <p:cNvPr id="220" name="Google Shape;220;p22"/>
          <p:cNvSpPr/>
          <p:nvPr/>
        </p:nvSpPr>
        <p:spPr>
          <a:xfrm>
            <a:off x="972080" y="3652250"/>
            <a:ext cx="42531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Merriweather"/>
                <a:ea typeface="Merriweather"/>
                <a:cs typeface="Merriweather"/>
                <a:sym typeface="Merriweather"/>
              </a:rPr>
              <a:t>Visualizing Engagement</a:t>
            </a:r>
            <a:endParaRPr sz="1400">
              <a:solidFill>
                <a:schemeClr val="dk1"/>
              </a:solidFill>
              <a:latin typeface="Merriweather"/>
              <a:ea typeface="Merriweather"/>
              <a:cs typeface="Merriweather"/>
              <a:sym typeface="Merriweather"/>
            </a:endParaRPr>
          </a:p>
        </p:txBody>
      </p:sp>
      <p:sp>
        <p:nvSpPr>
          <p:cNvPr id="221" name="Google Shape;221;p22"/>
          <p:cNvSpPr/>
          <p:nvPr/>
        </p:nvSpPr>
        <p:spPr>
          <a:xfrm>
            <a:off x="972071" y="3952503"/>
            <a:ext cx="5365179" cy="416570"/>
          </a:xfrm>
          <a:prstGeom prst="rect">
            <a:avLst/>
          </a:prstGeom>
          <a:noFill/>
          <a:ln>
            <a:noFill/>
          </a:ln>
        </p:spPr>
        <p:txBody>
          <a:bodyPr anchorCtr="0" anchor="t" bIns="28575" lIns="57150" spcFirstLastPara="1" rIns="57150" wrap="square" tIns="28575">
            <a:noAutofit/>
          </a:bodyPr>
          <a:lstStyle/>
          <a:p>
            <a:pPr indent="0" lvl="0" marL="0" marR="0" rtl="0" algn="l">
              <a:lnSpc>
                <a:spcPct val="149942"/>
              </a:lnSpc>
              <a:spcBef>
                <a:spcPts val="0"/>
              </a:spcBef>
              <a:spcAft>
                <a:spcPts val="0"/>
              </a:spcAft>
              <a:buClr>
                <a:srgbClr val="272525"/>
              </a:buClr>
              <a:buSzPts val="1100"/>
              <a:buFont typeface="Arial"/>
              <a:buNone/>
            </a:pPr>
            <a:r>
              <a:rPr lang="en" sz="1100">
                <a:solidFill>
                  <a:srgbClr val="272525"/>
                </a:solidFill>
                <a:latin typeface="Merriweather"/>
                <a:ea typeface="Merriweather"/>
                <a:cs typeface="Merriweather"/>
                <a:sym typeface="Merriweather"/>
              </a:rPr>
              <a:t>The analysis utilizes appropriate charts to visualize engagement trends and patterns, providing a clear understanding of user behavior.</a:t>
            </a:r>
            <a:endParaRPr sz="110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