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2" r:id="rId3"/>
    <p:sldId id="261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78" y="-1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localhost:8888/notebooks/Statistics_Assignment.ipynb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r>
              <a:rPr dirty="0"/>
              <a:t>/6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localhost:8888/notebooks/Statistics_Assignment.ipynb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r>
              <a:rPr dirty="0"/>
              <a:t>/6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localhost:8888/notebooks/Statistics_Assignment.ipynb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r>
              <a:rPr dirty="0"/>
              <a:t>/6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localhost:8888/notebooks/Statistics_Assignment.ipynb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r>
              <a:rPr dirty="0"/>
              <a:t>/6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localhost:8888/notebooks/Statistics_Assignment.ipynb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r>
              <a:rPr dirty="0"/>
              <a:t>/6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3254" y="9737823"/>
            <a:ext cx="247142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localhost:8888/notebooks/Statistics_Assignment.ipynb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6858" y="9737823"/>
            <a:ext cx="23050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r>
              <a:rPr dirty="0"/>
              <a:t>/6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dZeeshanRasheed/Advanced-Python-Major-Assignment-.gi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3261167"/>
            <a:ext cx="5078084" cy="62503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14105" tIns="57052" rIns="114105" bIns="57052" rtlCol="0" anchor="ctr"/>
          <a:lstStyle/>
          <a:p>
            <a:pPr algn="ctr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Science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“Advanced Python”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Half Frame 10"/>
          <p:cNvSpPr/>
          <p:nvPr/>
        </p:nvSpPr>
        <p:spPr>
          <a:xfrm>
            <a:off x="88147" y="78767"/>
            <a:ext cx="489655" cy="8026492"/>
          </a:xfrm>
          <a:prstGeom prst="halfFram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14105" tIns="57052" rIns="114105" bIns="57052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/>
          <p:cNvSpPr/>
          <p:nvPr/>
        </p:nvSpPr>
        <p:spPr>
          <a:xfrm rot="13278778">
            <a:off x="5579033" y="6016695"/>
            <a:ext cx="336281" cy="3682002"/>
          </a:xfrm>
          <a:prstGeom prst="half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14105" tIns="57052" rIns="114105" bIns="57052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4096195"/>
            <a:ext cx="5334215" cy="78060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14105" tIns="57052" rIns="114105" bIns="57052" rtlCol="0" anchor="ctr"/>
          <a:lstStyle/>
          <a:p>
            <a:pPr algn="ctr"/>
            <a:r>
              <a:rPr lang="en-US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Arial Black" pitchFamily="34" charset="0"/>
                <a:cs typeface="Arial" pitchFamily="34" charset="0"/>
              </a:rPr>
              <a:t>NAME:  Md Zeeshan Rasheed</a:t>
            </a:r>
            <a:endParaRPr lang="en-US" sz="2400" dirty="0">
              <a:ln w="18415" cmpd="sng">
                <a:noFill/>
                <a:prstDash val="solid"/>
              </a:ln>
              <a:solidFill>
                <a:srgbClr val="FFFFFF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8200" y="2209800"/>
            <a:ext cx="4342272" cy="86967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14105" tIns="57052" rIns="114105" bIns="57052" rtlCol="0" anchor="ctr"/>
          <a:lstStyle/>
          <a:p>
            <a:pPr algn="ctr"/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Major Assignment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952" y="8976168"/>
            <a:ext cx="3141448" cy="3922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114105" tIns="57052" rIns="114105" bIns="57052" rtlCol="0">
            <a:spAutoFit/>
          </a:bodyPr>
          <a:lstStyle/>
          <a:p>
            <a:r>
              <a:rPr lang="en-US" dirty="0" smtClean="0"/>
              <a:t>Submission date: </a:t>
            </a:r>
            <a:r>
              <a:rPr lang="en-US" dirty="0" smtClean="0"/>
              <a:t>28</a:t>
            </a:r>
            <a:r>
              <a:rPr lang="en-US" dirty="0" smtClean="0"/>
              <a:t>-08-2023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7650955" cy="10033548"/>
          </a:xfrm>
          <a:prstGeom prst="rect">
            <a:avLst/>
          </a:prstGeom>
          <a:noFill/>
          <a:ln w="24765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105" tIns="57052" rIns="114105" bIns="57052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7650955" cy="10033548"/>
          </a:xfrm>
          <a:prstGeom prst="rect">
            <a:avLst/>
          </a:prstGeom>
          <a:noFill/>
          <a:ln w="24765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105" tIns="57052" rIns="114105" bIns="57052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533400"/>
            <a:ext cx="6705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Objective: 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visualize </a:t>
            </a:r>
            <a:r>
              <a:rPr lang="en-US" sz="1400" b="1" dirty="0" smtClean="0">
                <a:solidFill>
                  <a:srgbClr val="FF0000"/>
                </a:solidFill>
              </a:rPr>
              <a:t>how honey production has changed over the years (1998-2021) in the United States.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" y="1600200"/>
            <a:ext cx="6400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Key questions to be answered: 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 smtClean="0"/>
              <a:t>How has honey production </a:t>
            </a:r>
            <a:r>
              <a:rPr lang="en-US" sz="1200" dirty="0" smtClean="0"/>
              <a:t>yield changed from 1998 to 2021? </a:t>
            </a:r>
            <a:endParaRPr lang="en-US" sz="1200" dirty="0" smtClean="0"/>
          </a:p>
          <a:p>
            <a:pPr marL="228600" indent="-228600"/>
            <a:r>
              <a:rPr lang="en-US" sz="1200" dirty="0" smtClean="0"/>
              <a:t>2</a:t>
            </a:r>
            <a:r>
              <a:rPr lang="en-US" sz="1200" dirty="0" smtClean="0"/>
              <a:t>. </a:t>
            </a:r>
            <a:r>
              <a:rPr lang="en-US" sz="1200" dirty="0" smtClean="0"/>
              <a:t>  Over time, </a:t>
            </a:r>
            <a:r>
              <a:rPr lang="en-US" sz="1200" dirty="0" smtClean="0"/>
              <a:t>what are the major production trends across the states? </a:t>
            </a:r>
            <a:endParaRPr lang="en-US" sz="1200" dirty="0" smtClean="0"/>
          </a:p>
          <a:p>
            <a:pPr marL="228600" indent="-228600"/>
            <a:r>
              <a:rPr lang="en-US" sz="1200" dirty="0" smtClean="0"/>
              <a:t>3</a:t>
            </a:r>
            <a:r>
              <a:rPr lang="en-US" sz="1200" dirty="0" smtClean="0"/>
              <a:t>. </a:t>
            </a:r>
            <a:r>
              <a:rPr lang="en-US" sz="1200" dirty="0" smtClean="0"/>
              <a:t>  Does the </a:t>
            </a:r>
            <a:r>
              <a:rPr lang="en-US" sz="1200" dirty="0" smtClean="0"/>
              <a:t>data </a:t>
            </a:r>
            <a:r>
              <a:rPr lang="en-US" sz="1200" dirty="0" smtClean="0"/>
              <a:t>show any trends </a:t>
            </a:r>
            <a:r>
              <a:rPr lang="en-US" sz="1200" dirty="0" smtClean="0"/>
              <a:t>in terms of the number of honey producing colonies and yield per colony before 2006, which was when concern over Colony Collapse Disorder spread nationwide? </a:t>
            </a:r>
            <a:endParaRPr lang="en-US" sz="1200" dirty="0" smtClean="0"/>
          </a:p>
          <a:p>
            <a:pPr marL="228600" indent="-228600"/>
            <a:r>
              <a:rPr lang="en-US" sz="1200" dirty="0" smtClean="0"/>
              <a:t>4</a:t>
            </a:r>
            <a:r>
              <a:rPr lang="en-US" sz="1200" dirty="0" smtClean="0"/>
              <a:t>. </a:t>
            </a:r>
            <a:r>
              <a:rPr lang="en-US" sz="1200" dirty="0" smtClean="0"/>
              <a:t>   Are </a:t>
            </a:r>
            <a:r>
              <a:rPr lang="en-US" sz="1200" dirty="0" smtClean="0"/>
              <a:t>there any patterns that can be observed between total honey production and value of </a:t>
            </a:r>
            <a:r>
              <a:rPr lang="en-US" sz="1200" dirty="0" smtClean="0"/>
              <a:t> production </a:t>
            </a:r>
            <a:r>
              <a:rPr lang="en-US" sz="1200" dirty="0" smtClean="0"/>
              <a:t>every year? </a:t>
            </a:r>
            <a:endParaRPr lang="en-US" sz="1200" dirty="0" smtClean="0"/>
          </a:p>
          <a:p>
            <a:pPr marL="228600" indent="-228600"/>
            <a:r>
              <a:rPr lang="en-US" sz="1200" dirty="0" smtClean="0"/>
              <a:t>5</a:t>
            </a:r>
            <a:r>
              <a:rPr lang="en-US" sz="1200" dirty="0" smtClean="0"/>
              <a:t>. </a:t>
            </a:r>
            <a:r>
              <a:rPr lang="en-US" sz="1200" dirty="0" smtClean="0"/>
              <a:t>   How has the value of </a:t>
            </a:r>
            <a:r>
              <a:rPr lang="en-US" sz="1200" dirty="0" smtClean="0"/>
              <a:t>production, which in some sense could be tied to demand, changed every year? </a:t>
            </a:r>
            <a:endParaRPr lang="en-US" sz="1200" dirty="0" smtClean="0"/>
          </a:p>
          <a:p>
            <a:pPr marL="228600" indent="-228600"/>
            <a:r>
              <a:rPr lang="en-US" sz="1200" dirty="0" smtClean="0"/>
              <a:t>6</a:t>
            </a:r>
            <a:r>
              <a:rPr lang="en-US" sz="1200" dirty="0" smtClean="0"/>
              <a:t>. </a:t>
            </a:r>
            <a:r>
              <a:rPr lang="en-US" sz="1200" dirty="0" smtClean="0"/>
              <a:t>   Constructs </a:t>
            </a:r>
            <a:r>
              <a:rPr lang="en-US" sz="1200" dirty="0" smtClean="0"/>
              <a:t>the related plots using Seaborn and Matplot apply customization and derive insights from the visualization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62000" y="4572000"/>
            <a:ext cx="38862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Dataset: 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sz="1200" dirty="0" smtClean="0"/>
          </a:p>
          <a:p>
            <a:r>
              <a:rPr lang="en-US" sz="1200" b="1" dirty="0" smtClean="0">
                <a:solidFill>
                  <a:srgbClr val="00B050"/>
                </a:solidFill>
              </a:rPr>
              <a:t>state</a:t>
            </a:r>
            <a:r>
              <a:rPr lang="en-US" sz="1200" b="1" dirty="0" smtClean="0">
                <a:solidFill>
                  <a:srgbClr val="00B050"/>
                </a:solidFill>
              </a:rPr>
              <a:t>: </a:t>
            </a:r>
            <a:endParaRPr lang="en-US" sz="1200" b="1" dirty="0" smtClean="0">
              <a:solidFill>
                <a:srgbClr val="00B050"/>
              </a:solidFill>
            </a:endParaRPr>
          </a:p>
          <a:p>
            <a:r>
              <a:rPr lang="en-US" sz="1200" dirty="0" smtClean="0"/>
              <a:t>Various </a:t>
            </a:r>
            <a:r>
              <a:rPr lang="en-US" sz="1200" dirty="0" smtClean="0"/>
              <a:t>states of the U.S. </a:t>
            </a:r>
            <a:endParaRPr lang="en-US" sz="1200" dirty="0" smtClean="0"/>
          </a:p>
          <a:p>
            <a:r>
              <a:rPr lang="en-US" sz="1200" b="1" dirty="0" smtClean="0">
                <a:solidFill>
                  <a:srgbClr val="00B050"/>
                </a:solidFill>
              </a:rPr>
              <a:t>numcol</a:t>
            </a:r>
            <a:r>
              <a:rPr lang="en-US" sz="1200" b="1" dirty="0" smtClean="0">
                <a:solidFill>
                  <a:srgbClr val="00B050"/>
                </a:solidFill>
              </a:rPr>
              <a:t>: </a:t>
            </a:r>
            <a:endParaRPr lang="en-US" sz="1200" b="1" dirty="0" smtClean="0">
              <a:solidFill>
                <a:srgbClr val="00B050"/>
              </a:solidFill>
            </a:endParaRPr>
          </a:p>
          <a:p>
            <a:r>
              <a:rPr lang="en-US" sz="1200" dirty="0" smtClean="0"/>
              <a:t>Number </a:t>
            </a:r>
            <a:r>
              <a:rPr lang="en-US" sz="1200" dirty="0" smtClean="0"/>
              <a:t>of honey-producing colonies. Honey producing colonies are the </a:t>
            </a:r>
            <a:r>
              <a:rPr lang="en-US" sz="1200" dirty="0" smtClean="0"/>
              <a:t>maximum number of colonies </a:t>
            </a:r>
            <a:r>
              <a:rPr lang="en-US" sz="1200" dirty="0" smtClean="0"/>
              <a:t>from which honey </a:t>
            </a:r>
            <a:r>
              <a:rPr lang="en-US" sz="1200" dirty="0" smtClean="0"/>
              <a:t>was taken </a:t>
            </a:r>
            <a:r>
              <a:rPr lang="en-US" sz="1200" dirty="0" smtClean="0"/>
              <a:t>during the year. It is possible to take honey from colonies that did not survive the entire </a:t>
            </a:r>
            <a:r>
              <a:rPr lang="en-US" sz="1200" dirty="0" smtClean="0"/>
              <a:t>year.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yieldpercol</a:t>
            </a:r>
            <a:r>
              <a:rPr lang="en-US" sz="1200" b="1" dirty="0" smtClean="0">
                <a:solidFill>
                  <a:srgbClr val="00B050"/>
                </a:solidFill>
              </a:rPr>
              <a:t>: </a:t>
            </a:r>
            <a:endParaRPr lang="en-US" sz="1200" b="1" dirty="0" smtClean="0">
              <a:solidFill>
                <a:srgbClr val="00B050"/>
              </a:solidFill>
            </a:endParaRPr>
          </a:p>
          <a:p>
            <a:r>
              <a:rPr lang="en-US" sz="1200" dirty="0" smtClean="0"/>
              <a:t>Honey </a:t>
            </a:r>
            <a:r>
              <a:rPr lang="en-US" sz="1200" dirty="0" smtClean="0"/>
              <a:t>yield per colony. Unit is pounds </a:t>
            </a:r>
            <a:endParaRPr lang="en-US" sz="1200" dirty="0" smtClean="0"/>
          </a:p>
          <a:p>
            <a:r>
              <a:rPr lang="en-US" sz="1200" b="1" dirty="0" smtClean="0">
                <a:solidFill>
                  <a:srgbClr val="00B050"/>
                </a:solidFill>
              </a:rPr>
              <a:t>totalprod</a:t>
            </a:r>
            <a:r>
              <a:rPr lang="en-US" sz="1200" b="1" dirty="0" smtClean="0">
                <a:solidFill>
                  <a:srgbClr val="00B050"/>
                </a:solidFill>
              </a:rPr>
              <a:t>: </a:t>
            </a:r>
            <a:endParaRPr lang="en-US" sz="1200" b="1" dirty="0" smtClean="0">
              <a:solidFill>
                <a:srgbClr val="00B050"/>
              </a:solidFill>
            </a:endParaRPr>
          </a:p>
          <a:p>
            <a:r>
              <a:rPr lang="en-US" sz="1200" dirty="0" smtClean="0"/>
              <a:t>Total </a:t>
            </a:r>
            <a:r>
              <a:rPr lang="en-US" sz="1200" dirty="0" smtClean="0"/>
              <a:t>production (numcol x yieldpercol). Unit is pounds </a:t>
            </a:r>
            <a:r>
              <a:rPr lang="en-US" sz="1200" b="1" dirty="0" smtClean="0">
                <a:solidFill>
                  <a:srgbClr val="00B050"/>
                </a:solidFill>
              </a:rPr>
              <a:t>stocks: </a:t>
            </a:r>
            <a:endParaRPr lang="en-US" sz="1200" b="1" dirty="0" smtClean="0">
              <a:solidFill>
                <a:srgbClr val="00B050"/>
              </a:solidFill>
            </a:endParaRPr>
          </a:p>
          <a:p>
            <a:r>
              <a:rPr lang="en-US" sz="1200" dirty="0" smtClean="0"/>
              <a:t>Refers </a:t>
            </a:r>
            <a:r>
              <a:rPr lang="en-US" sz="1200" dirty="0" smtClean="0"/>
              <a:t>to stocks held by producers. Unit is pounds </a:t>
            </a:r>
            <a:endParaRPr lang="en-US" sz="1200" dirty="0" smtClean="0"/>
          </a:p>
          <a:p>
            <a:r>
              <a:rPr lang="en-US" sz="1200" b="1" dirty="0" smtClean="0">
                <a:solidFill>
                  <a:srgbClr val="00B050"/>
                </a:solidFill>
              </a:rPr>
              <a:t>priceperlb</a:t>
            </a:r>
            <a:r>
              <a:rPr lang="en-US" sz="1200" b="1" dirty="0" smtClean="0">
                <a:solidFill>
                  <a:srgbClr val="00B050"/>
                </a:solidFill>
              </a:rPr>
              <a:t>: </a:t>
            </a:r>
            <a:endParaRPr lang="en-US" sz="1200" b="1" dirty="0" smtClean="0">
              <a:solidFill>
                <a:srgbClr val="00B050"/>
              </a:solidFill>
            </a:endParaRPr>
          </a:p>
          <a:p>
            <a:r>
              <a:rPr lang="en-US" sz="1200" dirty="0" smtClean="0"/>
              <a:t>Refers </a:t>
            </a:r>
            <a:r>
              <a:rPr lang="en-US" sz="1200" dirty="0" smtClean="0"/>
              <a:t>to average price per pound based on expanded sales. The unit is dollars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prodvalue</a:t>
            </a:r>
            <a:r>
              <a:rPr lang="en-US" sz="1200" dirty="0" smtClean="0"/>
              <a:t>: </a:t>
            </a:r>
            <a:endParaRPr lang="en-US" sz="1200" dirty="0" smtClean="0"/>
          </a:p>
          <a:p>
            <a:r>
              <a:rPr lang="en-US" sz="1200" dirty="0" smtClean="0"/>
              <a:t>Value </a:t>
            </a:r>
            <a:r>
              <a:rPr lang="en-US" sz="1200" dirty="0" smtClean="0"/>
              <a:t>of production (totalprod x priceperlb). The unit is dollars. </a:t>
            </a:r>
            <a:endParaRPr lang="en-US" sz="1200" dirty="0" smtClean="0"/>
          </a:p>
          <a:p>
            <a:r>
              <a:rPr lang="en-US" sz="1200" b="1" dirty="0" smtClean="0">
                <a:solidFill>
                  <a:srgbClr val="00B050"/>
                </a:solidFill>
              </a:rPr>
              <a:t>year: </a:t>
            </a:r>
            <a:endParaRPr lang="en-US" sz="1200" b="1" dirty="0" smtClean="0">
              <a:solidFill>
                <a:srgbClr val="00B050"/>
              </a:solidFill>
            </a:endParaRPr>
          </a:p>
          <a:p>
            <a:r>
              <a:rPr lang="en-US" sz="1200" dirty="0" smtClean="0"/>
              <a:t>Year </a:t>
            </a:r>
            <a:r>
              <a:rPr lang="en-US" sz="1200" dirty="0" smtClean="0"/>
              <a:t>of production 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7650955" cy="10033548"/>
          </a:xfrm>
          <a:prstGeom prst="rect">
            <a:avLst/>
          </a:prstGeom>
          <a:noFill/>
          <a:ln w="24765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105" tIns="57052" rIns="114105" bIns="57052"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24426" y="93681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**********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382520" y="8747760"/>
            <a:ext cx="297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Arial Black" pitchFamily="34" charset="0"/>
              </a:rPr>
              <a:t>Thanks a lot</a:t>
            </a:r>
            <a:endParaRPr lang="en-US" sz="3200" b="1" dirty="0"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0600" y="533400"/>
            <a:ext cx="5477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GitHub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Link </a:t>
            </a:r>
            <a:r>
              <a:rPr lang="en-IN" dirty="0" smtClean="0"/>
              <a:t>for all of my work for this major assignment:</a:t>
            </a:r>
          </a:p>
          <a:p>
            <a:r>
              <a:rPr lang="en-IN" dirty="0" smtClean="0">
                <a:hlinkClick r:id="rId2"/>
              </a:rPr>
              <a:t>Click Here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306</Words>
  <Application>Microsoft Office PowerPoint</Application>
  <PresentationFormat>Custom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Md Zeeshan Rasheed</dc:creator>
  <cp:lastModifiedBy>mdzee</cp:lastModifiedBy>
  <cp:revision>6</cp:revision>
  <dcterms:created xsi:type="dcterms:W3CDTF">2023-08-13T18:20:38Z</dcterms:created>
  <dcterms:modified xsi:type="dcterms:W3CDTF">2023-08-28T12:21:56Z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2023-05-05T00:00:00Z</vt:filetime>
  </property>
  <property fmtid="{D5CDD505-2E9C-101B-9397-08002B2CF9AE}" pid="3" name="Creator">
    <vt:lpwstr>Mozilla/5.0 (Windows NT 10.0; Win64; x64) AppleWebKit/537.36 (KHTML, like Gecko) Chrome/113.0.0.0 Safari/537.36</vt:lpwstr>
  </property>
  <property fmtid="{D5CDD505-2E9C-101B-9397-08002B2CF9AE}" pid="4" name="LastSaved">
    <vt:filetime>2023-08-13T00:00:00Z</vt:filetime>
  </property>
</Properties>
</file>