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3"/>
  </p:notesMasterIdLst>
  <p:sldIdLst>
    <p:sldId id="256" r:id="rId2"/>
    <p:sldId id="257" r:id="rId3"/>
    <p:sldId id="261" r:id="rId4"/>
    <p:sldId id="258" r:id="rId5"/>
    <p:sldId id="259" r:id="rId6"/>
    <p:sldId id="266" r:id="rId7"/>
    <p:sldId id="260" r:id="rId8"/>
    <p:sldId id="262" r:id="rId9"/>
    <p:sldId id="263" r:id="rId10"/>
    <p:sldId id="267" r:id="rId11"/>
    <p:sldId id="264" r:id="rId12"/>
  </p:sldIdLst>
  <p:sldSz cx="9144000" cy="5143500" type="screen16x9"/>
  <p:notesSz cx="6858000" cy="9144000"/>
  <p:embeddedFontLst>
    <p:embeddedFont>
      <p:font typeface="Arial Black" pitchFamily="34" charset="0"/>
      <p:bold r:id="rId14"/>
    </p:embeddedFont>
    <p:embeddedFont>
      <p:font typeface="Aldrich" charset="0"/>
      <p:regular r:id="rId15"/>
    </p:embeddedFont>
    <p:embeddedFont>
      <p:font typeface="Bai Jamjuree" charset="-34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</p:clrMru>
</p:presentationPr>
</file>

<file path=ppt/tableStyles.xml><?xml version="1.0" encoding="utf-8"?>
<a:tblStyleLst xmlns:a="http://schemas.openxmlformats.org/drawingml/2006/main" def="{F0E57038-8EA7-4D50-B3A7-FBBDE9CA44C7}">
  <a:tblStyle styleId="{F0E57038-8EA7-4D50-B3A7-FBBDE9CA44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4660"/>
  </p:normalViewPr>
  <p:slideViewPr>
    <p:cSldViewPr snapToObjects="1">
      <p:cViewPr>
        <p:scale>
          <a:sx n="100" d="100"/>
          <a:sy n="100" d="100"/>
        </p:scale>
        <p:origin x="-1075" y="-45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43430400" cy="1843430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g127f379f98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2" name="Google Shape;2782;g127f379f98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13e9dbcaf0c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13e9dbcaf0c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127f379f98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127f379f98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g13e9dbcaf0c_0_2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9" name="Google Shape;2649;g13e9dbcaf0c_0_2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g127f379f98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2" name="Google Shape;2782;g127f379f98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2_1_1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6"/>
          <p:cNvGrpSpPr/>
          <p:nvPr/>
        </p:nvGrpSpPr>
        <p:grpSpPr>
          <a:xfrm flipH="1">
            <a:off x="-99423" y="4189150"/>
            <a:ext cx="1039906" cy="679800"/>
            <a:chOff x="4082325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5400000">
            <a:off x="8405096" y="2480296"/>
            <a:ext cx="793256" cy="182899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6"/>
          <p:cNvGrpSpPr/>
          <p:nvPr/>
        </p:nvGrpSpPr>
        <p:grpSpPr>
          <a:xfrm flipH="1">
            <a:off x="8194575" y="4265345"/>
            <a:ext cx="1965289" cy="517060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>
            <a:spLocks noGrp="1"/>
          </p:cNvSpPr>
          <p:nvPr>
            <p:ph type="title" hasCustomPrompt="1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1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2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title" idx="3" hasCustomPrompt="1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4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5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6" hasCustomPrompt="1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7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8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9" hasCustomPrompt="1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13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14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6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17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18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9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20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8246982" y="3524700"/>
            <a:ext cx="1039906" cy="679800"/>
            <a:chOff x="4082325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13"/>
          <p:cNvGrpSpPr/>
          <p:nvPr/>
        </p:nvGrpSpPr>
        <p:grpSpPr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9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4"/>
          <p:cNvSpPr txBox="1">
            <a:spLocks noGrp="1"/>
          </p:cNvSpPr>
          <p:nvPr>
            <p:ph type="title" hasCustomPrompt="1"/>
          </p:nvPr>
        </p:nvSpPr>
        <p:spPr>
          <a:xfrm>
            <a:off x="2167181" y="1194994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>
            <a:spLocks noGrp="1"/>
          </p:cNvSpPr>
          <p:nvPr>
            <p:ph type="subTitle" idx="1"/>
          </p:nvPr>
        </p:nvSpPr>
        <p:spPr>
          <a:xfrm>
            <a:off x="2988905" y="1244525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4"/>
          <p:cNvSpPr txBox="1">
            <a:spLocks noGrp="1"/>
          </p:cNvSpPr>
          <p:nvPr>
            <p:ph type="subTitle" idx="2"/>
          </p:nvPr>
        </p:nvSpPr>
        <p:spPr>
          <a:xfrm>
            <a:off x="2988888" y="1599134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title" idx="3" hasCustomPrompt="1"/>
          </p:nvPr>
        </p:nvSpPr>
        <p:spPr>
          <a:xfrm>
            <a:off x="2167181" y="208980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>
            <a:spLocks noGrp="1"/>
          </p:cNvSpPr>
          <p:nvPr>
            <p:ph type="subTitle" idx="4"/>
          </p:nvPr>
        </p:nvSpPr>
        <p:spPr>
          <a:xfrm>
            <a:off x="2988905" y="2139342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4"/>
          <p:cNvSpPr txBox="1">
            <a:spLocks noGrp="1"/>
          </p:cNvSpPr>
          <p:nvPr>
            <p:ph type="subTitle" idx="5"/>
          </p:nvPr>
        </p:nvSpPr>
        <p:spPr>
          <a:xfrm>
            <a:off x="2988888" y="2493949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4"/>
          <p:cNvSpPr txBox="1">
            <a:spLocks noGrp="1"/>
          </p:cNvSpPr>
          <p:nvPr>
            <p:ph type="title" idx="6" hasCustomPrompt="1"/>
          </p:nvPr>
        </p:nvSpPr>
        <p:spPr>
          <a:xfrm>
            <a:off x="2167181" y="2984623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>
            <a:spLocks noGrp="1"/>
          </p:cNvSpPr>
          <p:nvPr>
            <p:ph type="subTitle" idx="7"/>
          </p:nvPr>
        </p:nvSpPr>
        <p:spPr>
          <a:xfrm>
            <a:off x="2988905" y="3034159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4"/>
          <p:cNvSpPr txBox="1">
            <a:spLocks noGrp="1"/>
          </p:cNvSpPr>
          <p:nvPr>
            <p:ph type="subTitle" idx="8"/>
          </p:nvPr>
        </p:nvSpPr>
        <p:spPr>
          <a:xfrm>
            <a:off x="2988888" y="3388763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4"/>
          <p:cNvSpPr txBox="1">
            <a:spLocks noGrp="1"/>
          </p:cNvSpPr>
          <p:nvPr>
            <p:ph type="title" idx="9" hasCustomPrompt="1"/>
          </p:nvPr>
        </p:nvSpPr>
        <p:spPr>
          <a:xfrm>
            <a:off x="2167181" y="387943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3" name="Google Shape;613;p14"/>
          <p:cNvSpPr txBox="1">
            <a:spLocks noGrp="1"/>
          </p:cNvSpPr>
          <p:nvPr>
            <p:ph type="subTitle" idx="13"/>
          </p:nvPr>
        </p:nvSpPr>
        <p:spPr>
          <a:xfrm>
            <a:off x="2988905" y="3928977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4"/>
          <p:cNvSpPr txBox="1">
            <a:spLocks noGrp="1"/>
          </p:cNvSpPr>
          <p:nvPr>
            <p:ph type="subTitle" idx="14"/>
          </p:nvPr>
        </p:nvSpPr>
        <p:spPr>
          <a:xfrm>
            <a:off x="2988888" y="4283578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4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6" name="Google Shape;616;p14"/>
          <p:cNvSpPr txBox="1">
            <a:spLocks noGrp="1"/>
          </p:cNvSpPr>
          <p:nvPr>
            <p:ph type="title" idx="16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7" name="Google Shape;617;p14"/>
          <p:cNvSpPr txBox="1">
            <a:spLocks noGrp="1"/>
          </p:cNvSpPr>
          <p:nvPr>
            <p:ph type="title" idx="17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618" name="Google Shape;618;p14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619" name="Google Shape;619;p1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14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622" name="Google Shape;622;p1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4"/>
          <p:cNvGrpSpPr/>
          <p:nvPr/>
        </p:nvGrpSpPr>
        <p:grpSpPr>
          <a:xfrm>
            <a:off x="163264" y="4378897"/>
            <a:ext cx="2019176" cy="2019176"/>
            <a:chOff x="1943325" y="-220375"/>
            <a:chExt cx="1298672" cy="1298672"/>
          </a:xfrm>
        </p:grpSpPr>
        <p:sp>
          <p:nvSpPr>
            <p:cNvPr id="627" name="Google Shape;627;p1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4"/>
          <p:cNvGrpSpPr/>
          <p:nvPr/>
        </p:nvGrpSpPr>
        <p:grpSpPr>
          <a:xfrm>
            <a:off x="8354090" y="2590370"/>
            <a:ext cx="1965289" cy="517060"/>
            <a:chOff x="3539975" y="3523525"/>
            <a:chExt cx="745925" cy="196250"/>
          </a:xfrm>
        </p:grpSpPr>
        <p:sp>
          <p:nvSpPr>
            <p:cNvPr id="676" name="Google Shape;676;p1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1_1_1_2_1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1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9"/>
          <p:cNvSpPr txBox="1">
            <a:spLocks noGrp="1"/>
          </p:cNvSpPr>
          <p:nvPr>
            <p:ph type="subTitle" idx="1"/>
          </p:nvPr>
        </p:nvSpPr>
        <p:spPr>
          <a:xfrm>
            <a:off x="4874072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19"/>
          <p:cNvSpPr txBox="1">
            <a:spLocks noGrp="1"/>
          </p:cNvSpPr>
          <p:nvPr>
            <p:ph type="subTitle" idx="2"/>
          </p:nvPr>
        </p:nvSpPr>
        <p:spPr>
          <a:xfrm>
            <a:off x="4874053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19"/>
          <p:cNvSpPr txBox="1">
            <a:spLocks noGrp="1"/>
          </p:cNvSpPr>
          <p:nvPr>
            <p:ph type="subTitle" idx="3"/>
          </p:nvPr>
        </p:nvSpPr>
        <p:spPr>
          <a:xfrm>
            <a:off x="2229956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19"/>
          <p:cNvSpPr txBox="1">
            <a:spLocks noGrp="1"/>
          </p:cNvSpPr>
          <p:nvPr>
            <p:ph type="subTitle" idx="4"/>
          </p:nvPr>
        </p:nvSpPr>
        <p:spPr>
          <a:xfrm>
            <a:off x="2229928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1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19"/>
          <p:cNvSpPr txBox="1">
            <a:spLocks noGrp="1"/>
          </p:cNvSpPr>
          <p:nvPr>
            <p:ph type="subTitle" idx="5"/>
          </p:nvPr>
        </p:nvSpPr>
        <p:spPr>
          <a:xfrm>
            <a:off x="4874072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19"/>
          <p:cNvSpPr txBox="1">
            <a:spLocks noGrp="1"/>
          </p:cNvSpPr>
          <p:nvPr>
            <p:ph type="subTitle" idx="6"/>
          </p:nvPr>
        </p:nvSpPr>
        <p:spPr>
          <a:xfrm>
            <a:off x="4874053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0" name="Google Shape;830;p19"/>
          <p:cNvSpPr txBox="1">
            <a:spLocks noGrp="1"/>
          </p:cNvSpPr>
          <p:nvPr>
            <p:ph type="subTitle" idx="7"/>
          </p:nvPr>
        </p:nvSpPr>
        <p:spPr>
          <a:xfrm>
            <a:off x="2229956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19"/>
          <p:cNvSpPr txBox="1">
            <a:spLocks noGrp="1"/>
          </p:cNvSpPr>
          <p:nvPr>
            <p:ph type="subTitle" idx="8"/>
          </p:nvPr>
        </p:nvSpPr>
        <p:spPr>
          <a:xfrm>
            <a:off x="2229928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32" name="Google Shape;832;p19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833" name="Google Shape;833;p19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19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836" name="Google Shape;836;p1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19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841" name="Google Shape;841;p1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19"/>
          <p:cNvGrpSpPr/>
          <p:nvPr/>
        </p:nvGrpSpPr>
        <p:grpSpPr>
          <a:xfrm>
            <a:off x="7985565" y="3429220"/>
            <a:ext cx="1965289" cy="517060"/>
            <a:chOff x="3539975" y="3523525"/>
            <a:chExt cx="745925" cy="196250"/>
          </a:xfrm>
        </p:grpSpPr>
        <p:sp>
          <p:nvSpPr>
            <p:cNvPr id="890" name="Google Shape;890;p1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19"/>
          <p:cNvSpPr/>
          <p:nvPr/>
        </p:nvSpPr>
        <p:spPr>
          <a:xfrm>
            <a:off x="10203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2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22"/>
          <p:cNvSpPr txBox="1">
            <a:spLocks noGrp="1"/>
          </p:cNvSpPr>
          <p:nvPr>
            <p:ph type="subTitle" idx="1"/>
          </p:nvPr>
        </p:nvSpPr>
        <p:spPr>
          <a:xfrm>
            <a:off x="3256861" y="13205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22"/>
          <p:cNvSpPr txBox="1">
            <a:spLocks noGrp="1"/>
          </p:cNvSpPr>
          <p:nvPr>
            <p:ph type="subTitle" idx="2"/>
          </p:nvPr>
        </p:nvSpPr>
        <p:spPr>
          <a:xfrm>
            <a:off x="3256856" y="17850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3" name="Google Shape;1033;p22"/>
          <p:cNvSpPr txBox="1">
            <a:spLocks noGrp="1"/>
          </p:cNvSpPr>
          <p:nvPr>
            <p:ph type="subTitle" idx="3"/>
          </p:nvPr>
        </p:nvSpPr>
        <p:spPr>
          <a:xfrm>
            <a:off x="3256861" y="24359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2"/>
          <p:cNvSpPr txBox="1">
            <a:spLocks noGrp="1"/>
          </p:cNvSpPr>
          <p:nvPr>
            <p:ph type="subTitle" idx="4"/>
          </p:nvPr>
        </p:nvSpPr>
        <p:spPr>
          <a:xfrm>
            <a:off x="3256856" y="29004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22"/>
          <p:cNvSpPr txBox="1">
            <a:spLocks noGrp="1"/>
          </p:cNvSpPr>
          <p:nvPr>
            <p:ph type="subTitle" idx="5"/>
          </p:nvPr>
        </p:nvSpPr>
        <p:spPr>
          <a:xfrm>
            <a:off x="3256861" y="35513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6" name="Google Shape;1036;p22"/>
          <p:cNvSpPr txBox="1">
            <a:spLocks noGrp="1"/>
          </p:cNvSpPr>
          <p:nvPr>
            <p:ph type="subTitle" idx="6"/>
          </p:nvPr>
        </p:nvSpPr>
        <p:spPr>
          <a:xfrm>
            <a:off x="3256856" y="40158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2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038" name="Google Shape;1038;p22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039" name="Google Shape;1039;p2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22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056" name="Google Shape;1056;p2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65" r:id="rId8"/>
    <p:sldLayoutId id="2147483668" r:id="rId9"/>
    <p:sldLayoutId id="2147483684" r:id="rId10"/>
    <p:sldLayoutId id="2147483697" r:id="rId11"/>
    <p:sldLayoutId id="2147483698" r:id="rId12"/>
  </p:sldLayoutIdLst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med" p14:dur="600">
        <p:fade thruBlk="1"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apstoneproject-92aztf7vd2jzmbvydsnsr3.streamlit.app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MdZeeshanRasheed/Capstone_project.git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p58"/>
          <p:cNvSpPr/>
          <p:nvPr/>
        </p:nvSpPr>
        <p:spPr>
          <a:xfrm>
            <a:off x="266700" y="1952451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2395" y="1215092"/>
            <a:ext cx="8093182" cy="655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lack" pitchFamily="34" charset="0"/>
                <a:ea typeface="Aldrich"/>
                <a:cs typeface="Aldrich"/>
                <a:sym typeface="Aldrich"/>
              </a:rPr>
              <a:t>Name: </a:t>
            </a:r>
            <a:r>
              <a:rPr kumimoji="0" lang="en-US" sz="3200" b="1" i="0" u="none" strike="noStrike" kern="0" cap="none" spc="0" normalizeH="0" baseline="0" noProof="0" dirty="0" smtClean="0">
                <a:ln w="12700">
                  <a:noFill/>
                  <a:prstDash val="solid"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itchFamily="34" charset="0"/>
                <a:ea typeface="Aldrich"/>
                <a:cs typeface="Arial" pitchFamily="34" charset="0"/>
                <a:sym typeface="Aldrich"/>
              </a:rPr>
              <a:t>Md Zeeshan Rasheed</a:t>
            </a:r>
            <a:endParaRPr kumimoji="0" lang="en-US" sz="3200" b="0" i="0" u="none" strike="noStrike" kern="0" cap="none" spc="0" normalizeH="0" baseline="0" noProof="0" dirty="0">
              <a:ln w="12700">
                <a:noFill/>
                <a:prstDash val="solid"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itchFamily="34" charset="0"/>
              <a:ea typeface="Aldrich"/>
              <a:cs typeface="Arial" pitchFamily="34" charset="0"/>
              <a:sym typeface="Aldrich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5575" y="2584879"/>
            <a:ext cx="7770675" cy="53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marR="0" lvl="0" indent="-3175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i Jamjuree"/>
              <a:buNone/>
              <a:tabLst/>
              <a:defRPr/>
            </a:pPr>
            <a:r>
              <a:rPr kumimoji="0" lang="en-US" sz="33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Email Id: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mdzeeshanrasheed5@gmail.com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56321" y="1697276"/>
            <a:ext cx="7965760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 smtClean="0">
                <a:solidFill>
                  <a:srgbClr val="FFFF00"/>
                </a:solidFill>
                <a:latin typeface="Arial Black" pitchFamily="34" charset="0"/>
              </a:rPr>
              <a:t>Assignment</a:t>
            </a:r>
            <a:r>
              <a:rPr lang="en-US" b="1" dirty="0" smtClean="0">
                <a:solidFill>
                  <a:srgbClr val="FFFF00"/>
                </a:solidFill>
                <a:latin typeface="Arial Black" pitchFamily="34" charset="0"/>
              </a:rPr>
              <a:t>: </a:t>
            </a:r>
            <a:r>
              <a:rPr lang="en-US" sz="3600" b="1" cap="none" spc="0" dirty="0" smtClean="0">
                <a:ln w="6600">
                  <a:noFill/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Capstone_Project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63940" y="3055830"/>
            <a:ext cx="5812537" cy="8535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en-US" sz="4500" b="1" dirty="0" smtClean="0">
                <a:solidFill>
                  <a:srgbClr val="00B0F0"/>
                </a:solidFill>
              </a:rPr>
              <a:t>Phone No</a:t>
            </a:r>
            <a:r>
              <a:rPr lang="en-US" sz="4500" b="1" dirty="0" smtClean="0">
                <a:solidFill>
                  <a:srgbClr val="00B0F0"/>
                </a:solidFill>
              </a:rPr>
              <a:t>.:</a:t>
            </a:r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4500" dirty="0" smtClean="0">
                <a:solidFill>
                  <a:schemeClr val="bg1">
                    <a:lumMod val="95000"/>
                  </a:schemeClr>
                </a:solidFill>
              </a:rPr>
              <a:t>+91 8863036281</a:t>
            </a:r>
            <a:endParaRPr lang="en-US" sz="4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791;p65"/>
          <p:cNvGrpSpPr/>
          <p:nvPr/>
        </p:nvGrpSpPr>
        <p:grpSpPr>
          <a:xfrm rot="10800000" flipH="1">
            <a:off x="5637513" y="373380"/>
            <a:ext cx="793256" cy="182899"/>
            <a:chOff x="2685575" y="2835950"/>
            <a:chExt cx="433000" cy="99825"/>
          </a:xfrm>
        </p:grpSpPr>
        <p:sp>
          <p:nvSpPr>
            <p:cNvPr id="2792" name="Google Shape;2792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796;p65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2797" name="Google Shape;2797;p6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5" name="Google Shape;2845;p65"/>
          <p:cNvSpPr/>
          <p:nvPr/>
        </p:nvSpPr>
        <p:spPr>
          <a:xfrm rot="5400000" flipH="1">
            <a:off x="5436795" y="3669527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849;p65"/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2850" name="Google Shape;2850;p65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5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5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Title 1"/>
          <p:cNvSpPr txBox="1">
            <a:spLocks/>
          </p:cNvSpPr>
          <p:nvPr/>
        </p:nvSpPr>
        <p:spPr>
          <a:xfrm>
            <a:off x="303046" y="472506"/>
            <a:ext cx="8124403" cy="66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Aldrich"/>
                <a:cs typeface="Aldrich"/>
                <a:sym typeface="Aldrich"/>
              </a:rPr>
              <a:t>Step 4: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Aldrich"/>
                <a:cs typeface="Aldrich"/>
                <a:sym typeface="Aldrich"/>
              </a:rPr>
              <a:t> 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Aldrich"/>
                <a:cs typeface="Aldrich"/>
                <a:sym typeface="Aldrich"/>
              </a:rPr>
              <a:t>Continue…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Aldrich"/>
              <a:cs typeface="Aldrich"/>
              <a:sym typeface="Aldrich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956391" y="1321980"/>
            <a:ext cx="642034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Matplotlib</a:t>
            </a:r>
          </a:p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Matplotlib is a cross-platform, data visualization and graphical plotting library </a:t>
            </a:r>
          </a:p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(histograms, scatter plots, bar charts, etc) for Python and its numerical</a:t>
            </a:r>
          </a:p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extension NumPy. As such, it offers a viable open source alternative to MATLAB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sz="1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Seaborn</a:t>
            </a:r>
          </a:p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Seaborn is an amazing visualization library for statistical graphics plotting in Python.</a:t>
            </a:r>
          </a:p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 It provides beautiful default styles and color palettes to make </a:t>
            </a:r>
          </a:p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statistical plots more attractive. It is built on top matplotlib</a:t>
            </a:r>
          </a:p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 library and is also closely integrated with the data structures from pandas.</a:t>
            </a:r>
            <a:endParaRPr 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8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70"/>
          <p:cNvSpPr/>
          <p:nvPr/>
        </p:nvSpPr>
        <p:spPr>
          <a:xfrm>
            <a:off x="2078238" y="2198608"/>
            <a:ext cx="589142" cy="610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3" name="Google Shape;2913;p66"/>
          <p:cNvSpPr/>
          <p:nvPr/>
        </p:nvSpPr>
        <p:spPr>
          <a:xfrm>
            <a:off x="7415285" y="25295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19" name="Google Shape;291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727" y="-514375"/>
            <a:ext cx="2527512" cy="26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8083" y="2158311"/>
            <a:ext cx="661777" cy="661777"/>
          </a:xfrm>
          <a:prstGeom prst="ellipse">
            <a:avLst/>
          </a:prstGeom>
          <a:ln>
            <a:solidFill>
              <a:schemeClr val="accent2"/>
            </a:solidFill>
          </a:ln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6183" y="3339317"/>
            <a:ext cx="588691" cy="583701"/>
          </a:xfrm>
          <a:prstGeom prst="ellipse">
            <a:avLst/>
          </a:prstGeom>
          <a:ln w="3175">
            <a:solidFill>
              <a:schemeClr val="tx1"/>
            </a:solidFill>
          </a:ln>
        </p:spPr>
      </p:pic>
      <p:sp>
        <p:nvSpPr>
          <p:cNvPr id="64" name="TextBox 63"/>
          <p:cNvSpPr txBox="1"/>
          <p:nvPr/>
        </p:nvSpPr>
        <p:spPr>
          <a:xfrm>
            <a:off x="1148599" y="1036387"/>
            <a:ext cx="58922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Step 5: </a:t>
            </a:r>
            <a:r>
              <a:rPr lang="en-US" sz="2400" b="1" dirty="0" smtClean="0">
                <a:solidFill>
                  <a:schemeClr val="bg1"/>
                </a:solidFill>
              </a:rPr>
              <a:t>Building a Streamlit web app</a:t>
            </a:r>
            <a:endParaRPr lang="en-US" sz="700" b="1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778670" y="2071561"/>
            <a:ext cx="4198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GitHub Repository </a:t>
            </a:r>
            <a:r>
              <a:rPr lang="en-US" sz="2800" b="1" dirty="0" smtClean="0">
                <a:solidFill>
                  <a:srgbClr val="00B050"/>
                </a:solidFill>
              </a:rPr>
              <a:t>Link</a:t>
            </a:r>
            <a:endParaRPr lang="en-US" sz="2800" b="1" dirty="0" smtClean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65318" y="3217937"/>
            <a:ext cx="48775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Streamlit Web App</a:t>
            </a:r>
          </a:p>
          <a:p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02255" y="251102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 smtClean="0">
                <a:solidFill>
                  <a:srgbClr val="00B0F0"/>
                </a:solidFill>
                <a:hlinkClick r:id="rId6"/>
              </a:rPr>
              <a:t>Click Here</a:t>
            </a:r>
            <a:endParaRPr lang="en-US" sz="1800" b="1" dirty="0">
              <a:solidFill>
                <a:srgbClr val="00B0F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779395" y="363116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 smtClean="0">
                <a:solidFill>
                  <a:srgbClr val="00B0F0"/>
                </a:solidFill>
                <a:hlinkClick r:id="rId7"/>
              </a:rPr>
              <a:t>Click Here</a:t>
            </a:r>
            <a:endParaRPr lang="en-US" sz="1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9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00924" y="1561766"/>
            <a:ext cx="82076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  <a:latin typeface="Arial Black" pitchFamily="34" charset="0"/>
              </a:rPr>
              <a:t>Objective</a:t>
            </a:r>
            <a:r>
              <a:rPr lang="en-US" sz="4000" b="1" dirty="0" smtClean="0">
                <a:solidFill>
                  <a:srgbClr val="FFFF00"/>
                </a:solidFill>
                <a:latin typeface="Arial Black" pitchFamily="34" charset="0"/>
              </a:rPr>
              <a:t>:</a:t>
            </a:r>
          </a:p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Based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on dataset we have to build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Machine</a:t>
            </a:r>
          </a:p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Learning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model to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Predict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Selling Price of Car.</a:t>
            </a:r>
          </a:p>
          <a:p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924" y="679733"/>
            <a:ext cx="67906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  <a:latin typeface="Arial Black" pitchFamily="34" charset="0"/>
              </a:rPr>
              <a:t>Dataset</a:t>
            </a:r>
            <a:r>
              <a:rPr lang="en-US" sz="4400" b="1" dirty="0" smtClean="0">
                <a:solidFill>
                  <a:srgbClr val="FFFF00"/>
                </a:solidFill>
                <a:latin typeface="Arial Black" pitchFamily="34" charset="0"/>
              </a:rPr>
              <a:t>: 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CAR_DETAILS.csv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9" name="Google Shape;2699;p63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0" name="Google Shape;2700;p6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63"/>
          <p:cNvSpPr/>
          <p:nvPr/>
        </p:nvSpPr>
        <p:spPr>
          <a:xfrm rot="10800000" flipH="1">
            <a:off x="106680" y="2030729"/>
            <a:ext cx="639486" cy="186050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Rectangle 65"/>
          <p:cNvSpPr/>
          <p:nvPr/>
        </p:nvSpPr>
        <p:spPr>
          <a:xfrm>
            <a:off x="766637" y="1276267"/>
            <a:ext cx="4498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Dataset Preview: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 cstate="print">
            <a:lum bright="10000"/>
          </a:blip>
          <a:stretch>
            <a:fillRect/>
          </a:stretch>
        </p:blipFill>
        <p:spPr>
          <a:xfrm>
            <a:off x="614237" y="2242588"/>
            <a:ext cx="8232583" cy="1448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7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7" name="Google Shape;2637;p60"/>
          <p:cNvGrpSpPr/>
          <p:nvPr/>
        </p:nvGrpSpPr>
        <p:grpSpPr>
          <a:xfrm>
            <a:off x="7391908" y="722871"/>
            <a:ext cx="793256" cy="182899"/>
            <a:chOff x="2685575" y="2835950"/>
            <a:chExt cx="433000" cy="99825"/>
          </a:xfrm>
        </p:grpSpPr>
        <p:sp>
          <p:nvSpPr>
            <p:cNvPr id="2638" name="Google Shape;2638;p60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0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0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0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Title 1"/>
          <p:cNvSpPr txBox="1">
            <a:spLocks/>
          </p:cNvSpPr>
          <p:nvPr/>
        </p:nvSpPr>
        <p:spPr>
          <a:xfrm>
            <a:off x="501014" y="1012431"/>
            <a:ext cx="8755045" cy="83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Aldrich"/>
              <a:cs typeface="Aldrich"/>
              <a:sym typeface="Aldrich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5590" y="1900607"/>
            <a:ext cx="8829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Important columns for predicting selling price is based on fuel, seller_type, transmission, owner and Brand.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Extracted Brand column in the dataset using Excel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7214" y="727663"/>
            <a:ext cx="6753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lt1"/>
              </a:buClr>
              <a:buSzPts val="3700"/>
              <a:defRPr/>
            </a:pPr>
            <a:r>
              <a:rPr lang="en-US" sz="2400" b="1" dirty="0" smtClean="0">
                <a:solidFill>
                  <a:srgbClr val="FFFF00"/>
                </a:solidFill>
                <a:ea typeface="Aldrich"/>
                <a:cs typeface="Aldrich"/>
                <a:sym typeface="Aldrich"/>
              </a:rPr>
              <a:t>STEP-1:  </a:t>
            </a:r>
          </a:p>
          <a:p>
            <a:pPr lvl="0">
              <a:buClr>
                <a:schemeClr val="lt1"/>
              </a:buClr>
              <a:buSzPts val="3700"/>
              <a:defRPr/>
            </a:pPr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ea typeface="Aldrich"/>
                <a:cs typeface="Aldrich"/>
                <a:sym typeface="Aldrich"/>
              </a:rPr>
              <a:t>Analyzing Dataset and there are 8 columns and 4341 </a:t>
            </a:r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ea typeface="Aldrich"/>
                <a:cs typeface="Aldrich"/>
                <a:sym typeface="Aldrich"/>
              </a:rPr>
              <a:t>rows</a:t>
            </a:r>
            <a:endParaRPr lang="en-US" sz="1800" b="1" dirty="0" smtClean="0">
              <a:solidFill>
                <a:schemeClr val="bg2">
                  <a:lumMod val="75000"/>
                </a:schemeClr>
              </a:solidFill>
              <a:ea typeface="Aldrich"/>
              <a:cs typeface="Aldrich"/>
              <a:sym typeface="Aldric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8" name="Google Shape;2668;p61"/>
          <p:cNvGrpSpPr/>
          <p:nvPr/>
        </p:nvGrpSpPr>
        <p:grpSpPr>
          <a:xfrm>
            <a:off x="7635233" y="3899371"/>
            <a:ext cx="793256" cy="182899"/>
            <a:chOff x="2685575" y="2835950"/>
            <a:chExt cx="433000" cy="99825"/>
          </a:xfrm>
        </p:grpSpPr>
        <p:sp>
          <p:nvSpPr>
            <p:cNvPr id="2669" name="Google Shape;2669;p6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6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3" name="Google Shape;2673;p61"/>
          <p:cNvSpPr/>
          <p:nvPr/>
        </p:nvSpPr>
        <p:spPr>
          <a:xfrm rot="6816361">
            <a:off x="3903342" y="558971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61"/>
          <p:cNvSpPr/>
          <p:nvPr/>
        </p:nvSpPr>
        <p:spPr>
          <a:xfrm>
            <a:off x="486335" y="52198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75" name="Google Shape;267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427" y="-1358450"/>
            <a:ext cx="2527512" cy="26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lum bright="10000"/>
          </a:blip>
          <a:stretch>
            <a:fillRect/>
          </a:stretch>
        </p:blipFill>
        <p:spPr>
          <a:xfrm>
            <a:off x="653170" y="2236470"/>
            <a:ext cx="8330810" cy="964674"/>
          </a:xfrm>
          <a:prstGeom prst="rect">
            <a:avLst/>
          </a:prstGeom>
        </p:spPr>
      </p:pic>
      <p:sp>
        <p:nvSpPr>
          <p:cNvPr id="47" name="Title 1"/>
          <p:cNvSpPr txBox="1">
            <a:spLocks/>
          </p:cNvSpPr>
          <p:nvPr/>
        </p:nvSpPr>
        <p:spPr>
          <a:xfrm>
            <a:off x="510540" y="1594485"/>
            <a:ext cx="3916564" cy="5450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FF00"/>
                </a:solidFill>
              </a:rPr>
              <a:t>Dataset Preview</a:t>
            </a:r>
            <a:r>
              <a:rPr lang="en-US" sz="3200" b="1" dirty="0" smtClean="0">
                <a:solidFill>
                  <a:srgbClr val="FFFF00"/>
                </a:solidFill>
              </a:rPr>
              <a:t>: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4734" y="3206335"/>
            <a:ext cx="76145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Saved the file in .csv format.</a:t>
            </a: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I found that the dataset have Brand is one of the most important part for selling price of</a:t>
            </a: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any car model with this number of columns is 9 and number of rows is 4341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637;p60"/>
          <p:cNvGrpSpPr/>
          <p:nvPr/>
        </p:nvGrpSpPr>
        <p:grpSpPr>
          <a:xfrm>
            <a:off x="7391908" y="722871"/>
            <a:ext cx="793256" cy="182899"/>
            <a:chOff x="2685575" y="2835950"/>
            <a:chExt cx="433000" cy="99825"/>
          </a:xfrm>
        </p:grpSpPr>
        <p:sp>
          <p:nvSpPr>
            <p:cNvPr id="2638" name="Google Shape;2638;p60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0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0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0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85432" y="143419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latin typeface="+mn-lt"/>
              </a:rPr>
              <a:t>Step 2: 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/>
            </a:r>
            <a:b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</a:b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For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selling price prediction , we have  7 most important 		       columns in our dataset.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8" name="Google Shape;268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5179" y="1087913"/>
            <a:ext cx="2738045" cy="310716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539132" y="1219219"/>
            <a:ext cx="8505808" cy="3025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Brand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		:  Tata, Maruti, Audi, Skoda, Fiat, Honda etc. 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Driven (KM)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Year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Transmission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 	:  Automatic, Manual.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Seller type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	:  Dealer, Individual, Trustmark Dealer.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Owner type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	:  First Owner, Second Owner, Third Owner, Fourth and 		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Aldrich"/>
                <a:ea typeface="Aldrich"/>
                <a:cs typeface="Aldrich"/>
                <a:sym typeface="Aldrich"/>
              </a:rPr>
              <a:t> 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Aldrich"/>
                <a:ea typeface="Aldrich"/>
                <a:cs typeface="Aldrich"/>
                <a:sym typeface="Aldrich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 Above Owner, Test Drive Car.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Fuel type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	: Petrol, Diesel, LPG, CNG, Electric.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7" name="Google Shape;2767;p64"/>
          <p:cNvGrpSpPr/>
          <p:nvPr/>
        </p:nvGrpSpPr>
        <p:grpSpPr>
          <a:xfrm flipH="1">
            <a:off x="2096670" y="771525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3" name="Google Shape;2773;p64"/>
          <p:cNvSpPr/>
          <p:nvPr/>
        </p:nvSpPr>
        <p:spPr>
          <a:xfrm flipH="1">
            <a:off x="8377751" y="325006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908371" y="1106955"/>
            <a:ext cx="10003971" cy="132556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FFFF00"/>
                </a:solidFill>
                <a:latin typeface="+mn-lt"/>
              </a:rPr>
              <a:t>Step </a:t>
            </a:r>
            <a:r>
              <a:rPr lang="en-US" sz="2800" b="1" dirty="0" smtClean="0">
                <a:solidFill>
                  <a:srgbClr val="FFFF00"/>
                </a:solidFill>
                <a:latin typeface="+mn-lt"/>
              </a:rPr>
              <a:t>3:</a:t>
            </a:r>
            <a:r>
              <a:rPr lang="en-US" sz="2800" b="1" dirty="0" smtClean="0">
                <a:solidFill>
                  <a:srgbClr val="0070C0"/>
                </a:solidFill>
                <a:latin typeface="+mn-lt"/>
              </a:rPr>
              <a:t/>
            </a:r>
            <a:br>
              <a:rPr lang="en-US" sz="2800" b="1" dirty="0" smtClean="0">
                <a:solidFill>
                  <a:srgbClr val="0070C0"/>
                </a:solidFill>
                <a:latin typeface="+mn-lt"/>
              </a:rPr>
            </a:b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Analyzing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the data types of columns of dataset.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139440" y="2041919"/>
            <a:ext cx="3596640" cy="228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Brand  	: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Object</a:t>
            </a:r>
          </a:p>
          <a:p>
            <a:pPr marL="457200" marR="0" lvl="0" indent="-3175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Driven (KM) 	: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Integer</a:t>
            </a:r>
          </a:p>
          <a:p>
            <a:pPr marL="457200" marR="0" lvl="0" indent="-3175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Year 		: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Integer</a:t>
            </a:r>
          </a:p>
          <a:p>
            <a:pPr marL="457200" marR="0" lvl="0" indent="-3175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Transmission 	: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Object</a:t>
            </a:r>
          </a:p>
          <a:p>
            <a:pPr marL="457200" marR="0" lvl="0" indent="-3175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Seller type 	: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Object</a:t>
            </a:r>
          </a:p>
          <a:p>
            <a:pPr marL="457200" marR="0" lvl="0" indent="-3175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Owner type 	: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Object</a:t>
            </a:r>
          </a:p>
          <a:p>
            <a:pPr marL="457200" marR="0" lvl="0" indent="-3175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Fuel type 	: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Bai Jamjuree"/>
                <a:ea typeface="Bai Jamjuree"/>
                <a:cs typeface="Bai Jamjuree"/>
                <a:sym typeface="Bai Jamjuree"/>
              </a:rPr>
              <a:t>Object</a:t>
            </a:r>
          </a:p>
          <a:p>
            <a:pPr marL="457200" marR="0" lvl="0" indent="-3175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1" name="Google Shape;2791;p65"/>
          <p:cNvGrpSpPr/>
          <p:nvPr/>
        </p:nvGrpSpPr>
        <p:grpSpPr>
          <a:xfrm rot="10800000" flipH="1">
            <a:off x="5637513" y="373380"/>
            <a:ext cx="793256" cy="182899"/>
            <a:chOff x="2685575" y="2835950"/>
            <a:chExt cx="433000" cy="99825"/>
          </a:xfrm>
        </p:grpSpPr>
        <p:sp>
          <p:nvSpPr>
            <p:cNvPr id="2792" name="Google Shape;2792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65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2797" name="Google Shape;2797;p6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5" name="Google Shape;2845;p65"/>
          <p:cNvSpPr/>
          <p:nvPr/>
        </p:nvSpPr>
        <p:spPr>
          <a:xfrm rot="5400000" flipH="1">
            <a:off x="5848062" y="3990526"/>
            <a:ext cx="529977" cy="132716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9" name="Google Shape;2849;p65"/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2850" name="Google Shape;2850;p65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5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5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Title 1"/>
          <p:cNvSpPr txBox="1">
            <a:spLocks/>
          </p:cNvSpPr>
          <p:nvPr/>
        </p:nvSpPr>
        <p:spPr>
          <a:xfrm>
            <a:off x="303046" y="472506"/>
            <a:ext cx="8124403" cy="66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Aldrich"/>
                <a:cs typeface="Aldrich"/>
                <a:sym typeface="Aldrich"/>
              </a:rPr>
              <a:t>Step 4: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ldrich"/>
                <a:ea typeface="Aldrich"/>
                <a:cs typeface="Aldrich"/>
                <a:sym typeface="Aldrich"/>
              </a:rPr>
              <a:t>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Aldrich"/>
                <a:cs typeface="Aldrich"/>
                <a:sym typeface="Aldrich"/>
              </a:rPr>
              <a:t>Proceed with python programming.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Aldrich"/>
              <a:cs typeface="Aldrich"/>
              <a:sym typeface="Aldrich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996440" y="924481"/>
            <a:ext cx="697498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Libraries 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(used to build the model):</a:t>
            </a:r>
          </a:p>
          <a:p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Pandas</a:t>
            </a:r>
            <a:endParaRPr lang="en-US" sz="2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Pandas is a Python library used for working with data sets.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It has functions for analyzing, cleaning, exploring, and manipulating data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NumPy</a:t>
            </a:r>
          </a:p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NumPy is a Python library used for working with arrays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1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It also has functions for working in domain of linear algebra, fourier transform, and matrices.</a:t>
            </a:r>
            <a:endParaRPr lang="en-US" sz="1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1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Scikit-learn</a:t>
            </a:r>
          </a:p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Scikit-learn (Sklearn) is the most useful and robust library for machine learning in Python. </a:t>
            </a:r>
          </a:p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It provides a selection of efficient tools for machine learning and statistical modeling </a:t>
            </a:r>
          </a:p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including classification, regression, clustering and dimensionality 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reduction</a:t>
            </a:r>
          </a:p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via 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 consistence interface in Python.</a:t>
            </a:r>
            <a:endParaRPr lang="en-US" sz="1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8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374</Words>
  <Application>Microsoft Office PowerPoint</Application>
  <PresentationFormat>On-screen Show (16:9)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Aldrich</vt:lpstr>
      <vt:lpstr>Bai Jamjuree</vt:lpstr>
      <vt:lpstr>Wingdings</vt:lpstr>
      <vt:lpstr>Data Science Project Proposal XL by Slidesgo</vt:lpstr>
      <vt:lpstr>Slide 1</vt:lpstr>
      <vt:lpstr>Slide 2</vt:lpstr>
      <vt:lpstr>Slide 3</vt:lpstr>
      <vt:lpstr>Slide 4</vt:lpstr>
      <vt:lpstr>Slide 5</vt:lpstr>
      <vt:lpstr>Step 2:  For selling price prediction , we have  7 most important          columns in our dataset.</vt:lpstr>
      <vt:lpstr>Slide 7</vt:lpstr>
      <vt:lpstr>Step 3: Analyzing the data types of columns of dataset.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mdzee</cp:lastModifiedBy>
  <cp:revision>16</cp:revision>
  <dcterms:modified xsi:type="dcterms:W3CDTF">2023-08-14T10:32:37Z</dcterms:modified>
</cp:coreProperties>
</file>