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740D-0D8F-4D5A-AAC8-5CD35CFB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618D0-046A-49E2-A757-D1F132985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4A47-1C3D-4C25-B34F-CE89656F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397C-311B-407A-A4AC-FA301EF9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F9E6-8417-4A62-A250-27D1B72A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782B-B990-46DD-9B3D-06645D8B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1128F-759D-4AB1-B4D7-22EA1090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C90D-519C-40B7-8465-40B74832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D12F-4174-48AB-88A9-C4A44FB3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0570-E183-4CA9-80E1-5F4E5A11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55078-17A7-48E0-AE98-1B81A669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481A4-1668-4704-8CAE-4B9155824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CC1B-FA31-49BA-A56D-685156F4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14EB-B9BF-470E-9A6C-93B3BE7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9480-C058-4A4F-B001-879A611B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B7C1-5CE9-493F-99A3-CAC94714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AA42-876C-4C55-8C66-E3CA8C82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F610-0A5D-4A2C-AC35-E3F7CEB5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AA7A-E27E-468B-9D95-4826D9DC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9360-A385-4FD2-9AF3-DFAAB525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C2F8-5F5C-45D7-ADA0-F2A9FD47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3B9-3CD1-4516-B519-6F5BE799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07AD-17FF-4E39-B9EC-E8580C98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0A76-ABD0-49C8-B1BA-A7B9B6B8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F33D-F9AD-4B76-8697-9F714FE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5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5A1D-272C-43E7-9C9E-1C415B6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4B51-4235-4567-8805-06AA12B6E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A305-5827-47FD-BAB5-7DCCBC24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9FE9-ABB4-445B-BFC6-3FADE691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833E-9309-4449-9354-62E2808E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38161-D1E7-4D96-A250-E3F9BCF7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3E5-6804-4F3E-9BA2-84796DB0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560F-FE3E-4F07-AB78-CEC51963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F79B-3186-4677-9440-71820E68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03109-101B-479C-B5D1-A5C4F1C5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051B0-1CEF-4951-906B-7EA06B2C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CE6A-2B9F-4E46-9C4D-BB07154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42AF8-D74D-4352-95A9-9430A17E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10449-5F69-4709-A1FB-0C1F9AD3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E0F7-39B6-4460-9135-5B5FE251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96CE5-45DD-47F6-AE59-3F5739F1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FF60-B025-41AF-9552-7414E3C0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3244-079D-46C3-BCE5-A9E23CDE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9E01-BBCF-495F-B13F-04947A1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17A3A-7859-42E4-8D22-79DA725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5AF4C-6F64-4F8B-B231-89D3FDF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815D-7E9B-48DC-A9BA-520F52BB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D065-6763-4044-AB3B-A659DDD7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AFC44-6087-4FDE-AF77-6E0A39E6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7DAA7-28DF-423B-BA0A-19940309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69D8-6295-40CE-8DB8-179FA867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1B5C-9B04-4778-B706-0956D0A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E49-BD50-4070-BC64-32331737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E0EF-684C-4A53-9C8B-19E89BC2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4406F-ADEA-4A73-8488-C5BA1F0B3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04703-6559-4152-8F97-0F759A17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F6C3-3EBF-4208-B714-2224021C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FC589-39E8-4AFE-A30E-2A86CE29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418F1-6E93-4F93-84ED-A332D63C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D6AB-03E7-4C6B-BC79-2ED70A70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7579-7301-4F50-BDBB-606ED44B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BFDB-38E3-4916-BA72-08E02DD4CB77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729F-A0E8-45C0-99E4-5F58043C8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16A6-37A5-4A5D-94E7-8774F01E2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558A-5D4D-4E6B-A345-0044519B2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F23-974D-4C90-A7CD-E7EE1B54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59681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Summary of Beer 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7DFC0-8794-4F72-BC3C-34041809F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0045"/>
            <a:ext cx="9144000" cy="37704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Questions: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 top 3 Breweries which produce the strongest beers?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year did beers enjoy the highest ratings?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the user’s ratings which factors are important among taste, aroma, appearance, and palette?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were to recommend 3 beers to your friends based on this data which ones will you recommend?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Beer style seems to be the favorite based on reviews written by users?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written review compare to overall review score for the beer styles?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3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FF74-FB1C-4593-83D5-68103EB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378C-8168-4F59-9430-5683343B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 The dataset have 13 features and 528870 instances.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1.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beer_ABV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Alcohol by Volume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2.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beer_beerID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Particular ID of that beer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3.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beer_brewerID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brewing production ID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4.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beer_name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Name of Beer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12121"/>
                </a:solidFill>
              </a:rPr>
              <a:t>5.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beer_style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Beer style is a term used to differentiate and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categorise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 beers by factors such as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colour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,      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flavour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, strength, ingredients, production method, recipe, history, or origin.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6.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beer_appearance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filtered or unfiltered(rating 1 to 5)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7.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review_palette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colors of beer(rating 1 to 5)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8.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review_overall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overall review of beer(rating 1 to 5)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9.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review_aroma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smell of beer(rating 1 to 5)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10.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review_text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text of the review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121"/>
                </a:solidFill>
                <a:effectLst/>
              </a:rPr>
              <a:t>11. </a:t>
            </a:r>
            <a:r>
              <a:rPr lang="en-US" sz="1600" b="0" i="0" dirty="0" err="1">
                <a:solidFill>
                  <a:srgbClr val="212121"/>
                </a:solidFill>
                <a:effectLst/>
              </a:rPr>
              <a:t>review_time</a:t>
            </a:r>
            <a:r>
              <a:rPr lang="en-US" sz="1600" b="0" i="0" dirty="0">
                <a:solidFill>
                  <a:srgbClr val="212121"/>
                </a:solidFill>
                <a:effectLst/>
              </a:rPr>
              <a:t>: timestamp for the review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140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B494-69BF-4A50-9201-B0D83B3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CF1B-8B69-4CEF-8DE6-29F362C0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3567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</a:t>
            </a:r>
            <a:r>
              <a:rPr lang="en-IN" sz="1800" b="1" dirty="0"/>
              <a:t>Objective</a:t>
            </a:r>
            <a:r>
              <a:rPr lang="en-IN" sz="1800" dirty="0"/>
              <a:t> - 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To look into data and get insights that are useful for the business, I am going to analyze according to the questions that are given below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12121"/>
                </a:solidFill>
              </a:rPr>
              <a:t> Data cleansing </a:t>
            </a:r>
            <a:r>
              <a:rPr lang="en-US" sz="1800" dirty="0">
                <a:solidFill>
                  <a:srgbClr val="212121"/>
                </a:solidFill>
              </a:rPr>
              <a:t>-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missing data and how to deal with it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basics statistics such as mean of ratings, unique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categories,max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value,std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datatype of feature such as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review_time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integer type to convert into datetime object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Pre-processing the text data such as removing special characters, punctuations  as it required to find positive or negative reviews in later stage</a:t>
            </a:r>
          </a:p>
          <a:p>
            <a:pPr lvl="1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for duplicate values and removing duplicate values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unwanted value which were not related to our analysis such as ABV which contains negative values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B82A-1F59-4658-A5B4-7D464997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A9AC-16C8-46D3-BBF7-33E50C5C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Q.1. Rank top 3 Breweries which produce the strongest beers?</a:t>
            </a:r>
          </a:p>
          <a:p>
            <a:pPr marL="0" indent="0">
              <a:buNone/>
            </a:pPr>
            <a:r>
              <a:rPr lang="en-US" sz="2000" dirty="0"/>
              <a:t>Ans.</a:t>
            </a:r>
            <a:r>
              <a:rPr lang="en-US" sz="2000" dirty="0">
                <a:solidFill>
                  <a:srgbClr val="333333"/>
                </a:solidFill>
              </a:rPr>
              <a:t> </a:t>
            </a:r>
            <a:r>
              <a:rPr lang="en-US" sz="2000" b="1" dirty="0">
                <a:solidFill>
                  <a:srgbClr val="333333"/>
                </a:solidFill>
              </a:rPr>
              <a:t>The top 3 breweries are</a:t>
            </a:r>
            <a:r>
              <a:rPr lang="en-US" sz="2000" dirty="0">
                <a:solidFill>
                  <a:srgbClr val="333333"/>
                </a:solidFill>
              </a:rPr>
              <a:t>-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>
                <a:solidFill>
                  <a:srgbClr val="333333"/>
                </a:solidFill>
              </a:rPr>
              <a:t> </a:t>
            </a:r>
            <a:r>
              <a:rPr lang="de-DE" sz="1600" b="1" dirty="0">
                <a:solidFill>
                  <a:srgbClr val="333333"/>
                </a:solidFill>
              </a:rPr>
              <a:t>Schorschbräu Schorschbock 57%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b="1" dirty="0">
                <a:solidFill>
                  <a:srgbClr val="333333"/>
                </a:solidFill>
              </a:rPr>
              <a:t> Schorschbräu Schorschbock 43%	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b="1" dirty="0">
                <a:solidFill>
                  <a:srgbClr val="333333"/>
                </a:solidFill>
              </a:rPr>
              <a:t> Schorschbräu Schorschbock 40%</a:t>
            </a:r>
            <a:r>
              <a:rPr lang="de-DE" sz="1600" dirty="0">
                <a:solidFill>
                  <a:srgbClr val="333333"/>
                </a:solidFill>
              </a:rPr>
              <a:t>	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Logic-</a:t>
            </a:r>
          </a:p>
          <a:p>
            <a:r>
              <a:rPr lang="en-US" sz="2000" dirty="0"/>
              <a:t> </a:t>
            </a:r>
            <a:r>
              <a:rPr lang="en-US" sz="1800" dirty="0"/>
              <a:t>Strongest beer is that beer which contains more concentration of alcohol in it, stronger the concentration is stronger the beer is.</a:t>
            </a:r>
            <a:endParaRPr lang="en-US" sz="1800" dirty="0">
              <a:solidFill>
                <a:srgbClr val="333333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8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DD9B-7CCD-4194-AB6E-F307272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6DE8-890B-4077-AA41-A32C55D5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Ques 2. Which year did beers enjoy the highest ratings? </a:t>
            </a:r>
          </a:p>
          <a:p>
            <a:pPr marL="0" indent="0">
              <a:buNone/>
            </a:pPr>
            <a:r>
              <a:rPr lang="en-US" sz="1800" dirty="0"/>
              <a:t>Ans.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b="1" dirty="0">
                <a:solidFill>
                  <a:srgbClr val="333333"/>
                </a:solidFill>
              </a:rPr>
              <a:t>Year 2011 has the highest rating of 4.0</a:t>
            </a:r>
          </a:p>
          <a:p>
            <a:pPr marL="0" indent="0">
              <a:buNone/>
            </a:pPr>
            <a:r>
              <a:rPr lang="en-US" sz="1800" dirty="0"/>
              <a:t>Logic: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We had to the highest rating year so first we will check datatype of review time column if its not datetime datatype then convert into datetime datatype.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333333"/>
                </a:solidFill>
              </a:rPr>
              <a:t>We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 extracted year from review time column after this we compared feature with </a:t>
            </a:r>
            <a:r>
              <a:rPr lang="en-US" sz="1800" b="0" i="0" dirty="0" err="1">
                <a:solidFill>
                  <a:srgbClr val="333333"/>
                </a:solidFill>
                <a:effectLst/>
              </a:rPr>
              <a:t>review_overall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333333"/>
                </a:solidFill>
              </a:rPr>
              <a:t>By plotting it with the help of </a:t>
            </a:r>
            <a:r>
              <a:rPr lang="en-US" sz="1800" dirty="0" err="1">
                <a:solidFill>
                  <a:srgbClr val="333333"/>
                </a:solidFill>
              </a:rPr>
              <a:t>countplot</a:t>
            </a:r>
            <a:r>
              <a:rPr lang="en-US" sz="1800" dirty="0">
                <a:solidFill>
                  <a:srgbClr val="333333"/>
                </a:solidFill>
              </a:rPr>
              <a:t>, it makes so much easier to know which year has got the highest rating.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709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11B4-3F92-4417-85A1-BA29CEAB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A575-1735-43BE-9D45-247A4A86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3. Based on the user’s ratings which factors are important among taste, aroma, appearance, and palette?</a:t>
            </a:r>
          </a:p>
          <a:p>
            <a:pPr marL="0" indent="0">
              <a:buNone/>
            </a:pPr>
            <a:r>
              <a:rPr lang="en-IN" sz="1600" dirty="0"/>
              <a:t>Ans.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Aroma &gt; taste &gt; palette &gt; appearance </a:t>
            </a:r>
          </a:p>
          <a:p>
            <a:pPr marL="0" indent="0">
              <a:buNone/>
            </a:pPr>
            <a:r>
              <a:rPr lang="en-IN" sz="1600" dirty="0"/>
              <a:t>Logic: </a:t>
            </a:r>
          </a:p>
          <a:p>
            <a:r>
              <a:rPr lang="en-IN" sz="1600" dirty="0"/>
              <a:t>Review overall column was the overall review of other reviews(aroma, appearance, palette and taste), so I considered it as and dependent variable.</a:t>
            </a:r>
          </a:p>
          <a:p>
            <a:r>
              <a:rPr lang="en-IN" sz="1600" dirty="0"/>
              <a:t>Rest of the review scales(aroma, appearance, palette and taste) considered as independent variables.</a:t>
            </a:r>
          </a:p>
          <a:p>
            <a:r>
              <a:rPr lang="en-IN" sz="1600" dirty="0"/>
              <a:t>To know the importance I applied correlation matrix.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8936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1A3F-0C42-4E7C-B1B8-19790F9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F814-36AF-4E30-8338-D0DE3C82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Ques 4. If you were to recommend 3 beers to your friends based on this data which ones will you recommend?</a:t>
            </a:r>
          </a:p>
          <a:p>
            <a:pPr marL="0" indent="0">
              <a:buNone/>
            </a:pPr>
            <a:r>
              <a:rPr lang="en-IN" sz="1800" dirty="0"/>
              <a:t>Ans. </a:t>
            </a:r>
            <a:r>
              <a:rPr lang="en-IN" sz="2000" b="1" dirty="0"/>
              <a:t>These are the top 3 recommendations: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 err="1">
                <a:effectLst/>
              </a:rPr>
              <a:t>Edsten</a:t>
            </a:r>
            <a:r>
              <a:rPr lang="en-US" sz="1600" b="1" i="0" dirty="0">
                <a:effectLst/>
              </a:rPr>
              <a:t> Triple-Wit</a:t>
            </a:r>
            <a:endParaRPr lang="en-US" sz="1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Old Gander Barley Wine</a:t>
            </a:r>
            <a:endParaRPr lang="en-US" sz="1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</a:rPr>
              <a:t>Rogue Black Brutal</a:t>
            </a:r>
          </a:p>
          <a:p>
            <a:pPr algn="l">
              <a:buFont typeface="+mj-lt"/>
              <a:buAutoNum type="arabicPeriod"/>
            </a:pPr>
            <a:endParaRPr lang="en-US" sz="1600" b="1" dirty="0"/>
          </a:p>
          <a:p>
            <a:pPr marL="0" indent="0" algn="l">
              <a:buNone/>
            </a:pPr>
            <a:r>
              <a:rPr lang="en-US" sz="1600" dirty="0"/>
              <a:t>Logic: </a:t>
            </a:r>
          </a:p>
          <a:p>
            <a:r>
              <a:rPr lang="en-US" sz="1600" i="0" dirty="0">
                <a:effectLst/>
              </a:rPr>
              <a:t>I recommend the beer</a:t>
            </a:r>
            <a:r>
              <a:rPr lang="en-US" sz="1600" dirty="0"/>
              <a:t>s on the basis of high rating in each category.</a:t>
            </a:r>
          </a:p>
          <a:p>
            <a:r>
              <a:rPr lang="en-US" sz="1600" i="0" dirty="0">
                <a:effectLst/>
              </a:rPr>
              <a:t>So</a:t>
            </a:r>
            <a:r>
              <a:rPr lang="en-US" sz="1600" dirty="0"/>
              <a:t>, I sorted out the mean values in each review scale by applying </a:t>
            </a:r>
            <a:r>
              <a:rPr lang="en-US" sz="1600" dirty="0" err="1"/>
              <a:t>groupy</a:t>
            </a:r>
            <a:r>
              <a:rPr lang="en-US" sz="1600" dirty="0"/>
              <a:t> method.</a:t>
            </a:r>
          </a:p>
          <a:p>
            <a:r>
              <a:rPr lang="en-US" sz="1600" i="0" dirty="0">
                <a:effectLst/>
              </a:rPr>
              <a:t>Arranged all the data in de</a:t>
            </a:r>
            <a:r>
              <a:rPr lang="en-US" sz="1600" dirty="0"/>
              <a:t>scending order in this way, we get the top three recommended beers.</a:t>
            </a:r>
            <a:endParaRPr lang="en-US" sz="1600" i="0" dirty="0">
              <a:effectLst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9791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CBB9-CDF6-4834-AE46-D1D11C1D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3B91-ECA5-410C-A00E-E61FAE24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Ques 5.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Beer style seems to be the favorite based on reviews written by users? </a:t>
            </a:r>
            <a:endParaRPr lang="en-IN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600" dirty="0"/>
              <a:t>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i="0" dirty="0">
                <a:effectLst/>
              </a:rPr>
              <a:t>American IPA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</a:rPr>
              <a:t>American Double / Imperial IPA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</a:rPr>
              <a:t>American Double / Imperial Stout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</a:rPr>
              <a:t>American Pale Ale (APA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dirty="0">
                <a:effectLst/>
              </a:rPr>
              <a:t>Russian Imperial Stout</a:t>
            </a:r>
          </a:p>
          <a:p>
            <a:pPr marL="0" indent="0" algn="l">
              <a:buNone/>
            </a:pPr>
            <a:r>
              <a:rPr lang="en-IN" sz="1600" dirty="0"/>
              <a:t>Logic: </a:t>
            </a:r>
          </a:p>
          <a:p>
            <a:pPr marL="342900" indent="-342900" algn="l">
              <a:buAutoNum type="arabicPeriod"/>
            </a:pPr>
            <a:r>
              <a:rPr lang="en-IN" sz="1600" b="0" i="0" dirty="0">
                <a:effectLst/>
              </a:rPr>
              <a:t>First task is to identify the nature of text review.</a:t>
            </a:r>
          </a:p>
          <a:p>
            <a:pPr marL="342900" indent="-342900" algn="l"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Used </a:t>
            </a:r>
            <a:r>
              <a:rPr lang="en-US" sz="1600" dirty="0" err="1">
                <a:solidFill>
                  <a:srgbClr val="000000"/>
                </a:solidFill>
              </a:rPr>
              <a:t>nltk</a:t>
            </a:r>
            <a:r>
              <a:rPr lang="en-US" sz="1600" dirty="0">
                <a:solidFill>
                  <a:srgbClr val="000000"/>
                </a:solidFill>
              </a:rPr>
              <a:t> package VADER(Valence Aware Dictionary for Sentimental Reasoning)</a:t>
            </a:r>
            <a:endParaRPr lang="en-IN" sz="1600" b="0" i="0" dirty="0">
              <a:effectLst/>
            </a:endParaRPr>
          </a:p>
          <a:p>
            <a:pPr marL="342900" indent="-342900">
              <a:buAutoNum type="arabicPeriod" startAt="3"/>
            </a:pPr>
            <a:r>
              <a:rPr lang="en-IN" sz="1600" dirty="0"/>
              <a:t>After getting the insights of the nature of sentiment.</a:t>
            </a:r>
          </a:p>
          <a:p>
            <a:pPr marL="342900" indent="-342900">
              <a:buAutoNum type="arabicPeriod" startAt="3"/>
            </a:pPr>
            <a:r>
              <a:rPr lang="en-IN" sz="1600" dirty="0"/>
              <a:t>Classified in three categories if positive, negative and neutral</a:t>
            </a:r>
          </a:p>
          <a:p>
            <a:pPr marL="342900" indent="-342900">
              <a:buAutoNum type="arabicPeriod" startAt="3"/>
            </a:pPr>
            <a:r>
              <a:rPr lang="en-IN" sz="1600" dirty="0"/>
              <a:t>Vader is so intelligent to get the knowledge of written para.</a:t>
            </a:r>
          </a:p>
          <a:p>
            <a:pPr marL="342900" indent="-342900">
              <a:buAutoNum type="arabicPeriod" startAt="3"/>
            </a:pPr>
            <a:r>
              <a:rPr lang="en-IN" sz="1600" dirty="0"/>
              <a:t>We have around 87% positive sentiments.</a:t>
            </a:r>
          </a:p>
        </p:txBody>
      </p:sp>
    </p:spTree>
    <p:extLst>
      <p:ext uri="{BB962C8B-B14F-4D97-AF65-F5344CB8AC3E}">
        <p14:creationId xmlns:p14="http://schemas.microsoft.com/office/powerpoint/2010/main" val="33341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FD25-B31C-4E18-94D4-9660FA8F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F8FE-B278-4A31-BBA9-D2A97CD29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effectLst/>
              </a:rPr>
              <a:t>Ques 6. How does written review compare to overall review score for the beer styles? </a:t>
            </a:r>
          </a:p>
          <a:p>
            <a:pPr marL="0" indent="0">
              <a:buNone/>
            </a:pPr>
            <a:r>
              <a:rPr lang="en-US" sz="1800" dirty="0"/>
              <a:t>Ans.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b="1" i="0" dirty="0">
                <a:effectLst/>
              </a:rPr>
              <a:t>Overall review and text review is not so </a:t>
            </a:r>
            <a:r>
              <a:rPr lang="en-US" sz="1800" b="1" i="0" dirty="0" err="1">
                <a:effectLst/>
              </a:rPr>
              <a:t>differnt</a:t>
            </a:r>
            <a:r>
              <a:rPr lang="en-US" sz="1800" b="1" i="0" dirty="0">
                <a:effectLst/>
              </a:rPr>
              <a:t> in comparison. But positive review does effect on </a:t>
            </a:r>
            <a:r>
              <a:rPr lang="en-US" sz="1800" b="1" i="0">
                <a:effectLst/>
              </a:rPr>
              <a:t>overall reviews.</a:t>
            </a:r>
            <a:endParaRPr lang="en-US" sz="1800" b="1" i="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</a:rPr>
              <a:t>Logic:</a:t>
            </a:r>
          </a:p>
          <a:p>
            <a:r>
              <a:rPr lang="en-US" sz="1800" dirty="0">
                <a:solidFill>
                  <a:srgbClr val="333333"/>
                </a:solidFill>
              </a:rPr>
              <a:t>Combining text review score, beer style and review overall in </a:t>
            </a:r>
            <a:r>
              <a:rPr lang="en-US" sz="1800" dirty="0" err="1">
                <a:solidFill>
                  <a:srgbClr val="333333"/>
                </a:solidFill>
              </a:rPr>
              <a:t>dataframe</a:t>
            </a: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Deleting all the duplicates.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Positive reviews are having high overall review values.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There is not much differences between overall review and sentiments that has written in the form of text.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3422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Summary of Beer Data Science Project</vt:lpstr>
      <vt:lpstr>Description of dataset</vt:lpstr>
      <vt:lpstr>Steps of Analysis</vt:lpstr>
      <vt:lpstr>Problems</vt:lpstr>
      <vt:lpstr>Continued..</vt:lpstr>
      <vt:lpstr>Continued…</vt:lpstr>
      <vt:lpstr>Continued…</vt:lpstr>
      <vt:lpstr>Continued…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Beer Data Science Project</dc:title>
  <dc:creator>Mohd Danish</dc:creator>
  <cp:lastModifiedBy>Mohd Danish</cp:lastModifiedBy>
  <cp:revision>1</cp:revision>
  <dcterms:created xsi:type="dcterms:W3CDTF">2021-12-25T07:23:37Z</dcterms:created>
  <dcterms:modified xsi:type="dcterms:W3CDTF">2021-12-25T07:23:45Z</dcterms:modified>
</cp:coreProperties>
</file>