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57" r:id="rId5"/>
    <p:sldId id="268" r:id="rId6"/>
    <p:sldId id="267" r:id="rId7"/>
    <p:sldId id="272" r:id="rId8"/>
    <p:sldId id="273" r:id="rId9"/>
    <p:sldId id="276" r:id="rId10"/>
    <p:sldId id="274" r:id="rId11"/>
    <p:sldId id="277" r:id="rId12"/>
    <p:sldId id="278" r:id="rId13"/>
    <p:sldId id="279" r:id="rId14"/>
    <p:sldId id="281" r:id="rId15"/>
    <p:sldId id="280" r:id="rId16"/>
    <p:sldId id="269" r:id="rId17"/>
    <p:sldId id="283"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d Asif" initials="MA" lastIdx="1" clrIdx="0">
    <p:extLst>
      <p:ext uri="{19B8F6BF-5375-455C-9EA6-DF929625EA0E}">
        <p15:presenceInfo xmlns:p15="http://schemas.microsoft.com/office/powerpoint/2012/main" userId="93e929209b4880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3" autoAdjust="0"/>
    <p:restoredTop sz="94660"/>
  </p:normalViewPr>
  <p:slideViewPr>
    <p:cSldViewPr>
      <p:cViewPr varScale="1">
        <p:scale>
          <a:sx n="67" d="100"/>
          <a:sy n="67" d="100"/>
        </p:scale>
        <p:origin x="452" y="5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21T07:06:15.048" idx="1">
    <p:pos x="10" y="10"/>
    <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21-Sep-23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21-Sep-23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21-Sep-23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21-Sep-23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21-Sep-23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21-Sep-23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21-Sep-23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21-Sep-23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21-Sep-23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21-Sep-23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21-Sep-23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21-Sep-23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21-Sep-23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21-Sep-23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17000">
              <a:schemeClr val="accent6">
                <a:lumMod val="40000"/>
                <a:lumOff val="60000"/>
              </a:schemeClr>
            </a:gs>
            <a:gs pos="86000">
              <a:schemeClr val="accent6">
                <a:lumMod val="20000"/>
                <a:lumOff val="80000"/>
              </a:schemeClr>
            </a:gs>
          </a:gsLst>
          <a:lin ang="36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98612" y="2133600"/>
            <a:ext cx="8735325" cy="2000251"/>
          </a:xfrm>
        </p:spPr>
        <p:txBody>
          <a:bodyPr>
            <a:normAutofit fontScale="90000"/>
          </a:bodyPr>
          <a:lstStyle/>
          <a:p>
            <a:r>
              <a:rPr lang="en-US" b="1" dirty="0">
                <a:solidFill>
                  <a:schemeClr val="bg1"/>
                </a:solidFill>
              </a:rPr>
              <a:t>Medical X-ray Image Classification Employing DCGAN and CNN Transfer Learning Techniques</a:t>
            </a:r>
          </a:p>
        </p:txBody>
      </p:sp>
      <p:sp>
        <p:nvSpPr>
          <p:cNvPr id="5" name="Subtitle 4"/>
          <p:cNvSpPr>
            <a:spLocks noGrp="1"/>
          </p:cNvSpPr>
          <p:nvPr>
            <p:ph type="subTitle" idx="1"/>
          </p:nvPr>
        </p:nvSpPr>
        <p:spPr>
          <a:xfrm>
            <a:off x="1370012" y="4495800"/>
            <a:ext cx="8735325" cy="1168400"/>
          </a:xfrm>
        </p:spPr>
        <p:txBody>
          <a:bodyPr/>
          <a:lstStyle/>
          <a:p>
            <a:r>
              <a:rPr lang="en-US" dirty="0"/>
              <a:t>PRESENTED BY </a:t>
            </a:r>
          </a:p>
          <a:p>
            <a:r>
              <a:rPr lang="en-US" sz="4000" b="1" dirty="0" err="1"/>
              <a:t>md.</a:t>
            </a:r>
            <a:r>
              <a:rPr lang="en-US" sz="4000" b="1" dirty="0"/>
              <a:t> Asif Talukdar</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17000">
              <a:schemeClr val="accent6">
                <a:lumMod val="40000"/>
                <a:lumOff val="60000"/>
              </a:schemeClr>
            </a:gs>
            <a:gs pos="86000">
              <a:schemeClr val="accent6">
                <a:lumMod val="20000"/>
                <a:lumOff val="80000"/>
              </a:schemeClr>
            </a:gs>
          </a:gsLst>
          <a:lin ang="3600000" scaled="0"/>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5BFA1B5-D4CA-9D15-D3B7-2D7487CAC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012" y="805978"/>
            <a:ext cx="11430000" cy="5464628"/>
          </a:xfrm>
          <a:prstGeom prst="rect">
            <a:avLst/>
          </a:prstGeom>
        </p:spPr>
      </p:pic>
    </p:spTree>
    <p:extLst>
      <p:ext uri="{BB962C8B-B14F-4D97-AF65-F5344CB8AC3E}">
        <p14:creationId xmlns:p14="http://schemas.microsoft.com/office/powerpoint/2010/main" val="3804280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17000">
              <a:schemeClr val="accent6">
                <a:lumMod val="40000"/>
                <a:lumOff val="60000"/>
              </a:schemeClr>
            </a:gs>
            <a:gs pos="86000">
              <a:schemeClr val="accent6">
                <a:lumMod val="20000"/>
                <a:lumOff val="80000"/>
              </a:schemeClr>
            </a:gs>
          </a:gsLst>
          <a:lin ang="3600000" scaled="0"/>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859742-5777-7840-D14E-824C71859A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094412" cy="6858000"/>
          </a:xfrm>
          <a:prstGeom prst="rect">
            <a:avLst/>
          </a:prstGeom>
        </p:spPr>
      </p:pic>
      <p:pic>
        <p:nvPicPr>
          <p:cNvPr id="5" name="Picture 4">
            <a:extLst>
              <a:ext uri="{FF2B5EF4-FFF2-40B4-BE49-F238E27FC236}">
                <a16:creationId xmlns:a16="http://schemas.microsoft.com/office/drawing/2014/main" id="{AF7BD3EF-102D-6CB0-798E-08042DF17D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4412" y="14377"/>
            <a:ext cx="6094413" cy="6858000"/>
          </a:xfrm>
          <a:prstGeom prst="rect">
            <a:avLst/>
          </a:prstGeom>
        </p:spPr>
      </p:pic>
    </p:spTree>
    <p:extLst>
      <p:ext uri="{BB962C8B-B14F-4D97-AF65-F5344CB8AC3E}">
        <p14:creationId xmlns:p14="http://schemas.microsoft.com/office/powerpoint/2010/main" val="2557718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17000">
              <a:schemeClr val="accent6">
                <a:lumMod val="40000"/>
                <a:lumOff val="60000"/>
              </a:schemeClr>
            </a:gs>
            <a:gs pos="86000">
              <a:schemeClr val="accent6">
                <a:lumMod val="20000"/>
                <a:lumOff val="80000"/>
              </a:schemeClr>
            </a:gs>
          </a:gsLst>
          <a:lin ang="3600000" scaled="0"/>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7C2DCD-5E6E-1550-7323-76A5EECB2DE8}"/>
              </a:ext>
            </a:extLst>
          </p:cNvPr>
          <p:cNvPicPr>
            <a:picLocks noChangeAspect="1"/>
          </p:cNvPicPr>
          <p:nvPr/>
        </p:nvPicPr>
        <p:blipFill>
          <a:blip r:embed="rId2"/>
          <a:stretch>
            <a:fillRect/>
          </a:stretch>
        </p:blipFill>
        <p:spPr>
          <a:xfrm>
            <a:off x="1" y="863814"/>
            <a:ext cx="12188824" cy="5130372"/>
          </a:xfrm>
          <a:prstGeom prst="rect">
            <a:avLst/>
          </a:prstGeom>
        </p:spPr>
      </p:pic>
    </p:spTree>
    <p:extLst>
      <p:ext uri="{BB962C8B-B14F-4D97-AF65-F5344CB8AC3E}">
        <p14:creationId xmlns:p14="http://schemas.microsoft.com/office/powerpoint/2010/main" val="10782300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17000">
              <a:schemeClr val="accent6">
                <a:lumMod val="40000"/>
                <a:lumOff val="60000"/>
              </a:schemeClr>
            </a:gs>
            <a:gs pos="86000">
              <a:schemeClr val="accent6">
                <a:lumMod val="20000"/>
                <a:lumOff val="80000"/>
              </a:schemeClr>
            </a:gs>
          </a:gsLst>
          <a:lin ang="36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accent3">
                    <a:lumMod val="75000"/>
                  </a:schemeClr>
                </a:solidFill>
              </a:rPr>
              <a:t>Limitation and Future works </a:t>
            </a:r>
          </a:p>
        </p:txBody>
      </p:sp>
      <p:sp>
        <p:nvSpPr>
          <p:cNvPr id="3" name="Content Placeholder 2"/>
          <p:cNvSpPr>
            <a:spLocks noGrp="1"/>
          </p:cNvSpPr>
          <p:nvPr>
            <p:ph sz="half" idx="1"/>
          </p:nvPr>
        </p:nvSpPr>
        <p:spPr>
          <a:xfrm>
            <a:off x="1218883" y="1706880"/>
            <a:ext cx="9904729" cy="4465320"/>
          </a:xfrm>
        </p:spPr>
        <p:txBody>
          <a:bodyPr>
            <a:normAutofit/>
          </a:bodyPr>
          <a:lstStyle/>
          <a:p>
            <a:r>
              <a:rPr lang="en-US" sz="3600" dirty="0">
                <a:solidFill>
                  <a:schemeClr val="bg1"/>
                </a:solidFill>
              </a:rPr>
              <a:t>Scarcity of resources during covid time</a:t>
            </a:r>
          </a:p>
          <a:p>
            <a:r>
              <a:rPr lang="en-US" sz="3600" dirty="0">
                <a:solidFill>
                  <a:schemeClr val="bg1"/>
                </a:solidFill>
              </a:rPr>
              <a:t>Lack of expert supervision</a:t>
            </a:r>
          </a:p>
          <a:p>
            <a:pPr marL="0" indent="0">
              <a:buNone/>
            </a:pPr>
            <a:endParaRPr lang="en-US" sz="3600" dirty="0">
              <a:solidFill>
                <a:schemeClr val="bg1"/>
              </a:solidFill>
            </a:endParaRP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17000">
              <a:schemeClr val="accent6">
                <a:lumMod val="40000"/>
                <a:lumOff val="60000"/>
              </a:schemeClr>
            </a:gs>
            <a:gs pos="86000">
              <a:schemeClr val="accent6">
                <a:lumMod val="20000"/>
                <a:lumOff val="80000"/>
              </a:schemeClr>
            </a:gs>
          </a:gsLst>
          <a:lin ang="3600000" scaled="0"/>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18883" y="1706880"/>
            <a:ext cx="9904729" cy="4465320"/>
          </a:xfrm>
        </p:spPr>
        <p:txBody>
          <a:bodyPr>
            <a:normAutofit/>
          </a:bodyPr>
          <a:lstStyle/>
          <a:p>
            <a:pPr marL="0" indent="0">
              <a:buNone/>
            </a:pPr>
            <a:r>
              <a:rPr lang="en-US" sz="16600" dirty="0">
                <a:solidFill>
                  <a:schemeClr val="bg1"/>
                </a:solidFill>
              </a:rPr>
              <a:t>Thank You</a:t>
            </a:r>
          </a:p>
        </p:txBody>
      </p:sp>
    </p:spTree>
    <p:extLst>
      <p:ext uri="{BB962C8B-B14F-4D97-AF65-F5344CB8AC3E}">
        <p14:creationId xmlns:p14="http://schemas.microsoft.com/office/powerpoint/2010/main" val="21010302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17000">
              <a:schemeClr val="accent6">
                <a:lumMod val="40000"/>
                <a:lumOff val="60000"/>
              </a:schemeClr>
            </a:gs>
            <a:gs pos="86000">
              <a:schemeClr val="accent6">
                <a:lumMod val="20000"/>
                <a:lumOff val="80000"/>
              </a:schemeClr>
            </a:gs>
          </a:gsLst>
          <a:lin ang="3600000" scaled="0"/>
          <a:tileRect/>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914161" y="274603"/>
            <a:ext cx="10360501" cy="1223963"/>
          </a:xfrm>
        </p:spPr>
        <p:txBody>
          <a:bodyPr>
            <a:normAutofit/>
          </a:bodyPr>
          <a:lstStyle/>
          <a:p>
            <a:r>
              <a:rPr lang="en-US" sz="4400" b="1" dirty="0">
                <a:solidFill>
                  <a:schemeClr val="bg1"/>
                </a:solidFill>
              </a:rPr>
              <a:t>Problem statement and solution</a:t>
            </a:r>
          </a:p>
        </p:txBody>
      </p:sp>
      <p:sp>
        <p:nvSpPr>
          <p:cNvPr id="14" name="Content Placeholder 13"/>
          <p:cNvSpPr>
            <a:spLocks noGrp="1"/>
          </p:cNvSpPr>
          <p:nvPr>
            <p:ph idx="1"/>
          </p:nvPr>
        </p:nvSpPr>
        <p:spPr/>
        <p:txBody>
          <a:bodyPr/>
          <a:lstStyle/>
          <a:p>
            <a:r>
              <a:rPr lang="en-US" dirty="0">
                <a:solidFill>
                  <a:schemeClr val="bg1"/>
                </a:solidFill>
              </a:rPr>
              <a:t>pneumonia got major heed because of its intensity</a:t>
            </a:r>
          </a:p>
          <a:p>
            <a:r>
              <a:rPr lang="en-US" dirty="0">
                <a:solidFill>
                  <a:schemeClr val="bg1"/>
                </a:solidFill>
              </a:rPr>
              <a:t>doctors rely on the chest X-Ray to diagnose the disease</a:t>
            </a:r>
          </a:p>
          <a:p>
            <a:r>
              <a:rPr lang="en-US" dirty="0">
                <a:solidFill>
                  <a:schemeClr val="bg1"/>
                </a:solidFill>
              </a:rPr>
              <a:t>Use of CNN on X-ray images to discern pneumonia</a:t>
            </a:r>
          </a:p>
        </p:txBody>
      </p:sp>
      <p:pic>
        <p:nvPicPr>
          <p:cNvPr id="1026" name="Picture 2" descr="Fully automatic deep convolutional approaches for the analysis of COVID-19  using chest X-ray images - ScienceDirect">
            <a:extLst>
              <a:ext uri="{FF2B5EF4-FFF2-40B4-BE49-F238E27FC236}">
                <a16:creationId xmlns:a16="http://schemas.microsoft.com/office/drawing/2014/main" id="{6DCBD75B-B436-6264-2818-56EA5D45C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0" y="3481292"/>
            <a:ext cx="7707702" cy="33767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DD8082A-99E3-0F2B-D27E-37B3D62857B4}"/>
              </a:ext>
            </a:extLst>
          </p:cNvPr>
          <p:cNvSpPr txBox="1"/>
          <p:nvPr/>
        </p:nvSpPr>
        <p:spPr>
          <a:xfrm>
            <a:off x="6025401" y="6570531"/>
            <a:ext cx="6412223" cy="307777"/>
          </a:xfrm>
          <a:prstGeom prst="rect">
            <a:avLst/>
          </a:prstGeom>
          <a:noFill/>
        </p:spPr>
        <p:txBody>
          <a:bodyPr wrap="square" rtlCol="0">
            <a:spAutoFit/>
          </a:bodyPr>
          <a:lstStyle/>
          <a:p>
            <a:r>
              <a:rPr lang="en-US" sz="1400" dirty="0">
                <a:solidFill>
                  <a:schemeClr val="bg1"/>
                </a:solidFill>
              </a:rPr>
              <a:t>Source: https://www.sciencedirect.com/science/article/pii/S156849462101036X</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17000">
              <a:schemeClr val="accent6">
                <a:lumMod val="40000"/>
                <a:lumOff val="60000"/>
              </a:schemeClr>
            </a:gs>
            <a:gs pos="86000">
              <a:schemeClr val="accent6">
                <a:lumMod val="20000"/>
                <a:lumOff val="80000"/>
              </a:schemeClr>
            </a:gs>
          </a:gsLst>
          <a:lin ang="3600000" scaled="0"/>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F7D008-3D74-7525-3A78-A6344FC5CDB5}"/>
              </a:ext>
            </a:extLst>
          </p:cNvPr>
          <p:cNvSpPr>
            <a:spLocks noGrp="1"/>
          </p:cNvSpPr>
          <p:nvPr>
            <p:ph type="title"/>
          </p:nvPr>
        </p:nvSpPr>
        <p:spPr/>
        <p:txBody>
          <a:bodyPr>
            <a:normAutofit/>
          </a:bodyPr>
          <a:lstStyle/>
          <a:p>
            <a:r>
              <a:rPr lang="en-US" sz="4000" b="1" dirty="0">
                <a:solidFill>
                  <a:schemeClr val="bg1"/>
                </a:solidFill>
              </a:rPr>
              <a:t>Usual method of discerning the disease with CNN</a:t>
            </a:r>
          </a:p>
        </p:txBody>
      </p:sp>
      <p:sp>
        <p:nvSpPr>
          <p:cNvPr id="5" name="Content Placeholder 4">
            <a:extLst>
              <a:ext uri="{FF2B5EF4-FFF2-40B4-BE49-F238E27FC236}">
                <a16:creationId xmlns:a16="http://schemas.microsoft.com/office/drawing/2014/main" id="{7A92156A-1049-7968-8785-3D65AA9E6C76}"/>
              </a:ext>
            </a:extLst>
          </p:cNvPr>
          <p:cNvSpPr>
            <a:spLocks noGrp="1"/>
          </p:cNvSpPr>
          <p:nvPr>
            <p:ph idx="1"/>
          </p:nvPr>
        </p:nvSpPr>
        <p:spPr>
          <a:xfrm>
            <a:off x="1218884" y="1701798"/>
            <a:ext cx="5921320" cy="4394202"/>
          </a:xfrm>
        </p:spPr>
        <p:txBody>
          <a:bodyPr>
            <a:normAutofit/>
          </a:bodyPr>
          <a:lstStyle/>
          <a:p>
            <a:r>
              <a:rPr lang="en-US" dirty="0">
                <a:solidFill>
                  <a:schemeClr val="bg1"/>
                </a:solidFill>
              </a:rPr>
              <a:t>Data preparation </a:t>
            </a:r>
          </a:p>
          <a:p>
            <a:r>
              <a:rPr lang="en-US" dirty="0">
                <a:solidFill>
                  <a:schemeClr val="bg1"/>
                </a:solidFill>
              </a:rPr>
              <a:t>Data Pre-processing </a:t>
            </a:r>
          </a:p>
          <a:p>
            <a:r>
              <a:rPr lang="en-US" dirty="0">
                <a:solidFill>
                  <a:schemeClr val="bg1"/>
                </a:solidFill>
              </a:rPr>
              <a:t>Train test split </a:t>
            </a:r>
          </a:p>
          <a:p>
            <a:r>
              <a:rPr lang="en-US" dirty="0">
                <a:solidFill>
                  <a:schemeClr val="bg1"/>
                </a:solidFill>
              </a:rPr>
              <a:t>Feed the training dataset to CNN architectures/models</a:t>
            </a:r>
          </a:p>
          <a:p>
            <a:r>
              <a:rPr lang="en-US" dirty="0">
                <a:solidFill>
                  <a:schemeClr val="bg1"/>
                </a:solidFill>
              </a:rPr>
              <a:t>Testing the obtained result </a:t>
            </a:r>
          </a:p>
          <a:p>
            <a:r>
              <a:rPr lang="en-US" dirty="0">
                <a:solidFill>
                  <a:schemeClr val="bg1"/>
                </a:solidFill>
              </a:rPr>
              <a:t>Compare the result with evaluation metrics</a:t>
            </a:r>
          </a:p>
          <a:p>
            <a:pPr marL="0" indent="0">
              <a:buNone/>
            </a:pPr>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2050" name="Picture 2" descr="Identification of COVID-19 samples from chest X-Ray images using deep  learning: A comparison of transfer learning approaches - IOS Press">
            <a:extLst>
              <a:ext uri="{FF2B5EF4-FFF2-40B4-BE49-F238E27FC236}">
                <a16:creationId xmlns:a16="http://schemas.microsoft.com/office/drawing/2014/main" id="{8685613D-ADFE-20A2-AD52-F8EDCED861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3214" y="2092060"/>
            <a:ext cx="5305611" cy="40039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3F7332B-757E-362C-04D4-D7B87682AED5}"/>
              </a:ext>
            </a:extLst>
          </p:cNvPr>
          <p:cNvSpPr txBox="1"/>
          <p:nvPr/>
        </p:nvSpPr>
        <p:spPr>
          <a:xfrm>
            <a:off x="6883214" y="6204089"/>
            <a:ext cx="6145398" cy="461665"/>
          </a:xfrm>
          <a:prstGeom prst="rect">
            <a:avLst/>
          </a:prstGeom>
          <a:noFill/>
        </p:spPr>
        <p:txBody>
          <a:bodyPr wrap="square" rtlCol="0">
            <a:spAutoFit/>
          </a:bodyPr>
          <a:lstStyle/>
          <a:p>
            <a:r>
              <a:rPr lang="en-US" sz="1200" dirty="0">
                <a:solidFill>
                  <a:schemeClr val="bg1"/>
                </a:solidFill>
              </a:rPr>
              <a:t>Source: https://content.iospress.com/articles/journal-of-x-ray-science-and-technology/xst200715</a:t>
            </a: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17000">
              <a:schemeClr val="accent6">
                <a:lumMod val="40000"/>
                <a:lumOff val="60000"/>
              </a:schemeClr>
            </a:gs>
            <a:gs pos="86000">
              <a:schemeClr val="accent6">
                <a:lumMod val="20000"/>
                <a:lumOff val="80000"/>
              </a:schemeClr>
            </a:gs>
          </a:gsLst>
          <a:lin ang="3600000" scaled="0"/>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F7D008-3D74-7525-3A78-A6344FC5CDB5}"/>
              </a:ext>
            </a:extLst>
          </p:cNvPr>
          <p:cNvSpPr>
            <a:spLocks noGrp="1"/>
          </p:cNvSpPr>
          <p:nvPr>
            <p:ph type="title"/>
          </p:nvPr>
        </p:nvSpPr>
        <p:spPr/>
        <p:txBody>
          <a:bodyPr>
            <a:normAutofit/>
          </a:bodyPr>
          <a:lstStyle/>
          <a:p>
            <a:r>
              <a:rPr lang="en-US" sz="4000" b="1" dirty="0">
                <a:solidFill>
                  <a:schemeClr val="bg1"/>
                </a:solidFill>
              </a:rPr>
              <a:t>We implemented </a:t>
            </a:r>
            <a:r>
              <a:rPr lang="en-US" sz="4000" b="1" i="0" dirty="0">
                <a:solidFill>
                  <a:schemeClr val="bg1"/>
                </a:solidFill>
                <a:effectLst/>
              </a:rPr>
              <a:t>Deep Convolutional GAN (generative adversarial network)</a:t>
            </a:r>
            <a:endParaRPr lang="en-US" sz="4000" b="1" dirty="0">
              <a:solidFill>
                <a:schemeClr val="bg1"/>
              </a:solidFill>
            </a:endParaRPr>
          </a:p>
        </p:txBody>
      </p:sp>
      <p:sp>
        <p:nvSpPr>
          <p:cNvPr id="5" name="Content Placeholder 4">
            <a:extLst>
              <a:ext uri="{FF2B5EF4-FFF2-40B4-BE49-F238E27FC236}">
                <a16:creationId xmlns:a16="http://schemas.microsoft.com/office/drawing/2014/main" id="{7A92156A-1049-7968-8785-3D65AA9E6C76}"/>
              </a:ext>
            </a:extLst>
          </p:cNvPr>
          <p:cNvSpPr>
            <a:spLocks noGrp="1"/>
          </p:cNvSpPr>
          <p:nvPr>
            <p:ph idx="1"/>
          </p:nvPr>
        </p:nvSpPr>
        <p:spPr>
          <a:xfrm>
            <a:off x="1218884" y="1701798"/>
            <a:ext cx="5921320" cy="4394202"/>
          </a:xfrm>
        </p:spPr>
        <p:txBody>
          <a:bodyPr>
            <a:normAutofit/>
          </a:bodyPr>
          <a:lstStyle/>
          <a:p>
            <a:r>
              <a:rPr lang="en-US" dirty="0">
                <a:solidFill>
                  <a:schemeClr val="bg1"/>
                </a:solidFill>
              </a:rPr>
              <a:t>Generator, also known as Artist, and </a:t>
            </a:r>
          </a:p>
          <a:p>
            <a:r>
              <a:rPr lang="en-US" dirty="0">
                <a:solidFill>
                  <a:schemeClr val="bg1"/>
                </a:solidFill>
              </a:rPr>
              <a:t>Discriminator, also known as the Critic</a:t>
            </a:r>
          </a:p>
          <a:p>
            <a:r>
              <a:rPr lang="en-US" dirty="0">
                <a:solidFill>
                  <a:schemeClr val="bg1"/>
                </a:solidFill>
              </a:rPr>
              <a:t>It captures the pattern and created data from exiting data</a:t>
            </a:r>
          </a:p>
          <a:p>
            <a:pPr marL="0" indent="0">
              <a:buNone/>
            </a:pPr>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F8C9BEFA-CC00-CB35-40B3-7F314BBF0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0204" y="1696047"/>
            <a:ext cx="4674674" cy="5156202"/>
          </a:xfrm>
          <a:prstGeom prst="rect">
            <a:avLst/>
          </a:prstGeom>
        </p:spPr>
      </p:pic>
    </p:spTree>
    <p:extLst>
      <p:ext uri="{BB962C8B-B14F-4D97-AF65-F5344CB8AC3E}">
        <p14:creationId xmlns:p14="http://schemas.microsoft.com/office/powerpoint/2010/main" val="30326663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17000">
              <a:schemeClr val="accent6">
                <a:lumMod val="40000"/>
                <a:lumOff val="60000"/>
              </a:schemeClr>
            </a:gs>
            <a:gs pos="86000">
              <a:schemeClr val="accent6">
                <a:lumMod val="20000"/>
                <a:lumOff val="80000"/>
              </a:schemeClr>
            </a:gs>
          </a:gsLst>
          <a:lin ang="3600000" scaled="0"/>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F7D008-3D74-7525-3A78-A6344FC5CDB5}"/>
              </a:ext>
            </a:extLst>
          </p:cNvPr>
          <p:cNvSpPr>
            <a:spLocks noGrp="1"/>
          </p:cNvSpPr>
          <p:nvPr>
            <p:ph type="title"/>
          </p:nvPr>
        </p:nvSpPr>
        <p:spPr>
          <a:xfrm>
            <a:off x="695564" y="114298"/>
            <a:ext cx="10360501" cy="1193800"/>
          </a:xfrm>
        </p:spPr>
        <p:txBody>
          <a:bodyPr>
            <a:normAutofit/>
          </a:bodyPr>
          <a:lstStyle/>
          <a:p>
            <a:r>
              <a:rPr lang="en-US" sz="4000" b="1" dirty="0">
                <a:solidFill>
                  <a:schemeClr val="bg1"/>
                </a:solidFill>
              </a:rPr>
              <a:t>Workflow Diagram </a:t>
            </a:r>
          </a:p>
        </p:txBody>
      </p:sp>
      <p:sp>
        <p:nvSpPr>
          <p:cNvPr id="5" name="Content Placeholder 4">
            <a:extLst>
              <a:ext uri="{FF2B5EF4-FFF2-40B4-BE49-F238E27FC236}">
                <a16:creationId xmlns:a16="http://schemas.microsoft.com/office/drawing/2014/main" id="{7A92156A-1049-7968-8785-3D65AA9E6C76}"/>
              </a:ext>
            </a:extLst>
          </p:cNvPr>
          <p:cNvSpPr>
            <a:spLocks noGrp="1"/>
          </p:cNvSpPr>
          <p:nvPr>
            <p:ph idx="1"/>
          </p:nvPr>
        </p:nvSpPr>
        <p:spPr>
          <a:xfrm>
            <a:off x="760412" y="1752600"/>
            <a:ext cx="5921320" cy="4991102"/>
          </a:xfrm>
        </p:spPr>
        <p:txBody>
          <a:bodyPr>
            <a:normAutofit lnSpcReduction="10000"/>
          </a:bodyPr>
          <a:lstStyle/>
          <a:p>
            <a:pPr marL="0" indent="0">
              <a:buNone/>
            </a:pPr>
            <a:endParaRPr lang="en-US" dirty="0">
              <a:solidFill>
                <a:schemeClr val="bg1"/>
              </a:solidFill>
            </a:endParaRPr>
          </a:p>
          <a:p>
            <a:pPr marL="0" indent="0">
              <a:buNone/>
            </a:pPr>
            <a:r>
              <a:rPr lang="en-US" dirty="0">
                <a:solidFill>
                  <a:schemeClr val="bg1"/>
                </a:solidFill>
              </a:rPr>
              <a:t>Models used: </a:t>
            </a:r>
          </a:p>
          <a:p>
            <a:pPr marL="514350" indent="-514350">
              <a:buAutoNum type="arabicPeriod"/>
            </a:pPr>
            <a:r>
              <a:rPr lang="en-US" dirty="0">
                <a:solidFill>
                  <a:schemeClr val="bg1"/>
                </a:solidFill>
              </a:rPr>
              <a:t>Custom CNN</a:t>
            </a:r>
          </a:p>
          <a:p>
            <a:pPr marL="514350" indent="-514350">
              <a:buAutoNum type="arabicPeriod"/>
            </a:pPr>
            <a:r>
              <a:rPr lang="en-US" dirty="0" err="1">
                <a:solidFill>
                  <a:schemeClr val="bg1"/>
                </a:solidFill>
              </a:rPr>
              <a:t>DenseNet</a:t>
            </a:r>
            <a:r>
              <a:rPr lang="en-US" dirty="0">
                <a:solidFill>
                  <a:schemeClr val="bg1"/>
                </a:solidFill>
              </a:rPr>
              <a:t> 201</a:t>
            </a:r>
          </a:p>
          <a:p>
            <a:pPr marL="514350" indent="-514350">
              <a:buAutoNum type="arabicPeriod"/>
            </a:pPr>
            <a:r>
              <a:rPr lang="en-US" dirty="0">
                <a:solidFill>
                  <a:schemeClr val="bg1"/>
                </a:solidFill>
              </a:rPr>
              <a:t>InceptionV3, </a:t>
            </a:r>
          </a:p>
          <a:p>
            <a:pPr marL="514350" indent="-514350">
              <a:buAutoNum type="arabicPeriod"/>
            </a:pPr>
            <a:r>
              <a:rPr lang="en-US" dirty="0">
                <a:solidFill>
                  <a:schemeClr val="bg1"/>
                </a:solidFill>
              </a:rPr>
              <a:t>ResNet50, </a:t>
            </a:r>
          </a:p>
          <a:p>
            <a:pPr marL="514350" indent="-514350">
              <a:buAutoNum type="arabicPeriod"/>
            </a:pPr>
            <a:r>
              <a:rPr lang="en-US" dirty="0">
                <a:solidFill>
                  <a:schemeClr val="bg1"/>
                </a:solidFill>
              </a:rPr>
              <a:t>EfficientNetB0, </a:t>
            </a:r>
          </a:p>
          <a:p>
            <a:pPr marL="514350" indent="-514350">
              <a:buAutoNum type="arabicPeriod"/>
            </a:pPr>
            <a:r>
              <a:rPr lang="en-US" dirty="0">
                <a:solidFill>
                  <a:schemeClr val="bg1"/>
                </a:solidFill>
              </a:rPr>
              <a:t>VGG16,</a:t>
            </a:r>
          </a:p>
          <a:p>
            <a:pPr marL="514350" indent="-514350">
              <a:buAutoNum type="arabicPeriod"/>
            </a:pPr>
            <a:r>
              <a:rPr lang="en-US" dirty="0">
                <a:solidFill>
                  <a:schemeClr val="bg1"/>
                </a:solidFill>
              </a:rPr>
              <a:t>and </a:t>
            </a:r>
            <a:r>
              <a:rPr lang="en-US" dirty="0" err="1">
                <a:solidFill>
                  <a:schemeClr val="bg1"/>
                </a:solidFill>
              </a:rPr>
              <a:t>Xception</a:t>
            </a:r>
            <a:r>
              <a:rPr lang="en-US" dirty="0">
                <a:solidFill>
                  <a:schemeClr val="bg1"/>
                </a:solidFill>
              </a:rPr>
              <a:t>.</a:t>
            </a:r>
          </a:p>
          <a:p>
            <a:pPr marL="514350" indent="-514350">
              <a:buAutoNum type="arabicPeriod"/>
            </a:pPr>
            <a:endParaRPr lang="en-US" dirty="0">
              <a:solidFill>
                <a:schemeClr val="bg1"/>
              </a:solidFill>
            </a:endParaRPr>
          </a:p>
          <a:p>
            <a:endParaRPr lang="en-US" dirty="0">
              <a:solidFill>
                <a:schemeClr val="bg1"/>
              </a:solidFill>
            </a:endParaRPr>
          </a:p>
        </p:txBody>
      </p:sp>
      <p:pic>
        <p:nvPicPr>
          <p:cNvPr id="6" name="Picture 5">
            <a:extLst>
              <a:ext uri="{FF2B5EF4-FFF2-40B4-BE49-F238E27FC236}">
                <a16:creationId xmlns:a16="http://schemas.microsoft.com/office/drawing/2014/main" id="{6F7D2284-D2AA-56FE-4EBB-DC3E283F2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1412" y="0"/>
            <a:ext cx="7237413" cy="7034163"/>
          </a:xfrm>
          <a:prstGeom prst="rect">
            <a:avLst/>
          </a:prstGeom>
        </p:spPr>
      </p:pic>
    </p:spTree>
    <p:extLst>
      <p:ext uri="{BB962C8B-B14F-4D97-AF65-F5344CB8AC3E}">
        <p14:creationId xmlns:p14="http://schemas.microsoft.com/office/powerpoint/2010/main" val="25299755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17000">
              <a:schemeClr val="accent6">
                <a:lumMod val="40000"/>
                <a:lumOff val="60000"/>
              </a:schemeClr>
            </a:gs>
            <a:gs pos="86000">
              <a:schemeClr val="accent6">
                <a:lumMod val="20000"/>
                <a:lumOff val="80000"/>
              </a:schemeClr>
            </a:gs>
          </a:gsLst>
          <a:lin ang="3600000" scaled="0"/>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F7D008-3D74-7525-3A78-A6344FC5CDB5}"/>
              </a:ext>
            </a:extLst>
          </p:cNvPr>
          <p:cNvSpPr>
            <a:spLocks noGrp="1"/>
          </p:cNvSpPr>
          <p:nvPr>
            <p:ph type="title"/>
          </p:nvPr>
        </p:nvSpPr>
        <p:spPr/>
        <p:txBody>
          <a:bodyPr>
            <a:normAutofit/>
          </a:bodyPr>
          <a:lstStyle/>
          <a:p>
            <a:r>
              <a:rPr lang="en-US" sz="4000" b="1" dirty="0">
                <a:solidFill>
                  <a:schemeClr val="bg1"/>
                </a:solidFill>
              </a:rPr>
              <a:t>Data Acquisition and Pre-Processing</a:t>
            </a:r>
          </a:p>
        </p:txBody>
      </p:sp>
      <p:sp>
        <p:nvSpPr>
          <p:cNvPr id="5" name="Content Placeholder 4">
            <a:extLst>
              <a:ext uri="{FF2B5EF4-FFF2-40B4-BE49-F238E27FC236}">
                <a16:creationId xmlns:a16="http://schemas.microsoft.com/office/drawing/2014/main" id="{7A92156A-1049-7968-8785-3D65AA9E6C76}"/>
              </a:ext>
            </a:extLst>
          </p:cNvPr>
          <p:cNvSpPr>
            <a:spLocks noGrp="1"/>
          </p:cNvSpPr>
          <p:nvPr>
            <p:ph idx="1"/>
          </p:nvPr>
        </p:nvSpPr>
        <p:spPr>
          <a:xfrm>
            <a:off x="1218884" y="1701798"/>
            <a:ext cx="10666728" cy="4394202"/>
          </a:xfrm>
        </p:spPr>
        <p:txBody>
          <a:bodyPr>
            <a:normAutofit/>
          </a:bodyPr>
          <a:lstStyle/>
          <a:p>
            <a:r>
              <a:rPr lang="en-US" dirty="0">
                <a:solidFill>
                  <a:schemeClr val="bg1"/>
                </a:solidFill>
              </a:rPr>
              <a:t>Dataset from Kaggle </a:t>
            </a:r>
          </a:p>
          <a:p>
            <a:r>
              <a:rPr lang="en-US" dirty="0">
                <a:solidFill>
                  <a:schemeClr val="bg1"/>
                </a:solidFill>
              </a:rPr>
              <a:t>Dataset was divided and stratified into a 80% training set and 20% test set </a:t>
            </a:r>
          </a:p>
          <a:p>
            <a:r>
              <a:rPr lang="en-US" dirty="0">
                <a:solidFill>
                  <a:schemeClr val="bg1"/>
                </a:solidFill>
              </a:rPr>
              <a:t>5856 images (73% pneumonia and 27% normal)</a:t>
            </a:r>
          </a:p>
          <a:p>
            <a:r>
              <a:rPr lang="en-US" dirty="0">
                <a:solidFill>
                  <a:schemeClr val="bg1"/>
                </a:solidFill>
              </a:rPr>
              <a:t>150-epoch approach to generate 1500 synthetic pneumonia </a:t>
            </a:r>
          </a:p>
          <a:p>
            <a:r>
              <a:rPr lang="en-US" dirty="0">
                <a:solidFill>
                  <a:schemeClr val="bg1"/>
                </a:solidFill>
              </a:rPr>
              <a:t>100-epoch approach to generate 1000 synthetic normal image</a:t>
            </a:r>
          </a:p>
          <a:p>
            <a:r>
              <a:rPr lang="en-US" dirty="0">
                <a:solidFill>
                  <a:schemeClr val="bg1"/>
                </a:solidFill>
              </a:rPr>
              <a:t>Lastly 7% of the newly generated synthetic images were selected.</a:t>
            </a:r>
          </a:p>
          <a:p>
            <a:endParaRPr lang="en-US" dirty="0">
              <a:solidFill>
                <a:schemeClr val="bg1"/>
              </a:solidFill>
            </a:endParaRPr>
          </a:p>
        </p:txBody>
      </p:sp>
      <p:pic>
        <p:nvPicPr>
          <p:cNvPr id="4" name="Picture 3">
            <a:extLst>
              <a:ext uri="{FF2B5EF4-FFF2-40B4-BE49-F238E27FC236}">
                <a16:creationId xmlns:a16="http://schemas.microsoft.com/office/drawing/2014/main" id="{AFF0D076-88F4-974B-7873-7B8B6C5792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812" y="5546924"/>
            <a:ext cx="1509462" cy="1311076"/>
          </a:xfrm>
          <a:prstGeom prst="rect">
            <a:avLst/>
          </a:prstGeom>
        </p:spPr>
      </p:pic>
      <p:pic>
        <p:nvPicPr>
          <p:cNvPr id="7" name="Picture 6">
            <a:extLst>
              <a:ext uri="{FF2B5EF4-FFF2-40B4-BE49-F238E27FC236}">
                <a16:creationId xmlns:a16="http://schemas.microsoft.com/office/drawing/2014/main" id="{10F6F70A-FEB0-5335-577D-21BE64815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0612" y="5531648"/>
            <a:ext cx="1316827" cy="1316827"/>
          </a:xfrm>
          <a:prstGeom prst="rect">
            <a:avLst/>
          </a:prstGeom>
        </p:spPr>
      </p:pic>
      <p:sp>
        <p:nvSpPr>
          <p:cNvPr id="8" name="TextBox 7">
            <a:extLst>
              <a:ext uri="{FF2B5EF4-FFF2-40B4-BE49-F238E27FC236}">
                <a16:creationId xmlns:a16="http://schemas.microsoft.com/office/drawing/2014/main" id="{31FEA899-45F1-776C-4388-9A8461F92950}"/>
              </a:ext>
            </a:extLst>
          </p:cNvPr>
          <p:cNvSpPr txBox="1"/>
          <p:nvPr/>
        </p:nvSpPr>
        <p:spPr>
          <a:xfrm>
            <a:off x="2055812" y="6272182"/>
            <a:ext cx="7780463" cy="400110"/>
          </a:xfrm>
          <a:prstGeom prst="rect">
            <a:avLst/>
          </a:prstGeom>
          <a:noFill/>
        </p:spPr>
        <p:txBody>
          <a:bodyPr wrap="none" rtlCol="0">
            <a:spAutoFit/>
          </a:bodyPr>
          <a:lstStyle/>
          <a:p>
            <a:r>
              <a:rPr lang="en-US" sz="2000" dirty="0">
                <a:solidFill>
                  <a:schemeClr val="bg1"/>
                </a:solidFill>
              </a:rPr>
              <a:t>Image from dataset and created synthetic data using DCGAN (100 epoch)</a:t>
            </a:r>
          </a:p>
        </p:txBody>
      </p:sp>
    </p:spTree>
    <p:extLst>
      <p:ext uri="{BB962C8B-B14F-4D97-AF65-F5344CB8AC3E}">
        <p14:creationId xmlns:p14="http://schemas.microsoft.com/office/powerpoint/2010/main" val="875420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17000">
              <a:schemeClr val="accent6">
                <a:lumMod val="40000"/>
                <a:lumOff val="60000"/>
              </a:schemeClr>
            </a:gs>
            <a:gs pos="86000">
              <a:schemeClr val="accent6">
                <a:lumMod val="20000"/>
                <a:lumOff val="80000"/>
              </a:schemeClr>
            </a:gs>
          </a:gsLst>
          <a:lin ang="3600000" scaled="0"/>
          <a:tileRect/>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914161" y="274603"/>
            <a:ext cx="10360501" cy="1223963"/>
          </a:xfrm>
        </p:spPr>
        <p:txBody>
          <a:bodyPr>
            <a:normAutofit/>
          </a:bodyPr>
          <a:lstStyle/>
          <a:p>
            <a:r>
              <a:rPr lang="en-US" sz="4400" b="1" dirty="0">
                <a:solidFill>
                  <a:schemeClr val="bg1"/>
                </a:solidFill>
              </a:rPr>
              <a:t>Previous notable works</a:t>
            </a:r>
          </a:p>
        </p:txBody>
      </p:sp>
      <p:sp>
        <p:nvSpPr>
          <p:cNvPr id="14" name="Content Placeholder 13"/>
          <p:cNvSpPr>
            <a:spLocks noGrp="1"/>
          </p:cNvSpPr>
          <p:nvPr>
            <p:ph idx="1"/>
          </p:nvPr>
        </p:nvSpPr>
        <p:spPr/>
        <p:txBody>
          <a:bodyPr>
            <a:normAutofit fontScale="92500" lnSpcReduction="10000"/>
          </a:bodyPr>
          <a:lstStyle/>
          <a:p>
            <a:r>
              <a:rPr lang="en-US" dirty="0">
                <a:solidFill>
                  <a:schemeClr val="bg1"/>
                </a:solidFill>
              </a:rPr>
              <a:t>Ayan et al. [1] worked on vgg16 and </a:t>
            </a:r>
            <a:r>
              <a:rPr lang="en-US" dirty="0" err="1">
                <a:solidFill>
                  <a:schemeClr val="bg1"/>
                </a:solidFill>
              </a:rPr>
              <a:t>Xception</a:t>
            </a:r>
            <a:r>
              <a:rPr lang="en-US" dirty="0">
                <a:solidFill>
                  <a:schemeClr val="bg1"/>
                </a:solidFill>
              </a:rPr>
              <a:t>, showed that vgg16 performs better for detecting the typical case, and on the other hand, </a:t>
            </a:r>
            <a:r>
              <a:rPr lang="en-US" dirty="0" err="1">
                <a:solidFill>
                  <a:schemeClr val="bg1"/>
                </a:solidFill>
              </a:rPr>
              <a:t>Xception</a:t>
            </a:r>
            <a:r>
              <a:rPr lang="en-US" dirty="0">
                <a:solidFill>
                  <a:schemeClr val="bg1"/>
                </a:solidFill>
              </a:rPr>
              <a:t> performs better for the detection of pneumonia, and the combination of both will be more accurate.</a:t>
            </a:r>
          </a:p>
          <a:p>
            <a:r>
              <a:rPr lang="en-US" dirty="0" err="1">
                <a:solidFill>
                  <a:schemeClr val="bg1"/>
                </a:solidFill>
              </a:rPr>
              <a:t>Rod´rıguez</a:t>
            </a:r>
            <a:r>
              <a:rPr lang="en-US" dirty="0">
                <a:solidFill>
                  <a:schemeClr val="bg1"/>
                </a:solidFill>
              </a:rPr>
              <a:t> et al. [3] used a </a:t>
            </a:r>
            <a:r>
              <a:rPr lang="en-US" dirty="0" err="1">
                <a:solidFill>
                  <a:schemeClr val="bg1"/>
                </a:solidFill>
              </a:rPr>
              <a:t>neuroevolution</a:t>
            </a:r>
            <a:r>
              <a:rPr lang="en-US" dirty="0">
                <a:solidFill>
                  <a:schemeClr val="bg1"/>
                </a:solidFill>
              </a:rPr>
              <a:t> algorithm based on Particle Swarm Optimization for the construction and training of GANs to develop biomedical Chest X-Ray (CXR) pictures of pneumonia.</a:t>
            </a:r>
          </a:p>
          <a:p>
            <a:r>
              <a:rPr lang="en-US" dirty="0">
                <a:solidFill>
                  <a:schemeClr val="bg1"/>
                </a:solidFill>
              </a:rPr>
              <a:t> Srivastav et al. [2] trained deep convolutional generative adversarial networks(DCGAN) to supplement synthetic images and oversample the dataset, therefore, used VGG16 and transfer learning was applied with convolutional neural networks(CNN). On the validation set, the model had a 94.5% accuracy rate</a:t>
            </a:r>
          </a:p>
        </p:txBody>
      </p:sp>
      <p:sp>
        <p:nvSpPr>
          <p:cNvPr id="3" name="TextBox 2">
            <a:extLst>
              <a:ext uri="{FF2B5EF4-FFF2-40B4-BE49-F238E27FC236}">
                <a16:creationId xmlns:a16="http://schemas.microsoft.com/office/drawing/2014/main" id="{4DD8082A-99E3-0F2B-D27E-37B3D62857B4}"/>
              </a:ext>
            </a:extLst>
          </p:cNvPr>
          <p:cNvSpPr txBox="1"/>
          <p:nvPr/>
        </p:nvSpPr>
        <p:spPr>
          <a:xfrm>
            <a:off x="74612" y="6291009"/>
            <a:ext cx="12363012" cy="584775"/>
          </a:xfrm>
          <a:prstGeom prst="rect">
            <a:avLst/>
          </a:prstGeom>
          <a:noFill/>
        </p:spPr>
        <p:txBody>
          <a:bodyPr wrap="square" rtlCol="0">
            <a:spAutoFit/>
          </a:bodyPr>
          <a:lstStyle/>
          <a:p>
            <a:pPr marL="228600" indent="-228600">
              <a:buAutoNum type="arabicPeriod"/>
            </a:pPr>
            <a:r>
              <a:rPr lang="en-US" sz="800" dirty="0">
                <a:solidFill>
                  <a:schemeClr val="bg1"/>
                </a:solidFill>
              </a:rPr>
              <a:t>Ayan E, Unver H (2019) Diagnosis of Pneumonia from Chest X-Ray Images Using Deep Learning. 2019 Scientific Meeting on Electrical-Electronics Biomedical Engineering and Computer Science (EBBT). </a:t>
            </a:r>
            <a:r>
              <a:rPr lang="en-US" sz="800" dirty="0" err="1">
                <a:solidFill>
                  <a:schemeClr val="bg1"/>
                </a:solidFill>
              </a:rPr>
              <a:t>doi</a:t>
            </a:r>
            <a:r>
              <a:rPr lang="en-US" sz="800" dirty="0">
                <a:solidFill>
                  <a:schemeClr val="bg1"/>
                </a:solidFill>
              </a:rPr>
              <a:t>: 10.1109/ebbt.2019.8741582 </a:t>
            </a:r>
          </a:p>
          <a:p>
            <a:pPr marL="228600" indent="-228600">
              <a:buAutoNum type="arabicPeriod"/>
            </a:pPr>
            <a:r>
              <a:rPr lang="en-US" sz="800" dirty="0">
                <a:solidFill>
                  <a:schemeClr val="bg1"/>
                </a:solidFill>
              </a:rPr>
              <a:t>Srivastav D, Bajpai A, Srivastava P (2021) Improved Classification for Pneumonia Detection using Transfer Learning with GAN based Synthetic Image Augmentation. 2021 11th International Conference on Cloud Computing, Data Science Engineering (Confluence). </a:t>
            </a:r>
            <a:r>
              <a:rPr lang="en-US" sz="800" dirty="0" err="1">
                <a:solidFill>
                  <a:schemeClr val="bg1"/>
                </a:solidFill>
              </a:rPr>
              <a:t>doi</a:t>
            </a:r>
            <a:r>
              <a:rPr lang="en-US" sz="800" dirty="0">
                <a:solidFill>
                  <a:schemeClr val="bg1"/>
                </a:solidFill>
              </a:rPr>
              <a:t>: 10.1109/confluence51648.2021.9377062 </a:t>
            </a:r>
          </a:p>
          <a:p>
            <a:pPr marL="228600" indent="-228600">
              <a:buAutoNum type="arabicPeriod"/>
            </a:pPr>
            <a:r>
              <a:rPr lang="en-US" sz="800" dirty="0">
                <a:solidFill>
                  <a:schemeClr val="bg1"/>
                </a:solidFill>
              </a:rPr>
              <a:t>Rodriguez-de-la-Cruz J, Acosta-Mesa H, </a:t>
            </a:r>
            <a:r>
              <a:rPr lang="en-US" sz="800" dirty="0" err="1">
                <a:solidFill>
                  <a:schemeClr val="bg1"/>
                </a:solidFill>
              </a:rPr>
              <a:t>Mezura</a:t>
            </a:r>
            <a:r>
              <a:rPr lang="en-US" sz="800" dirty="0">
                <a:solidFill>
                  <a:schemeClr val="bg1"/>
                </a:solidFill>
              </a:rPr>
              <a:t>-Montes E (2021) Evolution of Generative Adversarial Networks Using PSO for Synthesis of COVID-19 Chest X-ray Images. 2021 IEEE Congress on Evolutionary Computation (CEC). </a:t>
            </a:r>
            <a:r>
              <a:rPr lang="en-US" sz="800" dirty="0" err="1">
                <a:solidFill>
                  <a:schemeClr val="bg1"/>
                </a:solidFill>
              </a:rPr>
              <a:t>doi</a:t>
            </a:r>
            <a:r>
              <a:rPr lang="en-US" sz="800" dirty="0">
                <a:solidFill>
                  <a:schemeClr val="bg1"/>
                </a:solidFill>
              </a:rPr>
              <a:t>: 10.1109/cec45853.2021.9504743</a:t>
            </a:r>
          </a:p>
        </p:txBody>
      </p:sp>
    </p:spTree>
    <p:extLst>
      <p:ext uri="{BB962C8B-B14F-4D97-AF65-F5344CB8AC3E}">
        <p14:creationId xmlns:p14="http://schemas.microsoft.com/office/powerpoint/2010/main" val="22143694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17000">
              <a:schemeClr val="accent6">
                <a:lumMod val="40000"/>
                <a:lumOff val="60000"/>
              </a:schemeClr>
            </a:gs>
            <a:gs pos="86000">
              <a:schemeClr val="accent6">
                <a:lumMod val="20000"/>
                <a:lumOff val="80000"/>
              </a:schemeClr>
            </a:gs>
          </a:gsLst>
          <a:lin ang="3600000" scaled="0"/>
          <a:tileRect/>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25B5532-3F36-9F91-85F8-92551F25EC47}"/>
              </a:ext>
            </a:extLst>
          </p:cNvPr>
          <p:cNvPicPr>
            <a:picLocks noChangeAspect="1"/>
          </p:cNvPicPr>
          <p:nvPr/>
        </p:nvPicPr>
        <p:blipFill>
          <a:blip r:embed="rId2"/>
          <a:stretch>
            <a:fillRect/>
          </a:stretch>
        </p:blipFill>
        <p:spPr>
          <a:xfrm>
            <a:off x="-30343" y="821531"/>
            <a:ext cx="12219168" cy="5080429"/>
          </a:xfrm>
          <a:prstGeom prst="rect">
            <a:avLst/>
          </a:prstGeom>
        </p:spPr>
      </p:pic>
    </p:spTree>
    <p:extLst>
      <p:ext uri="{BB962C8B-B14F-4D97-AF65-F5344CB8AC3E}">
        <p14:creationId xmlns:p14="http://schemas.microsoft.com/office/powerpoint/2010/main" val="22685558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17000">
              <a:schemeClr val="accent6">
                <a:lumMod val="40000"/>
                <a:lumOff val="60000"/>
              </a:schemeClr>
            </a:gs>
            <a:gs pos="86000">
              <a:schemeClr val="accent6">
                <a:lumMod val="20000"/>
                <a:lumOff val="80000"/>
              </a:schemeClr>
            </a:gs>
          </a:gsLst>
          <a:lin ang="3600000" scaled="0"/>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F9CDAE-5CC6-E7CA-4441-92446EAF3D8E}"/>
              </a:ext>
            </a:extLst>
          </p:cNvPr>
          <p:cNvPicPr>
            <a:picLocks noChangeAspect="1"/>
          </p:cNvPicPr>
          <p:nvPr/>
        </p:nvPicPr>
        <p:blipFill>
          <a:blip r:embed="rId2"/>
          <a:stretch>
            <a:fillRect/>
          </a:stretch>
        </p:blipFill>
        <p:spPr>
          <a:xfrm>
            <a:off x="-96013" y="914400"/>
            <a:ext cx="12284838" cy="4990197"/>
          </a:xfrm>
          <a:prstGeom prst="rect">
            <a:avLst/>
          </a:prstGeom>
        </p:spPr>
      </p:pic>
      <p:sp>
        <p:nvSpPr>
          <p:cNvPr id="4" name="TextBox 3">
            <a:extLst>
              <a:ext uri="{FF2B5EF4-FFF2-40B4-BE49-F238E27FC236}">
                <a16:creationId xmlns:a16="http://schemas.microsoft.com/office/drawing/2014/main" id="{AEFDF51A-B6B5-A28C-ED23-E4B9DA634EFD}"/>
              </a:ext>
            </a:extLst>
          </p:cNvPr>
          <p:cNvSpPr txBox="1"/>
          <p:nvPr/>
        </p:nvSpPr>
        <p:spPr>
          <a:xfrm>
            <a:off x="760412" y="6305490"/>
            <a:ext cx="11327588" cy="400110"/>
          </a:xfrm>
          <a:prstGeom prst="rect">
            <a:avLst/>
          </a:prstGeom>
          <a:noFill/>
        </p:spPr>
        <p:txBody>
          <a:bodyPr wrap="none" rtlCol="0">
            <a:spAutoFit/>
          </a:bodyPr>
          <a:lstStyle/>
          <a:p>
            <a:r>
              <a:rPr lang="en-US" sz="2000" b="1" dirty="0">
                <a:solidFill>
                  <a:schemeClr val="bg1"/>
                </a:solidFill>
              </a:rPr>
              <a:t>Custom CNN, VGG16 and DenseNet201 are the most accurate of the all methods, exception Densenet201</a:t>
            </a:r>
            <a:endParaRPr lang="en-US" sz="2800" b="1" dirty="0">
              <a:solidFill>
                <a:schemeClr val="bg1"/>
              </a:solidFill>
            </a:endParaRPr>
          </a:p>
        </p:txBody>
      </p:sp>
    </p:spTree>
    <p:extLst>
      <p:ext uri="{BB962C8B-B14F-4D97-AF65-F5344CB8AC3E}">
        <p14:creationId xmlns:p14="http://schemas.microsoft.com/office/powerpoint/2010/main" val="24788344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128</TotalTime>
  <Words>544</Words>
  <Application>Microsoft Office PowerPoint</Application>
  <PresentationFormat>Custom</PresentationFormat>
  <Paragraphs>52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Tech 16x9</vt:lpstr>
      <vt:lpstr>Medical X-ray Image Classification Employing DCGAN and CNN Transfer Learning Techniques</vt:lpstr>
      <vt:lpstr>Problem statement and solution</vt:lpstr>
      <vt:lpstr>Usual method of discerning the disease with CNN</vt:lpstr>
      <vt:lpstr>We implemented Deep Convolutional GAN (generative adversarial network)</vt:lpstr>
      <vt:lpstr>Workflow Diagram </vt:lpstr>
      <vt:lpstr>Data Acquisition and Pre-Processing</vt:lpstr>
      <vt:lpstr>Previous notable works</vt:lpstr>
      <vt:lpstr>PowerPoint Presentation</vt:lpstr>
      <vt:lpstr>PowerPoint Presentation</vt:lpstr>
      <vt:lpstr>PowerPoint Presentation</vt:lpstr>
      <vt:lpstr>PowerPoint Presentation</vt:lpstr>
      <vt:lpstr>PowerPoint Presentation</vt:lpstr>
      <vt:lpstr>Limitation and Future works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X-ray Image Classification Employing DCGAN and CNN Transfer Learning Techniques</dc:title>
  <dc:creator>Md Asif</dc:creator>
  <cp:lastModifiedBy>Md Asif</cp:lastModifiedBy>
  <cp:revision>2</cp:revision>
  <dcterms:created xsi:type="dcterms:W3CDTF">2023-09-21T00:55:49Z</dcterms:created>
  <dcterms:modified xsi:type="dcterms:W3CDTF">2023-09-21T03:04:32Z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