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EEB07-3EC4-4055-B07E-680776FF9BC6}" v="199" dt="2023-02-11T18:02:56.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E2DF64-B5C7-45D4-9806-37A22561C027}" type="doc">
      <dgm:prSet loTypeId="urn:microsoft.com/office/officeart/2005/8/layout/cycle2" loCatId="cycle" qsTypeId="urn:microsoft.com/office/officeart/2005/8/quickstyle/simple1" qsCatId="simple" csTypeId="urn:microsoft.com/office/officeart/2005/8/colors/accent0_3" csCatId="mainScheme"/>
      <dgm:spPr/>
      <dgm:t>
        <a:bodyPr/>
        <a:lstStyle/>
        <a:p>
          <a:endParaRPr lang="en-US"/>
        </a:p>
      </dgm:t>
    </dgm:pt>
    <dgm:pt modelId="{EDCD7B35-C1CE-42E1-9A97-3A9DC0823B9A}">
      <dgm:prSet/>
      <dgm:spPr/>
      <dgm:t>
        <a:bodyPr/>
        <a:lstStyle/>
        <a:p>
          <a:r>
            <a:rPr lang="en-US"/>
            <a:t>Women's health is a rapidly growing field of medicine. With increasing awareness of the unique needs of women, it is more important than ever to provide comprehensive care tailored to the female body. As such, the need for more specialized healthcare is on the rise.</a:t>
          </a:r>
        </a:p>
      </dgm:t>
    </dgm:pt>
    <dgm:pt modelId="{988AF983-8DD7-4B48-9295-D1B87BB4D77A}" type="parTrans" cxnId="{755F5602-F5BE-40EA-9CDC-2FD06A0A68E9}">
      <dgm:prSet/>
      <dgm:spPr/>
      <dgm:t>
        <a:bodyPr/>
        <a:lstStyle/>
        <a:p>
          <a:endParaRPr lang="en-US"/>
        </a:p>
      </dgm:t>
    </dgm:pt>
    <dgm:pt modelId="{3289E1E8-0E80-4376-899A-D38A7C7F18F1}" type="sibTrans" cxnId="{755F5602-F5BE-40EA-9CDC-2FD06A0A68E9}">
      <dgm:prSet/>
      <dgm:spPr/>
      <dgm:t>
        <a:bodyPr/>
        <a:lstStyle/>
        <a:p>
          <a:endParaRPr lang="en-US"/>
        </a:p>
      </dgm:t>
    </dgm:pt>
    <dgm:pt modelId="{B4EDA2A2-AEC5-44C9-82F8-780A2B703228}">
      <dgm:prSet/>
      <dgm:spPr/>
      <dgm:t>
        <a:bodyPr/>
        <a:lstStyle/>
        <a:p>
          <a:r>
            <a:rPr lang="en-US"/>
            <a:t>The internet provides a great opportunity to make information about women's health more accessible. A website dedicated to women's health education can help to spread awareness, provide resources, and connect individuals to healthcare professionals. This will help to ensure that women have access to the care they need and deserve.</a:t>
          </a:r>
        </a:p>
      </dgm:t>
    </dgm:pt>
    <dgm:pt modelId="{6390B164-207F-4890-AE88-9030CC0D924C}" type="parTrans" cxnId="{D4A523C6-041E-4763-95A5-A6B3E90E0401}">
      <dgm:prSet/>
      <dgm:spPr/>
      <dgm:t>
        <a:bodyPr/>
        <a:lstStyle/>
        <a:p>
          <a:endParaRPr lang="en-US"/>
        </a:p>
      </dgm:t>
    </dgm:pt>
    <dgm:pt modelId="{08423463-C9FC-4AC2-A6B3-105240995A0B}" type="sibTrans" cxnId="{D4A523C6-041E-4763-95A5-A6B3E90E0401}">
      <dgm:prSet/>
      <dgm:spPr/>
      <dgm:t>
        <a:bodyPr/>
        <a:lstStyle/>
        <a:p>
          <a:endParaRPr lang="en-US"/>
        </a:p>
      </dgm:t>
    </dgm:pt>
    <dgm:pt modelId="{55B4C0F7-BD18-4481-9A1A-E4EAB8014B97}" type="pres">
      <dgm:prSet presAssocID="{47E2DF64-B5C7-45D4-9806-37A22561C027}" presName="cycle" presStyleCnt="0">
        <dgm:presLayoutVars>
          <dgm:dir/>
          <dgm:resizeHandles val="exact"/>
        </dgm:presLayoutVars>
      </dgm:prSet>
      <dgm:spPr/>
    </dgm:pt>
    <dgm:pt modelId="{F3F9AD64-6929-40B4-9142-08D6C57BDC65}" type="pres">
      <dgm:prSet presAssocID="{EDCD7B35-C1CE-42E1-9A97-3A9DC0823B9A}" presName="node" presStyleLbl="node1" presStyleIdx="0" presStyleCnt="2">
        <dgm:presLayoutVars>
          <dgm:bulletEnabled val="1"/>
        </dgm:presLayoutVars>
      </dgm:prSet>
      <dgm:spPr/>
    </dgm:pt>
    <dgm:pt modelId="{134F6796-CA14-4A2E-B28C-A55AE0399AF6}" type="pres">
      <dgm:prSet presAssocID="{3289E1E8-0E80-4376-899A-D38A7C7F18F1}" presName="sibTrans" presStyleLbl="sibTrans2D1" presStyleIdx="0" presStyleCnt="2"/>
      <dgm:spPr/>
    </dgm:pt>
    <dgm:pt modelId="{BF91AAB8-90B2-4733-8A41-E03482C765D3}" type="pres">
      <dgm:prSet presAssocID="{3289E1E8-0E80-4376-899A-D38A7C7F18F1}" presName="connectorText" presStyleLbl="sibTrans2D1" presStyleIdx="0" presStyleCnt="2"/>
      <dgm:spPr/>
    </dgm:pt>
    <dgm:pt modelId="{E37DCBD2-1B53-4809-B804-A78237203B1C}" type="pres">
      <dgm:prSet presAssocID="{B4EDA2A2-AEC5-44C9-82F8-780A2B703228}" presName="node" presStyleLbl="node1" presStyleIdx="1" presStyleCnt="2">
        <dgm:presLayoutVars>
          <dgm:bulletEnabled val="1"/>
        </dgm:presLayoutVars>
      </dgm:prSet>
      <dgm:spPr/>
    </dgm:pt>
    <dgm:pt modelId="{F4070916-D938-4C8C-A7F2-9BDE988022EE}" type="pres">
      <dgm:prSet presAssocID="{08423463-C9FC-4AC2-A6B3-105240995A0B}" presName="sibTrans" presStyleLbl="sibTrans2D1" presStyleIdx="1" presStyleCnt="2"/>
      <dgm:spPr/>
    </dgm:pt>
    <dgm:pt modelId="{6039F319-6789-4DFB-9105-4C49FC6D5826}" type="pres">
      <dgm:prSet presAssocID="{08423463-C9FC-4AC2-A6B3-105240995A0B}" presName="connectorText" presStyleLbl="sibTrans2D1" presStyleIdx="1" presStyleCnt="2"/>
      <dgm:spPr/>
    </dgm:pt>
  </dgm:ptLst>
  <dgm:cxnLst>
    <dgm:cxn modelId="{755F5602-F5BE-40EA-9CDC-2FD06A0A68E9}" srcId="{47E2DF64-B5C7-45D4-9806-37A22561C027}" destId="{EDCD7B35-C1CE-42E1-9A97-3A9DC0823B9A}" srcOrd="0" destOrd="0" parTransId="{988AF983-8DD7-4B48-9295-D1B87BB4D77A}" sibTransId="{3289E1E8-0E80-4376-899A-D38A7C7F18F1}"/>
    <dgm:cxn modelId="{73EC080E-E928-4462-9B52-FC78A6541CAC}" type="presOf" srcId="{EDCD7B35-C1CE-42E1-9A97-3A9DC0823B9A}" destId="{F3F9AD64-6929-40B4-9142-08D6C57BDC65}" srcOrd="0" destOrd="0" presId="urn:microsoft.com/office/officeart/2005/8/layout/cycle2"/>
    <dgm:cxn modelId="{29450333-4B6D-4AD8-B94D-2D60A444C940}" type="presOf" srcId="{3289E1E8-0E80-4376-899A-D38A7C7F18F1}" destId="{BF91AAB8-90B2-4733-8A41-E03482C765D3}" srcOrd="1" destOrd="0" presId="urn:microsoft.com/office/officeart/2005/8/layout/cycle2"/>
    <dgm:cxn modelId="{338D4D71-9860-4355-A5EB-7AA1FBCEF96F}" type="presOf" srcId="{47E2DF64-B5C7-45D4-9806-37A22561C027}" destId="{55B4C0F7-BD18-4481-9A1A-E4EAB8014B97}" srcOrd="0" destOrd="0" presId="urn:microsoft.com/office/officeart/2005/8/layout/cycle2"/>
    <dgm:cxn modelId="{5292AF71-03D9-4EB7-8F5C-D029BF4C3409}" type="presOf" srcId="{08423463-C9FC-4AC2-A6B3-105240995A0B}" destId="{6039F319-6789-4DFB-9105-4C49FC6D5826}" srcOrd="1" destOrd="0" presId="urn:microsoft.com/office/officeart/2005/8/layout/cycle2"/>
    <dgm:cxn modelId="{1680489D-4967-47B3-829A-918A376735A7}" type="presOf" srcId="{B4EDA2A2-AEC5-44C9-82F8-780A2B703228}" destId="{E37DCBD2-1B53-4809-B804-A78237203B1C}" srcOrd="0" destOrd="0" presId="urn:microsoft.com/office/officeart/2005/8/layout/cycle2"/>
    <dgm:cxn modelId="{EA3D8FBF-EFA9-4D5D-B024-9FB406CD208F}" type="presOf" srcId="{3289E1E8-0E80-4376-899A-D38A7C7F18F1}" destId="{134F6796-CA14-4A2E-B28C-A55AE0399AF6}" srcOrd="0" destOrd="0" presId="urn:microsoft.com/office/officeart/2005/8/layout/cycle2"/>
    <dgm:cxn modelId="{D4A523C6-041E-4763-95A5-A6B3E90E0401}" srcId="{47E2DF64-B5C7-45D4-9806-37A22561C027}" destId="{B4EDA2A2-AEC5-44C9-82F8-780A2B703228}" srcOrd="1" destOrd="0" parTransId="{6390B164-207F-4890-AE88-9030CC0D924C}" sibTransId="{08423463-C9FC-4AC2-A6B3-105240995A0B}"/>
    <dgm:cxn modelId="{5B9C7FF9-6A5B-457C-AF83-736F6E022AC9}" type="presOf" srcId="{08423463-C9FC-4AC2-A6B3-105240995A0B}" destId="{F4070916-D938-4C8C-A7F2-9BDE988022EE}" srcOrd="0" destOrd="0" presId="urn:microsoft.com/office/officeart/2005/8/layout/cycle2"/>
    <dgm:cxn modelId="{1726EE8D-104C-42FA-AE54-BD5AEC13340F}" type="presParOf" srcId="{55B4C0F7-BD18-4481-9A1A-E4EAB8014B97}" destId="{F3F9AD64-6929-40B4-9142-08D6C57BDC65}" srcOrd="0" destOrd="0" presId="urn:microsoft.com/office/officeart/2005/8/layout/cycle2"/>
    <dgm:cxn modelId="{3A10E74C-C9A4-421A-BECD-2451623024B4}" type="presParOf" srcId="{55B4C0F7-BD18-4481-9A1A-E4EAB8014B97}" destId="{134F6796-CA14-4A2E-B28C-A55AE0399AF6}" srcOrd="1" destOrd="0" presId="urn:microsoft.com/office/officeart/2005/8/layout/cycle2"/>
    <dgm:cxn modelId="{5216B9B2-0424-4F0A-98E8-10E023457961}" type="presParOf" srcId="{134F6796-CA14-4A2E-B28C-A55AE0399AF6}" destId="{BF91AAB8-90B2-4733-8A41-E03482C765D3}" srcOrd="0" destOrd="0" presId="urn:microsoft.com/office/officeart/2005/8/layout/cycle2"/>
    <dgm:cxn modelId="{AFF1F9CD-E934-476B-92BC-D62337FA694E}" type="presParOf" srcId="{55B4C0F7-BD18-4481-9A1A-E4EAB8014B97}" destId="{E37DCBD2-1B53-4809-B804-A78237203B1C}" srcOrd="2" destOrd="0" presId="urn:microsoft.com/office/officeart/2005/8/layout/cycle2"/>
    <dgm:cxn modelId="{2D1E775B-B147-4983-92A3-5C8EFAAF4FA7}" type="presParOf" srcId="{55B4C0F7-BD18-4481-9A1A-E4EAB8014B97}" destId="{F4070916-D938-4C8C-A7F2-9BDE988022EE}" srcOrd="3" destOrd="0" presId="urn:microsoft.com/office/officeart/2005/8/layout/cycle2"/>
    <dgm:cxn modelId="{046D68BE-1DA0-435E-8302-AD0E5196362C}" type="presParOf" srcId="{F4070916-D938-4C8C-A7F2-9BDE988022EE}" destId="{6039F319-6789-4DFB-9105-4C49FC6D582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BB7483-340A-42AF-833D-340A4BE68151}"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4009112-3246-4C2B-A8B2-51810AE8AE47}">
      <dgm:prSet/>
      <dgm:spPr/>
      <dgm:t>
        <a:bodyPr/>
        <a:lstStyle/>
        <a:p>
          <a:r>
            <a:rPr lang="en-US"/>
            <a:t>When it comes to women's health, a comprehensive approach is essential. A website should cover a variety of topics, from nutrition and exercise to reproductive health and mental health. It should provide resources for women of all ages and backgrounds, as well as links to healthcare providers who can provide personalized care.</a:t>
          </a:r>
        </a:p>
      </dgm:t>
    </dgm:pt>
    <dgm:pt modelId="{E9853B25-DDA7-4083-9C9A-C6ACE3386931}" type="parTrans" cxnId="{7D007D3D-B803-4D67-A0E1-C93AE5A00A2C}">
      <dgm:prSet/>
      <dgm:spPr/>
      <dgm:t>
        <a:bodyPr/>
        <a:lstStyle/>
        <a:p>
          <a:endParaRPr lang="en-US"/>
        </a:p>
      </dgm:t>
    </dgm:pt>
    <dgm:pt modelId="{659A34F8-B6E8-4805-908B-1B61B2FFD968}" type="sibTrans" cxnId="{7D007D3D-B803-4D67-A0E1-C93AE5A00A2C}">
      <dgm:prSet/>
      <dgm:spPr/>
      <dgm:t>
        <a:bodyPr/>
        <a:lstStyle/>
        <a:p>
          <a:endParaRPr lang="en-US"/>
        </a:p>
      </dgm:t>
    </dgm:pt>
    <dgm:pt modelId="{E3E9ED71-0660-4251-A1F8-625613C73A51}">
      <dgm:prSet/>
      <dgm:spPr/>
      <dgm:t>
        <a:bodyPr/>
        <a:lstStyle/>
        <a:p>
          <a:r>
            <a:rPr lang="en-US"/>
            <a:t>The website should also be designed with accessibility in mind. This means using language that is easy to understand, providing content in multiple formats, and making sure the website is easy to navigate. By taking these steps, the website can ensure that all women have access to the information they need.</a:t>
          </a:r>
        </a:p>
      </dgm:t>
    </dgm:pt>
    <dgm:pt modelId="{7844CF83-B2F8-48F3-8236-2D955D5F4AD5}" type="parTrans" cxnId="{0B4E697E-B619-4C34-AFEF-935DA28DFC95}">
      <dgm:prSet/>
      <dgm:spPr/>
      <dgm:t>
        <a:bodyPr/>
        <a:lstStyle/>
        <a:p>
          <a:endParaRPr lang="en-US"/>
        </a:p>
      </dgm:t>
    </dgm:pt>
    <dgm:pt modelId="{ECBF5D15-7323-4D67-9A6A-4E1644EF6B5C}" type="sibTrans" cxnId="{0B4E697E-B619-4C34-AFEF-935DA28DFC95}">
      <dgm:prSet/>
      <dgm:spPr/>
      <dgm:t>
        <a:bodyPr/>
        <a:lstStyle/>
        <a:p>
          <a:endParaRPr lang="en-US"/>
        </a:p>
      </dgm:t>
    </dgm:pt>
    <dgm:pt modelId="{C6AA3B53-7D64-4FDB-B55E-78AF15BCE33E}" type="pres">
      <dgm:prSet presAssocID="{5BBB7483-340A-42AF-833D-340A4BE68151}" presName="outerComposite" presStyleCnt="0">
        <dgm:presLayoutVars>
          <dgm:chMax val="5"/>
          <dgm:dir/>
          <dgm:resizeHandles val="exact"/>
        </dgm:presLayoutVars>
      </dgm:prSet>
      <dgm:spPr/>
    </dgm:pt>
    <dgm:pt modelId="{124E0D5B-1F32-4C45-8096-0A8508B6144D}" type="pres">
      <dgm:prSet presAssocID="{5BBB7483-340A-42AF-833D-340A4BE68151}" presName="dummyMaxCanvas" presStyleCnt="0">
        <dgm:presLayoutVars/>
      </dgm:prSet>
      <dgm:spPr/>
    </dgm:pt>
    <dgm:pt modelId="{2AAF9D55-FEB1-4220-BA73-A2A080C4816B}" type="pres">
      <dgm:prSet presAssocID="{5BBB7483-340A-42AF-833D-340A4BE68151}" presName="TwoNodes_1" presStyleLbl="node1" presStyleIdx="0" presStyleCnt="2">
        <dgm:presLayoutVars>
          <dgm:bulletEnabled val="1"/>
        </dgm:presLayoutVars>
      </dgm:prSet>
      <dgm:spPr/>
    </dgm:pt>
    <dgm:pt modelId="{C425A1A6-676B-4EDD-8A6B-EE57B7D58CCF}" type="pres">
      <dgm:prSet presAssocID="{5BBB7483-340A-42AF-833D-340A4BE68151}" presName="TwoNodes_2" presStyleLbl="node1" presStyleIdx="1" presStyleCnt="2">
        <dgm:presLayoutVars>
          <dgm:bulletEnabled val="1"/>
        </dgm:presLayoutVars>
      </dgm:prSet>
      <dgm:spPr/>
    </dgm:pt>
    <dgm:pt modelId="{13DF9A9F-8286-44CB-88A0-25CE2A8BAC5A}" type="pres">
      <dgm:prSet presAssocID="{5BBB7483-340A-42AF-833D-340A4BE68151}" presName="TwoConn_1-2" presStyleLbl="fgAccFollowNode1" presStyleIdx="0" presStyleCnt="1">
        <dgm:presLayoutVars>
          <dgm:bulletEnabled val="1"/>
        </dgm:presLayoutVars>
      </dgm:prSet>
      <dgm:spPr/>
    </dgm:pt>
    <dgm:pt modelId="{DD1D0232-97E4-443F-915E-F0360ED40114}" type="pres">
      <dgm:prSet presAssocID="{5BBB7483-340A-42AF-833D-340A4BE68151}" presName="TwoNodes_1_text" presStyleLbl="node1" presStyleIdx="1" presStyleCnt="2">
        <dgm:presLayoutVars>
          <dgm:bulletEnabled val="1"/>
        </dgm:presLayoutVars>
      </dgm:prSet>
      <dgm:spPr/>
    </dgm:pt>
    <dgm:pt modelId="{4C175298-A7C0-4AE0-99FE-2619AB221933}" type="pres">
      <dgm:prSet presAssocID="{5BBB7483-340A-42AF-833D-340A4BE68151}" presName="TwoNodes_2_text" presStyleLbl="node1" presStyleIdx="1" presStyleCnt="2">
        <dgm:presLayoutVars>
          <dgm:bulletEnabled val="1"/>
        </dgm:presLayoutVars>
      </dgm:prSet>
      <dgm:spPr/>
    </dgm:pt>
  </dgm:ptLst>
  <dgm:cxnLst>
    <dgm:cxn modelId="{21CAC636-E58E-4E48-BE48-C27DC66543D3}" type="presOf" srcId="{14009112-3246-4C2B-A8B2-51810AE8AE47}" destId="{2AAF9D55-FEB1-4220-BA73-A2A080C4816B}" srcOrd="0" destOrd="0" presId="urn:microsoft.com/office/officeart/2005/8/layout/vProcess5"/>
    <dgm:cxn modelId="{7D007D3D-B803-4D67-A0E1-C93AE5A00A2C}" srcId="{5BBB7483-340A-42AF-833D-340A4BE68151}" destId="{14009112-3246-4C2B-A8B2-51810AE8AE47}" srcOrd="0" destOrd="0" parTransId="{E9853B25-DDA7-4083-9C9A-C6ACE3386931}" sibTransId="{659A34F8-B6E8-4805-908B-1B61B2FFD968}"/>
    <dgm:cxn modelId="{8AA43B5C-1658-4FDC-93CC-F4D5D7F1FE03}" type="presOf" srcId="{E3E9ED71-0660-4251-A1F8-625613C73A51}" destId="{C425A1A6-676B-4EDD-8A6B-EE57B7D58CCF}" srcOrd="0" destOrd="0" presId="urn:microsoft.com/office/officeart/2005/8/layout/vProcess5"/>
    <dgm:cxn modelId="{0B4E697E-B619-4C34-AFEF-935DA28DFC95}" srcId="{5BBB7483-340A-42AF-833D-340A4BE68151}" destId="{E3E9ED71-0660-4251-A1F8-625613C73A51}" srcOrd="1" destOrd="0" parTransId="{7844CF83-B2F8-48F3-8236-2D955D5F4AD5}" sibTransId="{ECBF5D15-7323-4D67-9A6A-4E1644EF6B5C}"/>
    <dgm:cxn modelId="{2F62D798-B726-442E-B4E3-599102C93447}" type="presOf" srcId="{14009112-3246-4C2B-A8B2-51810AE8AE47}" destId="{DD1D0232-97E4-443F-915E-F0360ED40114}" srcOrd="1" destOrd="0" presId="urn:microsoft.com/office/officeart/2005/8/layout/vProcess5"/>
    <dgm:cxn modelId="{3BC423AA-7045-4529-B85F-02A762E84F16}" type="presOf" srcId="{5BBB7483-340A-42AF-833D-340A4BE68151}" destId="{C6AA3B53-7D64-4FDB-B55E-78AF15BCE33E}" srcOrd="0" destOrd="0" presId="urn:microsoft.com/office/officeart/2005/8/layout/vProcess5"/>
    <dgm:cxn modelId="{B4E7C7AA-AB94-4AF8-A327-DB6B6CBDCF72}" type="presOf" srcId="{659A34F8-B6E8-4805-908B-1B61B2FFD968}" destId="{13DF9A9F-8286-44CB-88A0-25CE2A8BAC5A}" srcOrd="0" destOrd="0" presId="urn:microsoft.com/office/officeart/2005/8/layout/vProcess5"/>
    <dgm:cxn modelId="{06C146B5-8B2C-4D72-8A85-33DF158B6A2C}" type="presOf" srcId="{E3E9ED71-0660-4251-A1F8-625613C73A51}" destId="{4C175298-A7C0-4AE0-99FE-2619AB221933}" srcOrd="1" destOrd="0" presId="urn:microsoft.com/office/officeart/2005/8/layout/vProcess5"/>
    <dgm:cxn modelId="{6212ABCD-EDAB-430D-8C9B-9E8DBAB5A9E8}" type="presParOf" srcId="{C6AA3B53-7D64-4FDB-B55E-78AF15BCE33E}" destId="{124E0D5B-1F32-4C45-8096-0A8508B6144D}" srcOrd="0" destOrd="0" presId="urn:microsoft.com/office/officeart/2005/8/layout/vProcess5"/>
    <dgm:cxn modelId="{47B52C55-C807-4487-BFF2-C8034F84F51A}" type="presParOf" srcId="{C6AA3B53-7D64-4FDB-B55E-78AF15BCE33E}" destId="{2AAF9D55-FEB1-4220-BA73-A2A080C4816B}" srcOrd="1" destOrd="0" presId="urn:microsoft.com/office/officeart/2005/8/layout/vProcess5"/>
    <dgm:cxn modelId="{E12236AB-2D8F-43EA-826E-EE006EFD0BBB}" type="presParOf" srcId="{C6AA3B53-7D64-4FDB-B55E-78AF15BCE33E}" destId="{C425A1A6-676B-4EDD-8A6B-EE57B7D58CCF}" srcOrd="2" destOrd="0" presId="urn:microsoft.com/office/officeart/2005/8/layout/vProcess5"/>
    <dgm:cxn modelId="{BE023280-8FC4-4843-A24C-84218B532EE4}" type="presParOf" srcId="{C6AA3B53-7D64-4FDB-B55E-78AF15BCE33E}" destId="{13DF9A9F-8286-44CB-88A0-25CE2A8BAC5A}" srcOrd="3" destOrd="0" presId="urn:microsoft.com/office/officeart/2005/8/layout/vProcess5"/>
    <dgm:cxn modelId="{F4278209-FF95-434C-8F82-04F3967E9083}" type="presParOf" srcId="{C6AA3B53-7D64-4FDB-B55E-78AF15BCE33E}" destId="{DD1D0232-97E4-443F-915E-F0360ED40114}" srcOrd="4" destOrd="0" presId="urn:microsoft.com/office/officeart/2005/8/layout/vProcess5"/>
    <dgm:cxn modelId="{8ABAE3D8-2266-47F2-9B64-7BB205E5E9A5}" type="presParOf" srcId="{C6AA3B53-7D64-4FDB-B55E-78AF15BCE33E}" destId="{4C175298-A7C0-4AE0-99FE-2619AB221933}"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88323E-90CE-47FC-ABCD-1D6C7ACF40B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6D8E51-AA43-4EC3-9AB7-37DB85F5E1A6}">
      <dgm:prSet/>
      <dgm:spPr/>
      <dgm:t>
        <a:bodyPr/>
        <a:lstStyle/>
        <a:p>
          <a:r>
            <a:rPr lang="en-US"/>
            <a:t>In addition to providing information about healthcare, the website should also provide resources to support women's overall well-being. This could include information about nutrition, exercise, and stress management. It should also provide resources for women who are dealing with mental health issues, such as anxiety and depression.</a:t>
          </a:r>
        </a:p>
      </dgm:t>
    </dgm:pt>
    <dgm:pt modelId="{04E696DE-7B5E-4B7C-AFFD-ADF38668D17E}" type="parTrans" cxnId="{ED5FEB45-292B-4820-90CD-7552A8C192B4}">
      <dgm:prSet/>
      <dgm:spPr/>
      <dgm:t>
        <a:bodyPr/>
        <a:lstStyle/>
        <a:p>
          <a:endParaRPr lang="en-US"/>
        </a:p>
      </dgm:t>
    </dgm:pt>
    <dgm:pt modelId="{E37F0A0C-F54F-4F96-AD45-50A240547AB7}" type="sibTrans" cxnId="{ED5FEB45-292B-4820-90CD-7552A8C192B4}">
      <dgm:prSet/>
      <dgm:spPr/>
      <dgm:t>
        <a:bodyPr/>
        <a:lstStyle/>
        <a:p>
          <a:endParaRPr lang="en-US"/>
        </a:p>
      </dgm:t>
    </dgm:pt>
    <dgm:pt modelId="{1423E7C9-A6F9-4A53-A22C-97C185587E7F}">
      <dgm:prSet/>
      <dgm:spPr/>
      <dgm:t>
        <a:bodyPr/>
        <a:lstStyle/>
        <a:p>
          <a:r>
            <a:rPr lang="en-US"/>
            <a:t>By providing this information in an easily accessible format, the website can help to ensure that women have access to the resources they need to lead healthy and fulfilling lives. This can help to prevent health issues from becoming more serious, as well as provide support for those who are already dealing with health issues.</a:t>
          </a:r>
        </a:p>
      </dgm:t>
    </dgm:pt>
    <dgm:pt modelId="{D2EB7268-B96F-4EBE-B23C-F18DA56A67E4}" type="parTrans" cxnId="{B052135D-6597-4E61-839C-073546D44E43}">
      <dgm:prSet/>
      <dgm:spPr/>
      <dgm:t>
        <a:bodyPr/>
        <a:lstStyle/>
        <a:p>
          <a:endParaRPr lang="en-US"/>
        </a:p>
      </dgm:t>
    </dgm:pt>
    <dgm:pt modelId="{91CBBCED-9132-4A45-B845-50F4E84FCC37}" type="sibTrans" cxnId="{B052135D-6597-4E61-839C-073546D44E43}">
      <dgm:prSet/>
      <dgm:spPr/>
      <dgm:t>
        <a:bodyPr/>
        <a:lstStyle/>
        <a:p>
          <a:endParaRPr lang="en-US"/>
        </a:p>
      </dgm:t>
    </dgm:pt>
    <dgm:pt modelId="{A0865379-6C16-4729-9AD6-2A07D59024AF}" type="pres">
      <dgm:prSet presAssocID="{9788323E-90CE-47FC-ABCD-1D6C7ACF40B1}" presName="linear" presStyleCnt="0">
        <dgm:presLayoutVars>
          <dgm:animLvl val="lvl"/>
          <dgm:resizeHandles val="exact"/>
        </dgm:presLayoutVars>
      </dgm:prSet>
      <dgm:spPr/>
    </dgm:pt>
    <dgm:pt modelId="{E12056B1-1BA2-4C6F-9390-C3AB70B394A0}" type="pres">
      <dgm:prSet presAssocID="{BF6D8E51-AA43-4EC3-9AB7-37DB85F5E1A6}" presName="parentText" presStyleLbl="node1" presStyleIdx="0" presStyleCnt="2">
        <dgm:presLayoutVars>
          <dgm:chMax val="0"/>
          <dgm:bulletEnabled val="1"/>
        </dgm:presLayoutVars>
      </dgm:prSet>
      <dgm:spPr/>
    </dgm:pt>
    <dgm:pt modelId="{5FA7400C-F694-401A-AB34-9657DFBCB03C}" type="pres">
      <dgm:prSet presAssocID="{E37F0A0C-F54F-4F96-AD45-50A240547AB7}" presName="spacer" presStyleCnt="0"/>
      <dgm:spPr/>
    </dgm:pt>
    <dgm:pt modelId="{44091F1D-26CB-4631-8D0B-FCFC0C7CADCE}" type="pres">
      <dgm:prSet presAssocID="{1423E7C9-A6F9-4A53-A22C-97C185587E7F}" presName="parentText" presStyleLbl="node1" presStyleIdx="1" presStyleCnt="2">
        <dgm:presLayoutVars>
          <dgm:chMax val="0"/>
          <dgm:bulletEnabled val="1"/>
        </dgm:presLayoutVars>
      </dgm:prSet>
      <dgm:spPr/>
    </dgm:pt>
  </dgm:ptLst>
  <dgm:cxnLst>
    <dgm:cxn modelId="{E2DAAB2C-0344-4D05-BB55-367FC9D5AF32}" type="presOf" srcId="{9788323E-90CE-47FC-ABCD-1D6C7ACF40B1}" destId="{A0865379-6C16-4729-9AD6-2A07D59024AF}" srcOrd="0" destOrd="0" presId="urn:microsoft.com/office/officeart/2005/8/layout/vList2"/>
    <dgm:cxn modelId="{F6954236-FCCB-48A1-AE9C-91E0931C5369}" type="presOf" srcId="{BF6D8E51-AA43-4EC3-9AB7-37DB85F5E1A6}" destId="{E12056B1-1BA2-4C6F-9390-C3AB70B394A0}" srcOrd="0" destOrd="0" presId="urn:microsoft.com/office/officeart/2005/8/layout/vList2"/>
    <dgm:cxn modelId="{B052135D-6597-4E61-839C-073546D44E43}" srcId="{9788323E-90CE-47FC-ABCD-1D6C7ACF40B1}" destId="{1423E7C9-A6F9-4A53-A22C-97C185587E7F}" srcOrd="1" destOrd="0" parTransId="{D2EB7268-B96F-4EBE-B23C-F18DA56A67E4}" sibTransId="{91CBBCED-9132-4A45-B845-50F4E84FCC37}"/>
    <dgm:cxn modelId="{ED5FEB45-292B-4820-90CD-7552A8C192B4}" srcId="{9788323E-90CE-47FC-ABCD-1D6C7ACF40B1}" destId="{BF6D8E51-AA43-4EC3-9AB7-37DB85F5E1A6}" srcOrd="0" destOrd="0" parTransId="{04E696DE-7B5E-4B7C-AFFD-ADF38668D17E}" sibTransId="{E37F0A0C-F54F-4F96-AD45-50A240547AB7}"/>
    <dgm:cxn modelId="{B40B9F53-ED5B-4AC1-98C2-93C6AAD237D2}" type="presOf" srcId="{1423E7C9-A6F9-4A53-A22C-97C185587E7F}" destId="{44091F1D-26CB-4631-8D0B-FCFC0C7CADCE}" srcOrd="0" destOrd="0" presId="urn:microsoft.com/office/officeart/2005/8/layout/vList2"/>
    <dgm:cxn modelId="{BBACB756-DEC9-416A-989C-3DA37D46AAD8}" type="presParOf" srcId="{A0865379-6C16-4729-9AD6-2A07D59024AF}" destId="{E12056B1-1BA2-4C6F-9390-C3AB70B394A0}" srcOrd="0" destOrd="0" presId="urn:microsoft.com/office/officeart/2005/8/layout/vList2"/>
    <dgm:cxn modelId="{1333DA2B-DA3A-4104-A4FE-B26145245D1B}" type="presParOf" srcId="{A0865379-6C16-4729-9AD6-2A07D59024AF}" destId="{5FA7400C-F694-401A-AB34-9657DFBCB03C}" srcOrd="1" destOrd="0" presId="urn:microsoft.com/office/officeart/2005/8/layout/vList2"/>
    <dgm:cxn modelId="{093CC1CA-2A57-46DF-8C91-D1F901293F74}" type="presParOf" srcId="{A0865379-6C16-4729-9AD6-2A07D59024AF}" destId="{44091F1D-26CB-4631-8D0B-FCFC0C7CADC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9AD64-6929-40B4-9142-08D6C57BDC65}">
      <dsp:nvSpPr>
        <dsp:cNvPr id="0" name=""/>
        <dsp:cNvSpPr/>
      </dsp:nvSpPr>
      <dsp:spPr>
        <a:xfrm>
          <a:off x="2497" y="2441"/>
          <a:ext cx="4056310" cy="40563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Women's health is a rapidly growing field of medicine. With increasing awareness of the unique needs of women, it is more important than ever to provide comprehensive care tailored to the female body. As such, the need for more specialized healthcare is on the rise.</a:t>
          </a:r>
        </a:p>
      </dsp:txBody>
      <dsp:txXfrm>
        <a:off x="596530" y="596474"/>
        <a:ext cx="2868244" cy="2868244"/>
      </dsp:txXfrm>
    </dsp:sp>
    <dsp:sp modelId="{134F6796-CA14-4A2E-B28C-A55AE0399AF6}">
      <dsp:nvSpPr>
        <dsp:cNvPr id="0" name=""/>
        <dsp:cNvSpPr/>
      </dsp:nvSpPr>
      <dsp:spPr>
        <a:xfrm>
          <a:off x="3801648" y="-582749"/>
          <a:ext cx="2756286" cy="13690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801648" y="-308948"/>
        <a:ext cx="2345585" cy="821402"/>
      </dsp:txXfrm>
    </dsp:sp>
    <dsp:sp modelId="{E37DCBD2-1B53-4809-B804-A78237203B1C}">
      <dsp:nvSpPr>
        <dsp:cNvPr id="0" name=""/>
        <dsp:cNvSpPr/>
      </dsp:nvSpPr>
      <dsp:spPr>
        <a:xfrm>
          <a:off x="6456792" y="2441"/>
          <a:ext cx="4056310" cy="40563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The internet provides a great opportunity to make information about women's health more accessible. A website dedicated to women's health education can help to spread awareness, provide resources, and connect individuals to healthcare professionals. This will help to ensure that women have access to the care they need and deserve.</a:t>
          </a:r>
        </a:p>
      </dsp:txBody>
      <dsp:txXfrm>
        <a:off x="7050825" y="596474"/>
        <a:ext cx="2868244" cy="2868244"/>
      </dsp:txXfrm>
    </dsp:sp>
    <dsp:sp modelId="{F4070916-D938-4C8C-A7F2-9BDE988022EE}">
      <dsp:nvSpPr>
        <dsp:cNvPr id="0" name=""/>
        <dsp:cNvSpPr/>
      </dsp:nvSpPr>
      <dsp:spPr>
        <a:xfrm rot="10800000">
          <a:off x="3957665" y="3274937"/>
          <a:ext cx="2756286" cy="13690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368366" y="3548738"/>
        <a:ext cx="2345585" cy="821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F9D55-FEB1-4220-BA73-A2A080C4816B}">
      <dsp:nvSpPr>
        <dsp:cNvPr id="0" name=""/>
        <dsp:cNvSpPr/>
      </dsp:nvSpPr>
      <dsp:spPr>
        <a:xfrm>
          <a:off x="0" y="0"/>
          <a:ext cx="8930487" cy="20409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When it comes to women's health, a comprehensive approach is essential. A website should cover a variety of topics, from nutrition and exercise to reproductive health and mental health. It should provide resources for women of all ages and backgrounds, as well as links to healthcare providers who can provide personalized care.</a:t>
          </a:r>
        </a:p>
      </dsp:txBody>
      <dsp:txXfrm>
        <a:off x="59777" y="59777"/>
        <a:ext cx="6821016" cy="1921386"/>
      </dsp:txXfrm>
    </dsp:sp>
    <dsp:sp modelId="{C425A1A6-676B-4EDD-8A6B-EE57B7D58CCF}">
      <dsp:nvSpPr>
        <dsp:cNvPr id="0" name=""/>
        <dsp:cNvSpPr/>
      </dsp:nvSpPr>
      <dsp:spPr>
        <a:xfrm>
          <a:off x="1575968" y="2494483"/>
          <a:ext cx="8930487" cy="204094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website should also be designed with accessibility in mind. This means using language that is easy to understand, providing content in multiple formats, and making sure the website is easy to navigate. By taking these steps, the website can ensure that all women have access to the information they need.</a:t>
          </a:r>
        </a:p>
      </dsp:txBody>
      <dsp:txXfrm>
        <a:off x="1635745" y="2554260"/>
        <a:ext cx="5908353" cy="1921386"/>
      </dsp:txXfrm>
    </dsp:sp>
    <dsp:sp modelId="{13DF9A9F-8286-44CB-88A0-25CE2A8BAC5A}">
      <dsp:nvSpPr>
        <dsp:cNvPr id="0" name=""/>
        <dsp:cNvSpPr/>
      </dsp:nvSpPr>
      <dsp:spPr>
        <a:xfrm>
          <a:off x="7603876" y="1604406"/>
          <a:ext cx="1326611" cy="132661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02363" y="1604406"/>
        <a:ext cx="729637" cy="998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056B1-1BA2-4C6F-9390-C3AB70B394A0}">
      <dsp:nvSpPr>
        <dsp:cNvPr id="0" name=""/>
        <dsp:cNvSpPr/>
      </dsp:nvSpPr>
      <dsp:spPr>
        <a:xfrm>
          <a:off x="0" y="86687"/>
          <a:ext cx="10168127" cy="173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addition to providing information about healthcare, the website should also provide resources to support women's overall well-being. This could include information about nutrition, exercise, and stress management. It should also provide resources for women who are dealing with mental health issues, such as anxiety and depression.</a:t>
          </a:r>
        </a:p>
      </dsp:txBody>
      <dsp:txXfrm>
        <a:off x="84530" y="171217"/>
        <a:ext cx="9999067" cy="1562540"/>
      </dsp:txXfrm>
    </dsp:sp>
    <dsp:sp modelId="{44091F1D-26CB-4631-8D0B-FCFC0C7CADCE}">
      <dsp:nvSpPr>
        <dsp:cNvPr id="0" name=""/>
        <dsp:cNvSpPr/>
      </dsp:nvSpPr>
      <dsp:spPr>
        <a:xfrm>
          <a:off x="0" y="1875888"/>
          <a:ext cx="10168127" cy="173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By providing this information in an easily accessible format, the website can help to ensure that women have access to the resources they need to lead healthy and fulfilling lives. This can help to prevent health issues from becoming more serious, as well as provide support for those who are already dealing with health issues.</a:t>
          </a:r>
        </a:p>
      </dsp:txBody>
      <dsp:txXfrm>
        <a:off x="84530" y="1960418"/>
        <a:ext cx="9999067" cy="156254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87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022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129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486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019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293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848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932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745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754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808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1529969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4">
            <a:extLst>
              <a:ext uri="{FF2B5EF4-FFF2-40B4-BE49-F238E27FC236}">
                <a16:creationId xmlns:a16="http://schemas.microsoft.com/office/drawing/2014/main" id="{7E8C5D14-1FE5-4E78-901B-86EB53F6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EFD404E-14B6-4461-B0DA-EA0E08E99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rang menulis pada Notepad">
            <a:extLst>
              <a:ext uri="{FF2B5EF4-FFF2-40B4-BE49-F238E27FC236}">
                <a16:creationId xmlns:a16="http://schemas.microsoft.com/office/drawing/2014/main" id="{45A9EB48-FDBE-CBA5-6A39-F3940DE60077}"/>
              </a:ext>
            </a:extLst>
          </p:cNvPr>
          <p:cNvPicPr>
            <a:picLocks noChangeAspect="1"/>
          </p:cNvPicPr>
          <p:nvPr/>
        </p:nvPicPr>
        <p:blipFill rotWithShape="1">
          <a:blip r:embed="rId2">
            <a:alphaModFix amt="60000"/>
          </a:blip>
          <a:srcRect t="11244" r="-2" b="17862"/>
          <a:stretch/>
        </p:blipFill>
        <p:spPr>
          <a:xfrm>
            <a:off x="20" y="10"/>
            <a:ext cx="12191980" cy="6857990"/>
          </a:xfrm>
          <a:prstGeom prst="rect">
            <a:avLst/>
          </a:prstGeom>
        </p:spPr>
      </p:pic>
      <p:sp>
        <p:nvSpPr>
          <p:cNvPr id="2" name="Title 1"/>
          <p:cNvSpPr>
            <a:spLocks noGrp="1"/>
          </p:cNvSpPr>
          <p:nvPr>
            <p:ph type="ctrTitle"/>
          </p:nvPr>
        </p:nvSpPr>
        <p:spPr>
          <a:xfrm>
            <a:off x="838200" y="723013"/>
            <a:ext cx="10515600" cy="3094068"/>
          </a:xfrm>
        </p:spPr>
        <p:txBody>
          <a:bodyPr>
            <a:normAutofit/>
          </a:bodyPr>
          <a:lstStyle/>
          <a:p>
            <a:pPr algn="ctr"/>
            <a:r>
              <a:rPr lang="en-US">
                <a:solidFill>
                  <a:srgbClr val="FFFFFF"/>
                </a:solidFill>
                <a:cs typeface="Calibri Light"/>
              </a:rPr>
              <a:t>Website Proposal</a:t>
            </a:r>
            <a:endParaRPr lang="en-US">
              <a:solidFill>
                <a:srgbClr val="FFFFFF"/>
              </a:solidFill>
            </a:endParaRPr>
          </a:p>
        </p:txBody>
      </p:sp>
      <p:sp>
        <p:nvSpPr>
          <p:cNvPr id="13" name="Rectangle 12">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193001"/>
            <a:ext cx="10515599" cy="822960"/>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1220089" y="4315710"/>
            <a:ext cx="9751823" cy="582612"/>
          </a:xfrm>
        </p:spPr>
        <p:txBody>
          <a:bodyPr vert="horz" lIns="91440" tIns="45720" rIns="91440" bIns="45720" rtlCol="0" anchor="ctr">
            <a:normAutofit/>
          </a:bodyPr>
          <a:lstStyle/>
          <a:p>
            <a:pPr algn="ctr"/>
            <a:r>
              <a:rPr lang="en-US" sz="2000">
                <a:cs typeface="Calibri"/>
              </a:rPr>
              <a:t>Women's Healthcare and Exercise</a:t>
            </a:r>
            <a:endParaRPr lang="en-US" sz="2000"/>
          </a:p>
        </p:txBody>
      </p:sp>
      <p:sp>
        <p:nvSpPr>
          <p:cNvPr id="15" name="Rectangle 14">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4650963"/>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bble sheet test paper and pencil">
            <a:extLst>
              <a:ext uri="{FF2B5EF4-FFF2-40B4-BE49-F238E27FC236}">
                <a16:creationId xmlns:a16="http://schemas.microsoft.com/office/drawing/2014/main" id="{78863ACF-6F07-D760-3D46-9EDDD904396E}"/>
              </a:ext>
            </a:extLst>
          </p:cNvPr>
          <p:cNvPicPr>
            <a:picLocks noChangeAspect="1"/>
          </p:cNvPicPr>
          <p:nvPr/>
        </p:nvPicPr>
        <p:blipFill rotWithShape="1">
          <a:blip r:embed="rId2"/>
          <a:srcRect t="5051" r="-2" b="8266"/>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F6CC0-75D8-3916-0652-3B80C80C4BF7}"/>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a:solidFill>
                  <a:schemeClr val="bg1"/>
                </a:solidFill>
              </a:rPr>
              <a:t>Quiz</a:t>
            </a:r>
          </a:p>
        </p:txBody>
      </p:sp>
    </p:spTree>
    <p:extLst>
      <p:ext uri="{BB962C8B-B14F-4D97-AF65-F5344CB8AC3E}">
        <p14:creationId xmlns:p14="http://schemas.microsoft.com/office/powerpoint/2010/main" val="339216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a:extLst>
              <a:ext uri="{FF2B5EF4-FFF2-40B4-BE49-F238E27FC236}">
                <a16:creationId xmlns:a16="http://schemas.microsoft.com/office/drawing/2014/main" id="{7DB8B3F4-106F-BCC6-4E44-E1B3A00BC5EB}"/>
              </a:ext>
            </a:extLst>
          </p:cNvPr>
          <p:cNvPicPr>
            <a:picLocks noGrp="1" noChangeAspect="1"/>
          </p:cNvPicPr>
          <p:nvPr>
            <p:ph idx="1"/>
          </p:nvPr>
        </p:nvPicPr>
        <p:blipFill rotWithShape="1">
          <a:blip r:embed="rId2"/>
          <a:srcRect l="5418" r="4431" b="-1"/>
          <a:stretch/>
        </p:blipFill>
        <p:spPr>
          <a:xfrm>
            <a:off x="352751" y="302429"/>
            <a:ext cx="11550506" cy="6053920"/>
          </a:xfrm>
          <a:prstGeom prst="rect">
            <a:avLst/>
          </a:prstGeom>
        </p:spPr>
      </p:pic>
      <p:sp>
        <p:nvSpPr>
          <p:cNvPr id="16" name="Rectangle 15">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703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a:extLst>
              <a:ext uri="{FF2B5EF4-FFF2-40B4-BE49-F238E27FC236}">
                <a16:creationId xmlns:a16="http://schemas.microsoft.com/office/drawing/2014/main" id="{7099F0EC-94E1-8B28-C080-C2AB88CE3E19}"/>
              </a:ext>
            </a:extLst>
          </p:cNvPr>
          <p:cNvPicPr>
            <a:picLocks noChangeAspect="1"/>
          </p:cNvPicPr>
          <p:nvPr/>
        </p:nvPicPr>
        <p:blipFill rotWithShape="1">
          <a:blip r:embed="rId2"/>
          <a:srcRect l="5328" r="4999" b="1"/>
          <a:stretch/>
        </p:blipFill>
        <p:spPr>
          <a:xfrm>
            <a:off x="352751" y="302429"/>
            <a:ext cx="11550506" cy="6053920"/>
          </a:xfrm>
          <a:prstGeom prst="rect">
            <a:avLst/>
          </a:prstGeom>
        </p:spPr>
      </p:pic>
      <p:sp>
        <p:nvSpPr>
          <p:cNvPr id="25" name="Rectangle 24">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02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a:extLst>
              <a:ext uri="{FF2B5EF4-FFF2-40B4-BE49-F238E27FC236}">
                <a16:creationId xmlns:a16="http://schemas.microsoft.com/office/drawing/2014/main" id="{E2013CCC-16E9-C0D6-AA8E-3FFFA396E02A}"/>
              </a:ext>
            </a:extLst>
          </p:cNvPr>
          <p:cNvPicPr>
            <a:picLocks noChangeAspect="1"/>
          </p:cNvPicPr>
          <p:nvPr/>
        </p:nvPicPr>
        <p:blipFill rotWithShape="1">
          <a:blip r:embed="rId2"/>
          <a:srcRect l="5345" r="4982" b="1"/>
          <a:stretch/>
        </p:blipFill>
        <p:spPr>
          <a:xfrm>
            <a:off x="352751" y="302429"/>
            <a:ext cx="11550506" cy="6053920"/>
          </a:xfrm>
          <a:prstGeom prst="rect">
            <a:avLst/>
          </a:prstGeom>
        </p:spPr>
      </p:pic>
      <p:sp>
        <p:nvSpPr>
          <p:cNvPr id="34" name="Rectangle 33">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966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485FDF18-5344-5B4B-F267-FC42A63FFE8D}"/>
              </a:ext>
            </a:extLst>
          </p:cNvPr>
          <p:cNvPicPr>
            <a:picLocks noChangeAspect="1"/>
          </p:cNvPicPr>
          <p:nvPr/>
        </p:nvPicPr>
        <p:blipFill rotWithShape="1">
          <a:blip r:embed="rId2"/>
          <a:srcRect l="5561" r="5243"/>
          <a:stretch/>
        </p:blipFill>
        <p:spPr>
          <a:xfrm>
            <a:off x="352751" y="302429"/>
            <a:ext cx="11550506" cy="6053920"/>
          </a:xfrm>
          <a:prstGeom prst="rect">
            <a:avLst/>
          </a:prstGeom>
        </p:spPr>
      </p:pic>
      <p:sp>
        <p:nvSpPr>
          <p:cNvPr id="43" name="Rectangle 42">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81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492179-EC5C-7FDC-F594-D042387B5FBD}"/>
              </a:ext>
            </a:extLst>
          </p:cNvPr>
          <p:cNvSpPr>
            <a:spLocks noGrp="1"/>
          </p:cNvSpPr>
          <p:nvPr>
            <p:ph type="title"/>
          </p:nvPr>
        </p:nvSpPr>
        <p:spPr>
          <a:xfrm>
            <a:off x="838200" y="253397"/>
            <a:ext cx="10515600" cy="1273233"/>
          </a:xfrm>
        </p:spPr>
        <p:txBody>
          <a:bodyPr>
            <a:normAutofit/>
          </a:bodyPr>
          <a:lstStyle/>
          <a:p>
            <a:r>
              <a:rPr lang="en-US" b="1" dirty="0">
                <a:ea typeface="+mj-lt"/>
                <a:cs typeface="+mj-lt"/>
              </a:rPr>
              <a:t>Women's Health: A Growing Need for Awareness</a:t>
            </a:r>
            <a:endParaRPr lang="en-US" b="1" dirty="0"/>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14BB243D-B3B7-43C5-9821-8459A4BA5A81}"/>
              </a:ext>
            </a:extLst>
          </p:cNvPr>
          <p:cNvGraphicFramePr>
            <a:graphicFrameLocks noGrp="1"/>
          </p:cNvGraphicFramePr>
          <p:nvPr>
            <p:ph idx="1"/>
            <p:extLst>
              <p:ext uri="{D42A27DB-BD31-4B8C-83A1-F6EECF244321}">
                <p14:modId xmlns:p14="http://schemas.microsoft.com/office/powerpoint/2010/main" val="885461562"/>
              </p:ext>
            </p:extLst>
          </p:nvPr>
        </p:nvGraphicFramePr>
        <p:xfrm>
          <a:off x="838200" y="2184158"/>
          <a:ext cx="105156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25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4E2F09A-A56B-B1AF-93C5-200FC8350A41}"/>
              </a:ext>
            </a:extLst>
          </p:cNvPr>
          <p:cNvPicPr>
            <a:picLocks noChangeAspect="1"/>
          </p:cNvPicPr>
          <p:nvPr/>
        </p:nvPicPr>
        <p:blipFill rotWithShape="1">
          <a:blip r:embed="rId2"/>
          <a:srcRect l="14568" r="14324"/>
          <a:stretch/>
        </p:blipFill>
        <p:spPr>
          <a:xfrm>
            <a:off x="3522468" y="10"/>
            <a:ext cx="8669532" cy="6857990"/>
          </a:xfrm>
          <a:prstGeom prst="rect">
            <a:avLst/>
          </a:prstGeom>
        </p:spPr>
      </p:pic>
      <p:sp>
        <p:nvSpPr>
          <p:cNvPr id="29" name="Rectangle 22">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5303DD-B3B0-45EA-7D63-CCBB3CBA3367}"/>
              </a:ext>
            </a:extLst>
          </p:cNvPr>
          <p:cNvSpPr>
            <a:spLocks noGrp="1"/>
          </p:cNvSpPr>
          <p:nvPr>
            <p:ph type="title"/>
          </p:nvPr>
        </p:nvSpPr>
        <p:spPr>
          <a:xfrm>
            <a:off x="371094" y="1161288"/>
            <a:ext cx="3438144" cy="1124712"/>
          </a:xfrm>
        </p:spPr>
        <p:txBody>
          <a:bodyPr anchor="b">
            <a:normAutofit/>
          </a:bodyPr>
          <a:lstStyle/>
          <a:p>
            <a:r>
              <a:rPr lang="en-US" sz="2800"/>
              <a:t>Login Page</a:t>
            </a:r>
          </a:p>
        </p:txBody>
      </p:sp>
      <p:sp>
        <p:nvSpPr>
          <p:cNvPr id="30"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Content Placeholder 17">
            <a:extLst>
              <a:ext uri="{FF2B5EF4-FFF2-40B4-BE49-F238E27FC236}">
                <a16:creationId xmlns:a16="http://schemas.microsoft.com/office/drawing/2014/main" id="{C7AEB821-02F9-2DFF-DED1-21B5855CECF0}"/>
              </a:ext>
            </a:extLst>
          </p:cNvPr>
          <p:cNvSpPr>
            <a:spLocks noGrp="1"/>
          </p:cNvSpPr>
          <p:nvPr>
            <p:ph idx="1"/>
          </p:nvPr>
        </p:nvSpPr>
        <p:spPr>
          <a:xfrm>
            <a:off x="371094" y="2718054"/>
            <a:ext cx="3438906" cy="3207258"/>
          </a:xfrm>
        </p:spPr>
        <p:txBody>
          <a:bodyPr anchor="t">
            <a:normAutofit/>
          </a:bodyPr>
          <a:lstStyle/>
          <a:p>
            <a:r>
              <a:rPr lang="en-US" sz="1700" dirty="0">
                <a:ea typeface="+mn-lt"/>
                <a:cs typeface="+mn-lt"/>
              </a:rPr>
              <a:t>The login page allows a user to gain access to the website by entering their username and password or by authenticating using a social media login</a:t>
            </a:r>
            <a:endParaRPr lang="en-US" sz="1700"/>
          </a:p>
        </p:txBody>
      </p:sp>
    </p:spTree>
    <p:extLst>
      <p:ext uri="{BB962C8B-B14F-4D97-AF65-F5344CB8AC3E}">
        <p14:creationId xmlns:p14="http://schemas.microsoft.com/office/powerpoint/2010/main" val="27597938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7DAF6-B6A7-7162-B795-F70212A53A36}"/>
              </a:ext>
            </a:extLst>
          </p:cNvPr>
          <p:cNvSpPr>
            <a:spLocks noGrp="1"/>
          </p:cNvSpPr>
          <p:nvPr>
            <p:ph type="title"/>
          </p:nvPr>
        </p:nvSpPr>
        <p:spPr>
          <a:xfrm>
            <a:off x="411480" y="987552"/>
            <a:ext cx="4485861" cy="1088136"/>
          </a:xfrm>
        </p:spPr>
        <p:txBody>
          <a:bodyPr anchor="b">
            <a:normAutofit/>
          </a:bodyPr>
          <a:lstStyle/>
          <a:p>
            <a:r>
              <a:rPr lang="en-US" sz="3400"/>
              <a:t>Signup page</a:t>
            </a:r>
          </a:p>
        </p:txBody>
      </p:sp>
      <p:sp>
        <p:nvSpPr>
          <p:cNvPr id="22" name="Rectangle 1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7">
            <a:extLst>
              <a:ext uri="{FF2B5EF4-FFF2-40B4-BE49-F238E27FC236}">
                <a16:creationId xmlns:a16="http://schemas.microsoft.com/office/drawing/2014/main" id="{87E8B328-4C2E-6C43-10DC-A7358E07E7EA}"/>
              </a:ext>
            </a:extLst>
          </p:cNvPr>
          <p:cNvSpPr>
            <a:spLocks noGrp="1"/>
          </p:cNvSpPr>
          <p:nvPr>
            <p:ph idx="1"/>
          </p:nvPr>
        </p:nvSpPr>
        <p:spPr>
          <a:xfrm>
            <a:off x="411479" y="2688336"/>
            <a:ext cx="4498848" cy="3584448"/>
          </a:xfrm>
        </p:spPr>
        <p:txBody>
          <a:bodyPr anchor="t">
            <a:normAutofit/>
          </a:bodyPr>
          <a:lstStyle/>
          <a:p>
            <a:r>
              <a:rPr lang="en-US" sz="1700" dirty="0">
                <a:ea typeface="+mn-lt"/>
                <a:cs typeface="+mn-lt"/>
              </a:rPr>
              <a:t>A signup page is a page on your website where users can sign up to use the website. They're designed to capture the email addresses of visitors and make it easy for them to access your product.</a:t>
            </a:r>
            <a:endParaRPr lang="en-US" sz="1700"/>
          </a:p>
        </p:txBody>
      </p:sp>
      <p:pic>
        <p:nvPicPr>
          <p:cNvPr id="4" name="Picture 4">
            <a:extLst>
              <a:ext uri="{FF2B5EF4-FFF2-40B4-BE49-F238E27FC236}">
                <a16:creationId xmlns:a16="http://schemas.microsoft.com/office/drawing/2014/main" id="{888188EF-5E5C-CBC8-163F-F26E86B83844}"/>
              </a:ext>
            </a:extLst>
          </p:cNvPr>
          <p:cNvPicPr>
            <a:picLocks noChangeAspect="1"/>
          </p:cNvPicPr>
          <p:nvPr/>
        </p:nvPicPr>
        <p:blipFill rotWithShape="1">
          <a:blip r:embed="rId2"/>
          <a:srcRect l="21274" r="22263"/>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58016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42B87-E4FE-64EE-6734-8AD475974FEF}"/>
              </a:ext>
            </a:extLst>
          </p:cNvPr>
          <p:cNvSpPr>
            <a:spLocks noGrp="1"/>
          </p:cNvSpPr>
          <p:nvPr>
            <p:ph type="title"/>
          </p:nvPr>
        </p:nvSpPr>
        <p:spPr>
          <a:xfrm>
            <a:off x="841248" y="334644"/>
            <a:ext cx="10509504" cy="1076914"/>
          </a:xfrm>
        </p:spPr>
        <p:txBody>
          <a:bodyPr anchor="ctr">
            <a:normAutofit/>
          </a:bodyPr>
          <a:lstStyle/>
          <a:p>
            <a:pPr marL="285750" indent="-285750">
              <a:spcBef>
                <a:spcPts val="1000"/>
              </a:spcBef>
              <a:buFont typeface="Arial"/>
              <a:buChar char="•"/>
            </a:pPr>
            <a:r>
              <a:rPr lang="en-US" sz="3400" b="1">
                <a:ea typeface="+mj-lt"/>
                <a:cs typeface="+mj-lt"/>
              </a:rPr>
              <a:t>Women's Health: A Comprehensive Approach</a:t>
            </a:r>
          </a:p>
          <a:p>
            <a:endParaRPr lang="en-US" sz="3400" b="1"/>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4CF4C327-1CEC-5152-1385-D99C02D64193}"/>
              </a:ext>
            </a:extLst>
          </p:cNvPr>
          <p:cNvGraphicFramePr>
            <a:graphicFrameLocks noGrp="1"/>
          </p:cNvGraphicFramePr>
          <p:nvPr>
            <p:ph idx="1"/>
            <p:extLst>
              <p:ext uri="{D42A27DB-BD31-4B8C-83A1-F6EECF244321}">
                <p14:modId xmlns:p14="http://schemas.microsoft.com/office/powerpoint/2010/main" val="55781333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99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696FBF-178B-C2EB-C169-4E5A880CF5A5}"/>
              </a:ext>
            </a:extLst>
          </p:cNvPr>
          <p:cNvSpPr>
            <a:spLocks noGrp="1"/>
          </p:cNvSpPr>
          <p:nvPr>
            <p:ph type="title"/>
          </p:nvPr>
        </p:nvSpPr>
        <p:spPr>
          <a:xfrm>
            <a:off x="371094" y="1161288"/>
            <a:ext cx="3438144" cy="1239012"/>
          </a:xfrm>
        </p:spPr>
        <p:txBody>
          <a:bodyPr anchor="ctr">
            <a:normAutofit/>
          </a:bodyPr>
          <a:lstStyle/>
          <a:p>
            <a:r>
              <a:rPr lang="en-US" sz="2800"/>
              <a:t>About us </a:t>
            </a:r>
          </a:p>
        </p:txBody>
      </p:sp>
      <p:sp>
        <p:nvSpPr>
          <p:cNvPr id="38"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Content Placeholder 7">
            <a:extLst>
              <a:ext uri="{FF2B5EF4-FFF2-40B4-BE49-F238E27FC236}">
                <a16:creationId xmlns:a16="http://schemas.microsoft.com/office/drawing/2014/main" id="{37B15F38-5863-FA96-9F5C-E08181BC677A}"/>
              </a:ext>
            </a:extLst>
          </p:cNvPr>
          <p:cNvSpPr>
            <a:spLocks noGrp="1"/>
          </p:cNvSpPr>
          <p:nvPr>
            <p:ph idx="1"/>
          </p:nvPr>
        </p:nvSpPr>
        <p:spPr>
          <a:xfrm>
            <a:off x="371094" y="2718054"/>
            <a:ext cx="3438906" cy="3207258"/>
          </a:xfrm>
        </p:spPr>
        <p:txBody>
          <a:bodyPr anchor="t">
            <a:normAutofit/>
          </a:bodyPr>
          <a:lstStyle/>
          <a:p>
            <a:r>
              <a:rPr lang="en-US" sz="1700" dirty="0">
                <a:ea typeface="+mn-lt"/>
                <a:cs typeface="+mn-lt"/>
              </a:rPr>
              <a:t>The about us page is often a reflection of the purpose and personality of the business and its owners or top employees. One way to view the about us concept is as a text self-portrait or short autobiography created by a business.</a:t>
            </a:r>
            <a:endParaRPr lang="en-US" sz="1700"/>
          </a:p>
        </p:txBody>
      </p:sp>
      <p:pic>
        <p:nvPicPr>
          <p:cNvPr id="4" name="Picture 4">
            <a:extLst>
              <a:ext uri="{FF2B5EF4-FFF2-40B4-BE49-F238E27FC236}">
                <a16:creationId xmlns:a16="http://schemas.microsoft.com/office/drawing/2014/main" id="{562E9B0A-650E-0FDB-9432-16B374D2C096}"/>
              </a:ext>
            </a:extLst>
          </p:cNvPr>
          <p:cNvPicPr>
            <a:picLocks noChangeAspect="1"/>
          </p:cNvPicPr>
          <p:nvPr/>
        </p:nvPicPr>
        <p:blipFill>
          <a:blip r:embed="rId2"/>
          <a:stretch>
            <a:fillRect/>
          </a:stretch>
        </p:blipFill>
        <p:spPr>
          <a:xfrm>
            <a:off x="4901184" y="1532477"/>
            <a:ext cx="6922008" cy="3893629"/>
          </a:xfrm>
          <a:prstGeom prst="rect">
            <a:avLst/>
          </a:prstGeom>
        </p:spPr>
      </p:pic>
      <p:sp>
        <p:nvSpPr>
          <p:cNvPr id="5" name="Rectangle 4">
            <a:extLst>
              <a:ext uri="{FF2B5EF4-FFF2-40B4-BE49-F238E27FC236}">
                <a16:creationId xmlns:a16="http://schemas.microsoft.com/office/drawing/2014/main" id="{3D897603-5090-3C05-B298-D4D32AEB7F4C}"/>
              </a:ext>
            </a:extLst>
          </p:cNvPr>
          <p:cNvSpPr/>
          <p:nvPr/>
        </p:nvSpPr>
        <p:spPr>
          <a:xfrm>
            <a:off x="10021373" y="4427113"/>
            <a:ext cx="1760112" cy="7298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60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C954-9C5B-EF15-BA7E-4E48AD6B2B13}"/>
              </a:ext>
            </a:extLst>
          </p:cNvPr>
          <p:cNvSpPr>
            <a:spLocks noGrp="1"/>
          </p:cNvSpPr>
          <p:nvPr>
            <p:ph type="title"/>
          </p:nvPr>
        </p:nvSpPr>
        <p:spPr/>
        <p:txBody>
          <a:bodyPr>
            <a:normAutofit fontScale="90000"/>
          </a:bodyPr>
          <a:lstStyle/>
          <a:p>
            <a:r>
              <a:rPr lang="en-US" b="1" dirty="0">
                <a:ea typeface="+mj-lt"/>
                <a:cs typeface="+mj-lt"/>
              </a:rPr>
              <a:t>Women's Health: Supporting Women's Well-Being</a:t>
            </a:r>
            <a:endParaRPr lang="en-US" b="1"/>
          </a:p>
        </p:txBody>
      </p:sp>
      <p:graphicFrame>
        <p:nvGraphicFramePr>
          <p:cNvPr id="5" name="Content Placeholder 2">
            <a:extLst>
              <a:ext uri="{FF2B5EF4-FFF2-40B4-BE49-F238E27FC236}">
                <a16:creationId xmlns:a16="http://schemas.microsoft.com/office/drawing/2014/main" id="{BE2528D9-87D5-034F-DAB1-2CBF6301FA53}"/>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34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3FC409E-3A63-9730-BF26-9DEED12618DF}"/>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26"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0AF065-FAC3-BD35-CA7B-3E31EA6E350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Services</a:t>
            </a:r>
          </a:p>
        </p:txBody>
      </p:sp>
      <p:sp>
        <p:nvSpPr>
          <p:cNvPr id="2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678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7A157C-F780-516C-F883-AF359053FEF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Testimonials </a:t>
            </a:r>
          </a:p>
        </p:txBody>
      </p:sp>
      <p:sp>
        <p:nvSpPr>
          <p:cNvPr id="26" name="Rectangle: Rounded Corners 2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4">
            <a:extLst>
              <a:ext uri="{FF2B5EF4-FFF2-40B4-BE49-F238E27FC236}">
                <a16:creationId xmlns:a16="http://schemas.microsoft.com/office/drawing/2014/main" id="{27B46F2F-10C1-366F-F61E-8F8086703796}"/>
              </a:ext>
            </a:extLst>
          </p:cNvPr>
          <p:cNvPicPr>
            <a:picLocks noChangeAspect="1"/>
          </p:cNvPicPr>
          <p:nvPr/>
        </p:nvPicPr>
        <p:blipFill rotWithShape="1">
          <a:blip r:embed="rId2"/>
          <a:srcRect t="34879"/>
          <a:stretch/>
        </p:blipFill>
        <p:spPr>
          <a:xfrm>
            <a:off x="504344" y="2139484"/>
            <a:ext cx="11183312" cy="4096512"/>
          </a:xfrm>
          <a:prstGeom prst="rect">
            <a:avLst/>
          </a:prstGeom>
        </p:spPr>
      </p:pic>
    </p:spTree>
    <p:extLst>
      <p:ext uri="{BB962C8B-B14F-4D97-AF65-F5344CB8AC3E}">
        <p14:creationId xmlns:p14="http://schemas.microsoft.com/office/powerpoint/2010/main" val="322358590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C3122"/>
      </a:dk2>
      <a:lt2>
        <a:srgbClr val="E7E2E8"/>
      </a:lt2>
      <a:accent1>
        <a:srgbClr val="61B547"/>
      </a:accent1>
      <a:accent2>
        <a:srgbClr val="86AF3A"/>
      </a:accent2>
      <a:accent3>
        <a:srgbClr val="AAA343"/>
      </a:accent3>
      <a:accent4>
        <a:srgbClr val="B1783B"/>
      </a:accent4>
      <a:accent5>
        <a:srgbClr val="C3594D"/>
      </a:accent5>
      <a:accent6>
        <a:srgbClr val="B13B60"/>
      </a:accent6>
      <a:hlink>
        <a:srgbClr val="BF61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AccentBoxVTI</vt:lpstr>
      <vt:lpstr>Website Proposal</vt:lpstr>
      <vt:lpstr>Women's Health: A Growing Need for Awareness</vt:lpstr>
      <vt:lpstr>Login Page</vt:lpstr>
      <vt:lpstr>Signup page</vt:lpstr>
      <vt:lpstr>Women's Health: A Comprehensive Approach </vt:lpstr>
      <vt:lpstr>About us </vt:lpstr>
      <vt:lpstr>Women's Health: Supporting Women's Well-Being</vt:lpstr>
      <vt:lpstr>Services</vt:lpstr>
      <vt:lpstr>Testimonials </vt:lpstr>
      <vt:lpstr>Quiz</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120</cp:revision>
  <dcterms:created xsi:type="dcterms:W3CDTF">2023-02-11T16:51:27Z</dcterms:created>
  <dcterms:modified xsi:type="dcterms:W3CDTF">2023-02-11T18:29:33Z</dcterms:modified>
</cp:coreProperties>
</file>