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96" autoAdjust="0"/>
  </p:normalViewPr>
  <p:slideViewPr>
    <p:cSldViewPr>
      <p:cViewPr varScale="1">
        <p:scale>
          <a:sx n="46" d="100"/>
          <a:sy n="46" d="100"/>
        </p:scale>
        <p:origin x="-6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66705-DEBB-454F-BAE5-ED66C7A1415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EB7E4-9777-4766-BABD-51E69619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coin.org/bitcoin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of-of-work_syste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Bitcoin_Transaction_Visual.p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Bitcoinpaymentverification.p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Satoshi is a pseudonym, nobody really knows</a:t>
            </a:r>
            <a:r>
              <a:rPr lang="en-US" baseline="0" dirty="0" smtClean="0"/>
              <a:t> who he/she/they are</a:t>
            </a:r>
          </a:p>
          <a:p>
            <a:r>
              <a:rPr lang="en-US" baseline="0" dirty="0" err="1" smtClean="0"/>
              <a:t>Bitcoin</a:t>
            </a:r>
            <a:r>
              <a:rPr lang="en-US" baseline="0" dirty="0" smtClean="0"/>
              <a:t> clients are entirely open source</a:t>
            </a:r>
          </a:p>
          <a:p>
            <a:r>
              <a:rPr lang="en-US" baseline="0" dirty="0" smtClean="0"/>
              <a:t>	Implemented on everything from servers to FPGA’s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Privacy:</a:t>
            </a:r>
            <a:r>
              <a:rPr lang="en-US" baseline="0" dirty="0" smtClean="0"/>
              <a:t> Everyone has an address, therefore they are “anonymous”</a:t>
            </a:r>
          </a:p>
          <a:p>
            <a:r>
              <a:rPr lang="en-US" baseline="0" dirty="0" smtClean="0"/>
              <a:t>Peer to Peer: transfer goes from one person directly through another, no “bank” required</a:t>
            </a:r>
          </a:p>
          <a:p>
            <a:r>
              <a:rPr lang="en-US" baseline="0" dirty="0" smtClean="0"/>
              <a:t>Decentralized: Nobody is regulating the currency (unlike the Federal Reserve for the USD)</a:t>
            </a:r>
          </a:p>
          <a:p>
            <a:r>
              <a:rPr lang="en-US" baseline="0" dirty="0" smtClean="0"/>
              <a:t>Cryptographically Secure: As long as there are more honest nodes in the network, it will work</a:t>
            </a:r>
          </a:p>
          <a:p>
            <a:endParaRPr lang="en-US" baseline="0" dirty="0" smtClean="0"/>
          </a:p>
          <a:p>
            <a:r>
              <a:rPr lang="en-US" baseline="0" dirty="0" smtClean="0"/>
              <a:t>[1] </a:t>
            </a:r>
            <a:r>
              <a:rPr lang="en-US" dirty="0" smtClean="0">
                <a:hlinkClick r:id="rId3"/>
              </a:rPr>
              <a:t>http://bitcoin.org/bitcoin.pdf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CPU’s: anyone can do</a:t>
            </a:r>
          </a:p>
          <a:p>
            <a:r>
              <a:rPr lang="en-US" dirty="0" smtClean="0"/>
              <a:t>GPU’s: anyone with a semi decent GPU</a:t>
            </a:r>
            <a:r>
              <a:rPr lang="en-US" baseline="0" dirty="0" smtClean="0"/>
              <a:t> can do</a:t>
            </a:r>
          </a:p>
          <a:p>
            <a:r>
              <a:rPr lang="en-US" baseline="0" dirty="0" smtClean="0"/>
              <a:t>FPGA’s: require special hardware that most people don’t have</a:t>
            </a:r>
          </a:p>
          <a:p>
            <a:r>
              <a:rPr lang="en-US" baseline="0" dirty="0" smtClean="0"/>
              <a:t>ASIC’s: serious hardware necessary to manufacture them, just coming on the market, significantly more expensive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5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r>
              <a:rPr lang="en-US" baseline="0" dirty="0" smtClean="0"/>
              <a:t> an email header</a:t>
            </a:r>
          </a:p>
          <a:p>
            <a:r>
              <a:rPr lang="en-US" baseline="0" dirty="0" smtClean="0"/>
              <a:t>Append a random number</a:t>
            </a:r>
          </a:p>
          <a:p>
            <a:r>
              <a:rPr lang="en-US" baseline="0" dirty="0" smtClean="0"/>
              <a:t>SHA-1 it, see if it has the correct number of leading zero’s</a:t>
            </a:r>
          </a:p>
          <a:p>
            <a:r>
              <a:rPr lang="en-US" baseline="0" dirty="0" smtClean="0"/>
              <a:t>If it does, we’re done</a:t>
            </a:r>
          </a:p>
          <a:p>
            <a:r>
              <a:rPr lang="en-US" baseline="0" dirty="0" smtClean="0"/>
              <a:t>Otherwise, we need to increment the number and try again until we succeed</a:t>
            </a:r>
          </a:p>
          <a:p>
            <a:r>
              <a:rPr lang="en-US" baseline="0" dirty="0" smtClean="0"/>
              <a:t>This takes about 1 second for 20 leading zero’s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POW is also called challenge/response, since the system challenges the user for a response before granting a service</a:t>
            </a:r>
          </a:p>
          <a:p>
            <a:r>
              <a:rPr lang="en-US" baseline="0" dirty="0" smtClean="0"/>
              <a:t>Other POW’s include: integer square root mod p, </a:t>
            </a:r>
            <a:r>
              <a:rPr lang="en-US" baseline="0" dirty="0" err="1" smtClean="0"/>
              <a:t>diffie-hellman</a:t>
            </a:r>
            <a:r>
              <a:rPr lang="en-US" baseline="0" dirty="0" smtClean="0"/>
              <a:t> type problems</a:t>
            </a:r>
          </a:p>
          <a:p>
            <a:r>
              <a:rPr lang="en-US" dirty="0" smtClean="0">
                <a:hlinkClick r:id="rId3"/>
              </a:rPr>
              <a:t>http://en.wikipedia.org/wiki/Proof-of-work_system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Bitcoin</a:t>
            </a:r>
            <a:r>
              <a:rPr lang="en-US" baseline="0" dirty="0" smtClean="0"/>
              <a:t> address is nothing more than an individuals public key</a:t>
            </a:r>
          </a:p>
          <a:p>
            <a:r>
              <a:rPr lang="en-US" baseline="0" dirty="0" err="1" smtClean="0"/>
              <a:t>Bitcoin</a:t>
            </a:r>
            <a:r>
              <a:rPr lang="en-US" baseline="0" dirty="0" smtClean="0"/>
              <a:t> wallets store the users private key, which allow transfer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exchange, close to half a billion USD traded </a:t>
            </a:r>
          </a:p>
          <a:p>
            <a:endParaRPr lang="en-US" dirty="0" smtClean="0"/>
          </a:p>
          <a:p>
            <a:r>
              <a:rPr lang="en-US" dirty="0" smtClean="0"/>
              <a:t>Verification:</a:t>
            </a:r>
            <a:r>
              <a:rPr lang="en-US" baseline="0" dirty="0" smtClean="0"/>
              <a:t> How do you know the coin in valid?</a:t>
            </a:r>
          </a:p>
          <a:p>
            <a:r>
              <a:rPr lang="en-US" baseline="0" dirty="0" smtClean="0"/>
              <a:t>Double spending: How do you prevent someone who gave you a coin from spending it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http://en.wikipedia.org/wiki/File:Bitcoin_Transaction_Visual.png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http://en.wikipedia.org/wiki/File:Bitcoinpaymentverification.png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POW is similar to </a:t>
            </a:r>
            <a:r>
              <a:rPr lang="en-US" dirty="0" err="1" smtClean="0"/>
              <a:t>Hashcash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Bitcoin</a:t>
            </a:r>
            <a:r>
              <a:rPr lang="en-US" dirty="0" smtClean="0"/>
              <a:t> uses SHA-2 instead of SHA-1, because they figured</a:t>
            </a:r>
            <a:r>
              <a:rPr lang="en-US" baseline="0" dirty="0" smtClean="0"/>
              <a:t> that SHA-1 would be broken soon.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number of leading zero’s changes based on the difficulty: more 0’s -&gt; longer to find the POW, meaning fewer </a:t>
            </a:r>
            <a:r>
              <a:rPr lang="en-US" baseline="0" dirty="0" err="1" smtClean="0"/>
              <a:t>Bitcoins</a:t>
            </a:r>
            <a:r>
              <a:rPr lang="en-US" baseline="0" dirty="0" smtClean="0"/>
              <a:t> are mined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 thought you said it was “deregulated”</a:t>
            </a:r>
          </a:p>
          <a:p>
            <a:r>
              <a:rPr lang="en-US" baseline="0" dirty="0" smtClean="0"/>
              <a:t>	It is: nothing is controlling this other than the people mining</a:t>
            </a:r>
          </a:p>
          <a:p>
            <a:r>
              <a:rPr lang="en-US" baseline="0" dirty="0" smtClean="0"/>
              <a:t>More people mining -&gt; harder to get </a:t>
            </a:r>
            <a:r>
              <a:rPr lang="en-US" baseline="0" dirty="0" err="1" smtClean="0"/>
              <a:t>bitcoins</a:t>
            </a:r>
            <a:endParaRPr lang="en-US" baseline="0" dirty="0" smtClean="0"/>
          </a:p>
          <a:p>
            <a:r>
              <a:rPr lang="en-US" baseline="0" dirty="0" err="1" smtClean="0"/>
              <a:t>Bitcoin</a:t>
            </a:r>
            <a:r>
              <a:rPr lang="en-US" baseline="0" dirty="0" smtClean="0"/>
              <a:t> output is roughly proportional to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EB7E4-9777-4766-BABD-51E6961902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D127A6A-069B-44B6-A24C-E705FC538ED3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1E4E7AA-0CF0-4494-A7FD-E485B7C982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362200"/>
            <a:ext cx="3886200" cy="1828800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Bitcoin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Digital Currency for the 21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Century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421080"/>
            <a:ext cx="3309803" cy="1260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Nick Kamper</a:t>
            </a:r>
          </a:p>
          <a:p>
            <a:r>
              <a:rPr lang="en-US" dirty="0" smtClean="0"/>
              <a:t>Mike McDonald</a:t>
            </a:r>
          </a:p>
          <a:p>
            <a:r>
              <a:rPr lang="en-US" dirty="0" smtClean="0"/>
              <a:t>Ryan Oliver</a:t>
            </a:r>
          </a:p>
          <a:p>
            <a:r>
              <a:rPr lang="en-US" dirty="0" smtClean="0"/>
              <a:t>Stephen Shinn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Mining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Companies expend time and energy, as well as money on technological tools and physical space to extract precious resources from the earth</a:t>
            </a:r>
          </a:p>
          <a:p>
            <a:r>
              <a:rPr lang="en-US" dirty="0" err="1" smtClean="0"/>
              <a:t>Bitcoin</a:t>
            </a:r>
            <a:r>
              <a:rPr lang="en-US" dirty="0" smtClean="0"/>
              <a:t> miners expend time and electricity solving POW problems to validate the </a:t>
            </a:r>
            <a:r>
              <a:rPr lang="en-US" dirty="0" err="1" smtClean="0"/>
              <a:t>Bitcoin</a:t>
            </a:r>
            <a:r>
              <a:rPr lang="en-US" dirty="0" smtClean="0"/>
              <a:t> blocks, securing the transactions and providing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scarcity of </a:t>
            </a:r>
            <a:r>
              <a:rPr lang="en-US" dirty="0" err="1" smtClean="0"/>
              <a:t>Bitcoins</a:t>
            </a:r>
            <a:endParaRPr lang="en-US" dirty="0" smtClean="0"/>
          </a:p>
          <a:p>
            <a:pPr lvl="1"/>
            <a:r>
              <a:rPr lang="en-US" dirty="0" smtClean="0"/>
              <a:t>Controlled inflation leads to stability in the currency</a:t>
            </a:r>
          </a:p>
          <a:p>
            <a:pPr lvl="1"/>
            <a:r>
              <a:rPr lang="en-US" dirty="0" smtClean="0"/>
              <a:t>Modeled after precious metals</a:t>
            </a:r>
          </a:p>
          <a:p>
            <a:r>
              <a:rPr lang="en-US" dirty="0" smtClean="0"/>
              <a:t>This scarcity is regulated by the difficulty of solving POW’s</a:t>
            </a:r>
          </a:p>
          <a:p>
            <a:r>
              <a:rPr lang="en-US" dirty="0" smtClean="0"/>
              <a:t>Solving a POW for a given block gives 25 BTC + transaction fees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4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CPU’s were first</a:t>
            </a:r>
          </a:p>
          <a:p>
            <a:r>
              <a:rPr lang="en-US" dirty="0" smtClean="0"/>
              <a:t>GPU’s are faster, more expensive, and power hungry</a:t>
            </a:r>
          </a:p>
          <a:p>
            <a:r>
              <a:rPr lang="en-US" dirty="0" smtClean="0"/>
              <a:t>FPGA’s are even faster, but more expensive than GPU’s, harder to program, and not much more power efficient</a:t>
            </a:r>
          </a:p>
          <a:p>
            <a:r>
              <a:rPr lang="en-US" dirty="0" smtClean="0"/>
              <a:t>ASIC’s are the fastest, but also the most expensive (by a long shot)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7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</a:t>
            </a:r>
            <a:r>
              <a:rPr lang="en-US" dirty="0" err="1" smtClean="0"/>
              <a:t>Bitcoin</a:t>
            </a:r>
            <a:r>
              <a:rPr lang="en-US" dirty="0" smtClean="0"/>
              <a:t>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honest nodes than dishonest nodes</a:t>
            </a:r>
          </a:p>
          <a:p>
            <a:pPr lvl="1"/>
            <a:r>
              <a:rPr lang="en-US" dirty="0" smtClean="0"/>
              <a:t>Dishonest nodes have to rebuild the entire chain, back to when the coin was first mined</a:t>
            </a:r>
          </a:p>
          <a:p>
            <a:r>
              <a:rPr lang="en-US" dirty="0" smtClean="0"/>
              <a:t>Transaction chain is made public</a:t>
            </a:r>
          </a:p>
          <a:p>
            <a:pPr lvl="1"/>
            <a:r>
              <a:rPr lang="en-US" dirty="0" smtClean="0"/>
              <a:t>Longest chain is the valid chain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00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1BTC is $107, on MTGOX</a:t>
            </a:r>
          </a:p>
          <a:p>
            <a:r>
              <a:rPr lang="en-US" dirty="0" smtClean="0"/>
              <a:t>Currently unregulated (for individuals) by US DoT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6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2008 by “Satoshi </a:t>
            </a:r>
            <a:r>
              <a:rPr lang="en-US" dirty="0" err="1" smtClean="0"/>
              <a:t>Nakamoto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First client operated in January 2009</a:t>
            </a:r>
          </a:p>
          <a:p>
            <a:r>
              <a:rPr lang="en-US" dirty="0" smtClean="0"/>
              <a:t>Electronic cash system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...computationally impractical to </a:t>
            </a:r>
            <a:r>
              <a:rPr lang="en-US" dirty="0" smtClean="0"/>
              <a:t>reverse”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Hashcash</a:t>
            </a:r>
            <a:r>
              <a:rPr lang="en-US" dirty="0" smtClean="0"/>
              <a:t>: The Basis of </a:t>
            </a:r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proposed in 1997 by Adam Back</a:t>
            </a:r>
          </a:p>
          <a:p>
            <a:r>
              <a:rPr lang="en-US" dirty="0" smtClean="0"/>
              <a:t>Designed to limit spam emails and </a:t>
            </a:r>
            <a:r>
              <a:rPr lang="en-US" dirty="0" err="1" smtClean="0"/>
              <a:t>DoS</a:t>
            </a:r>
            <a:r>
              <a:rPr lang="en-US" dirty="0" smtClean="0"/>
              <a:t> attacks</a:t>
            </a:r>
          </a:p>
          <a:p>
            <a:r>
              <a:rPr lang="en-US" dirty="0" smtClean="0"/>
              <a:t>Requires a “Proof of Work” or POW</a:t>
            </a:r>
          </a:p>
          <a:p>
            <a:pPr lvl="1"/>
            <a:r>
              <a:rPr lang="en-US" dirty="0" smtClean="0"/>
              <a:t>Very easy for a single email</a:t>
            </a:r>
          </a:p>
          <a:p>
            <a:pPr lvl="1"/>
            <a:r>
              <a:rPr lang="en-US" dirty="0" smtClean="0"/>
              <a:t>Very difficult for large numbers of emails</a:t>
            </a:r>
          </a:p>
        </p:txBody>
      </p:sp>
    </p:spTree>
    <p:extLst>
      <p:ext uri="{BB962C8B-B14F-4D97-AF65-F5344CB8AC3E}">
        <p14:creationId xmlns:p14="http://schemas.microsoft.com/office/powerpoint/2010/main" val="2012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Bitcoin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Bitcoin</a:t>
            </a:r>
            <a:r>
              <a:rPr lang="en-US" dirty="0" smtClean="0"/>
              <a:t> is a chain of hashed Elliptic Curve Digital Signatures</a:t>
            </a:r>
          </a:p>
          <a:p>
            <a:r>
              <a:rPr lang="en-US" dirty="0" smtClean="0"/>
              <a:t>These signatures can be transferred to different addresses</a:t>
            </a:r>
          </a:p>
          <a:p>
            <a:r>
              <a:rPr lang="en-US" dirty="0" smtClean="0"/>
              <a:t>Stored in a “wallet,” which enables and logs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Bitcoin</a:t>
            </a:r>
            <a:r>
              <a:rPr lang="en-US" dirty="0" smtClean="0"/>
              <a:t> Wallet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06060"/>
            <a:ext cx="3364579" cy="19926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819400"/>
            <a:ext cx="4352227" cy="23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the last 30 days:</a:t>
            </a:r>
          </a:p>
          <a:p>
            <a:pPr lvl="1"/>
            <a:r>
              <a:rPr lang="en-US" dirty="0" smtClean="0"/>
              <a:t>4.2 million BTC</a:t>
            </a:r>
          </a:p>
          <a:p>
            <a:pPr lvl="1"/>
            <a:r>
              <a:rPr lang="en-US" dirty="0" smtClean="0"/>
              <a:t>455 million USD</a:t>
            </a:r>
          </a:p>
          <a:p>
            <a:r>
              <a:rPr lang="en-US" dirty="0" smtClean="0"/>
              <a:t>Two problems associated with </a:t>
            </a:r>
            <a:r>
              <a:rPr lang="en-US" dirty="0" err="1" smtClean="0"/>
              <a:t>Bitcoin</a:t>
            </a:r>
            <a:r>
              <a:rPr lang="en-US" dirty="0" smtClean="0"/>
              <a:t> transfer</a:t>
            </a:r>
          </a:p>
          <a:p>
            <a:pPr lvl="1"/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Double Spending Prevention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Transaction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71494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Bitcoins</a:t>
            </a:r>
            <a:r>
              <a:rPr lang="en-US" dirty="0" smtClean="0"/>
              <a:t> are sent to the new address</a:t>
            </a:r>
          </a:p>
          <a:p>
            <a:r>
              <a:rPr lang="en-US" dirty="0" smtClean="0"/>
              <a:t>Coin is verified by new owner</a:t>
            </a:r>
          </a:p>
          <a:p>
            <a:pPr lvl="1"/>
            <a:r>
              <a:rPr lang="en-US" dirty="0" smtClean="0"/>
              <a:t>Ensure it hasn’t been spent already</a:t>
            </a:r>
          </a:p>
          <a:p>
            <a:r>
              <a:rPr lang="en-US" dirty="0" smtClean="0"/>
              <a:t>Coin </a:t>
            </a:r>
            <a:r>
              <a:rPr lang="en-US" dirty="0"/>
              <a:t>is signed by new </a:t>
            </a:r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Ensure the old owner can’t spend it again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 descr="C:\Users\mcdonamp\Desktop\Bitcoin_Transaction_Visu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62400"/>
            <a:ext cx="3657600" cy="22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reliable as long as the network is controlled by honest nodes, that is, the longest chain is valid</a:t>
            </a:r>
            <a:endParaRPr lang="en-US" dirty="0"/>
          </a:p>
        </p:txBody>
      </p:sp>
      <p:pic>
        <p:nvPicPr>
          <p:cNvPr id="2050" name="Picture 2" descr="C:\Users\mcdonamp\Desktop\Bitcoinpaymentverif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3800"/>
            <a:ext cx="5080000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1122</TotalTime>
  <Words>686</Words>
  <Application>Microsoft Office PowerPoint</Application>
  <PresentationFormat>On-screen Show (4:3)</PresentationFormat>
  <Paragraphs>114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Bitcoin Digital Currency for the 21st Century</vt:lpstr>
      <vt:lpstr>Bitcoin Background</vt:lpstr>
      <vt:lpstr>Hashcash: The Basis of Bitcoin</vt:lpstr>
      <vt:lpstr>What is a Bitcoin?</vt:lpstr>
      <vt:lpstr>Example Bitcoin Wallet</vt:lpstr>
      <vt:lpstr>Bitcoin Transactions</vt:lpstr>
      <vt:lpstr>Bitcoin Transaction Procedure</vt:lpstr>
      <vt:lpstr>Verification</vt:lpstr>
      <vt:lpstr>Double Spending</vt:lpstr>
      <vt:lpstr>Bitcoin Mining Overview</vt:lpstr>
      <vt:lpstr>Bitcoin Mining</vt:lpstr>
      <vt:lpstr>Mining Hardware</vt:lpstr>
      <vt:lpstr>What makes Bitcoin secure?</vt:lpstr>
      <vt:lpstr>Bitcoin Today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Digital Currency for the 21st Century</dc:title>
  <dc:creator>Michael McDonald</dc:creator>
  <cp:lastModifiedBy>Michael McDonald</cp:lastModifiedBy>
  <cp:revision>13</cp:revision>
  <dcterms:created xsi:type="dcterms:W3CDTF">2013-05-15T01:51:48Z</dcterms:created>
  <dcterms:modified xsi:type="dcterms:W3CDTF">2013-05-15T20:33:53Z</dcterms:modified>
</cp:coreProperties>
</file>