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283" r:id="rId3"/>
    <p:sldId id="278" r:id="rId4"/>
    <p:sldId id="265" r:id="rId5"/>
    <p:sldId id="266" r:id="rId6"/>
    <p:sldId id="296" r:id="rId7"/>
    <p:sldId id="275" r:id="rId8"/>
    <p:sldId id="297" r:id="rId9"/>
    <p:sldId id="294" r:id="rId10"/>
    <p:sldId id="293" r:id="rId11"/>
    <p:sldId id="295" r:id="rId12"/>
    <p:sldId id="289" r:id="rId13"/>
    <p:sldId id="290" r:id="rId14"/>
    <p:sldId id="291" r:id="rId15"/>
    <p:sldId id="288" r:id="rId16"/>
    <p:sldId id="299" r:id="rId17"/>
    <p:sldId id="298"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C89E617-E8F0-4F2D-ABEB-16C9D21B6D2F}"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8706D-80F8-4CDB-AE3B-B1282907D1C9}" type="slidenum">
              <a:rPr lang="en-IN" smtClean="0"/>
              <a:t>‹#›</a:t>
            </a:fld>
            <a:endParaRPr lang="en-IN"/>
          </a:p>
        </p:txBody>
      </p:sp>
    </p:spTree>
    <p:extLst>
      <p:ext uri="{BB962C8B-B14F-4D97-AF65-F5344CB8AC3E}">
        <p14:creationId xmlns:p14="http://schemas.microsoft.com/office/powerpoint/2010/main" val="52768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C89E617-E8F0-4F2D-ABEB-16C9D21B6D2F}"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8706D-80F8-4CDB-AE3B-B1282907D1C9}" type="slidenum">
              <a:rPr lang="en-IN" smtClean="0"/>
              <a:t>‹#›</a:t>
            </a:fld>
            <a:endParaRPr lang="en-IN"/>
          </a:p>
        </p:txBody>
      </p:sp>
    </p:spTree>
    <p:extLst>
      <p:ext uri="{BB962C8B-B14F-4D97-AF65-F5344CB8AC3E}">
        <p14:creationId xmlns:p14="http://schemas.microsoft.com/office/powerpoint/2010/main" val="43390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C89E617-E8F0-4F2D-ABEB-16C9D21B6D2F}"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8706D-80F8-4CDB-AE3B-B1282907D1C9}" type="slidenum">
              <a:rPr lang="en-IN" smtClean="0"/>
              <a:t>‹#›</a:t>
            </a:fld>
            <a:endParaRPr lang="en-IN"/>
          </a:p>
        </p:txBody>
      </p:sp>
    </p:spTree>
    <p:extLst>
      <p:ext uri="{BB962C8B-B14F-4D97-AF65-F5344CB8AC3E}">
        <p14:creationId xmlns:p14="http://schemas.microsoft.com/office/powerpoint/2010/main" val="246317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C89E617-E8F0-4F2D-ABEB-16C9D21B6D2F}"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8706D-80F8-4CDB-AE3B-B1282907D1C9}" type="slidenum">
              <a:rPr lang="en-IN" smtClean="0"/>
              <a:t>‹#›</a:t>
            </a:fld>
            <a:endParaRPr lang="en-IN"/>
          </a:p>
        </p:txBody>
      </p:sp>
    </p:spTree>
    <p:extLst>
      <p:ext uri="{BB962C8B-B14F-4D97-AF65-F5344CB8AC3E}">
        <p14:creationId xmlns:p14="http://schemas.microsoft.com/office/powerpoint/2010/main" val="322289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9E617-E8F0-4F2D-ABEB-16C9D21B6D2F}"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8706D-80F8-4CDB-AE3B-B1282907D1C9}" type="slidenum">
              <a:rPr lang="en-IN" smtClean="0"/>
              <a:t>‹#›</a:t>
            </a:fld>
            <a:endParaRPr lang="en-IN"/>
          </a:p>
        </p:txBody>
      </p:sp>
    </p:spTree>
    <p:extLst>
      <p:ext uri="{BB962C8B-B14F-4D97-AF65-F5344CB8AC3E}">
        <p14:creationId xmlns:p14="http://schemas.microsoft.com/office/powerpoint/2010/main" val="292145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C89E617-E8F0-4F2D-ABEB-16C9D21B6D2F}"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8706D-80F8-4CDB-AE3B-B1282907D1C9}" type="slidenum">
              <a:rPr lang="en-IN" smtClean="0"/>
              <a:t>‹#›</a:t>
            </a:fld>
            <a:endParaRPr lang="en-IN"/>
          </a:p>
        </p:txBody>
      </p:sp>
    </p:spTree>
    <p:extLst>
      <p:ext uri="{BB962C8B-B14F-4D97-AF65-F5344CB8AC3E}">
        <p14:creationId xmlns:p14="http://schemas.microsoft.com/office/powerpoint/2010/main" val="135864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C89E617-E8F0-4F2D-ABEB-16C9D21B6D2F}"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A8706D-80F8-4CDB-AE3B-B1282907D1C9}" type="slidenum">
              <a:rPr lang="en-IN" smtClean="0"/>
              <a:t>‹#›</a:t>
            </a:fld>
            <a:endParaRPr lang="en-IN"/>
          </a:p>
        </p:txBody>
      </p:sp>
    </p:spTree>
    <p:extLst>
      <p:ext uri="{BB962C8B-B14F-4D97-AF65-F5344CB8AC3E}">
        <p14:creationId xmlns:p14="http://schemas.microsoft.com/office/powerpoint/2010/main" val="3695384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C89E617-E8F0-4F2D-ABEB-16C9D21B6D2F}"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A8706D-80F8-4CDB-AE3B-B1282907D1C9}" type="slidenum">
              <a:rPr lang="en-IN" smtClean="0"/>
              <a:t>‹#›</a:t>
            </a:fld>
            <a:endParaRPr lang="en-IN"/>
          </a:p>
        </p:txBody>
      </p:sp>
    </p:spTree>
    <p:extLst>
      <p:ext uri="{BB962C8B-B14F-4D97-AF65-F5344CB8AC3E}">
        <p14:creationId xmlns:p14="http://schemas.microsoft.com/office/powerpoint/2010/main" val="47146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89E617-E8F0-4F2D-ABEB-16C9D21B6D2F}"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A8706D-80F8-4CDB-AE3B-B1282907D1C9}" type="slidenum">
              <a:rPr lang="en-IN" smtClean="0"/>
              <a:t>‹#›</a:t>
            </a:fld>
            <a:endParaRPr lang="en-IN"/>
          </a:p>
        </p:txBody>
      </p:sp>
    </p:spTree>
    <p:extLst>
      <p:ext uri="{BB962C8B-B14F-4D97-AF65-F5344CB8AC3E}">
        <p14:creationId xmlns:p14="http://schemas.microsoft.com/office/powerpoint/2010/main" val="3589585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9E617-E8F0-4F2D-ABEB-16C9D21B6D2F}"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8706D-80F8-4CDB-AE3B-B1282907D1C9}" type="slidenum">
              <a:rPr lang="en-IN" smtClean="0"/>
              <a:t>‹#›</a:t>
            </a:fld>
            <a:endParaRPr lang="en-IN"/>
          </a:p>
        </p:txBody>
      </p:sp>
    </p:spTree>
    <p:extLst>
      <p:ext uri="{BB962C8B-B14F-4D97-AF65-F5344CB8AC3E}">
        <p14:creationId xmlns:p14="http://schemas.microsoft.com/office/powerpoint/2010/main" val="3588716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9E617-E8F0-4F2D-ABEB-16C9D21B6D2F}"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8706D-80F8-4CDB-AE3B-B1282907D1C9}" type="slidenum">
              <a:rPr lang="en-IN" smtClean="0"/>
              <a:t>‹#›</a:t>
            </a:fld>
            <a:endParaRPr lang="en-IN"/>
          </a:p>
        </p:txBody>
      </p:sp>
    </p:spTree>
    <p:extLst>
      <p:ext uri="{BB962C8B-B14F-4D97-AF65-F5344CB8AC3E}">
        <p14:creationId xmlns:p14="http://schemas.microsoft.com/office/powerpoint/2010/main" val="301976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9E617-E8F0-4F2D-ABEB-16C9D21B6D2F}" type="datetimeFigureOut">
              <a:rPr lang="en-IN" smtClean="0"/>
              <a:t>08-05-2024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8706D-80F8-4CDB-AE3B-B1282907D1C9}" type="slidenum">
              <a:rPr lang="en-IN" smtClean="0"/>
              <a:t>‹#›</a:t>
            </a:fld>
            <a:endParaRPr lang="en-IN"/>
          </a:p>
        </p:txBody>
      </p:sp>
    </p:spTree>
    <p:extLst>
      <p:ext uri="{BB962C8B-B14F-4D97-AF65-F5344CB8AC3E}">
        <p14:creationId xmlns:p14="http://schemas.microsoft.com/office/powerpoint/2010/main" val="3360237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D09E3B-91A3-D3EA-148E-4FF8FA631CEC}"/>
              </a:ext>
            </a:extLst>
          </p:cNvPr>
          <p:cNvSpPr>
            <a:spLocks noGrp="1"/>
          </p:cNvSpPr>
          <p:nvPr>
            <p:ph type="body" idx="1"/>
          </p:nvPr>
        </p:nvSpPr>
        <p:spPr>
          <a:xfrm>
            <a:off x="8120744" y="3702049"/>
            <a:ext cx="3226706" cy="2796721"/>
          </a:xfrm>
        </p:spPr>
        <p:txBody>
          <a:bodyPr>
            <a:normAutofit/>
          </a:bodyPr>
          <a:lstStyle/>
          <a:p>
            <a:endParaRPr lang="en-IN" sz="1800" dirty="0">
              <a:solidFill>
                <a:schemeClr val="tx1"/>
              </a:solidFill>
              <a:latin typeface="Times New Roman" panose="02020603050405020304" pitchFamily="18" charset="0"/>
              <a:ea typeface="+mj-ea"/>
              <a:cs typeface="Times New Roman" panose="02020603050405020304" pitchFamily="18" charset="0"/>
            </a:endParaRPr>
          </a:p>
          <a:p>
            <a:r>
              <a:rPr lang="en-IN" sz="1800" b="1" dirty="0">
                <a:solidFill>
                  <a:schemeClr val="tx1"/>
                </a:solidFill>
                <a:latin typeface="Times New Roman" panose="02020603050405020304" pitchFamily="18" charset="0"/>
                <a:ea typeface="+mj-ea"/>
                <a:cs typeface="Times New Roman" panose="02020603050405020304" pitchFamily="18" charset="0"/>
              </a:rPr>
              <a:t>Done by</a:t>
            </a:r>
          </a:p>
          <a:p>
            <a:r>
              <a:rPr lang="en-IN" sz="1800" dirty="0">
                <a:solidFill>
                  <a:schemeClr val="tx1"/>
                </a:solidFill>
                <a:latin typeface="Times New Roman" panose="02020603050405020304" pitchFamily="18" charset="0"/>
                <a:ea typeface="+mj-ea"/>
                <a:cs typeface="Times New Roman" panose="02020603050405020304" pitchFamily="18" charset="0"/>
              </a:rPr>
              <a:t>DEEPADHARSAN M</a:t>
            </a:r>
          </a:p>
          <a:p>
            <a:r>
              <a:rPr lang="en-IN" sz="1800" dirty="0">
                <a:solidFill>
                  <a:schemeClr val="tx1"/>
                </a:solidFill>
                <a:latin typeface="Times New Roman" panose="02020603050405020304" pitchFamily="18" charset="0"/>
                <a:ea typeface="+mj-ea"/>
                <a:cs typeface="Times New Roman" panose="02020603050405020304" pitchFamily="18" charset="0"/>
              </a:rPr>
              <a:t>DHANUSH V</a:t>
            </a:r>
          </a:p>
          <a:p>
            <a:r>
              <a:rPr lang="en-IN" sz="1800" dirty="0">
                <a:solidFill>
                  <a:schemeClr val="tx1"/>
                </a:solidFill>
                <a:latin typeface="Times New Roman" panose="02020603050405020304" pitchFamily="18" charset="0"/>
                <a:ea typeface="+mj-ea"/>
                <a:cs typeface="Times New Roman" panose="02020603050405020304" pitchFamily="18" charset="0"/>
              </a:rPr>
              <a:t>DHANUSHWAR B</a:t>
            </a:r>
          </a:p>
          <a:p>
            <a:r>
              <a:rPr lang="en-IN" sz="1800" dirty="0">
                <a:solidFill>
                  <a:schemeClr val="tx1"/>
                </a:solidFill>
                <a:latin typeface="Times New Roman" panose="02020603050405020304" pitchFamily="18" charset="0"/>
                <a:ea typeface="+mj-ea"/>
                <a:cs typeface="Times New Roman" panose="02020603050405020304" pitchFamily="18" charset="0"/>
              </a:rPr>
              <a:t>Final year CSE A /SCT</a:t>
            </a:r>
          </a:p>
        </p:txBody>
      </p:sp>
      <p:sp>
        <p:nvSpPr>
          <p:cNvPr id="5" name="Title 1">
            <a:extLst>
              <a:ext uri="{FF2B5EF4-FFF2-40B4-BE49-F238E27FC236}">
                <a16:creationId xmlns:a16="http://schemas.microsoft.com/office/drawing/2014/main" id="{DA2F47DB-31DC-2E1F-246B-65D55ACA1CB0}"/>
              </a:ext>
            </a:extLst>
          </p:cNvPr>
          <p:cNvSpPr txBox="1">
            <a:spLocks/>
          </p:cNvSpPr>
          <p:nvPr/>
        </p:nvSpPr>
        <p:spPr>
          <a:xfrm>
            <a:off x="1524000" y="1122363"/>
            <a:ext cx="9144000"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FAKE REVIEW DETECTION USING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DEEP LEARNING</a:t>
            </a:r>
            <a:endParaRPr lang="en-IN" sz="3200" b="1" dirty="0">
              <a:latin typeface="Times New Roman" panose="02020603050405020304" pitchFamily="18" charset="0"/>
              <a:cs typeface="Times New Roman" panose="02020603050405020304" pitchFamily="18" charset="0"/>
            </a:endParaRPr>
          </a:p>
        </p:txBody>
      </p:sp>
      <p:sp>
        <p:nvSpPr>
          <p:cNvPr id="7" name="Text Placeholder 2">
            <a:extLst>
              <a:ext uri="{FF2B5EF4-FFF2-40B4-BE49-F238E27FC236}">
                <a16:creationId xmlns:a16="http://schemas.microsoft.com/office/drawing/2014/main" id="{68A37FE1-A08C-8CBC-042F-0F8810CDD228}"/>
              </a:ext>
            </a:extLst>
          </p:cNvPr>
          <p:cNvSpPr txBox="1">
            <a:spLocks/>
          </p:cNvSpPr>
          <p:nvPr/>
        </p:nvSpPr>
        <p:spPr>
          <a:xfrm>
            <a:off x="1883229" y="3702049"/>
            <a:ext cx="4615542" cy="279672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IN" sz="1800" dirty="0">
                <a:solidFill>
                  <a:schemeClr val="tx1"/>
                </a:solidFill>
                <a:latin typeface="Times New Roman" panose="02020603050405020304" pitchFamily="18" charset="0"/>
                <a:ea typeface="+mj-ea"/>
                <a:cs typeface="Times New Roman" panose="02020603050405020304" pitchFamily="18" charset="0"/>
              </a:rPr>
              <a:t>Guided by</a:t>
            </a:r>
            <a:endParaRPr lang="en-IN" sz="1800" b="1" dirty="0">
              <a:solidFill>
                <a:schemeClr val="tx1"/>
              </a:solidFill>
              <a:latin typeface="Times New Roman" panose="02020603050405020304" pitchFamily="18" charset="0"/>
              <a:ea typeface="+mj-ea"/>
              <a:cs typeface="Times New Roman" panose="02020603050405020304" pitchFamily="18" charset="0"/>
            </a:endParaRPr>
          </a:p>
          <a:p>
            <a:r>
              <a:rPr lang="en-IN" sz="1800" dirty="0" err="1">
                <a:solidFill>
                  <a:schemeClr val="tx1"/>
                </a:solidFill>
                <a:latin typeface="Times New Roman" panose="02020603050405020304" pitchFamily="18" charset="0"/>
                <a:ea typeface="+mj-ea"/>
                <a:cs typeface="Times New Roman" panose="02020603050405020304" pitchFamily="18" charset="0"/>
              </a:rPr>
              <a:t>Ms.K.S.JAYAKERA</a:t>
            </a:r>
            <a:endParaRPr lang="en-IN" sz="1800" dirty="0">
              <a:solidFill>
                <a:schemeClr val="tx1"/>
              </a:solidFill>
              <a:latin typeface="Times New Roman" panose="02020603050405020304" pitchFamily="18" charset="0"/>
              <a:ea typeface="+mj-ea"/>
              <a:cs typeface="Times New Roman" panose="02020603050405020304" pitchFamily="18" charset="0"/>
            </a:endParaRPr>
          </a:p>
          <a:p>
            <a:r>
              <a:rPr lang="en-IN" sz="1800" dirty="0">
                <a:solidFill>
                  <a:schemeClr val="tx1"/>
                </a:solidFill>
                <a:latin typeface="Times New Roman" panose="02020603050405020304" pitchFamily="18" charset="0"/>
                <a:ea typeface="+mj-ea"/>
                <a:cs typeface="Times New Roman" panose="02020603050405020304" pitchFamily="18" charset="0"/>
              </a:rPr>
              <a:t>ASSISTANT PROFESSOR</a:t>
            </a:r>
          </a:p>
          <a:p>
            <a:r>
              <a:rPr lang="en-IN" sz="1800" dirty="0">
                <a:solidFill>
                  <a:schemeClr val="tx1"/>
                </a:solidFill>
                <a:latin typeface="Times New Roman" panose="02020603050405020304" pitchFamily="18" charset="0"/>
                <a:ea typeface="+mj-ea"/>
                <a:cs typeface="Times New Roman" panose="02020603050405020304" pitchFamily="18" charset="0"/>
              </a:rPr>
              <a:t>Department of CSE/SCT</a:t>
            </a:r>
          </a:p>
        </p:txBody>
      </p:sp>
    </p:spTree>
    <p:extLst>
      <p:ext uri="{BB962C8B-B14F-4D97-AF65-F5344CB8AC3E}">
        <p14:creationId xmlns:p14="http://schemas.microsoft.com/office/powerpoint/2010/main" val="79323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4AA57A-9F01-28B2-0E45-413BFC40DE7D}"/>
              </a:ext>
            </a:extLst>
          </p:cNvPr>
          <p:cNvPicPr>
            <a:picLocks noChangeAspect="1"/>
          </p:cNvPicPr>
          <p:nvPr/>
        </p:nvPicPr>
        <p:blipFill>
          <a:blip r:embed="rId2"/>
          <a:stretch>
            <a:fillRect/>
          </a:stretch>
        </p:blipFill>
        <p:spPr>
          <a:xfrm>
            <a:off x="2316038" y="1991936"/>
            <a:ext cx="7559924" cy="3951664"/>
          </a:xfrm>
          <a:prstGeom prst="rect">
            <a:avLst/>
          </a:prstGeom>
        </p:spPr>
      </p:pic>
      <p:sp>
        <p:nvSpPr>
          <p:cNvPr id="3" name="TextBox 2">
            <a:extLst>
              <a:ext uri="{FF2B5EF4-FFF2-40B4-BE49-F238E27FC236}">
                <a16:creationId xmlns:a16="http://schemas.microsoft.com/office/drawing/2014/main" id="{640EBD7A-0C53-CFC2-68A8-907FFA609CC3}"/>
              </a:ext>
            </a:extLst>
          </p:cNvPr>
          <p:cNvSpPr txBox="1"/>
          <p:nvPr/>
        </p:nvSpPr>
        <p:spPr>
          <a:xfrm>
            <a:off x="1066800" y="914400"/>
            <a:ext cx="4801058"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WORK FLOW OF LSTM</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522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434F-2F8C-7237-DB4B-FBB31DAB0713}"/>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RESULT &amp; DISCUSSIONS</a:t>
            </a:r>
            <a:endParaRPr lang="en-IN" sz="3200" dirty="0"/>
          </a:p>
        </p:txBody>
      </p:sp>
      <p:sp>
        <p:nvSpPr>
          <p:cNvPr id="3" name="Content Placeholder 2">
            <a:extLst>
              <a:ext uri="{FF2B5EF4-FFF2-40B4-BE49-F238E27FC236}">
                <a16:creationId xmlns:a16="http://schemas.microsoft.com/office/drawing/2014/main" id="{88EB802C-75F0-772E-65FA-D0FD8E439BCC}"/>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Our LSTM-trained model achieves a high accuracy rate of 93% in identifying fake reviews, demonstrating its effectiveness in distinguishing between genuine and fraudulent content. </a:t>
            </a:r>
          </a:p>
          <a:p>
            <a:pPr algn="just"/>
            <a:r>
              <a:rPr lang="en-US" sz="2400" dirty="0">
                <a:latin typeface="Times New Roman" panose="02020603050405020304" pitchFamily="18" charset="0"/>
                <a:cs typeface="Times New Roman" panose="02020603050405020304" pitchFamily="18" charset="0"/>
              </a:rPr>
              <a:t>Leveraging its ability to capture long-term dependencies in sequential data, the model excels in analyzing textual information such as online reviews. </a:t>
            </a:r>
          </a:p>
          <a:p>
            <a:pPr algn="just"/>
            <a:r>
              <a:rPr lang="en-US" sz="2400" dirty="0">
                <a:latin typeface="Times New Roman" panose="02020603050405020304" pitchFamily="18" charset="0"/>
                <a:cs typeface="Times New Roman" panose="02020603050405020304" pitchFamily="18" charset="0"/>
              </a:rPr>
              <a:t>This superior performance bolsters confidence in the system's ability to detect deceptive practices and protect consumers from misinformation. </a:t>
            </a:r>
          </a:p>
          <a:p>
            <a:pPr algn="just"/>
            <a:r>
              <a:rPr lang="en-US" sz="2400" dirty="0">
                <a:latin typeface="Times New Roman" panose="02020603050405020304" pitchFamily="18" charset="0"/>
                <a:cs typeface="Times New Roman" panose="02020603050405020304" pitchFamily="18" charset="0"/>
              </a:rPr>
              <a:t>The robustness of our LSTM model underscores its value in maintaining the integrity of online review systems.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795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E67420-59AF-0D45-FE47-099D21B276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301" y="1316519"/>
            <a:ext cx="6135414" cy="4224963"/>
          </a:xfrm>
          <a:prstGeom prst="rect">
            <a:avLst/>
          </a:prstGeom>
          <a:noFill/>
          <a:ln>
            <a:noFill/>
          </a:ln>
        </p:spPr>
      </p:pic>
      <p:pic>
        <p:nvPicPr>
          <p:cNvPr id="3" name="Picture 2">
            <a:extLst>
              <a:ext uri="{FF2B5EF4-FFF2-40B4-BE49-F238E27FC236}">
                <a16:creationId xmlns:a16="http://schemas.microsoft.com/office/drawing/2014/main" id="{28FB40CA-7884-DC78-E88D-0373E90331B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023256"/>
            <a:ext cx="6213791" cy="4518225"/>
          </a:xfrm>
          <a:prstGeom prst="rect">
            <a:avLst/>
          </a:prstGeom>
          <a:noFill/>
          <a:ln>
            <a:noFill/>
          </a:ln>
        </p:spPr>
      </p:pic>
    </p:spTree>
    <p:extLst>
      <p:ext uri="{BB962C8B-B14F-4D97-AF65-F5344CB8AC3E}">
        <p14:creationId xmlns:p14="http://schemas.microsoft.com/office/powerpoint/2010/main" val="53529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A83855-9618-B5D5-2F37-6630658172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4690" y="1024890"/>
            <a:ext cx="5722620" cy="4808220"/>
          </a:xfrm>
          <a:prstGeom prst="rect">
            <a:avLst/>
          </a:prstGeom>
          <a:noFill/>
          <a:ln>
            <a:noFill/>
          </a:ln>
        </p:spPr>
      </p:pic>
    </p:spTree>
    <p:extLst>
      <p:ext uri="{BB962C8B-B14F-4D97-AF65-F5344CB8AC3E}">
        <p14:creationId xmlns:p14="http://schemas.microsoft.com/office/powerpoint/2010/main" val="81122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284D0F-C457-07BF-1193-14F9DC674793}"/>
              </a:ext>
            </a:extLst>
          </p:cNvPr>
          <p:cNvPicPr>
            <a:picLocks noChangeAspect="1"/>
          </p:cNvPicPr>
          <p:nvPr/>
        </p:nvPicPr>
        <p:blipFill>
          <a:blip r:embed="rId2"/>
          <a:stretch>
            <a:fillRect/>
          </a:stretch>
        </p:blipFill>
        <p:spPr>
          <a:xfrm>
            <a:off x="3043918" y="708252"/>
            <a:ext cx="5724525" cy="2428875"/>
          </a:xfrm>
          <a:prstGeom prst="rect">
            <a:avLst/>
          </a:prstGeom>
        </p:spPr>
      </p:pic>
      <p:pic>
        <p:nvPicPr>
          <p:cNvPr id="5" name="Picture 4">
            <a:extLst>
              <a:ext uri="{FF2B5EF4-FFF2-40B4-BE49-F238E27FC236}">
                <a16:creationId xmlns:a16="http://schemas.microsoft.com/office/drawing/2014/main" id="{8B331CAB-F284-650D-CB93-94C8D1AB017A}"/>
              </a:ext>
            </a:extLst>
          </p:cNvPr>
          <p:cNvPicPr>
            <a:picLocks noChangeAspect="1"/>
          </p:cNvPicPr>
          <p:nvPr/>
        </p:nvPicPr>
        <p:blipFill>
          <a:blip r:embed="rId3"/>
          <a:stretch>
            <a:fillRect/>
          </a:stretch>
        </p:blipFill>
        <p:spPr>
          <a:xfrm>
            <a:off x="3043918" y="4376057"/>
            <a:ext cx="5734050" cy="1773691"/>
          </a:xfrm>
          <a:prstGeom prst="rect">
            <a:avLst/>
          </a:prstGeom>
        </p:spPr>
      </p:pic>
    </p:spTree>
    <p:extLst>
      <p:ext uri="{BB962C8B-B14F-4D97-AF65-F5344CB8AC3E}">
        <p14:creationId xmlns:p14="http://schemas.microsoft.com/office/powerpoint/2010/main" val="1013277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0F54-E350-DC05-18ED-0156521B8596}"/>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CONCLUSION AND FUTURE WORKS</a:t>
            </a:r>
          </a:p>
        </p:txBody>
      </p:sp>
      <p:sp>
        <p:nvSpPr>
          <p:cNvPr id="3" name="Content Placeholder 2">
            <a:extLst>
              <a:ext uri="{FF2B5EF4-FFF2-40B4-BE49-F238E27FC236}">
                <a16:creationId xmlns:a16="http://schemas.microsoft.com/office/drawing/2014/main" id="{8CD8899B-D39D-BDAA-5788-419FFF02EE2B}"/>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Developed a fake review detection system for online platforms, aiding users in discerning the authenticity of product reviews, thus fostering trust in the products' legitimacy.</a:t>
            </a:r>
          </a:p>
          <a:p>
            <a:pPr algn="just"/>
            <a:r>
              <a:rPr lang="en-US" sz="2400" dirty="0">
                <a:latin typeface="Times New Roman" panose="02020603050405020304" pitchFamily="18" charset="0"/>
                <a:cs typeface="Times New Roman" panose="02020603050405020304" pitchFamily="18" charset="0"/>
              </a:rPr>
              <a:t>Implemented algorithms and processes to accurately identify fake reviews, empowering users to make informed decisions about product purchases based on reliable feedback.</a:t>
            </a:r>
          </a:p>
          <a:p>
            <a:pPr algn="just"/>
            <a:r>
              <a:rPr lang="en-US" sz="2400" dirty="0">
                <a:latin typeface="Times New Roman" panose="02020603050405020304" pitchFamily="18" charset="0"/>
                <a:cs typeface="Times New Roman" panose="02020603050405020304" pitchFamily="18" charset="0"/>
              </a:rPr>
              <a:t>Aim to enhance the accuracy of the system beyond its current 93% rate through ongoing research and development efforts.</a:t>
            </a:r>
          </a:p>
          <a:p>
            <a:pPr algn="just"/>
            <a:r>
              <a:rPr lang="en-US" sz="2400" dirty="0">
                <a:latin typeface="Times New Roman" panose="02020603050405020304" pitchFamily="18" charset="0"/>
                <a:cs typeface="Times New Roman" panose="02020603050405020304" pitchFamily="18" charset="0"/>
              </a:rPr>
              <a:t>Employing advanced techniques and methodologies to refine the detection algorithms and improve the system's ability to differentiate between genuine and fake reviews, enhancing user confidence in product evaluations.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787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D8AA-4B67-B417-9A18-ADF375A156CC}"/>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60EB129-70E2-ED36-B3C4-FA3C256D768A}"/>
              </a:ext>
            </a:extLst>
          </p:cNvPr>
          <p:cNvSpPr>
            <a:spLocks noGrp="1"/>
          </p:cNvSpPr>
          <p:nvPr>
            <p:ph idx="1"/>
          </p:nvPr>
        </p:nvSpPr>
        <p:spPr/>
        <p:txBody>
          <a:bodyPr>
            <a:normAutofit fontScale="92500" lnSpcReduction="10000"/>
          </a:bodyPr>
          <a:lstStyle/>
          <a:p>
            <a:pPr algn="just"/>
            <a:r>
              <a:rPr lang="en-IN" sz="2600" dirty="0">
                <a:latin typeface="Times New Roman" panose="02020603050405020304" pitchFamily="18" charset="0"/>
                <a:cs typeface="Times New Roman" panose="02020603050405020304" pitchFamily="18" charset="0"/>
              </a:rPr>
              <a:t>Elmogy, A.M., Tariq, U., Ammar, M. and Ibrahim, A., 2021. Fake reviews detection using supervised machine learning. International Journal of Advanced Comp4uter Science and Applications, 12(1).</a:t>
            </a:r>
          </a:p>
          <a:p>
            <a:pPr algn="just"/>
            <a:r>
              <a:rPr lang="en-IN" sz="2600" dirty="0">
                <a:latin typeface="Times New Roman" panose="02020603050405020304" pitchFamily="18" charset="0"/>
                <a:cs typeface="Times New Roman" panose="02020603050405020304" pitchFamily="18" charset="0"/>
              </a:rPr>
              <a:t>Kashti, M.R.P. and Prasad, P.S., 2019. Enhancing NLP techniques for fake    review detection. Int. Res. J. Eng. Technol.(IRJET), 6, pp.241-245.</a:t>
            </a:r>
          </a:p>
          <a:p>
            <a:pPr algn="just"/>
            <a:r>
              <a:rPr lang="en-IN" sz="2600" dirty="0">
                <a:latin typeface="Times New Roman" panose="02020603050405020304" pitchFamily="18" charset="0"/>
                <a:cs typeface="Times New Roman" panose="02020603050405020304" pitchFamily="18" charset="0"/>
              </a:rPr>
              <a:t>Alsubari, S.N., Deshmukh, S.N., Alqarni, A.A., Alsharif, N., Aldhyani, T.H., Alsaade , F.W. and Khalaf, O.I., 2022. Data analytics for the identification of fake reviews using supervised learning. Computers, Materials &amp; Continua, 70(2), pp.3189-3204.</a:t>
            </a:r>
          </a:p>
          <a:p>
            <a:pPr algn="just"/>
            <a:r>
              <a:rPr lang="en-IN" sz="2600" dirty="0">
                <a:latin typeface="Times New Roman" panose="02020603050405020304" pitchFamily="18" charset="0"/>
                <a:cs typeface="Times New Roman" panose="02020603050405020304" pitchFamily="18" charset="0"/>
              </a:rPr>
              <a:t> Sahoo, S.R. and Gupta, B.B., 2021. Multiple features-based approach for automatic fake news detection on social networks using deep learning. Applied Soft Computing, 100, p.106983.</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244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5FCB-6C72-4080-EFA6-8116C6E49D87}"/>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5BB458E6-8710-ABF8-C481-38C9878452FA}"/>
              </a:ext>
            </a:extLst>
          </p:cNvPr>
          <p:cNvSpPr>
            <a:spLocks noGrp="1"/>
          </p:cNvSpPr>
          <p:nvPr>
            <p:ph idx="1"/>
          </p:nvPr>
        </p:nvSpPr>
        <p:spPr/>
        <p:txBody>
          <a:bodyPr>
            <a:normAutofit/>
          </a:bodyPr>
          <a:lstStyle/>
          <a:p>
            <a:pPr algn="just">
              <a:lnSpc>
                <a:spcPct val="100000"/>
              </a:lnSpc>
            </a:pPr>
            <a:r>
              <a:rPr lang="en-US" sz="2400" dirty="0" err="1">
                <a:latin typeface="Times New Roman" panose="02020603050405020304" pitchFamily="18" charset="0"/>
                <a:cs typeface="Times New Roman" panose="02020603050405020304" pitchFamily="18" charset="0"/>
              </a:rPr>
              <a:t>Vachane</a:t>
            </a:r>
            <a:r>
              <a:rPr lang="en-US" sz="2400" dirty="0">
                <a:latin typeface="Times New Roman" panose="02020603050405020304" pitchFamily="18" charset="0"/>
                <a:cs typeface="Times New Roman" panose="02020603050405020304" pitchFamily="18" charset="0"/>
              </a:rPr>
              <a:t>, D., 2021. Online Products Fake Reviews Detection System Using Machine Learning. Turkish Journal of Computer and Mathematics Education (TURCOMAT), 12(1S), pp.29-39.</a:t>
            </a:r>
          </a:p>
          <a:p>
            <a:pPr algn="just">
              <a:lnSpc>
                <a:spcPct val="100000"/>
              </a:lnSpc>
            </a:pPr>
            <a:r>
              <a:rPr lang="en-IN" sz="2400" dirty="0">
                <a:latin typeface="Times New Roman" panose="02020603050405020304" pitchFamily="18" charset="0"/>
                <a:cs typeface="Times New Roman" panose="02020603050405020304" pitchFamily="18" charset="0"/>
              </a:rPr>
              <a:t>Shinde, M., </a:t>
            </a:r>
            <a:r>
              <a:rPr lang="en-IN" sz="2400" dirty="0" err="1">
                <a:latin typeface="Times New Roman" panose="02020603050405020304" pitchFamily="18" charset="0"/>
                <a:cs typeface="Times New Roman" panose="02020603050405020304" pitchFamily="18" charset="0"/>
              </a:rPr>
              <a:t>Shingate</a:t>
            </a:r>
            <a:r>
              <a:rPr lang="en-IN" sz="2400" dirty="0">
                <a:latin typeface="Times New Roman" panose="02020603050405020304" pitchFamily="18" charset="0"/>
                <a:cs typeface="Times New Roman" panose="02020603050405020304" pitchFamily="18" charset="0"/>
              </a:rPr>
              <a:t>, R., </a:t>
            </a:r>
            <a:r>
              <a:rPr lang="en-IN" sz="2400" dirty="0" err="1">
                <a:latin typeface="Times New Roman" panose="02020603050405020304" pitchFamily="18" charset="0"/>
                <a:cs typeface="Times New Roman" panose="02020603050405020304" pitchFamily="18" charset="0"/>
              </a:rPr>
              <a:t>Badgujar</a:t>
            </a:r>
            <a:r>
              <a:rPr lang="en-IN" sz="2400" dirty="0">
                <a:latin typeface="Times New Roman" panose="02020603050405020304" pitchFamily="18" charset="0"/>
                <a:cs typeface="Times New Roman" panose="02020603050405020304" pitchFamily="18" charset="0"/>
              </a:rPr>
              <a:t>, T., </a:t>
            </a:r>
            <a:r>
              <a:rPr lang="en-IN" sz="2400" dirty="0" err="1">
                <a:latin typeface="Times New Roman" panose="02020603050405020304" pitchFamily="18" charset="0"/>
                <a:cs typeface="Times New Roman" panose="02020603050405020304" pitchFamily="18" charset="0"/>
              </a:rPr>
              <a:t>Zingade</a:t>
            </a:r>
            <a:r>
              <a:rPr lang="en-IN" sz="2400" dirty="0">
                <a:latin typeface="Times New Roman" panose="02020603050405020304" pitchFamily="18" charset="0"/>
                <a:cs typeface="Times New Roman" panose="02020603050405020304" pitchFamily="18" charset="0"/>
              </a:rPr>
              <a:t>, G. and Kadam–</a:t>
            </a:r>
            <a:r>
              <a:rPr lang="en-IN" sz="2400" dirty="0" err="1">
                <a:latin typeface="Times New Roman" panose="02020603050405020304" pitchFamily="18" charset="0"/>
                <a:cs typeface="Times New Roman" panose="02020603050405020304" pitchFamily="18" charset="0"/>
              </a:rPr>
              <a:t>Rawte</a:t>
            </a:r>
            <a:r>
              <a:rPr lang="en-IN" sz="2400" dirty="0">
                <a:latin typeface="Times New Roman" panose="02020603050405020304" pitchFamily="18" charset="0"/>
                <a:cs typeface="Times New Roman" panose="02020603050405020304" pitchFamily="18" charset="0"/>
              </a:rPr>
              <a:t>, M.N., FAKE REVIEW DETECTION SYSTEM.</a:t>
            </a:r>
          </a:p>
          <a:p>
            <a:pPr algn="just">
              <a:lnSpc>
                <a:spcPct val="100000"/>
              </a:lnSpc>
            </a:pPr>
            <a:r>
              <a:rPr lang="en-US" sz="2400" dirty="0" err="1">
                <a:latin typeface="Times New Roman" panose="02020603050405020304" pitchFamily="18" charset="0"/>
                <a:cs typeface="Times New Roman" panose="02020603050405020304" pitchFamily="18" charset="0"/>
              </a:rPr>
              <a:t>Vachane</a:t>
            </a:r>
            <a:r>
              <a:rPr lang="en-US" sz="2400" dirty="0">
                <a:latin typeface="Times New Roman" panose="02020603050405020304" pitchFamily="18" charset="0"/>
                <a:cs typeface="Times New Roman" panose="02020603050405020304" pitchFamily="18" charset="0"/>
              </a:rPr>
              <a:t>, D., 2021. Online Products Fake Reviews Detection System Using Machine Learning. Turkish Journal of Computer and Mathematics Education (TURCOMAT), 12(1S), pp.29-39.</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131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223EA8-5C46-DD24-295C-05AB0803FD6D}"/>
              </a:ext>
            </a:extLst>
          </p:cNvPr>
          <p:cNvSpPr txBox="1"/>
          <p:nvPr/>
        </p:nvSpPr>
        <p:spPr>
          <a:xfrm>
            <a:off x="3374571" y="3048000"/>
            <a:ext cx="4652940" cy="1200329"/>
          </a:xfrm>
          <a:prstGeom prst="rect">
            <a:avLst/>
          </a:prstGeom>
          <a:noFill/>
        </p:spPr>
        <p:txBody>
          <a:bodyPr wrap="none" rtlCol="0">
            <a:spAutoFit/>
          </a:bodyPr>
          <a:lstStyle/>
          <a:p>
            <a:pPr algn="ctr"/>
            <a:r>
              <a:rPr lang="en-US" sz="7200" dirty="0"/>
              <a:t>THANK YOU</a:t>
            </a:r>
            <a:endParaRPr lang="en-IN" sz="7200" dirty="0"/>
          </a:p>
        </p:txBody>
      </p:sp>
    </p:spTree>
    <p:extLst>
      <p:ext uri="{BB962C8B-B14F-4D97-AF65-F5344CB8AC3E}">
        <p14:creationId xmlns:p14="http://schemas.microsoft.com/office/powerpoint/2010/main" val="230450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ABD67-B059-2D4A-BF03-38A8761480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009F47-9519-8B60-DD58-EADBFFF636E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CC926D96-B9FC-6E62-71BA-DF35B034DC83}"/>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Enhance fake review detection systems with advanced strategies like LSTM and NLP techniques.</a:t>
            </a:r>
          </a:p>
          <a:p>
            <a:pPr algn="just">
              <a:lnSpc>
                <a:spcPct val="150000"/>
              </a:lnSpc>
            </a:pPr>
            <a:r>
              <a:rPr lang="en-US" sz="2400" dirty="0">
                <a:latin typeface="Times New Roman" panose="02020603050405020304" pitchFamily="18" charset="0"/>
                <a:cs typeface="Times New Roman" panose="02020603050405020304" pitchFamily="18" charset="0"/>
              </a:rPr>
              <a:t>Sophisticated NLP techniques integrated into advanced deep learning architectures reconstruct sentences with enhanced accuracy and contextual understanding.</a:t>
            </a:r>
          </a:p>
          <a:p>
            <a:pPr algn="just">
              <a:lnSpc>
                <a:spcPct val="150000"/>
              </a:lnSpc>
            </a:pPr>
            <a:r>
              <a:rPr lang="en-US" sz="2400" dirty="0">
                <a:latin typeface="Times New Roman" panose="02020603050405020304" pitchFamily="18" charset="0"/>
                <a:cs typeface="Times New Roman" panose="02020603050405020304" pitchFamily="18" charset="0"/>
              </a:rPr>
              <a:t>Foster collaboration across academia, industry, and regulation to combat fraudulent reviews effectively.</a:t>
            </a:r>
          </a:p>
        </p:txBody>
      </p:sp>
    </p:spTree>
    <p:extLst>
      <p:ext uri="{BB962C8B-B14F-4D97-AF65-F5344CB8AC3E}">
        <p14:creationId xmlns:p14="http://schemas.microsoft.com/office/powerpoint/2010/main" val="3084439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5B91-8247-4900-99D0-A31163FF37D1}"/>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2C1DBCB-8ED4-44AA-8E67-DF4A214DF937}"/>
              </a:ext>
            </a:extLst>
          </p:cNvPr>
          <p:cNvSpPr>
            <a:spLocks noGrp="1"/>
          </p:cNvSpPr>
          <p:nvPr>
            <p:ph idx="1"/>
          </p:nvPr>
        </p:nvSpPr>
        <p:spPr/>
        <p:txBody>
          <a:bodyPr>
            <a:normAutofit fontScale="92500" lnSpcReduction="20000"/>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surge in online shopping, particularly during the pandemic, has led to a proliferation of fake reviews on platforms like Flipkart and Amazon. This inundation makes it difficult for consumers to discern between genuine and fraudulent feedback, undermining their trust in online reviews.</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pressing need arises for effective methods to sift through this deluge of reviews and identify deceptive ones. Leveraging sophisticated technologies such as Deep Learning and Machine Learning, there's an opportunity to develop algorithms capable of accurately detecting and filtering out fake reviews, ensuring a more reliable online shopping experience for consumers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5846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39223491"/>
              </p:ext>
            </p:extLst>
          </p:nvPr>
        </p:nvGraphicFramePr>
        <p:xfrm>
          <a:off x="609599" y="1199555"/>
          <a:ext cx="11176000" cy="4918215"/>
        </p:xfrm>
        <a:graphic>
          <a:graphicData uri="http://schemas.openxmlformats.org/drawingml/2006/table">
            <a:tbl>
              <a:tblPr firstRow="1" bandRow="1">
                <a:tableStyleId>{5940675A-B579-460E-94D1-54222C63F5DA}</a:tableStyleId>
              </a:tblPr>
              <a:tblGrid>
                <a:gridCol w="794198">
                  <a:extLst>
                    <a:ext uri="{9D8B030D-6E8A-4147-A177-3AD203B41FA5}">
                      <a16:colId xmlns:a16="http://schemas.microsoft.com/office/drawing/2014/main" val="20000"/>
                    </a:ext>
                  </a:extLst>
                </a:gridCol>
                <a:gridCol w="3168202">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gridCol w="4673600">
                  <a:extLst>
                    <a:ext uri="{9D8B030D-6E8A-4147-A177-3AD203B41FA5}">
                      <a16:colId xmlns:a16="http://schemas.microsoft.com/office/drawing/2014/main" val="20003"/>
                    </a:ext>
                  </a:extLst>
                </a:gridCol>
              </a:tblGrid>
              <a:tr h="721689">
                <a:tc>
                  <a:txBody>
                    <a:bodyPr/>
                    <a:lstStyle/>
                    <a:p>
                      <a:pPr algn="just"/>
                      <a:r>
                        <a:rPr lang="en-US" b="1" dirty="0">
                          <a:latin typeface="Times New Roman" pitchFamily="18" charset="0"/>
                          <a:cs typeface="Times New Roman" pitchFamily="18" charset="0"/>
                        </a:rPr>
                        <a:t>S.NO</a:t>
                      </a:r>
                      <a:endParaRPr lang="en-IN" b="1" dirty="0">
                        <a:latin typeface="Times New Roman" pitchFamily="18" charset="0"/>
                        <a:cs typeface="Times New Roman" pitchFamily="18" charset="0"/>
                      </a:endParaRPr>
                    </a:p>
                  </a:txBody>
                  <a:tcPr marL="121920" marR="121920"/>
                </a:tc>
                <a:tc>
                  <a:txBody>
                    <a:bodyPr/>
                    <a:lstStyle/>
                    <a:p>
                      <a:pPr algn="just"/>
                      <a:r>
                        <a:rPr lang="en-US" b="1" dirty="0">
                          <a:latin typeface="Times New Roman" pitchFamily="18" charset="0"/>
                          <a:cs typeface="Times New Roman" pitchFamily="18" charset="0"/>
                        </a:rPr>
                        <a:t>TITLE</a:t>
                      </a:r>
                      <a:endParaRPr lang="en-IN" b="1" dirty="0">
                        <a:latin typeface="Times New Roman" pitchFamily="18" charset="0"/>
                        <a:cs typeface="Times New Roman" pitchFamily="18" charset="0"/>
                      </a:endParaRPr>
                    </a:p>
                  </a:txBody>
                  <a:tcPr marL="121920" marR="121920"/>
                </a:tc>
                <a:tc>
                  <a:txBody>
                    <a:bodyPr/>
                    <a:lstStyle/>
                    <a:p>
                      <a:pPr algn="just"/>
                      <a:r>
                        <a:rPr lang="en-US" b="1" dirty="0">
                          <a:latin typeface="Times New Roman" pitchFamily="18" charset="0"/>
                          <a:cs typeface="Times New Roman" pitchFamily="18" charset="0"/>
                        </a:rPr>
                        <a:t>AUTHOR &amp; YEAR</a:t>
                      </a:r>
                      <a:endParaRPr lang="en-IN" b="1" dirty="0">
                        <a:latin typeface="Times New Roman" pitchFamily="18" charset="0"/>
                        <a:cs typeface="Times New Roman" pitchFamily="18" charset="0"/>
                      </a:endParaRPr>
                    </a:p>
                  </a:txBody>
                  <a:tcPr marL="121920" marR="121920"/>
                </a:tc>
                <a:tc>
                  <a:txBody>
                    <a:bodyPr/>
                    <a:lstStyle/>
                    <a:p>
                      <a:pPr algn="just"/>
                      <a:r>
                        <a:rPr lang="en-US" b="1" dirty="0">
                          <a:latin typeface="Times New Roman" pitchFamily="18" charset="0"/>
                          <a:cs typeface="Times New Roman" pitchFamily="18" charset="0"/>
                        </a:rPr>
                        <a:t>DESCRIPTION</a:t>
                      </a:r>
                      <a:endParaRPr lang="en-IN" b="1" dirty="0">
                        <a:latin typeface="Times New Roman" pitchFamily="18" charset="0"/>
                        <a:cs typeface="Times New Roman" pitchFamily="18" charset="0"/>
                      </a:endParaRPr>
                    </a:p>
                  </a:txBody>
                  <a:tcPr marL="121920" marR="121920"/>
                </a:tc>
                <a:extLst>
                  <a:ext uri="{0D108BD9-81ED-4DB2-BD59-A6C34878D82A}">
                    <a16:rowId xmlns:a16="http://schemas.microsoft.com/office/drawing/2014/main" val="10000"/>
                  </a:ext>
                </a:extLst>
              </a:tr>
              <a:tr h="2116952">
                <a:tc>
                  <a:txBody>
                    <a:bodyPr/>
                    <a:lstStyle/>
                    <a:p>
                      <a:pPr algn="just"/>
                      <a:r>
                        <a:rPr lang="en-IN" dirty="0">
                          <a:latin typeface="Times New Roman" panose="02020603050405020304" pitchFamily="18" charset="0"/>
                          <a:cs typeface="Times New Roman" panose="02020603050405020304" pitchFamily="18" charset="0"/>
                        </a:rPr>
                        <a:t>1.</a:t>
                      </a:r>
                    </a:p>
                  </a:txBody>
                  <a:tcPr marL="121920" marR="121920"/>
                </a:tc>
                <a:tc>
                  <a:txBody>
                    <a:bodyPr/>
                    <a:lstStyle/>
                    <a:p>
                      <a:pPr algn="just"/>
                      <a:r>
                        <a:rPr lang="en-US" sz="1800" dirty="0">
                          <a:latin typeface="Times New Roman" panose="02020603050405020304" pitchFamily="18" charset="0"/>
                          <a:cs typeface="Times New Roman" panose="02020603050405020304" pitchFamily="18" charset="0"/>
                        </a:rPr>
                        <a:t>Fake reviews detection using supervised machine learning. </a:t>
                      </a:r>
                      <a:endParaRPr lang="en-IN" sz="1800" dirty="0">
                        <a:latin typeface="Times New Roman" panose="02020603050405020304" pitchFamily="18" charset="0"/>
                        <a:cs typeface="Times New Roman" panose="02020603050405020304" pitchFamily="18" charset="0"/>
                      </a:endParaRPr>
                    </a:p>
                  </a:txBody>
                  <a:tcPr marL="121920" marR="121920"/>
                </a:tc>
                <a:tc>
                  <a:txBody>
                    <a:bodyPr/>
                    <a:lstStyle/>
                    <a:p>
                      <a:pPr algn="just"/>
                      <a:r>
                        <a:rPr lang="en-US" sz="1800" dirty="0" err="1">
                          <a:latin typeface="Times New Roman" panose="02020603050405020304" pitchFamily="18" charset="0"/>
                          <a:cs typeface="Times New Roman" panose="02020603050405020304" pitchFamily="18" charset="0"/>
                        </a:rPr>
                        <a:t>Elmogy</a:t>
                      </a:r>
                      <a:r>
                        <a:rPr lang="en-US" sz="1800" dirty="0">
                          <a:latin typeface="Times New Roman" panose="02020603050405020304" pitchFamily="18" charset="0"/>
                          <a:cs typeface="Times New Roman" panose="02020603050405020304" pitchFamily="18" charset="0"/>
                        </a:rPr>
                        <a:t>, A.M., Tariq, U., Ammar, M. and Ibrahim, A., 2021.</a:t>
                      </a:r>
                      <a:endParaRPr lang="en-IN" sz="1800" dirty="0">
                        <a:latin typeface="Times New Roman" panose="02020603050405020304" pitchFamily="18" charset="0"/>
                        <a:cs typeface="Times New Roman" panose="02020603050405020304" pitchFamily="18" charset="0"/>
                      </a:endParaRPr>
                    </a:p>
                  </a:txBody>
                  <a:tcPr marL="121920" marR="121920"/>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Paper proposes ML approach for fake review detection, using review features and reviewer behaviors.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Experiments on Yelp dataset show KNN achieves highest f-score (82.40%), with 3.80% improvement from baseline when considering behavioral features.</a:t>
                      </a:r>
                      <a:endParaRPr lang="en-IN" sz="1800" dirty="0">
                        <a:latin typeface="Times New Roman" panose="02020603050405020304" pitchFamily="18" charset="0"/>
                        <a:cs typeface="Times New Roman" panose="02020603050405020304" pitchFamily="18" charset="0"/>
                      </a:endParaRPr>
                    </a:p>
                  </a:txBody>
                  <a:tcPr marL="121920" marR="121920"/>
                </a:tc>
                <a:extLst>
                  <a:ext uri="{0D108BD9-81ED-4DB2-BD59-A6C34878D82A}">
                    <a16:rowId xmlns:a16="http://schemas.microsoft.com/office/drawing/2014/main" val="10001"/>
                  </a:ext>
                </a:extLst>
              </a:tr>
              <a:tr h="2079574">
                <a:tc>
                  <a:txBody>
                    <a:bodyPr/>
                    <a:lstStyle/>
                    <a:p>
                      <a:pPr algn="just"/>
                      <a:r>
                        <a:rPr lang="en-IN" dirty="0">
                          <a:latin typeface="Times New Roman" panose="02020603050405020304" pitchFamily="18" charset="0"/>
                          <a:cs typeface="Times New Roman" panose="02020603050405020304" pitchFamily="18" charset="0"/>
                        </a:rPr>
                        <a:t>2.</a:t>
                      </a:r>
                    </a:p>
                  </a:txBody>
                  <a:tcPr marL="121920" marR="121920"/>
                </a:tc>
                <a:tc>
                  <a:txBody>
                    <a:bodyPr/>
                    <a:lstStyle/>
                    <a:p>
                      <a:pPr algn="just"/>
                      <a:r>
                        <a:rPr lang="en-US" dirty="0">
                          <a:latin typeface="Times New Roman" panose="02020603050405020304" pitchFamily="18" charset="0"/>
                          <a:cs typeface="Times New Roman" panose="02020603050405020304" pitchFamily="18" charset="0"/>
                        </a:rPr>
                        <a:t>Enhancing NLP techniques for fake review detection</a:t>
                      </a:r>
                      <a:endParaRPr lang="en-IN" dirty="0">
                        <a:latin typeface="Times New Roman" panose="02020603050405020304" pitchFamily="18" charset="0"/>
                        <a:cs typeface="Times New Roman" panose="02020603050405020304" pitchFamily="18" charset="0"/>
                      </a:endParaRPr>
                    </a:p>
                  </a:txBody>
                  <a:tcPr marL="121920" marR="121920"/>
                </a:tc>
                <a:tc>
                  <a:txBody>
                    <a:bodyPr/>
                    <a:lstStyle/>
                    <a:p>
                      <a:pPr algn="just"/>
                      <a:r>
                        <a:rPr lang="en-US" dirty="0" err="1">
                          <a:latin typeface="Times New Roman" panose="02020603050405020304" pitchFamily="18" charset="0"/>
                          <a:cs typeface="Times New Roman" panose="02020603050405020304" pitchFamily="18" charset="0"/>
                        </a:rPr>
                        <a:t>Kashti</a:t>
                      </a:r>
                      <a:r>
                        <a:rPr lang="en-US" dirty="0">
                          <a:latin typeface="Times New Roman" panose="02020603050405020304" pitchFamily="18" charset="0"/>
                          <a:cs typeface="Times New Roman" panose="02020603050405020304" pitchFamily="18" charset="0"/>
                        </a:rPr>
                        <a:t>, M.R.P. and Prasad, P.S., 2019</a:t>
                      </a:r>
                      <a:endParaRPr lang="en-IN" dirty="0">
                        <a:latin typeface="Times New Roman" panose="02020603050405020304" pitchFamily="18" charset="0"/>
                        <a:cs typeface="Times New Roman" panose="02020603050405020304" pitchFamily="18" charset="0"/>
                      </a:endParaRPr>
                    </a:p>
                  </a:txBody>
                  <a:tcPr marL="121920" marR="121920"/>
                </a:tc>
                <a:tc>
                  <a: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paper evaluates the effectiveness of fake review detection techniques using an Amazon dataset, emphasizing the importance of combatting deceptive practices and preserving the integrity of online reviews.</a:t>
                      </a:r>
                      <a:endParaRPr lang="en-IN" dirty="0">
                        <a:latin typeface="Times New Roman" panose="02020603050405020304" pitchFamily="18" charset="0"/>
                        <a:cs typeface="Times New Roman" panose="02020603050405020304" pitchFamily="18" charset="0"/>
                      </a:endParaRPr>
                    </a:p>
                  </a:txBody>
                  <a:tcPr marL="121920" marR="121920"/>
                </a:tc>
                <a:extLst>
                  <a:ext uri="{0D108BD9-81ED-4DB2-BD59-A6C34878D82A}">
                    <a16:rowId xmlns:a16="http://schemas.microsoft.com/office/drawing/2014/main" val="10002"/>
                  </a:ext>
                </a:extLst>
              </a:tr>
            </a:tbl>
          </a:graphicData>
        </a:graphic>
      </p:graphicFrame>
      <p:sp>
        <p:nvSpPr>
          <p:cNvPr id="3" name="Rectangle 2"/>
          <p:cNvSpPr/>
          <p:nvPr/>
        </p:nvSpPr>
        <p:spPr>
          <a:xfrm>
            <a:off x="821869" y="449619"/>
            <a:ext cx="4647426" cy="584775"/>
          </a:xfrm>
          <a:prstGeom prst="rect">
            <a:avLst/>
          </a:prstGeom>
        </p:spPr>
        <p:txBody>
          <a:bodyPr wrap="none">
            <a:spAutoFit/>
          </a:bodyPr>
          <a:lstStyle/>
          <a:p>
            <a:r>
              <a:rPr lang="en-US" sz="3200" b="1" dirty="0">
                <a:latin typeface="Times New Roman" pitchFamily="18" charset="0"/>
                <a:cs typeface="Times New Roman" pitchFamily="18" charset="0"/>
              </a:rPr>
              <a:t>LITERATURE SURVEY</a:t>
            </a:r>
            <a:endParaRPr lang="en-IN" sz="3200" dirty="0"/>
          </a:p>
        </p:txBody>
      </p:sp>
    </p:spTree>
    <p:extLst>
      <p:ext uri="{BB962C8B-B14F-4D97-AF65-F5344CB8AC3E}">
        <p14:creationId xmlns:p14="http://schemas.microsoft.com/office/powerpoint/2010/main" val="600224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31534349"/>
              </p:ext>
            </p:extLst>
          </p:nvPr>
        </p:nvGraphicFramePr>
        <p:xfrm>
          <a:off x="609600" y="380999"/>
          <a:ext cx="11176000" cy="6096000"/>
        </p:xfrm>
        <a:graphic>
          <a:graphicData uri="http://schemas.openxmlformats.org/drawingml/2006/table">
            <a:tbl>
              <a:tblPr firstRow="1" bandRow="1">
                <a:tableStyleId>{5940675A-B579-460E-94D1-54222C63F5DA}</a:tableStyleId>
              </a:tblPr>
              <a:tblGrid>
                <a:gridCol w="601014">
                  <a:extLst>
                    <a:ext uri="{9D8B030D-6E8A-4147-A177-3AD203B41FA5}">
                      <a16:colId xmlns:a16="http://schemas.microsoft.com/office/drawing/2014/main" val="20000"/>
                    </a:ext>
                  </a:extLst>
                </a:gridCol>
                <a:gridCol w="3056586">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4775200">
                  <a:extLst>
                    <a:ext uri="{9D8B030D-6E8A-4147-A177-3AD203B41FA5}">
                      <a16:colId xmlns:a16="http://schemas.microsoft.com/office/drawing/2014/main" val="20003"/>
                    </a:ext>
                  </a:extLst>
                </a:gridCol>
              </a:tblGrid>
              <a:tr h="2032000">
                <a:tc>
                  <a:txBody>
                    <a:bodyPr/>
                    <a:lstStyle/>
                    <a:p>
                      <a:pPr algn="just"/>
                      <a:r>
                        <a:rPr lang="en-IN" sz="1800" dirty="0">
                          <a:latin typeface="Times New Roman" panose="02020603050405020304" pitchFamily="18" charset="0"/>
                          <a:cs typeface="Times New Roman" panose="02020603050405020304" pitchFamily="18" charset="0"/>
                        </a:rPr>
                        <a:t>3.</a:t>
                      </a:r>
                    </a:p>
                  </a:txBody>
                  <a:tcPr marL="121920" marR="121920"/>
                </a:tc>
                <a:tc>
                  <a:txBody>
                    <a:bodyPr/>
                    <a:lstStyle/>
                    <a:p>
                      <a:pPr algn="just"/>
                      <a:r>
                        <a:rPr lang="en-US" sz="1800" dirty="0">
                          <a:latin typeface="Times New Roman" panose="02020603050405020304" pitchFamily="18" charset="0"/>
                          <a:cs typeface="Times New Roman" panose="02020603050405020304" pitchFamily="18" charset="0"/>
                        </a:rPr>
                        <a:t>Data analytics for the identification of fake reviews using supervised learning</a:t>
                      </a:r>
                      <a:endParaRPr lang="en-IN" sz="1800" dirty="0">
                        <a:latin typeface="Times New Roman" panose="02020603050405020304" pitchFamily="18" charset="0"/>
                        <a:cs typeface="Times New Roman" panose="02020603050405020304" pitchFamily="18" charset="0"/>
                      </a:endParaRPr>
                    </a:p>
                  </a:txBody>
                  <a:tcPr marL="121920" marR="121920"/>
                </a:tc>
                <a:tc>
                  <a:txBody>
                    <a:bodyPr/>
                    <a:lstStyle/>
                    <a:p>
                      <a:pPr algn="just"/>
                      <a:r>
                        <a:rPr lang="en-IN" sz="1800" dirty="0">
                          <a:latin typeface="Times New Roman" panose="02020603050405020304" pitchFamily="18" charset="0"/>
                          <a:cs typeface="Times New Roman" panose="02020603050405020304" pitchFamily="18" charset="0"/>
                        </a:rPr>
                        <a:t>Alsubari, S.N., Deshmukh, S.N., Alqarni, A.A., Alsharif, N., Aldhyani, T.H., Alsaade, F.W. and Khalaf, O.I., 2022</a:t>
                      </a:r>
                    </a:p>
                  </a:txBody>
                  <a:tcPr marL="121920" marR="121920"/>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Supervised machine learning techniques including Naïve Bayes, SVM, adaptive boosting, and random forest achieve high accuracy in detecting fake reviews on a Trip Advisor dataset.</a:t>
                      </a:r>
                    </a:p>
                    <a:p>
                      <a:pPr algn="just"/>
                      <a:endParaRPr lang="en-US" sz="1800" dirty="0">
                        <a:latin typeface="Times New Roman" panose="02020603050405020304" pitchFamily="18" charset="0"/>
                        <a:cs typeface="Times New Roman" panose="02020603050405020304" pitchFamily="18" charset="0"/>
                      </a:endParaRPr>
                    </a:p>
                  </a:txBody>
                  <a:tcPr marL="121920" marR="121920"/>
                </a:tc>
                <a:extLst>
                  <a:ext uri="{0D108BD9-81ED-4DB2-BD59-A6C34878D82A}">
                    <a16:rowId xmlns:a16="http://schemas.microsoft.com/office/drawing/2014/main" val="10000"/>
                  </a:ext>
                </a:extLst>
              </a:tr>
              <a:tr h="2032000">
                <a:tc>
                  <a:txBody>
                    <a:bodyPr/>
                    <a:lstStyle/>
                    <a:p>
                      <a:pPr algn="just"/>
                      <a:r>
                        <a:rPr lang="en-IN" sz="1800" dirty="0">
                          <a:latin typeface="Times New Roman" panose="02020603050405020304" pitchFamily="18" charset="0"/>
                          <a:cs typeface="Times New Roman" panose="02020603050405020304" pitchFamily="18" charset="0"/>
                        </a:rPr>
                        <a:t>4.</a:t>
                      </a:r>
                    </a:p>
                  </a:txBody>
                  <a:tcPr marL="121920" marR="121920"/>
                </a:tc>
                <a:tc>
                  <a:txBody>
                    <a:bodyPr/>
                    <a:lstStyle/>
                    <a:p>
                      <a:pPr algn="just"/>
                      <a:r>
                        <a:rPr lang="en-US" sz="1800" dirty="0">
                          <a:latin typeface="Times New Roman" panose="02020603050405020304" pitchFamily="18" charset="0"/>
                          <a:cs typeface="Times New Roman" panose="02020603050405020304" pitchFamily="18" charset="0"/>
                        </a:rPr>
                        <a:t>Twitter spam detection based on deep learning. </a:t>
                      </a:r>
                      <a:endParaRPr lang="en-IN" sz="1800" dirty="0">
                        <a:latin typeface="Times New Roman" panose="02020603050405020304" pitchFamily="18" charset="0"/>
                        <a:cs typeface="Times New Roman" panose="02020603050405020304" pitchFamily="18" charset="0"/>
                      </a:endParaRPr>
                    </a:p>
                  </a:txBody>
                  <a:tcPr marL="121920" marR="121920"/>
                </a:tc>
                <a:tc>
                  <a:txBody>
                    <a:bodyPr/>
                    <a:lstStyle/>
                    <a:p>
                      <a:pPr algn="just"/>
                      <a:r>
                        <a:rPr lang="en-US" sz="1800" dirty="0">
                          <a:latin typeface="Times New Roman" panose="02020603050405020304" pitchFamily="18" charset="0"/>
                          <a:cs typeface="Times New Roman" panose="02020603050405020304" pitchFamily="18" charset="0"/>
                        </a:rPr>
                        <a:t>Wu, T., Liu, S., Zhang, J. and Xiang, Y., 2017, January.</a:t>
                      </a:r>
                      <a:endParaRPr lang="en-IN" sz="1800" dirty="0">
                        <a:latin typeface="Times New Roman" panose="02020603050405020304" pitchFamily="18" charset="0"/>
                        <a:cs typeface="Times New Roman" panose="02020603050405020304" pitchFamily="18" charset="0"/>
                      </a:endParaRPr>
                    </a:p>
                  </a:txBody>
                  <a:tcPr marL="121920" marR="121920"/>
                </a:tc>
                <a:tc>
                  <a:txBody>
                    <a:bodyPr/>
                    <a:lstStyle/>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Novel deep learning technique learns tweet syntax with </a:t>
                      </a:r>
                      <a:r>
                        <a:rPr lang="en-IN" sz="1800" dirty="0" err="1">
                          <a:latin typeface="Times New Roman" panose="02020603050405020304" pitchFamily="18" charset="0"/>
                          <a:cs typeface="Times New Roman" panose="02020603050405020304" pitchFamily="18" charset="0"/>
                        </a:rPr>
                        <a:t>WordVector</a:t>
                      </a:r>
                      <a:r>
                        <a:rPr lang="en-IN" sz="1800" dirty="0">
                          <a:latin typeface="Times New Roman" panose="02020603050405020304" pitchFamily="18" charset="0"/>
                          <a:cs typeface="Times New Roman" panose="02020603050405020304" pitchFamily="18" charset="0"/>
                        </a:rPr>
                        <a:t> Training Mode to construct a binary classifier.</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Experimental validation on real Tweet datasets shows superiority over existing text-based and non-text-based detection techniques.</a:t>
                      </a:r>
                    </a:p>
                  </a:txBody>
                  <a:tcPr marL="121920" marR="121920"/>
                </a:tc>
                <a:extLst>
                  <a:ext uri="{0D108BD9-81ED-4DB2-BD59-A6C34878D82A}">
                    <a16:rowId xmlns:a16="http://schemas.microsoft.com/office/drawing/2014/main" val="10001"/>
                  </a:ext>
                </a:extLst>
              </a:tr>
              <a:tr h="2032000">
                <a:tc>
                  <a:txBody>
                    <a:bodyPr/>
                    <a:lstStyle/>
                    <a:p>
                      <a:pPr algn="just"/>
                      <a:r>
                        <a:rPr lang="en-IN" sz="1800" dirty="0">
                          <a:latin typeface="Times New Roman" panose="02020603050405020304" pitchFamily="18" charset="0"/>
                          <a:cs typeface="Times New Roman" panose="02020603050405020304" pitchFamily="18" charset="0"/>
                        </a:rPr>
                        <a:t>5.</a:t>
                      </a:r>
                    </a:p>
                  </a:txBody>
                  <a:tcPr marL="121920" marR="121920"/>
                </a:tc>
                <a:tc>
                  <a:txBody>
                    <a:bodyPr/>
                    <a:lstStyle/>
                    <a:p>
                      <a:pPr algn="just"/>
                      <a:r>
                        <a:rPr lang="en-US" sz="1800" dirty="0">
                          <a:latin typeface="Times New Roman" panose="02020603050405020304" pitchFamily="18" charset="0"/>
                          <a:cs typeface="Times New Roman" panose="02020603050405020304" pitchFamily="18" charset="0"/>
                        </a:rPr>
                        <a:t>Multiple features based approach for automatic fake news detection on social networks using deep learning.</a:t>
                      </a:r>
                      <a:endParaRPr lang="en-IN" sz="1800" dirty="0">
                        <a:latin typeface="Times New Roman" panose="02020603050405020304" pitchFamily="18" charset="0"/>
                        <a:cs typeface="Times New Roman" panose="02020603050405020304" pitchFamily="18" charset="0"/>
                      </a:endParaRPr>
                    </a:p>
                  </a:txBody>
                  <a:tcPr marL="121920" marR="121920"/>
                </a:tc>
                <a:tc>
                  <a:txBody>
                    <a:bodyPr/>
                    <a:lstStyle/>
                    <a:p>
                      <a:pPr algn="just"/>
                      <a:r>
                        <a:rPr lang="en-US" sz="1800" dirty="0">
                          <a:latin typeface="Times New Roman" panose="02020603050405020304" pitchFamily="18" charset="0"/>
                          <a:cs typeface="Times New Roman" panose="02020603050405020304" pitchFamily="18" charset="0"/>
                        </a:rPr>
                        <a:t>Sahoo, S.R. and Gupta, B.B., 2021</a:t>
                      </a:r>
                      <a:endParaRPr lang="en-IN" sz="1800" dirty="0">
                        <a:latin typeface="Times New Roman" panose="02020603050405020304" pitchFamily="18" charset="0"/>
                        <a:cs typeface="Times New Roman" panose="02020603050405020304" pitchFamily="18" charset="0"/>
                      </a:endParaRPr>
                    </a:p>
                  </a:txBody>
                  <a:tcPr marL="121920" marR="121920"/>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Develop automatic fake news detection in Chrome, utilizing Facebook account and news content features via deep learning.</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Experimental validation demonstrates superior accuracy compared to existing techniques.</a:t>
                      </a:r>
                      <a:endParaRPr lang="en-IN" sz="1800" dirty="0">
                        <a:latin typeface="Times New Roman" panose="02020603050405020304" pitchFamily="18" charset="0"/>
                        <a:cs typeface="Times New Roman" panose="02020603050405020304" pitchFamily="18" charset="0"/>
                      </a:endParaRPr>
                    </a:p>
                  </a:txBody>
                  <a:tcPr marL="121920" marR="12192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4465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A92B-502D-064C-B4B0-E4472CC0F035}"/>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RESEARCH GAPS</a:t>
            </a:r>
            <a:endParaRPr lang="en-IN" sz="3200" dirty="0"/>
          </a:p>
        </p:txBody>
      </p:sp>
      <p:sp>
        <p:nvSpPr>
          <p:cNvPr id="3" name="Content Placeholder 2">
            <a:extLst>
              <a:ext uri="{FF2B5EF4-FFF2-40B4-BE49-F238E27FC236}">
                <a16:creationId xmlns:a16="http://schemas.microsoft.com/office/drawing/2014/main" id="{1F873193-118E-8A69-DB0A-F7D8E9522383}"/>
              </a:ext>
            </a:extLst>
          </p:cNvPr>
          <p:cNvSpPr>
            <a:spLocks noGrp="1"/>
          </p:cNvSpPr>
          <p:nvPr>
            <p:ph idx="1"/>
          </p:nvPr>
        </p:nvSpPr>
        <p:spPr/>
        <p:txBody>
          <a:bodyPr/>
          <a:lstStyle/>
          <a:p>
            <a:pPr algn="just"/>
            <a:r>
              <a:rPr lang="en-US" sz="2400" b="1" dirty="0">
                <a:latin typeface="Times New Roman" panose="02020603050405020304" pitchFamily="18" charset="0"/>
                <a:cs typeface="Times New Roman" panose="02020603050405020304" pitchFamily="18" charset="0"/>
              </a:rPr>
              <a:t>Low accuracy: </a:t>
            </a:r>
            <a:r>
              <a:rPr lang="en-US" sz="2400" dirty="0">
                <a:latin typeface="Times New Roman" panose="02020603050405020304" pitchFamily="18" charset="0"/>
                <a:cs typeface="Times New Roman" panose="02020603050405020304" pitchFamily="18" charset="0"/>
              </a:rPr>
              <a:t>This indicates that the model's performance in correctly identifying fake reviews may not be satisfactory. Improving accuracy is crucial for reliable detection of fake reviews</a:t>
            </a:r>
            <a:r>
              <a:rPr lang="en-US" dirty="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Need to increase overall performance: </a:t>
            </a:r>
            <a:r>
              <a:rPr lang="en-US" sz="2400" dirty="0">
                <a:latin typeface="Times New Roman" panose="02020603050405020304" pitchFamily="18" charset="0"/>
                <a:cs typeface="Times New Roman" panose="02020603050405020304" pitchFamily="18" charset="0"/>
              </a:rPr>
              <a:t>Beyond just accuracy, there may be other performance metrics that need enhancement, such as precision, recall, or F1 score. Enhancing overall performance ensures that the model effectively distinguishes between genuine and fake reviews across various scenarios.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43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PROPOSED SYSTEM </a:t>
            </a:r>
            <a:endParaRPr lang="en-IN" sz="3200" dirty="0"/>
          </a:p>
        </p:txBody>
      </p:sp>
      <p:sp>
        <p:nvSpPr>
          <p:cNvPr id="3" name="Content Placeholder 2"/>
          <p:cNvSpPr>
            <a:spLocks noGrp="1"/>
          </p:cNvSpPr>
          <p:nvPr>
            <p:ph idx="1"/>
          </p:nvPr>
        </p:nvSpPr>
        <p:spPr>
          <a:xfrm>
            <a:off x="838200" y="1426378"/>
            <a:ext cx="10515600" cy="5219119"/>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Utilizes deep learning (DL) methods such as LSTM for review analysis.</a:t>
            </a:r>
          </a:p>
          <a:p>
            <a:pPr algn="just">
              <a:lnSpc>
                <a:spcPct val="150000"/>
              </a:lnSpc>
            </a:pPr>
            <a:r>
              <a:rPr lang="en-US" sz="2400" dirty="0">
                <a:latin typeface="Times New Roman" panose="02020603050405020304" pitchFamily="18" charset="0"/>
                <a:cs typeface="Times New Roman" panose="02020603050405020304" pitchFamily="18" charset="0"/>
              </a:rPr>
              <a:t>Implements preprocessing techniques to extract pertinent features from reviews.</a:t>
            </a:r>
          </a:p>
          <a:p>
            <a:pPr algn="just">
              <a:lnSpc>
                <a:spcPct val="150000"/>
              </a:lnSpc>
            </a:pPr>
            <a:r>
              <a:rPr lang="en-US" sz="2400" dirty="0">
                <a:latin typeface="Times New Roman" panose="02020603050405020304" pitchFamily="18" charset="0"/>
                <a:cs typeface="Times New Roman" panose="02020603050405020304" pitchFamily="18" charset="0"/>
              </a:rPr>
              <a:t>Utilizes collaborative filtering to scrutinize reviewer behavior for anomalies.</a:t>
            </a:r>
          </a:p>
          <a:p>
            <a:pPr algn="just">
              <a:lnSpc>
                <a:spcPct val="150000"/>
              </a:lnSpc>
            </a:pPr>
            <a:r>
              <a:rPr lang="en-US" sz="2400" dirty="0">
                <a:latin typeface="Times New Roman" panose="02020603050405020304" pitchFamily="18" charset="0"/>
                <a:cs typeface="Times New Roman" panose="02020603050405020304" pitchFamily="18" charset="0"/>
              </a:rPr>
              <a:t>Integrates advanced technologies including DL, NLP and collaborative filtering.</a:t>
            </a:r>
          </a:p>
          <a:p>
            <a:pPr algn="just">
              <a:lnSpc>
                <a:spcPct val="150000"/>
              </a:lnSpc>
            </a:pPr>
            <a:r>
              <a:rPr lang="en-US" sz="2400" dirty="0">
                <a:latin typeface="Times New Roman" panose="02020603050405020304" pitchFamily="18" charset="0"/>
                <a:cs typeface="Times New Roman" panose="02020603050405020304" pitchFamily="18" charset="0"/>
              </a:rPr>
              <a:t>Aims to combat fake reviews and enhance consumer trust in E-commerce platforms through comprehensive analysis and detection techniques.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304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9591-E302-A931-8702-6B383F980418}"/>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APPLICATIONS OF NLP</a:t>
            </a:r>
          </a:p>
        </p:txBody>
      </p:sp>
      <p:sp>
        <p:nvSpPr>
          <p:cNvPr id="3" name="Content Placeholder 2">
            <a:extLst>
              <a:ext uri="{FF2B5EF4-FFF2-40B4-BE49-F238E27FC236}">
                <a16:creationId xmlns:a16="http://schemas.microsoft.com/office/drawing/2014/main" id="{8E299456-C7FA-FBE2-6556-EC23C8397865}"/>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NLP recognizes patterns like excessive positivity or repetitive phrases in reviews, aiding in flagging suspicious content.</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Sentiment analysis detects anomalies in review sentiments, identifying fake reviews with either overly positive or negative sentiments.</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NLP contextualizes reviews, detecting inconsistencies like sudden spikes or demographic mismatches, indicative of fraudulent activity.</a:t>
            </a:r>
          </a:p>
        </p:txBody>
      </p:sp>
    </p:spTree>
    <p:extLst>
      <p:ext uri="{BB962C8B-B14F-4D97-AF65-F5344CB8AC3E}">
        <p14:creationId xmlns:p14="http://schemas.microsoft.com/office/powerpoint/2010/main" val="343607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1832-3D9F-48DF-129A-1B7BC63122F5}"/>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APPLICATIONS OF LSTM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613E70-1C69-AE0B-0E3D-906244A805C5}"/>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LSTM is a recurrent neural network architecture designed to address the vanishing gradient problem and effectively capture long-term dependencies in sequential data.</a:t>
            </a:r>
          </a:p>
          <a:p>
            <a:pPr algn="just"/>
            <a:r>
              <a:rPr lang="en-US" sz="2400" dirty="0">
                <a:latin typeface="Times New Roman" panose="02020603050405020304" pitchFamily="18" charset="0"/>
                <a:cs typeface="Times New Roman" panose="02020603050405020304" pitchFamily="18" charset="0"/>
              </a:rPr>
              <a:t>Its memory cells contain three gates—forget, input, and output—that control the flow of information, enabling the network to selectively remember or discard information as needed.</a:t>
            </a:r>
          </a:p>
          <a:p>
            <a:pPr algn="just"/>
            <a:r>
              <a:rPr lang="en-US" sz="2400" dirty="0">
                <a:latin typeface="Times New Roman" panose="02020603050405020304" pitchFamily="18" charset="0"/>
                <a:cs typeface="Times New Roman" panose="02020603050405020304" pitchFamily="18" charset="0"/>
              </a:rPr>
              <a:t>LSTMs excel in tasks like natural language processing, time series prediction, and speech recognition by learning and retaining patterns over extended sequences, thus facilitating accurate predictions in various domains.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817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1325</Words>
  <Application>Microsoft Office PowerPoint</Application>
  <PresentationFormat>Widescreen</PresentationFormat>
  <Paragraphs>87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OBJECTIVE</vt:lpstr>
      <vt:lpstr>PROBLEM STATEMENT</vt:lpstr>
      <vt:lpstr>PowerPoint Presentation</vt:lpstr>
      <vt:lpstr>PowerPoint Presentation</vt:lpstr>
      <vt:lpstr>RESEARCH GAPS</vt:lpstr>
      <vt:lpstr>PROPOSED SYSTEM </vt:lpstr>
      <vt:lpstr>APPLICATIONS OF NLP</vt:lpstr>
      <vt:lpstr>APPLICATIONS OF LSTM</vt:lpstr>
      <vt:lpstr>PowerPoint Presentation</vt:lpstr>
      <vt:lpstr>RESULT &amp; DISCUSSIONS</vt:lpstr>
      <vt:lpstr>PowerPoint Presentation</vt:lpstr>
      <vt:lpstr>PowerPoint Presentation</vt:lpstr>
      <vt:lpstr>PowerPoint Presentation</vt:lpstr>
      <vt:lpstr>CONCLUSION AND FUTURE WORKS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COMPLAINT ANALYSIS FOR EFFICIENT GOVERNMENT REPORTING</dc:title>
  <dc:creator>Admin</dc:creator>
  <cp:lastModifiedBy>DEEPADHARSAN M</cp:lastModifiedBy>
  <cp:revision>81</cp:revision>
  <dcterms:created xsi:type="dcterms:W3CDTF">2024-01-24T10:28:23Z</dcterms:created>
  <dcterms:modified xsi:type="dcterms:W3CDTF">2024-05-08T04:02:07Z</dcterms:modified>
</cp:coreProperties>
</file>